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49" r:id="rId3"/>
  </p:sldMasterIdLst>
  <p:notesMasterIdLst>
    <p:notesMasterId r:id="rId40"/>
  </p:notesMasterIdLst>
  <p:handoutMasterIdLst>
    <p:handoutMasterId r:id="rId41"/>
  </p:handoutMasterIdLst>
  <p:sldIdLst>
    <p:sldId id="302" r:id="rId4"/>
    <p:sldId id="340" r:id="rId5"/>
    <p:sldId id="280" r:id="rId6"/>
    <p:sldId id="286" r:id="rId7"/>
    <p:sldId id="359" r:id="rId8"/>
    <p:sldId id="352" r:id="rId9"/>
    <p:sldId id="361" r:id="rId10"/>
    <p:sldId id="362" r:id="rId11"/>
    <p:sldId id="354" r:id="rId12"/>
    <p:sldId id="356" r:id="rId13"/>
    <p:sldId id="357" r:id="rId14"/>
    <p:sldId id="287" r:id="rId15"/>
    <p:sldId id="351" r:id="rId16"/>
    <p:sldId id="377" r:id="rId17"/>
    <p:sldId id="378" r:id="rId18"/>
    <p:sldId id="358" r:id="rId19"/>
    <p:sldId id="29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33" r:id="rId32"/>
    <p:sldId id="329" r:id="rId33"/>
    <p:sldId id="349" r:id="rId34"/>
    <p:sldId id="360" r:id="rId35"/>
    <p:sldId id="350" r:id="rId36"/>
    <p:sldId id="347" r:id="rId37"/>
    <p:sldId id="312" r:id="rId38"/>
    <p:sldId id="336" r:id="rId3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008000"/>
    <a:srgbClr val="996633"/>
    <a:srgbClr val="00FF00"/>
    <a:srgbClr val="00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>
        <p:scale>
          <a:sx n="100" d="100"/>
          <a:sy n="100" d="100"/>
        </p:scale>
        <p:origin x="960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678644-B583-CF49-8CFB-72C79A5A8C9A}" type="datetimeFigureOut">
              <a:rPr lang="it-IT" altLang="it-IT"/>
              <a:pPr/>
              <a:t>02/05/16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9C3FD6-8C54-5845-B418-13C7C437328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8964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5A4F44-9A47-7646-A591-ACAC7FFCD4F0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74902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8B32C08-0F3F-744E-91B4-5D60F8283C7D}" type="slidenum">
              <a:rPr lang="en-GB" altLang="it-IT" sz="1200"/>
              <a:pPr/>
              <a:t>1</a:t>
            </a:fld>
            <a:endParaRPr lang="en-GB" altLang="it-IT" sz="120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1680" tIns="10840" rIns="21680" bIns="10840"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427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158E94-2883-A140-9E9B-047E99E8E7F1}" type="slidenum">
              <a:rPr lang="en-GB" altLang="it-IT" sz="1200"/>
              <a:pPr/>
              <a:t>12</a:t>
            </a:fld>
            <a:endParaRPr lang="en-GB" altLang="it-IT" sz="12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2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DC7835E-9528-4347-AD03-C90E075DDF44}" type="slidenum">
              <a:rPr lang="en-GB" altLang="it-IT" sz="1200"/>
              <a:pPr/>
              <a:t>13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155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298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266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6B5D812D-9529-9A43-9848-C2255B6B69A9}" type="slidenum">
              <a:rPr lang="en-GB" altLang="it-IT" sz="1200"/>
              <a:pPr algn="r"/>
              <a:t>16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335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CBA03ED-2598-9F45-B8A5-22F830A6EAD4}" type="slidenum">
              <a:rPr lang="en-GB" altLang="it-IT" sz="1200"/>
              <a:pPr/>
              <a:t>17</a:t>
            </a:fld>
            <a:endParaRPr lang="en-GB" altLang="it-IT" sz="1200"/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8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896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310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50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553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A15EA3A-38FC-FF49-AD62-8EFEA6EE1069}" type="slidenum">
              <a:rPr lang="en-GB" altLang="it-IT" sz="1200"/>
              <a:pPr/>
              <a:t>2</a:t>
            </a:fld>
            <a:endParaRPr lang="en-GB" altLang="it-IT" sz="1200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144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215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540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495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67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830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984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125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26444D8-6CE3-4340-9D72-3D2BCBD0B7E6}" type="slidenum">
              <a:rPr lang="en-GB" altLang="it-IT" sz="1200"/>
              <a:pPr/>
              <a:t>29</a:t>
            </a:fld>
            <a:endParaRPr lang="en-GB" altLang="it-IT" sz="1200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49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0E2177B-CCE5-BE47-AC5E-BA592AE287AF}" type="slidenum">
              <a:rPr lang="en-GB" altLang="it-IT" sz="1200"/>
              <a:pPr/>
              <a:t>30</a:t>
            </a:fld>
            <a:endParaRPr lang="en-GB" altLang="it-IT" sz="1200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L’oliva inferiore proietta a tutta la corteccia cerebellare contralaterale, tramite le FIBRE RAMPICANTI, informazioni provenienti da: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corteccia cerebrale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nuclei vestibolari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nucleo rosso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midollo spinale</a:t>
            </a:r>
          </a:p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Una fibra rampicante si connette a poche cellule del Purkinje e una cellula del Purkinje riceve sinapsi da una sola fibra rampicante.</a:t>
            </a:r>
          </a:p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La connessione fra fibra rampicante e cellula del Purkinje è molto potente e provoca l’insorgenza di una scarica ravvicinata di potenziali d’azione, che prende il nome di complex spike.</a:t>
            </a:r>
          </a:p>
        </p:txBody>
      </p:sp>
    </p:spTree>
    <p:extLst>
      <p:ext uri="{BB962C8B-B14F-4D97-AF65-F5344CB8AC3E}">
        <p14:creationId xmlns:p14="http://schemas.microsoft.com/office/powerpoint/2010/main" val="392626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2440F84-D56E-934A-9C85-637E1CF0D53B}" type="slidenum">
              <a:rPr lang="en-GB" altLang="it-IT" sz="1200"/>
              <a:pPr/>
              <a:t>31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0813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AC34CA-8A25-9A47-9BBB-802E902E1D43}" type="slidenum">
              <a:rPr lang="en-GB" altLang="it-IT" sz="1200"/>
              <a:pPr/>
              <a:t>3</a:t>
            </a:fld>
            <a:endParaRPr lang="en-GB" altLang="it-IT" sz="120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886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913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7359EC-C093-B748-8ABD-647068CA5EE1}" type="slidenum">
              <a:rPr lang="en-GB" altLang="it-IT" sz="1200"/>
              <a:pPr/>
              <a:t>33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013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30750F2-CD19-EE42-8E02-498613B10DFC}" type="slidenum">
              <a:rPr lang="en-GB" altLang="it-IT" sz="1200"/>
              <a:pPr/>
              <a:t>34</a:t>
            </a:fld>
            <a:endParaRPr lang="en-GB" altLang="it-IT" sz="1200"/>
          </a:p>
        </p:txBody>
      </p:sp>
      <p:sp>
        <p:nvSpPr>
          <p:cNvPr id="32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L’oliva inferiore proietta a tutta la corteccia cerebellare contralaterale, tramite le FIBRE RAMPICANTI, informazioni provenienti da: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corteccia cerebrale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nuclei vestibolari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nucleo rosso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it-IT" altLang="it-IT" sz="1600">
                <a:ea typeface="ＭＳ Ｐゴシック" charset="-128"/>
              </a:rPr>
              <a:t> midollo spinale</a:t>
            </a:r>
          </a:p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Una fibra rampicante si connette a poche cellule del Purkinje e una cellula del Purkinje riceve sinapsi da una sola fibra rampicante.</a:t>
            </a:r>
          </a:p>
          <a:p>
            <a:pPr>
              <a:spcBef>
                <a:spcPct val="0"/>
              </a:spcBef>
            </a:pPr>
            <a:r>
              <a:rPr lang="it-IT" altLang="it-IT" sz="1600">
                <a:ea typeface="ＭＳ Ｐゴシック" charset="-128"/>
              </a:rPr>
              <a:t>La connessione fra fibra rampicante e cellula del Purkinje è molto potente e provoca l’insorgenza di una scarica ravvicinata di potenziali d’azione, che prende il nome di complex spike.</a:t>
            </a:r>
          </a:p>
        </p:txBody>
      </p:sp>
    </p:spTree>
    <p:extLst>
      <p:ext uri="{BB962C8B-B14F-4D97-AF65-F5344CB8AC3E}">
        <p14:creationId xmlns:p14="http://schemas.microsoft.com/office/powerpoint/2010/main" val="206400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118BE1B-B459-6C4E-8F46-4081271B2679}" type="slidenum">
              <a:rPr lang="en-GB" altLang="it-IT" sz="1200"/>
              <a:pPr/>
              <a:t>35</a:t>
            </a:fld>
            <a:endParaRPr lang="en-GB" altLang="it-IT" sz="1200"/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315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B06FAF2-063C-AB4F-8842-FC4843B9C6C2}" type="slidenum">
              <a:rPr lang="en-GB" altLang="it-IT" sz="1200"/>
              <a:pPr/>
              <a:t>36</a:t>
            </a:fld>
            <a:endParaRPr lang="en-GB" altLang="it-IT" sz="1200"/>
          </a:p>
        </p:txBody>
      </p:sp>
      <p:sp>
        <p:nvSpPr>
          <p:cNvPr id="26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114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D91637D-C17A-9349-B67F-530188570A33}" type="slidenum">
              <a:rPr lang="en-GB" altLang="it-IT" sz="1200"/>
              <a:pPr/>
              <a:t>4</a:t>
            </a:fld>
            <a:endParaRPr lang="en-GB" altLang="it-IT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30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44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5B22023-396A-FE4C-B926-136B6ACCA666}" type="slidenum">
              <a:rPr lang="en-GB" altLang="it-IT" sz="1200"/>
              <a:pPr/>
              <a:t>6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0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7394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5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7E107C9-B3A4-D94D-8A78-75DB539BEFE0}" type="slidenum">
              <a:rPr lang="en-GB" altLang="it-IT" sz="1200"/>
              <a:pPr/>
              <a:t>9</a:t>
            </a:fld>
            <a:endParaRPr lang="en-GB" altLang="it-IT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272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D9EA2-5102-5048-9FF1-7906604816EE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1523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4D57C-3FBC-6F44-9893-7AAFECBE8736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2426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EE7B-E85F-0742-AC50-246F601E7057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9667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EFA3B-6CCE-6348-AD87-DBF31894947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802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AC06A-DD77-234E-83E7-30E297A56E3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534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8B0E7-BA44-AE41-8574-6F6416DA344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1740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E97B9-E6BF-A948-986A-8E0E449B5EE2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05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3C34B-B8F4-D144-8F38-9A230D8A2E0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136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00875-7B1F-8C44-9BDC-0069851040F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577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B9E73-90AD-DC4F-8372-5DB914F2372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8095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6FD7D-2943-C543-BB60-C2EA3208A48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1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E05F5-64F7-794B-8A59-55BA6BEFE635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92075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D8C3D-837F-5047-85A2-20FC2626F8E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5798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7FDC0-2DCC-E346-891D-E4E6A898AF1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3855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B0CA82-F20C-8D47-989C-CC9CEDB0674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9503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C75A9-E8E1-C248-9E1C-D15897FAAFD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5992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00D79-C60C-7B46-82DC-86735203A2A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682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FF784-73E3-6C4A-92E8-C458D95D5C0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8009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04245-08CE-E141-8828-DACDB0DF32F2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9575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2840F-7149-B54B-8C6C-295928D28AE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65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03C40-EB80-3645-8FC6-ECD6C7DED452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2160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0D418-5D89-8246-BB9E-56555FCA43B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617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276D6-D960-F34F-B563-90D3A86D7A64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15617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BF147-3DE5-5B46-AEDD-DF17187104E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625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77499-D1A6-3148-98C1-78F1ABBF591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94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17AD2-73E7-2640-9319-6236BCBA31B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65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047A1-25CA-BC4F-AD91-B39268475630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1192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C3F3A-BAC5-6C49-9261-A907D9131FBD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711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C49E6-9795-1D46-8AFD-5B1F06939E9C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0141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7BC27-3824-8644-916E-73C26178E147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87585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6FA71-1FAC-B542-985D-640976070DC9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5480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049E1-30EF-6A4C-A673-8BDC619FE571}" type="slidenum">
              <a:rPr lang="en-GB" altLang="it-IT"/>
              <a:pPr/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24274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gli stili del testo dello schema</a:t>
            </a:r>
          </a:p>
          <a:p>
            <a:pPr lvl="1"/>
            <a:r>
              <a:rPr lang="en-GB" altLang="it-IT"/>
              <a:t>Secondo livello</a:t>
            </a:r>
          </a:p>
          <a:p>
            <a:pPr lvl="2"/>
            <a:r>
              <a:rPr lang="en-GB" altLang="it-IT"/>
              <a:t>Terzo livello</a:t>
            </a:r>
          </a:p>
          <a:p>
            <a:pPr lvl="3"/>
            <a:r>
              <a:rPr lang="en-GB" altLang="it-IT"/>
              <a:t>Quarto livello</a:t>
            </a:r>
          </a:p>
          <a:p>
            <a:pPr lvl="4"/>
            <a:r>
              <a:rPr lang="en-GB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755E91-D420-2141-8F84-06C15A5562E6}" type="slidenum">
              <a:rPr lang="en-GB" altLang="it-IT"/>
              <a:pPr/>
              <a:t>‹n.›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fld id="{405071FA-3D46-614B-8664-A09C2F10E374}" type="slidenum">
              <a:rPr lang="it-IT" altLang="it-IT"/>
              <a:pPr/>
              <a:t>‹n.›</a:t>
            </a:fld>
            <a:endParaRPr lang="it-IT" altLang="it-IT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0C5A455-2989-2A42-B7C6-10DA9F7CA780}" type="slidenum">
              <a:rPr lang="it-IT" altLang="it-IT"/>
              <a:pPr/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295400" y="2932113"/>
            <a:ext cx="3505200" cy="8334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4800">
                <a:solidFill>
                  <a:schemeClr val="bg2"/>
                </a:solidFill>
                <a:latin typeface="Arial Rounded MT Bold" charset="0"/>
              </a:rPr>
              <a:t>NOTES ON</a:t>
            </a:r>
          </a:p>
        </p:txBody>
      </p:sp>
      <p:sp>
        <p:nvSpPr>
          <p:cNvPr id="39938" name="WordArt 3"/>
          <p:cNvSpPr>
            <a:spLocks noChangeArrowheads="1" noChangeShapeType="1" noTextEdit="1"/>
          </p:cNvSpPr>
          <p:nvPr/>
        </p:nvSpPr>
        <p:spPr bwMode="auto">
          <a:xfrm rot="6236082">
            <a:off x="2876550" y="1581150"/>
            <a:ext cx="3714750" cy="3790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5413587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Basal Ganglia and Cerebellum     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200400" y="2590800"/>
            <a:ext cx="238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>
                <a:solidFill>
                  <a:schemeClr val="bg2"/>
                </a:solidFill>
                <a:latin typeface="Arial Rounded MT Bold" charset="0"/>
              </a:rPr>
              <a:t>From lessons of prof. P.P. Battaglini</a:t>
            </a:r>
          </a:p>
        </p:txBody>
      </p:sp>
      <p:pic>
        <p:nvPicPr>
          <p:cNvPr id="39944" name="Picture 8" descr="43x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66" b="7246"/>
          <a:stretch>
            <a:fillRect/>
          </a:stretch>
        </p:blipFill>
        <p:spPr bwMode="auto">
          <a:xfrm>
            <a:off x="76200" y="76200"/>
            <a:ext cx="23542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43x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/>
          <a:stretch>
            <a:fillRect/>
          </a:stretch>
        </p:blipFill>
        <p:spPr bwMode="auto">
          <a:xfrm>
            <a:off x="6629400" y="76200"/>
            <a:ext cx="24384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42x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9" b="45673"/>
          <a:stretch>
            <a:fillRect/>
          </a:stretch>
        </p:blipFill>
        <p:spPr bwMode="auto">
          <a:xfrm>
            <a:off x="152400" y="4495800"/>
            <a:ext cx="26670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7" name="Picture 11" descr="42x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9"/>
          <a:stretch>
            <a:fillRect/>
          </a:stretch>
        </p:blipFill>
        <p:spPr bwMode="auto">
          <a:xfrm>
            <a:off x="6934200" y="3657600"/>
            <a:ext cx="21002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83968" y="4005064"/>
            <a:ext cx="672813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v. 3.1</a:t>
            </a:r>
            <a:endParaRPr lang="it-IT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9" y="333375"/>
            <a:ext cx="8448675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00057" y="6453336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Facilitates </a:t>
            </a:r>
            <a:r>
              <a:rPr lang="en-GB" smtClean="0"/>
              <a:t>desired movements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496" y="2700209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SUBSTANTIA </a:t>
            </a:r>
            <a:r>
              <a:rPr lang="en-GB" i="1" dirty="0" err="1" smtClean="0"/>
              <a:t>NIGRA</a:t>
            </a:r>
            <a:endParaRPr lang="en-GB" i="1" dirty="0"/>
          </a:p>
        </p:txBody>
      </p:sp>
      <p:sp>
        <p:nvSpPr>
          <p:cNvPr id="5" name="Freccia destra 4"/>
          <p:cNvSpPr/>
          <p:nvPr/>
        </p:nvSpPr>
        <p:spPr bwMode="auto">
          <a:xfrm>
            <a:off x="1259632" y="2988241"/>
            <a:ext cx="72008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4" y="260648"/>
            <a:ext cx="863600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21144" y="6453336"/>
            <a:ext cx="2805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Inhibits  unwilled movements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496" y="242088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SUBSTANTIA </a:t>
            </a:r>
            <a:r>
              <a:rPr lang="en-GB" i="1" dirty="0" err="1" smtClean="0"/>
              <a:t>NIGRA</a:t>
            </a:r>
            <a:endParaRPr lang="en-GB" i="1" dirty="0"/>
          </a:p>
        </p:txBody>
      </p:sp>
      <p:sp>
        <p:nvSpPr>
          <p:cNvPr id="4" name="Freccia destra 3"/>
          <p:cNvSpPr/>
          <p:nvPr/>
        </p:nvSpPr>
        <p:spPr bwMode="auto">
          <a:xfrm>
            <a:off x="1259632" y="2708920"/>
            <a:ext cx="72008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Schema vie motori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604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167313" y="1484313"/>
            <a:ext cx="37973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Cerebellum contributes to the accuracy of movements by comparing motor commands directed to the spinal cord with sensory information on the ongoing movement.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/>
              <a:t>Cerebellum acts both on brain stem and motor areas which project to the spinal cord.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/>
              <a:t>Damage to the cerebellum causes disturbances in equilibrium, tremor, diffuculty in terminating a movement and more.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6545263" y="381000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/>
              <a:t>CEREBELLUM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magine 2" descr="05c38p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30740" r="19395" b="30556"/>
          <a:stretch>
            <a:fillRect/>
          </a:stretch>
        </p:blipFill>
        <p:spPr bwMode="auto">
          <a:xfrm>
            <a:off x="673100" y="188913"/>
            <a:ext cx="73056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CasellaDiTesto 3"/>
          <p:cNvSpPr txBox="1">
            <a:spLocks noChangeArrowheads="1"/>
          </p:cNvSpPr>
          <p:nvPr/>
        </p:nvSpPr>
        <p:spPr bwMode="auto">
          <a:xfrm>
            <a:off x="34925" y="6546850"/>
            <a:ext cx="89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Da Kandel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545263" y="381000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 dirty="0" smtClean="0"/>
              <a:t>CEREBELLUM</a:t>
            </a:r>
            <a:endParaRPr lang="en-GB" alt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 descr="42x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035050"/>
            <a:ext cx="8383587" cy="4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</a:t>
            </a:r>
            <a:r>
              <a:rPr lang="it-IT" altLang="it-IT" sz="1200" dirty="0" err="1"/>
              <a:t>Graw</a:t>
            </a:r>
            <a:r>
              <a:rPr lang="it-IT" altLang="it-IT" sz="1200" dirty="0"/>
              <a:t> Hill, 5th </a:t>
            </a:r>
            <a:r>
              <a:rPr lang="it-IT" altLang="it-IT" sz="1200" dirty="0" err="1"/>
              <a:t>edition</a:t>
            </a:r>
            <a:endParaRPr lang="it-IT" altLang="it-IT" sz="1200" dirty="0"/>
          </a:p>
        </p:txBody>
      </p:sp>
    </p:spTree>
    <p:extLst>
      <p:ext uri="{BB962C8B-B14F-4D97-AF65-F5344CB8AC3E}">
        <p14:creationId xmlns:p14="http://schemas.microsoft.com/office/powerpoint/2010/main" val="1409789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42x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03213"/>
            <a:ext cx="7267575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</a:t>
            </a:r>
            <a:r>
              <a:rPr lang="it-IT" altLang="it-IT" sz="1200" dirty="0" err="1"/>
              <a:t>Graw</a:t>
            </a:r>
            <a:r>
              <a:rPr lang="it-IT" altLang="it-IT" sz="1200" dirty="0"/>
              <a:t> Hill, 5th </a:t>
            </a:r>
            <a:r>
              <a:rPr lang="it-IT" altLang="it-IT" sz="1200" dirty="0" err="1"/>
              <a:t>edition</a:t>
            </a:r>
            <a:endParaRPr lang="it-IT" altLang="it-IT" sz="1200" dirty="0"/>
          </a:p>
        </p:txBody>
      </p:sp>
    </p:spTree>
    <p:extLst>
      <p:ext uri="{BB962C8B-B14F-4D97-AF65-F5344CB8AC3E}">
        <p14:creationId xmlns:p14="http://schemas.microsoft.com/office/powerpoint/2010/main" val="112943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913"/>
            <a:ext cx="8610600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52400" y="6477000"/>
            <a:ext cx="297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000"/>
              <a:t>Squire et al.,Fundamental Neuroscience, Elsevier</a:t>
            </a:r>
          </a:p>
        </p:txBody>
      </p:sp>
      <p:sp>
        <p:nvSpPr>
          <p:cNvPr id="108548" name="Line 4"/>
          <p:cNvSpPr>
            <a:spLocks noChangeShapeType="1"/>
          </p:cNvSpPr>
          <p:nvPr/>
        </p:nvSpPr>
        <p:spPr bwMode="auto">
          <a:xfrm flipV="1">
            <a:off x="2590800" y="34290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8564" name="Group 20"/>
          <p:cNvGrpSpPr>
            <a:grpSpLocks/>
          </p:cNvGrpSpPr>
          <p:nvPr/>
        </p:nvGrpSpPr>
        <p:grpSpPr bwMode="auto">
          <a:xfrm>
            <a:off x="323850" y="2557463"/>
            <a:ext cx="2074863" cy="276225"/>
            <a:chOff x="252" y="1611"/>
            <a:chExt cx="1307" cy="174"/>
          </a:xfrm>
        </p:grpSpPr>
        <p:sp>
          <p:nvSpPr>
            <p:cNvPr id="108549" name="Text Box 5"/>
            <p:cNvSpPr txBox="1">
              <a:spLocks noChangeArrowheads="1"/>
            </p:cNvSpPr>
            <p:nvPr/>
          </p:nvSpPr>
          <p:spPr bwMode="auto">
            <a:xfrm>
              <a:off x="252" y="1611"/>
              <a:ext cx="4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200"/>
                <a:t>Ipotesi 1</a:t>
              </a:r>
            </a:p>
          </p:txBody>
        </p:sp>
        <p:sp>
          <p:nvSpPr>
            <p:cNvPr id="108550" name="Text Box 6"/>
            <p:cNvSpPr txBox="1">
              <a:spLocks noChangeArrowheads="1"/>
            </p:cNvSpPr>
            <p:nvPr/>
          </p:nvSpPr>
          <p:spPr bwMode="auto">
            <a:xfrm>
              <a:off x="1080" y="1612"/>
              <a:ext cx="4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200"/>
                <a:t>Ipotesi 2</a:t>
              </a:r>
            </a:p>
          </p:txBody>
        </p:sp>
      </p:grpSp>
      <p:sp>
        <p:nvSpPr>
          <p:cNvPr id="108552" name="Line 8"/>
          <p:cNvSpPr>
            <a:spLocks noChangeShapeType="1"/>
          </p:cNvSpPr>
          <p:nvPr/>
        </p:nvSpPr>
        <p:spPr bwMode="auto">
          <a:xfrm flipV="1">
            <a:off x="2590800" y="4876800"/>
            <a:ext cx="11430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 flipV="1">
            <a:off x="2590800" y="4267200"/>
            <a:ext cx="1752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V="1">
            <a:off x="2590800" y="4114800"/>
            <a:ext cx="13716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8563" name="Group 19"/>
          <p:cNvGrpSpPr>
            <a:grpSpLocks/>
          </p:cNvGrpSpPr>
          <p:nvPr/>
        </p:nvGrpSpPr>
        <p:grpSpPr bwMode="auto">
          <a:xfrm>
            <a:off x="76200" y="4710113"/>
            <a:ext cx="2476500" cy="458787"/>
            <a:chOff x="96" y="2967"/>
            <a:chExt cx="1560" cy="289"/>
          </a:xfrm>
        </p:grpSpPr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96" y="2968"/>
              <a:ext cx="8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200"/>
                <a:t>Equilibrio,</a:t>
              </a:r>
            </a:p>
            <a:p>
              <a:pPr algn="ctr"/>
              <a:r>
                <a:rPr lang="it-IT" altLang="it-IT" sz="1200"/>
                <a:t>Movimenti oculari</a:t>
              </a:r>
            </a:p>
          </p:txBody>
        </p:sp>
        <p:sp>
          <p:nvSpPr>
            <p:cNvPr id="108557" name="Text Box 13"/>
            <p:cNvSpPr txBox="1">
              <a:spLocks noChangeArrowheads="1"/>
            </p:cNvSpPr>
            <p:nvPr/>
          </p:nvSpPr>
          <p:spPr bwMode="auto">
            <a:xfrm>
              <a:off x="984" y="2967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200"/>
                <a:t>Muscolatura assiale</a:t>
              </a:r>
            </a:p>
          </p:txBody>
        </p:sp>
      </p:grpSp>
      <p:grpSp>
        <p:nvGrpSpPr>
          <p:cNvPr id="108562" name="Group 18"/>
          <p:cNvGrpSpPr>
            <a:grpSpLocks/>
          </p:cNvGrpSpPr>
          <p:nvPr/>
        </p:nvGrpSpPr>
        <p:grpSpPr bwMode="auto">
          <a:xfrm>
            <a:off x="465138" y="3932238"/>
            <a:ext cx="2354262" cy="457200"/>
            <a:chOff x="293" y="2477"/>
            <a:chExt cx="1483" cy="288"/>
          </a:xfrm>
        </p:grpSpPr>
        <p:sp>
          <p:nvSpPr>
            <p:cNvPr id="108555" name="Text Box 11"/>
            <p:cNvSpPr txBox="1">
              <a:spLocks noChangeArrowheads="1"/>
            </p:cNvSpPr>
            <p:nvPr/>
          </p:nvSpPr>
          <p:spPr bwMode="auto">
            <a:xfrm>
              <a:off x="293" y="2477"/>
              <a:ext cx="4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200"/>
                <a:t>Riflessi</a:t>
              </a:r>
            </a:p>
            <a:p>
              <a:pPr algn="ctr"/>
              <a:r>
                <a:rPr lang="it-IT" altLang="it-IT" sz="1200"/>
                <a:t>somatici</a:t>
              </a:r>
            </a:p>
          </p:txBody>
        </p:sp>
        <p:sp>
          <p:nvSpPr>
            <p:cNvPr id="108558" name="Text Box 14"/>
            <p:cNvSpPr txBox="1">
              <a:spLocks noChangeArrowheads="1"/>
            </p:cNvSpPr>
            <p:nvPr/>
          </p:nvSpPr>
          <p:spPr bwMode="auto">
            <a:xfrm>
              <a:off x="864" y="2477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200"/>
                <a:t>Parte prossimale degli arti</a:t>
              </a:r>
            </a:p>
          </p:txBody>
        </p:sp>
      </p:grpSp>
      <p:grpSp>
        <p:nvGrpSpPr>
          <p:cNvPr id="108561" name="Group 17"/>
          <p:cNvGrpSpPr>
            <a:grpSpLocks/>
          </p:cNvGrpSpPr>
          <p:nvPr/>
        </p:nvGrpSpPr>
        <p:grpSpPr bwMode="auto">
          <a:xfrm>
            <a:off x="227013" y="3152775"/>
            <a:ext cx="2363787" cy="458788"/>
            <a:chOff x="191" y="1986"/>
            <a:chExt cx="1489" cy="289"/>
          </a:xfrm>
        </p:grpSpPr>
        <p:sp>
          <p:nvSpPr>
            <p:cNvPr id="108556" name="Text Box 12"/>
            <p:cNvSpPr txBox="1">
              <a:spLocks noChangeArrowheads="1"/>
            </p:cNvSpPr>
            <p:nvPr/>
          </p:nvSpPr>
          <p:spPr bwMode="auto">
            <a:xfrm>
              <a:off x="191" y="1987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200"/>
                <a:t>Movimento volontario</a:t>
              </a:r>
            </a:p>
          </p:txBody>
        </p:sp>
        <p:sp>
          <p:nvSpPr>
            <p:cNvPr id="108559" name="Text Box 15"/>
            <p:cNvSpPr txBox="1">
              <a:spLocks noChangeArrowheads="1"/>
            </p:cNvSpPr>
            <p:nvPr/>
          </p:nvSpPr>
          <p:spPr bwMode="auto">
            <a:xfrm>
              <a:off x="960" y="198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200"/>
                <a:t>Parte distale degli arti</a:t>
              </a:r>
            </a:p>
          </p:txBody>
        </p:sp>
      </p:grpSp>
      <p:sp>
        <p:nvSpPr>
          <p:cNvPr id="108560" name="Line 16"/>
          <p:cNvSpPr>
            <a:spLocks noChangeShapeType="1"/>
          </p:cNvSpPr>
          <p:nvPr/>
        </p:nvSpPr>
        <p:spPr bwMode="auto">
          <a:xfrm>
            <a:off x="304800" y="2992438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65" name="Line 21"/>
          <p:cNvSpPr>
            <a:spLocks noChangeShapeType="1"/>
          </p:cNvSpPr>
          <p:nvPr/>
        </p:nvSpPr>
        <p:spPr bwMode="auto">
          <a:xfrm>
            <a:off x="304800" y="37719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66" name="Line 22"/>
          <p:cNvSpPr>
            <a:spLocks noChangeShapeType="1"/>
          </p:cNvSpPr>
          <p:nvPr/>
        </p:nvSpPr>
        <p:spPr bwMode="auto">
          <a:xfrm>
            <a:off x="304800" y="4549775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67" name="Rectangle 23"/>
          <p:cNvSpPr>
            <a:spLocks noChangeArrowheads="1"/>
          </p:cNvSpPr>
          <p:nvPr/>
        </p:nvSpPr>
        <p:spPr bwMode="auto">
          <a:xfrm>
            <a:off x="25400" y="2286000"/>
            <a:ext cx="2743200" cy="320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8570" name="Group 26"/>
          <p:cNvGrpSpPr>
            <a:grpSpLocks/>
          </p:cNvGrpSpPr>
          <p:nvPr/>
        </p:nvGrpSpPr>
        <p:grpSpPr bwMode="auto">
          <a:xfrm>
            <a:off x="4102100" y="6159500"/>
            <a:ext cx="152400" cy="152400"/>
            <a:chOff x="2520" y="3696"/>
            <a:chExt cx="96" cy="96"/>
          </a:xfrm>
        </p:grpSpPr>
        <p:sp>
          <p:nvSpPr>
            <p:cNvPr id="108568" name="Line 24"/>
            <p:cNvSpPr>
              <a:spLocks noChangeShapeType="1"/>
            </p:cNvSpPr>
            <p:nvPr/>
          </p:nvSpPr>
          <p:spPr bwMode="auto">
            <a:xfrm flipH="1">
              <a:off x="2544" y="3744"/>
              <a:ext cx="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8569" name="Oval 25"/>
            <p:cNvSpPr>
              <a:spLocks noChangeArrowheads="1"/>
            </p:cNvSpPr>
            <p:nvPr/>
          </p:nvSpPr>
          <p:spPr bwMode="auto">
            <a:xfrm>
              <a:off x="2520" y="3696"/>
              <a:ext cx="96" cy="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 bwMode="auto">
          <a:xfrm>
            <a:off x="68263" y="101600"/>
            <a:ext cx="3941762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/>
          <a:stretch>
            <a:fillRect/>
          </a:stretch>
        </p:blipFill>
        <p:spPr bwMode="auto">
          <a:xfrm>
            <a:off x="5251450" y="76200"/>
            <a:ext cx="382428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4876800" y="6519863"/>
            <a:ext cx="2668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000"/>
              <a:t>Da Purves et al NEUROSCIENZE Zanichelli</a:t>
            </a:r>
          </a:p>
        </p:txBody>
      </p:sp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3851275" y="3810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/>
              <a:t>CERVELLETTO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42x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228600"/>
            <a:ext cx="5445125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42x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03213"/>
            <a:ext cx="3992563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398463" y="1905000"/>
            <a:ext cx="8458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2"/>
                </a:solidFill>
                <a:latin typeface="Arial Rounded MT Bold" charset="0"/>
              </a:rPr>
              <a:t>Queste immagini vengono utilizzate per l’elevato contenuto didattico e per promuovere la conoscenza delle opere da cui sono tratte, la cui consultazione è consigliata e certamente utile allo studio degli argomenti qui trattati</a:t>
            </a:r>
          </a:p>
        </p:txBody>
      </p:sp>
      <p:sp>
        <p:nvSpPr>
          <p:cNvPr id="289795" name="Text Box 3"/>
          <p:cNvSpPr txBox="1">
            <a:spLocks noChangeArrowheads="1"/>
          </p:cNvSpPr>
          <p:nvPr/>
        </p:nvSpPr>
        <p:spPr bwMode="auto">
          <a:xfrm>
            <a:off x="398463" y="5972175"/>
            <a:ext cx="845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2"/>
                </a:solidFill>
                <a:latin typeface="Arial Rounded MT Bold" charset="0"/>
              </a:rPr>
              <a:t>Nessun diritto di copyright è invocato per il materiale originale presente in questo file. Chi desideri utilizzarlo è solo invitato a citarne la fonte</a:t>
            </a:r>
          </a:p>
        </p:txBody>
      </p:sp>
      <p:sp>
        <p:nvSpPr>
          <p:cNvPr id="289796" name="Text Box 4"/>
          <p:cNvSpPr txBox="1">
            <a:spLocks noChangeArrowheads="1"/>
          </p:cNvSpPr>
          <p:nvPr/>
        </p:nvSpPr>
        <p:spPr bwMode="auto">
          <a:xfrm>
            <a:off x="3679825" y="260350"/>
            <a:ext cx="1895475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2000">
                <a:solidFill>
                  <a:schemeClr val="bg2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Dichiarazione</a:t>
            </a:r>
          </a:p>
        </p:txBody>
      </p:sp>
      <p:sp>
        <p:nvSpPr>
          <p:cNvPr id="289797" name="Text Box 5"/>
          <p:cNvSpPr txBox="1">
            <a:spLocks noChangeArrowheads="1"/>
          </p:cNvSpPr>
          <p:nvPr/>
        </p:nvSpPr>
        <p:spPr bwMode="auto">
          <a:xfrm>
            <a:off x="484188" y="3097213"/>
            <a:ext cx="8286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2"/>
                </a:solidFill>
                <a:latin typeface="Arial Rounded MT Bold" charset="0"/>
              </a:rPr>
              <a:t>Il materiale presentato non è sufficiente a superare adeguatamente l’esame.</a:t>
            </a:r>
          </a:p>
          <a:p>
            <a:pPr algn="ctr" eaLnBrk="1" hangingPunct="1"/>
            <a:r>
              <a:rPr lang="it-IT" altLang="it-IT">
                <a:solidFill>
                  <a:schemeClr val="bg2"/>
                </a:solidFill>
                <a:latin typeface="Arial Rounded MT Bold" charset="0"/>
              </a:rPr>
              <a:t>E’ necessario, quindi, completare lo studio su testi reperibili in commercio, fra cui:</a:t>
            </a:r>
          </a:p>
        </p:txBody>
      </p: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398463" y="1143000"/>
            <a:ext cx="845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>
                <a:solidFill>
                  <a:schemeClr val="bg2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Le immagini presenti in questo file sono state reperite in rete o modificate da testi cartacei.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950" y="3962400"/>
            <a:ext cx="89979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>
                <a:solidFill>
                  <a:schemeClr val="bg2"/>
                </a:solidFill>
              </a:rPr>
              <a:t>PRINCIPLES OF NEUROSCIENCE, by Kandel &amp; Schwarz, Elsevie</a:t>
            </a:r>
          </a:p>
          <a:p>
            <a:pPr algn="ctr"/>
            <a:r>
              <a:rPr lang="it-IT" altLang="it-IT">
                <a:solidFill>
                  <a:schemeClr val="bg2"/>
                </a:solidFill>
              </a:rPr>
              <a:t>FUNDAMENTAL NEUROSCIENCE, by Squire et al., Academic Press.</a:t>
            </a:r>
          </a:p>
          <a:p>
            <a:pPr algn="ctr"/>
            <a:r>
              <a:rPr lang="it-IT" altLang="it-IT">
                <a:solidFill>
                  <a:schemeClr val="bg2"/>
                </a:solidFill>
              </a:rPr>
              <a:t>NEUROSCIENZE, di D. Purves et al. Zanichelli</a:t>
            </a:r>
          </a:p>
          <a:p>
            <a:pPr algn="ctr"/>
            <a:r>
              <a:rPr lang="it-IT" altLang="it-IT">
                <a:solidFill>
                  <a:schemeClr val="bg2"/>
                </a:solidFill>
              </a:rPr>
              <a:t>NEUROSCIENZE, Esplorando il cervello, di M.F. Bear, et al., Masson-Elsevier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42x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114800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42x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28600"/>
            <a:ext cx="7329487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42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28600"/>
            <a:ext cx="7962900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42x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28600"/>
            <a:ext cx="7896225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42x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914400"/>
            <a:ext cx="8383587" cy="49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42x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013"/>
            <a:ext cx="7200900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42x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28600"/>
            <a:ext cx="6707187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42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28600"/>
            <a:ext cx="8383587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42x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04800"/>
            <a:ext cx="8383587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9" b="34702"/>
          <a:stretch>
            <a:fillRect/>
          </a:stretch>
        </p:blipFill>
        <p:spPr bwMode="auto">
          <a:xfrm>
            <a:off x="76200" y="381000"/>
            <a:ext cx="411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76200" y="6519863"/>
            <a:ext cx="2668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000"/>
              <a:t>Da Purves et al NEUROSCIENZE Zanichelli</a:t>
            </a:r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0"/>
            <a:ext cx="32512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1524000" y="90488"/>
            <a:ext cx="183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/>
              <a:t>CERVELLETTO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36525" y="4794250"/>
            <a:ext cx="4359275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400"/>
              <a:t>Fibre </a:t>
            </a:r>
            <a:r>
              <a:rPr lang="it-IT" altLang="it-IT" sz="1400" b="1"/>
              <a:t>muscoidi</a:t>
            </a:r>
            <a:r>
              <a:rPr lang="it-IT" altLang="it-IT" sz="1400"/>
              <a:t>: informazioni sensitive dal mondo, muscolari e programmi motori. Scarica tonica modulata o burst ad alta frequenza</a:t>
            </a:r>
          </a:p>
          <a:p>
            <a:endParaRPr lang="it-IT" altLang="it-IT" sz="1400"/>
          </a:p>
          <a:p>
            <a:r>
              <a:rPr lang="it-IT" altLang="it-IT" sz="1400"/>
              <a:t>Fibre </a:t>
            </a:r>
            <a:r>
              <a:rPr lang="it-IT" altLang="it-IT" sz="1400" b="1"/>
              <a:t>rampicanti</a:t>
            </a:r>
            <a:r>
              <a:rPr lang="it-IT" altLang="it-IT" sz="1400"/>
              <a:t>: Informazioni fasiche su variazioni sensoriali o motorie. Rare scariche fasiche.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100013"/>
            <a:ext cx="4510088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3581400" cy="685800"/>
          </a:xfrm>
        </p:spPr>
        <p:txBody>
          <a:bodyPr/>
          <a:lstStyle/>
          <a:p>
            <a:pPr algn="l" eaLnBrk="1" hangingPunct="1"/>
            <a:r>
              <a:rPr lang="en-GB" altLang="it-IT" sz="2000" dirty="0" smtClean="0">
                <a:latin typeface="Arial" charset="0"/>
                <a:ea typeface="Arial" charset="0"/>
                <a:cs typeface="Arial" charset="0"/>
              </a:rPr>
              <a:t>General organization of motor systems </a:t>
            </a:r>
            <a:endParaRPr lang="en-GB" altLang="it-IT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52400" y="3086100"/>
            <a:ext cx="40386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dirty="0" smtClean="0"/>
              <a:t>Motor systems are organized both in </a:t>
            </a:r>
            <a:r>
              <a:rPr lang="en-GB" altLang="it-IT" dirty="0" smtClean="0"/>
              <a:t>hierarchical </a:t>
            </a:r>
            <a:r>
              <a:rPr lang="en-GB" altLang="it-IT" dirty="0" smtClean="0"/>
              <a:t>(along three levels) and parallel way. Motor areas of the cerebral cortex can influence the activity of the spinal cord both directly and </a:t>
            </a:r>
            <a:r>
              <a:rPr lang="en-GB" altLang="it-IT" dirty="0" smtClean="0"/>
              <a:t>trough </a:t>
            </a:r>
            <a:r>
              <a:rPr lang="en-GB" altLang="it-IT" dirty="0" smtClean="0"/>
              <a:t>the brain stem.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/>
              <a:t>The tree levels of motor organization receive sensory information and depend on two independent </a:t>
            </a:r>
            <a:r>
              <a:rPr lang="en-GB" altLang="it-IT" dirty="0" smtClean="0"/>
              <a:t>subcortical </a:t>
            </a:r>
            <a:r>
              <a:rPr lang="en-GB" altLang="it-IT" dirty="0" smtClean="0"/>
              <a:t>systems: basal ganglia and cerebellum, that act on the cerebral cortex through the thalamus.</a:t>
            </a:r>
            <a:endParaRPr lang="en-GB" altLang="it-IT" dirty="0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6553200" y="1981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6553200" y="5410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6553200" y="6400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6553200" y="3657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6553200" y="1844675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>
            <a:off x="8509000" y="76200"/>
            <a:ext cx="3175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8512175" y="19812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8512175" y="54102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6553200" y="76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8567738" y="5699125"/>
            <a:ext cx="363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latin typeface="Arial Rounded MT Bold" charset="0"/>
              </a:rPr>
              <a:t>I°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8556625" y="2667000"/>
            <a:ext cx="434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latin typeface="Arial Rounded MT Bold" charset="0"/>
              </a:rPr>
              <a:t>2°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8556625" y="609600"/>
            <a:ext cx="434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000">
                <a:latin typeface="Arial Rounded MT Bold" charset="0"/>
              </a:rPr>
              <a:t>3°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59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0"/>
            <a:ext cx="352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60" descr="Untitled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162425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61"/>
          <p:cNvSpPr txBox="1">
            <a:spLocks noChangeArrowheads="1"/>
          </p:cNvSpPr>
          <p:nvPr/>
        </p:nvSpPr>
        <p:spPr bwMode="auto">
          <a:xfrm>
            <a:off x="6400800" y="6537325"/>
            <a:ext cx="2647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000"/>
              <a:t>Da Conti et al., Fisiologia Medica, Ediermes</a:t>
            </a:r>
          </a:p>
        </p:txBody>
      </p:sp>
      <p:sp>
        <p:nvSpPr>
          <p:cNvPr id="93188" name="Text Box 62"/>
          <p:cNvSpPr txBox="1">
            <a:spLocks noChangeArrowheads="1"/>
          </p:cNvSpPr>
          <p:nvPr/>
        </p:nvSpPr>
        <p:spPr bwMode="auto">
          <a:xfrm>
            <a:off x="5080000" y="106363"/>
            <a:ext cx="322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Potenziali d’azione di una cellula del Purkinje</a:t>
            </a:r>
          </a:p>
        </p:txBody>
      </p:sp>
      <p:sp>
        <p:nvSpPr>
          <p:cNvPr id="93189" name="Text Box 63"/>
          <p:cNvSpPr txBox="1">
            <a:spLocks noChangeArrowheads="1"/>
          </p:cNvSpPr>
          <p:nvPr/>
        </p:nvSpPr>
        <p:spPr bwMode="auto">
          <a:xfrm>
            <a:off x="5276850" y="5510213"/>
            <a:ext cx="1276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Fibre rampicanti</a:t>
            </a:r>
          </a:p>
        </p:txBody>
      </p:sp>
      <p:sp>
        <p:nvSpPr>
          <p:cNvPr id="93190" name="Text Box 64"/>
          <p:cNvSpPr txBox="1">
            <a:spLocks noChangeArrowheads="1"/>
          </p:cNvSpPr>
          <p:nvPr/>
        </p:nvSpPr>
        <p:spPr bwMode="auto">
          <a:xfrm>
            <a:off x="7131050" y="5510213"/>
            <a:ext cx="1174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Fibre muscoidi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43x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04800"/>
            <a:ext cx="8383587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 descr="f1805_ISBN88-08-07799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935913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sellaDiTesto 2"/>
          <p:cNvSpPr txBox="1">
            <a:spLocks noChangeArrowheads="1"/>
          </p:cNvSpPr>
          <p:nvPr/>
        </p:nvSpPr>
        <p:spPr bwMode="auto">
          <a:xfrm>
            <a:off x="34925" y="6546850"/>
            <a:ext cx="89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Da Purves</a:t>
            </a:r>
          </a:p>
        </p:txBody>
      </p:sp>
      <p:sp>
        <p:nvSpPr>
          <p:cNvPr id="52227" name="Rettangolo 1"/>
          <p:cNvSpPr>
            <a:spLocks noChangeArrowheads="1"/>
          </p:cNvSpPr>
          <p:nvPr/>
        </p:nvSpPr>
        <p:spPr bwMode="auto">
          <a:xfrm>
            <a:off x="395288" y="2027238"/>
            <a:ext cx="1512887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2"/>
          <p:cNvGrpSpPr>
            <a:grpSpLocks/>
          </p:cNvGrpSpPr>
          <p:nvPr/>
        </p:nvGrpSpPr>
        <p:grpSpPr bwMode="auto">
          <a:xfrm>
            <a:off x="3124200" y="1371600"/>
            <a:ext cx="1981200" cy="2209800"/>
            <a:chOff x="3456" y="864"/>
            <a:chExt cx="1248" cy="1392"/>
          </a:xfrm>
        </p:grpSpPr>
        <p:sp>
          <p:nvSpPr>
            <p:cNvPr id="91174" name="Oval 3"/>
            <p:cNvSpPr>
              <a:spLocks noChangeArrowheads="1"/>
            </p:cNvSpPr>
            <p:nvPr/>
          </p:nvSpPr>
          <p:spPr bwMode="auto">
            <a:xfrm>
              <a:off x="3864" y="1824"/>
              <a:ext cx="432" cy="4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5" name="AutoShape 4"/>
            <p:cNvSpPr>
              <a:spLocks noChangeArrowheads="1"/>
            </p:cNvSpPr>
            <p:nvPr/>
          </p:nvSpPr>
          <p:spPr bwMode="auto">
            <a:xfrm>
              <a:off x="3600" y="912"/>
              <a:ext cx="1008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6" name="AutoShape 5"/>
            <p:cNvSpPr>
              <a:spLocks noChangeArrowheads="1"/>
            </p:cNvSpPr>
            <p:nvPr/>
          </p:nvSpPr>
          <p:spPr bwMode="auto">
            <a:xfrm>
              <a:off x="3744" y="912"/>
              <a:ext cx="672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7" name="AutoShape 6"/>
            <p:cNvSpPr>
              <a:spLocks noChangeArrowheads="1"/>
            </p:cNvSpPr>
            <p:nvPr/>
          </p:nvSpPr>
          <p:spPr bwMode="auto">
            <a:xfrm>
              <a:off x="3888" y="912"/>
              <a:ext cx="384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8" name="Rectangle 7"/>
            <p:cNvSpPr>
              <a:spLocks noChangeArrowheads="1"/>
            </p:cNvSpPr>
            <p:nvPr/>
          </p:nvSpPr>
          <p:spPr bwMode="auto">
            <a:xfrm>
              <a:off x="3456" y="864"/>
              <a:ext cx="1248" cy="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9" name="Line 8"/>
            <p:cNvSpPr>
              <a:spLocks noChangeShapeType="1"/>
            </p:cNvSpPr>
            <p:nvPr/>
          </p:nvSpPr>
          <p:spPr bwMode="auto">
            <a:xfrm flipV="1">
              <a:off x="4080" y="12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990600" y="5819775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/>
              <a:t>OLIVA</a:t>
            </a:r>
          </a:p>
          <a:p>
            <a:pPr algn="ctr"/>
            <a:r>
              <a:rPr lang="it-IT" altLang="it-IT"/>
              <a:t>INFERIORE</a:t>
            </a:r>
          </a:p>
        </p:txBody>
      </p:sp>
      <p:grpSp>
        <p:nvGrpSpPr>
          <p:cNvPr id="91139" name="Group 10"/>
          <p:cNvGrpSpPr>
            <a:grpSpLocks/>
          </p:cNvGrpSpPr>
          <p:nvPr/>
        </p:nvGrpSpPr>
        <p:grpSpPr bwMode="auto">
          <a:xfrm>
            <a:off x="4648200" y="2667000"/>
            <a:ext cx="1981200" cy="2209800"/>
            <a:chOff x="3456" y="864"/>
            <a:chExt cx="1248" cy="1392"/>
          </a:xfrm>
        </p:grpSpPr>
        <p:sp>
          <p:nvSpPr>
            <p:cNvPr id="91168" name="Oval 11"/>
            <p:cNvSpPr>
              <a:spLocks noChangeArrowheads="1"/>
            </p:cNvSpPr>
            <p:nvPr/>
          </p:nvSpPr>
          <p:spPr bwMode="auto">
            <a:xfrm>
              <a:off x="3864" y="1824"/>
              <a:ext cx="432" cy="4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69" name="AutoShape 12"/>
            <p:cNvSpPr>
              <a:spLocks noChangeArrowheads="1"/>
            </p:cNvSpPr>
            <p:nvPr/>
          </p:nvSpPr>
          <p:spPr bwMode="auto">
            <a:xfrm>
              <a:off x="3600" y="912"/>
              <a:ext cx="1008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0" name="AutoShape 13"/>
            <p:cNvSpPr>
              <a:spLocks noChangeArrowheads="1"/>
            </p:cNvSpPr>
            <p:nvPr/>
          </p:nvSpPr>
          <p:spPr bwMode="auto">
            <a:xfrm>
              <a:off x="3744" y="912"/>
              <a:ext cx="672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1" name="AutoShape 14"/>
            <p:cNvSpPr>
              <a:spLocks noChangeArrowheads="1"/>
            </p:cNvSpPr>
            <p:nvPr/>
          </p:nvSpPr>
          <p:spPr bwMode="auto">
            <a:xfrm>
              <a:off x="3888" y="912"/>
              <a:ext cx="384" cy="7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2" name="Rectangle 15"/>
            <p:cNvSpPr>
              <a:spLocks noChangeArrowheads="1"/>
            </p:cNvSpPr>
            <p:nvPr/>
          </p:nvSpPr>
          <p:spPr bwMode="auto">
            <a:xfrm>
              <a:off x="3456" y="864"/>
              <a:ext cx="1248" cy="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73" name="Line 16"/>
            <p:cNvSpPr>
              <a:spLocks noChangeShapeType="1"/>
            </p:cNvSpPr>
            <p:nvPr/>
          </p:nvSpPr>
          <p:spPr bwMode="auto">
            <a:xfrm flipV="1">
              <a:off x="4080" y="12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1140" name="AutoShape 17"/>
          <p:cNvSpPr>
            <a:spLocks noChangeArrowheads="1"/>
          </p:cNvSpPr>
          <p:nvPr/>
        </p:nvSpPr>
        <p:spPr bwMode="auto">
          <a:xfrm>
            <a:off x="2286000" y="3221038"/>
            <a:ext cx="609600" cy="26257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1" name="Rectangle 18"/>
          <p:cNvSpPr>
            <a:spLocks noChangeArrowheads="1"/>
          </p:cNvSpPr>
          <p:nvPr/>
        </p:nvSpPr>
        <p:spPr bwMode="auto">
          <a:xfrm>
            <a:off x="2209800" y="3124200"/>
            <a:ext cx="2286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2" name="Rectangle 19"/>
          <p:cNvSpPr>
            <a:spLocks noChangeArrowheads="1"/>
          </p:cNvSpPr>
          <p:nvPr/>
        </p:nvSpPr>
        <p:spPr bwMode="auto">
          <a:xfrm>
            <a:off x="2209800" y="3124200"/>
            <a:ext cx="7620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3" name="Oval 20"/>
          <p:cNvSpPr>
            <a:spLocks noChangeArrowheads="1"/>
          </p:cNvSpPr>
          <p:nvPr/>
        </p:nvSpPr>
        <p:spPr bwMode="auto">
          <a:xfrm>
            <a:off x="1066800" y="5562600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4" name="AutoShape 21"/>
          <p:cNvSpPr>
            <a:spLocks noChangeArrowheads="1"/>
          </p:cNvSpPr>
          <p:nvPr/>
        </p:nvSpPr>
        <p:spPr bwMode="auto">
          <a:xfrm>
            <a:off x="2895600" y="3200400"/>
            <a:ext cx="762000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5" name="Rectangle 22"/>
          <p:cNvSpPr>
            <a:spLocks noChangeArrowheads="1"/>
          </p:cNvSpPr>
          <p:nvPr/>
        </p:nvSpPr>
        <p:spPr bwMode="auto">
          <a:xfrm>
            <a:off x="2819400" y="35052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6" name="Rectangle 23"/>
          <p:cNvSpPr>
            <a:spLocks noChangeArrowheads="1"/>
          </p:cNvSpPr>
          <p:nvPr/>
        </p:nvSpPr>
        <p:spPr bwMode="auto">
          <a:xfrm>
            <a:off x="3429000" y="30480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47" name="Line 24"/>
          <p:cNvSpPr>
            <a:spLocks noChangeShapeType="1"/>
          </p:cNvSpPr>
          <p:nvPr/>
        </p:nvSpPr>
        <p:spPr bwMode="auto">
          <a:xfrm>
            <a:off x="2895600" y="3429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48" name="Line 25"/>
          <p:cNvSpPr>
            <a:spLocks noChangeShapeType="1"/>
          </p:cNvSpPr>
          <p:nvPr/>
        </p:nvSpPr>
        <p:spPr bwMode="auto">
          <a:xfrm>
            <a:off x="3200400" y="32004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49" name="Line 26"/>
          <p:cNvSpPr>
            <a:spLocks noChangeShapeType="1"/>
          </p:cNvSpPr>
          <p:nvPr/>
        </p:nvSpPr>
        <p:spPr bwMode="auto">
          <a:xfrm>
            <a:off x="2895600" y="45720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50" name="Oval 27"/>
          <p:cNvSpPr>
            <a:spLocks noChangeArrowheads="1"/>
          </p:cNvSpPr>
          <p:nvPr/>
        </p:nvSpPr>
        <p:spPr bwMode="auto">
          <a:xfrm>
            <a:off x="5981700" y="5105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51" name="Line 28"/>
          <p:cNvSpPr>
            <a:spLocks noChangeShapeType="1"/>
          </p:cNvSpPr>
          <p:nvPr/>
        </p:nvSpPr>
        <p:spPr bwMode="auto">
          <a:xfrm>
            <a:off x="3276600" y="1752600"/>
            <a:ext cx="32766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52" name="Line 29"/>
          <p:cNvSpPr>
            <a:spLocks noChangeShapeType="1"/>
          </p:cNvSpPr>
          <p:nvPr/>
        </p:nvSpPr>
        <p:spPr bwMode="auto">
          <a:xfrm>
            <a:off x="6084888" y="3678238"/>
            <a:ext cx="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53" name="Text Box 30"/>
          <p:cNvSpPr txBox="1">
            <a:spLocks noChangeArrowheads="1"/>
          </p:cNvSpPr>
          <p:nvPr/>
        </p:nvSpPr>
        <p:spPr bwMode="auto">
          <a:xfrm>
            <a:off x="5724525" y="6140450"/>
            <a:ext cx="8302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/>
              <a:t>midollo</a:t>
            </a:r>
          </a:p>
          <a:p>
            <a:pPr algn="ctr"/>
            <a:r>
              <a:rPr lang="it-IT" altLang="it-IT"/>
              <a:t>spinale</a:t>
            </a:r>
          </a:p>
        </p:txBody>
      </p:sp>
      <p:sp>
        <p:nvSpPr>
          <p:cNvPr id="91154" name="Line 31"/>
          <p:cNvSpPr>
            <a:spLocks noChangeShapeType="1"/>
          </p:cNvSpPr>
          <p:nvPr/>
        </p:nvSpPr>
        <p:spPr bwMode="auto">
          <a:xfrm flipV="1">
            <a:off x="6091238" y="53340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55" name="Rectangle 32"/>
          <p:cNvSpPr>
            <a:spLocks noChangeArrowheads="1"/>
          </p:cNvSpPr>
          <p:nvPr/>
        </p:nvSpPr>
        <p:spPr bwMode="auto">
          <a:xfrm>
            <a:off x="6705600" y="260350"/>
            <a:ext cx="1900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corteccia cerebrale</a:t>
            </a:r>
          </a:p>
        </p:txBody>
      </p:sp>
      <p:sp>
        <p:nvSpPr>
          <p:cNvPr id="91156" name="Rectangle 33"/>
          <p:cNvSpPr>
            <a:spLocks noChangeArrowheads="1"/>
          </p:cNvSpPr>
          <p:nvPr/>
        </p:nvSpPr>
        <p:spPr bwMode="auto">
          <a:xfrm>
            <a:off x="3124200" y="5092700"/>
            <a:ext cx="1685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nuclei vestibolari</a:t>
            </a:r>
          </a:p>
        </p:txBody>
      </p:sp>
      <p:sp>
        <p:nvSpPr>
          <p:cNvPr id="91157" name="Line 34"/>
          <p:cNvSpPr>
            <a:spLocks noChangeShapeType="1"/>
          </p:cNvSpPr>
          <p:nvPr/>
        </p:nvSpPr>
        <p:spPr bwMode="auto">
          <a:xfrm flipH="1">
            <a:off x="2438400" y="64770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58" name="AutoShape 35"/>
          <p:cNvSpPr>
            <a:spLocks noChangeArrowheads="1"/>
          </p:cNvSpPr>
          <p:nvPr/>
        </p:nvSpPr>
        <p:spPr bwMode="auto">
          <a:xfrm>
            <a:off x="6846888" y="2078038"/>
            <a:ext cx="762000" cy="31242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59" name="Rectangle 36"/>
          <p:cNvSpPr>
            <a:spLocks noChangeArrowheads="1"/>
          </p:cNvSpPr>
          <p:nvPr/>
        </p:nvSpPr>
        <p:spPr bwMode="auto">
          <a:xfrm>
            <a:off x="6694488" y="2001838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60" name="Rectangle 37"/>
          <p:cNvSpPr>
            <a:spLocks noChangeArrowheads="1"/>
          </p:cNvSpPr>
          <p:nvPr/>
        </p:nvSpPr>
        <p:spPr bwMode="auto">
          <a:xfrm>
            <a:off x="6705600" y="2057400"/>
            <a:ext cx="533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1161" name="Line 38"/>
          <p:cNvSpPr>
            <a:spLocks noChangeShapeType="1"/>
          </p:cNvSpPr>
          <p:nvPr/>
        </p:nvSpPr>
        <p:spPr bwMode="auto">
          <a:xfrm flipH="1" flipV="1">
            <a:off x="7596188" y="692150"/>
            <a:ext cx="12700" cy="1690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62" name="Line 39"/>
          <p:cNvSpPr>
            <a:spLocks noChangeShapeType="1"/>
          </p:cNvSpPr>
          <p:nvPr/>
        </p:nvSpPr>
        <p:spPr bwMode="auto">
          <a:xfrm flipH="1">
            <a:off x="6313488" y="520223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63" name="Line 40"/>
          <p:cNvSpPr>
            <a:spLocks noChangeShapeType="1"/>
          </p:cNvSpPr>
          <p:nvPr/>
        </p:nvSpPr>
        <p:spPr bwMode="auto">
          <a:xfrm>
            <a:off x="4800600" y="52578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1164" name="Text Box 41"/>
          <p:cNvSpPr txBox="1">
            <a:spLocks noChangeArrowheads="1"/>
          </p:cNvSpPr>
          <p:nvPr/>
        </p:nvSpPr>
        <p:spPr bwMode="auto">
          <a:xfrm>
            <a:off x="1143000" y="4332288"/>
            <a:ext cx="1573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i="1"/>
              <a:t>fibre rampicanti</a:t>
            </a:r>
          </a:p>
        </p:txBody>
      </p:sp>
      <p:sp>
        <p:nvSpPr>
          <p:cNvPr id="91165" name="Text Box 42"/>
          <p:cNvSpPr txBox="1">
            <a:spLocks noChangeArrowheads="1"/>
          </p:cNvSpPr>
          <p:nvPr/>
        </p:nvSpPr>
        <p:spPr bwMode="auto">
          <a:xfrm>
            <a:off x="6248400" y="5638800"/>
            <a:ext cx="1438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i="1"/>
              <a:t>fibre muscoidi</a:t>
            </a:r>
          </a:p>
        </p:txBody>
      </p:sp>
      <p:sp>
        <p:nvSpPr>
          <p:cNvPr id="91166" name="Rectangle 3"/>
          <p:cNvSpPr>
            <a:spLocks noChangeArrowheads="1"/>
          </p:cNvSpPr>
          <p:nvPr/>
        </p:nvSpPr>
        <p:spPr bwMode="auto">
          <a:xfrm>
            <a:off x="3276600" y="3810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/>
              <a:t>CERVELLETTO</a:t>
            </a:r>
          </a:p>
        </p:txBody>
      </p:sp>
      <p:sp>
        <p:nvSpPr>
          <p:cNvPr id="91167" name="Text Box 42"/>
          <p:cNvSpPr txBox="1">
            <a:spLocks noChangeArrowheads="1"/>
          </p:cNvSpPr>
          <p:nvPr/>
        </p:nvSpPr>
        <p:spPr bwMode="auto">
          <a:xfrm>
            <a:off x="250825" y="4724400"/>
            <a:ext cx="16859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400" i="1"/>
              <a:t>corteccia cerebrale</a:t>
            </a:r>
          </a:p>
          <a:p>
            <a:r>
              <a:rPr lang="it-IT" altLang="it-IT" sz="1400" i="1"/>
              <a:t>nn. vestibolari</a:t>
            </a:r>
          </a:p>
          <a:p>
            <a:r>
              <a:rPr lang="it-IT" altLang="it-IT" sz="1400" i="1"/>
              <a:t>midollo spinale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0719" r="9946" b="3526"/>
          <a:stretch>
            <a:fillRect/>
          </a:stretch>
        </p:blipFill>
        <p:spPr bwMode="auto">
          <a:xfrm>
            <a:off x="44450" y="71438"/>
            <a:ext cx="89916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6070600" y="5867400"/>
            <a:ext cx="4572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87043" name="Line 5"/>
          <p:cNvSpPr>
            <a:spLocks noChangeShapeType="1"/>
          </p:cNvSpPr>
          <p:nvPr/>
        </p:nvSpPr>
        <p:spPr bwMode="auto">
          <a:xfrm>
            <a:off x="6019800" y="59309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Untitled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613"/>
            <a:ext cx="7467600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6400800" y="6537325"/>
            <a:ext cx="2647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000"/>
              <a:t>Da Conti et al., Fisiologia Medica, Ediermes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79388" y="3810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1800"/>
              <a:t>CERVELLETTO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Schema vie motori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5888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248400" y="381000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2000" smtClean="0"/>
              <a:t>Basal ganglia</a:t>
            </a:r>
            <a:endParaRPr lang="en-GB" altLang="it-IT" sz="20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95936" y="1752600"/>
            <a:ext cx="5071864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it-IT" dirty="0" smtClean="0"/>
              <a:t>Basal ganglia receive information from almost all the cerebral cortex and send back projections mainly to the frontal areas which are involved in motor planning and execution. </a:t>
            </a:r>
          </a:p>
          <a:p>
            <a:pPr eaLnBrk="1" hangingPunct="1"/>
            <a:r>
              <a:rPr lang="en-GB" altLang="it-IT" dirty="0" smtClean="0"/>
              <a:t>Their output is inhibitory in nature: an increase in their activity causes reduction of activity in their targets.</a:t>
            </a:r>
          </a:p>
          <a:p>
            <a:pPr eaLnBrk="1" hangingPunct="1"/>
            <a:r>
              <a:rPr lang="en-GB" altLang="it-IT" dirty="0" smtClean="0"/>
              <a:t>Damage to basal ganglia produce loss of spontaneous movements, abnormal involuntary movements, alterations in posture and gait and more. </a:t>
            </a:r>
            <a:endParaRPr lang="en-GB" alt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43x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892175"/>
            <a:ext cx="8383587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/>
              <a:t>From Kandel et al., Mc </a:t>
            </a:r>
            <a:r>
              <a:rPr lang="it-IT" altLang="it-IT" sz="1200" dirty="0" err="1"/>
              <a:t>Graw</a:t>
            </a:r>
            <a:r>
              <a:rPr lang="it-IT" altLang="it-IT" sz="1200" dirty="0"/>
              <a:t> Hill, 5th </a:t>
            </a:r>
            <a:r>
              <a:rPr lang="it-IT" altLang="it-IT" sz="1200" dirty="0" err="1"/>
              <a:t>edition</a:t>
            </a:r>
            <a:endParaRPr lang="it-IT" altLang="it-IT" sz="12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48400" y="381000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2000" smtClean="0"/>
              <a:t>Basal ganglia</a:t>
            </a:r>
            <a:endParaRPr lang="en-GB" altLang="it-IT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 descr="05c43p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2" t="28333" r="25621" b="27592"/>
          <a:stretch>
            <a:fillRect/>
          </a:stretch>
        </p:blipFill>
        <p:spPr bwMode="auto">
          <a:xfrm>
            <a:off x="1187450" y="196850"/>
            <a:ext cx="5224463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/>
              <a:t>From Kandel et al., Mc </a:t>
            </a:r>
            <a:r>
              <a:rPr lang="it-IT" altLang="it-IT" sz="1200" dirty="0" err="1"/>
              <a:t>Graw</a:t>
            </a:r>
            <a:r>
              <a:rPr lang="it-IT" altLang="it-IT" sz="1200" dirty="0"/>
              <a:t> Hill, 5th </a:t>
            </a:r>
            <a:r>
              <a:rPr lang="it-IT" altLang="it-IT" sz="1200" dirty="0" err="1"/>
              <a:t>edition</a:t>
            </a:r>
            <a:endParaRPr lang="it-IT" altLang="it-IT" sz="1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48400" y="381000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2000" smtClean="0"/>
              <a:t>Basal ganglia</a:t>
            </a:r>
            <a:endParaRPr lang="en-GB" alt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43x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336675"/>
            <a:ext cx="8383587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48400" y="381000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it-IT" sz="2000" smtClean="0"/>
              <a:t>Basal ganglia</a:t>
            </a:r>
            <a:endParaRPr lang="en-GB" altLang="it-IT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43x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04800"/>
            <a:ext cx="8383587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5902325" y="6477000"/>
            <a:ext cx="3165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From Kandel et al., Mc Graw Hill, 5th edition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f031-002-P374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2"/>
          <a:stretch>
            <a:fillRect/>
          </a:stretch>
        </p:blipFill>
        <p:spPr bwMode="auto">
          <a:xfrm>
            <a:off x="34925" y="368300"/>
            <a:ext cx="6469063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sellaDiTesto 2"/>
          <p:cNvSpPr txBox="1">
            <a:spLocks noChangeArrowheads="1"/>
          </p:cNvSpPr>
          <p:nvPr/>
        </p:nvSpPr>
        <p:spPr bwMode="auto">
          <a:xfrm>
            <a:off x="7854950" y="6546850"/>
            <a:ext cx="1243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/>
              <a:t>Da Squirre et al</a:t>
            </a:r>
          </a:p>
        </p:txBody>
      </p:sp>
      <p:pic>
        <p:nvPicPr>
          <p:cNvPr id="54275" name="Immagine 3" descr="f031-002-P374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/>
          <a:stretch>
            <a:fillRect/>
          </a:stretch>
        </p:blipFill>
        <p:spPr bwMode="auto">
          <a:xfrm>
            <a:off x="4211638" y="44450"/>
            <a:ext cx="492918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4771</TotalTime>
  <Words>922</Words>
  <Application>Microsoft Macintosh PowerPoint</Application>
  <PresentationFormat>Presentazione su schermo (4:3)</PresentationFormat>
  <Paragraphs>124</Paragraphs>
  <Slides>36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ＭＳ Ｐゴシック</vt:lpstr>
      <vt:lpstr>新細明體</vt:lpstr>
      <vt:lpstr>Arial</vt:lpstr>
      <vt:lpstr>Arial Rounded MT Bold</vt:lpstr>
      <vt:lpstr>Times New Roman</vt:lpstr>
      <vt:lpstr>Wingdings</vt:lpstr>
      <vt:lpstr>Presentazione vuota</vt:lpstr>
      <vt:lpstr>ARCO2</vt:lpstr>
      <vt:lpstr>Struttura predefinita</vt:lpstr>
      <vt:lpstr>Presentazione di PowerPoint</vt:lpstr>
      <vt:lpstr>Presentazione di PowerPoint</vt:lpstr>
      <vt:lpstr>General organization of motor systems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P. Paolo Battaglini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Physiological Mechanisms of Corftical Motor Systems</dc:title>
  <dc:creator>P. Paolo Battaglini</dc:creator>
  <cp:lastModifiedBy>P. Paolo Battaglini</cp:lastModifiedBy>
  <cp:revision>236</cp:revision>
  <cp:lastPrinted>2013-10-29T20:17:32Z</cp:lastPrinted>
  <dcterms:created xsi:type="dcterms:W3CDTF">2005-09-21T07:10:31Z</dcterms:created>
  <dcterms:modified xsi:type="dcterms:W3CDTF">2016-05-02T15:57:57Z</dcterms:modified>
</cp:coreProperties>
</file>