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92"/>
  </p:notesMasterIdLst>
  <p:handoutMasterIdLst>
    <p:handoutMasterId r:id="rId93"/>
  </p:handoutMasterIdLst>
  <p:sldIdLst>
    <p:sldId id="257" r:id="rId3"/>
    <p:sldId id="258" r:id="rId4"/>
    <p:sldId id="270" r:id="rId5"/>
    <p:sldId id="271" r:id="rId6"/>
    <p:sldId id="273" r:id="rId7"/>
    <p:sldId id="263" r:id="rId8"/>
    <p:sldId id="272" r:id="rId9"/>
    <p:sldId id="274" r:id="rId10"/>
    <p:sldId id="275" r:id="rId11"/>
    <p:sldId id="261" r:id="rId12"/>
    <p:sldId id="322" r:id="rId13"/>
    <p:sldId id="278" r:id="rId14"/>
    <p:sldId id="279" r:id="rId15"/>
    <p:sldId id="281" r:id="rId16"/>
    <p:sldId id="280" r:id="rId17"/>
    <p:sldId id="282" r:id="rId18"/>
    <p:sldId id="309" r:id="rId19"/>
    <p:sldId id="284" r:id="rId20"/>
    <p:sldId id="287" r:id="rId21"/>
    <p:sldId id="285" r:id="rId22"/>
    <p:sldId id="288" r:id="rId23"/>
    <p:sldId id="286" r:id="rId24"/>
    <p:sldId id="289" r:id="rId25"/>
    <p:sldId id="283" r:id="rId26"/>
    <p:sldId id="308" r:id="rId27"/>
    <p:sldId id="291" r:id="rId28"/>
    <p:sldId id="292" r:id="rId29"/>
    <p:sldId id="293" r:id="rId30"/>
    <p:sldId id="323" r:id="rId31"/>
    <p:sldId id="294" r:id="rId32"/>
    <p:sldId id="295" r:id="rId33"/>
    <p:sldId id="296" r:id="rId34"/>
    <p:sldId id="297" r:id="rId35"/>
    <p:sldId id="298" r:id="rId36"/>
    <p:sldId id="299" r:id="rId37"/>
    <p:sldId id="310" r:id="rId38"/>
    <p:sldId id="300" r:id="rId39"/>
    <p:sldId id="301" r:id="rId40"/>
    <p:sldId id="302" r:id="rId41"/>
    <p:sldId id="303" r:id="rId42"/>
    <p:sldId id="305" r:id="rId43"/>
    <p:sldId id="307" r:id="rId44"/>
    <p:sldId id="326" r:id="rId45"/>
    <p:sldId id="325" r:id="rId46"/>
    <p:sldId id="327" r:id="rId47"/>
    <p:sldId id="330" r:id="rId48"/>
    <p:sldId id="331" r:id="rId49"/>
    <p:sldId id="328" r:id="rId50"/>
    <p:sldId id="329" r:id="rId51"/>
    <p:sldId id="332" r:id="rId52"/>
    <p:sldId id="333" r:id="rId53"/>
    <p:sldId id="324" r:id="rId54"/>
    <p:sldId id="334" r:id="rId55"/>
    <p:sldId id="335" r:id="rId56"/>
    <p:sldId id="341" r:id="rId57"/>
    <p:sldId id="336" r:id="rId58"/>
    <p:sldId id="337" r:id="rId59"/>
    <p:sldId id="338" r:id="rId60"/>
    <p:sldId id="339" r:id="rId61"/>
    <p:sldId id="340" r:id="rId62"/>
    <p:sldId id="342" r:id="rId63"/>
    <p:sldId id="343" r:id="rId64"/>
    <p:sldId id="313" r:id="rId65"/>
    <p:sldId id="314" r:id="rId66"/>
    <p:sldId id="315" r:id="rId67"/>
    <p:sldId id="318" r:id="rId68"/>
    <p:sldId id="316" r:id="rId69"/>
    <p:sldId id="317" r:id="rId70"/>
    <p:sldId id="319" r:id="rId71"/>
    <p:sldId id="321" r:id="rId72"/>
    <p:sldId id="344" r:id="rId73"/>
    <p:sldId id="345" r:id="rId74"/>
    <p:sldId id="346" r:id="rId75"/>
    <p:sldId id="347" r:id="rId76"/>
    <p:sldId id="348" r:id="rId77"/>
    <p:sldId id="352" r:id="rId78"/>
    <p:sldId id="353" r:id="rId79"/>
    <p:sldId id="354" r:id="rId80"/>
    <p:sldId id="355" r:id="rId81"/>
    <p:sldId id="349" r:id="rId82"/>
    <p:sldId id="350" r:id="rId83"/>
    <p:sldId id="351" r:id="rId84"/>
    <p:sldId id="356" r:id="rId85"/>
    <p:sldId id="357" r:id="rId86"/>
    <p:sldId id="358" r:id="rId87"/>
    <p:sldId id="359" r:id="rId88"/>
    <p:sldId id="360" r:id="rId89"/>
    <p:sldId id="361" r:id="rId90"/>
    <p:sldId id="362"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1EB8C1"/>
    <a:srgbClr val="EF79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Stile chiaro 3 - Colore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8" autoAdjust="0"/>
    <p:restoredTop sz="94660"/>
  </p:normalViewPr>
  <p:slideViewPr>
    <p:cSldViewPr snapToGrid="0">
      <p:cViewPr varScale="1">
        <p:scale>
          <a:sx n="117" d="100"/>
          <a:sy n="117" d="100"/>
        </p:scale>
        <p:origin x="120" y="564"/>
      </p:cViewPr>
      <p:guideLst/>
    </p:cSldViewPr>
  </p:slideViewPr>
  <p:notesTextViewPr>
    <p:cViewPr>
      <p:scale>
        <a:sx n="3" d="2"/>
        <a:sy n="3" d="2"/>
      </p:scale>
      <p:origin x="0" y="0"/>
    </p:cViewPr>
  </p:notesTextViewPr>
  <p:notesViewPr>
    <p:cSldViewPr snapToGrid="0" showGuides="1">
      <p:cViewPr varScale="1">
        <p:scale>
          <a:sx n="95" d="100"/>
          <a:sy n="95" d="100"/>
        </p:scale>
        <p:origin x="2724" y="8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3D5444-F62C-42C3-A75A-D9DBA807730F}" type="datetimeFigureOut">
              <a:rPr lang="en-US" smtClean="0"/>
              <a:t>10/3/2016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A4F617-7A30-41D4-AB86-5D833C98E18B}" type="slidenum">
              <a:rPr lang="en-US" smtClean="0"/>
              <a:t>‹N›</a:t>
            </a:fld>
            <a:endParaRPr lang="en-US"/>
          </a:p>
        </p:txBody>
      </p:sp>
    </p:spTree>
    <p:extLst>
      <p:ext uri="{BB962C8B-B14F-4D97-AF65-F5344CB8AC3E}">
        <p14:creationId xmlns:p14="http://schemas.microsoft.com/office/powerpoint/2010/main" val="9946248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AA1FA-7B6A-47D2-8D61-F225D71B51FF}" type="datetimeFigureOut">
              <a:rPr lang="en-US" smtClean="0"/>
              <a:t>10/3/2016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A179D-2D27-49E2-B022-8EDDA2EFE682}" type="slidenum">
              <a:rPr lang="en-US" smtClean="0"/>
              <a:t>‹N›</a:t>
            </a:fld>
            <a:endParaRPr lang="en-US"/>
          </a:p>
        </p:txBody>
      </p:sp>
    </p:spTree>
    <p:extLst>
      <p:ext uri="{BB962C8B-B14F-4D97-AF65-F5344CB8AC3E}">
        <p14:creationId xmlns:p14="http://schemas.microsoft.com/office/powerpoint/2010/main" val="117460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12" name="Freeform 11"/>
          <p:cNvSpPr>
            <a:spLocks noChangeArrowheads="1"/>
          </p:cNvSpPr>
          <p:nvPr/>
        </p:nvSpPr>
        <p:spPr bwMode="white">
          <a:xfrm>
            <a:off x="8429022" y="0"/>
            <a:ext cx="3762978" cy="6858000"/>
          </a:xfrm>
          <a:custGeom>
            <a:avLst/>
            <a:gdLst>
              <a:gd name="connsiteX0" fmla="*/ 0 w 3762978"/>
              <a:gd name="connsiteY0" fmla="*/ 0 h 6858000"/>
              <a:gd name="connsiteX1" fmla="*/ 3762978 w 3762978"/>
              <a:gd name="connsiteY1" fmla="*/ 0 h 6858000"/>
              <a:gd name="connsiteX2" fmla="*/ 3762978 w 3762978"/>
              <a:gd name="connsiteY2" fmla="*/ 6858000 h 6858000"/>
              <a:gd name="connsiteX3" fmla="*/ 338667 w 3762978"/>
              <a:gd name="connsiteY3" fmla="*/ 6858000 h 6858000"/>
              <a:gd name="connsiteX4" fmla="*/ 1189567 w 3762978"/>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2978" h="6858000">
                <a:moveTo>
                  <a:pt x="0" y="0"/>
                </a:moveTo>
                <a:lnTo>
                  <a:pt x="3762978" y="0"/>
                </a:lnTo>
                <a:lnTo>
                  <a:pt x="3762978" y="6858000"/>
                </a:lnTo>
                <a:lnTo>
                  <a:pt x="338667" y="6858000"/>
                </a:lnTo>
                <a:lnTo>
                  <a:pt x="1189567"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noAutofit/>
          </a:bodyPr>
          <a:lstStyle/>
          <a:p>
            <a:endParaRPr lang="en-US" sz="1800"/>
          </a:p>
        </p:txBody>
      </p:sp>
      <p:sp>
        <p:nvSpPr>
          <p:cNvPr id="7" name="Freeform 6"/>
          <p:cNvSpPr>
            <a:spLocks/>
          </p:cNvSpPr>
          <p:nvPr/>
        </p:nvSpPr>
        <p:spPr bwMode="auto">
          <a:xfrm>
            <a:off x="8145385"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pPr lvl="0"/>
            <a:endParaRPr lang="en-US" sz="1800"/>
          </a:p>
        </p:txBody>
      </p:sp>
      <p:sp>
        <p:nvSpPr>
          <p:cNvPr id="8" name="Freeform 7"/>
          <p:cNvSpPr>
            <a:spLocks/>
          </p:cNvSpPr>
          <p:nvPr/>
        </p:nvSpPr>
        <p:spPr bwMode="auto">
          <a:xfrm>
            <a:off x="7950653"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0" y="1873584"/>
            <a:ext cx="6400800" cy="2560320"/>
          </a:xfrm>
        </p:spPr>
        <p:txBody>
          <a:bodyPr anchor="b">
            <a:normAutofit/>
          </a:bodyPr>
          <a:lstStyle>
            <a:lvl1pPr algn="l">
              <a:defRPr sz="4000">
                <a:solidFill>
                  <a:schemeClr val="tx1"/>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1295400" y="4572000"/>
            <a:ext cx="6400800" cy="1600200"/>
          </a:xfrm>
        </p:spPr>
        <p:txBody>
          <a:bodyPr/>
          <a:lstStyle>
            <a:lvl1pPr marL="0" indent="0" algn="l">
              <a:spcBef>
                <a:spcPts val="12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a:p>
        </p:txBody>
      </p:sp>
    </p:spTree>
    <p:extLst>
      <p:ext uri="{BB962C8B-B14F-4D97-AF65-F5344CB8AC3E}">
        <p14:creationId xmlns:p14="http://schemas.microsoft.com/office/powerpoint/2010/main" val="51258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nchor="b"/>
          <a:lstStyle>
            <a:lvl1pPr>
              <a:defRPr sz="3200"/>
            </a:lvl1pPr>
          </a:lstStyle>
          <a:p>
            <a:r>
              <a:rPr lang="it-IT" smtClean="0"/>
              <a:t>Fare clic per modificare lo stile del titolo</a:t>
            </a:r>
            <a:endParaRPr lang="en-US"/>
          </a:p>
        </p:txBody>
      </p:sp>
      <p:sp>
        <p:nvSpPr>
          <p:cNvPr id="3" name="Picture Placeholder 2"/>
          <p:cNvSpPr>
            <a:spLocks noGrp="1"/>
          </p:cNvSpPr>
          <p:nvPr>
            <p:ph type="pic" idx="1"/>
          </p:nvPr>
        </p:nvSpPr>
        <p:spPr>
          <a:xfrm>
            <a:off x="4724400" y="1828801"/>
            <a:ext cx="6172200" cy="4343400"/>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A79A3335-6331-4872-A8B7-ECD55539F4D0}" type="datetimeFigureOut">
              <a:rPr lang="en-US" smtClean="0"/>
              <a:t>10/3/2016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‹N›</a:t>
            </a:fld>
            <a:endParaRPr lang="en-US"/>
          </a:p>
        </p:txBody>
      </p:sp>
    </p:spTree>
    <p:extLst>
      <p:ext uri="{BB962C8B-B14F-4D97-AF65-F5344CB8AC3E}">
        <p14:creationId xmlns:p14="http://schemas.microsoft.com/office/powerpoint/2010/main" val="10675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Due immagini con didascalie">
    <p:spTree>
      <p:nvGrpSpPr>
        <p:cNvPr id="1" name=""/>
        <p:cNvGrpSpPr/>
        <p:nvPr/>
      </p:nvGrpSpPr>
      <p:grpSpPr>
        <a:xfrm>
          <a:off x="0" y="0"/>
          <a:ext cx="0" cy="0"/>
          <a:chOff x="0" y="0"/>
          <a:chExt cx="0" cy="0"/>
        </a:xfrm>
      </p:grpSpPr>
      <p:sp>
        <p:nvSpPr>
          <p:cNvPr id="9" name="Rectangle 8"/>
          <p:cNvSpPr/>
          <p:nvPr/>
        </p:nvSpPr>
        <p:spPr>
          <a:xfrm>
            <a:off x="1295400"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95400" y="255134"/>
            <a:ext cx="9601200" cy="1036850"/>
          </a:xfrm>
        </p:spPr>
        <p:txBody>
          <a:bodyPr anchor="b"/>
          <a:lstStyle>
            <a:lvl1pPr>
              <a:defRPr sz="3200"/>
            </a:lvl1pPr>
          </a:lstStyle>
          <a:p>
            <a:r>
              <a:rPr lang="it-IT" smtClean="0"/>
              <a:t>Fare clic per modificare lo stile del titolo</a:t>
            </a:r>
            <a:endParaRPr lang="en-US"/>
          </a:p>
        </p:txBody>
      </p:sp>
      <p:sp>
        <p:nvSpPr>
          <p:cNvPr id="4" name="Text Placeholder 3"/>
          <p:cNvSpPr>
            <a:spLocks noGrp="1"/>
          </p:cNvSpPr>
          <p:nvPr>
            <p:ph type="body" sz="half" idx="2"/>
          </p:nvPr>
        </p:nvSpPr>
        <p:spPr>
          <a:xfrm>
            <a:off x="1371273"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A79A3335-6331-4872-A8B7-ECD55539F4D0}" type="datetimeFigureOut">
              <a:rPr lang="en-US" smtClean="0"/>
              <a:t>10/3/2016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‹N›</a:t>
            </a:fld>
            <a:endParaRPr lang="en-US"/>
          </a:p>
        </p:txBody>
      </p:sp>
      <p:sp>
        <p:nvSpPr>
          <p:cNvPr id="10" name="Rectangle 9"/>
          <p:cNvSpPr/>
          <p:nvPr/>
        </p:nvSpPr>
        <p:spPr>
          <a:xfrm>
            <a:off x="6324599" y="5257800"/>
            <a:ext cx="457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95400"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6324599" y="5257800"/>
            <a:ext cx="4572000" cy="548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 Placeholder 3"/>
          <p:cNvSpPr>
            <a:spLocks noGrp="1"/>
          </p:cNvSpPr>
          <p:nvPr>
            <p:ph type="body" sz="half" idx="14"/>
          </p:nvPr>
        </p:nvSpPr>
        <p:spPr>
          <a:xfrm>
            <a:off x="6412954" y="5333098"/>
            <a:ext cx="4420252" cy="839102"/>
          </a:xfrm>
        </p:spPr>
        <p:txBody>
          <a:bodyPr anchor="t">
            <a:normAutofit/>
          </a:bodyPr>
          <a:lstStyle>
            <a:lvl1pPr marL="0" indent="0">
              <a:spcBef>
                <a:spcPts val="0"/>
              </a:spcBef>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3" name="Picture Placeholder 2"/>
          <p:cNvSpPr>
            <a:spLocks noGrp="1"/>
          </p:cNvSpPr>
          <p:nvPr>
            <p:ph type="pic" idx="1"/>
          </p:nvPr>
        </p:nvSpPr>
        <p:spPr>
          <a:xfrm>
            <a:off x="12954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8" name="Picture Placeholder 2"/>
          <p:cNvSpPr>
            <a:spLocks noGrp="1"/>
          </p:cNvSpPr>
          <p:nvPr>
            <p:ph type="pic" idx="13"/>
          </p:nvPr>
        </p:nvSpPr>
        <p:spPr>
          <a:xfrm>
            <a:off x="6324600" y="1828801"/>
            <a:ext cx="4572000" cy="3428999"/>
          </a:xfrm>
        </p:spPr>
        <p:txBody>
          <a:bodyPr tIns="27432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Tree>
    <p:extLst>
      <p:ext uri="{BB962C8B-B14F-4D97-AF65-F5344CB8AC3E}">
        <p14:creationId xmlns:p14="http://schemas.microsoft.com/office/powerpoint/2010/main" val="394401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A79A3335-6331-4872-A8B7-ECD55539F4D0}" type="datetimeFigureOut">
              <a:rPr lang="en-US" smtClean="0"/>
              <a:t>10/3/2016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‹N›</a:t>
            </a:fld>
            <a:endParaRPr lang="en-US"/>
          </a:p>
        </p:txBody>
      </p:sp>
    </p:spTree>
    <p:extLst>
      <p:ext uri="{BB962C8B-B14F-4D97-AF65-F5344CB8AC3E}">
        <p14:creationId xmlns:p14="http://schemas.microsoft.com/office/powerpoint/2010/main" val="109294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Titolo e testo verticale">
    <p:spTree>
      <p:nvGrpSpPr>
        <p:cNvPr id="1" name=""/>
        <p:cNvGrpSpPr/>
        <p:nvPr/>
      </p:nvGrpSpPr>
      <p:grpSpPr>
        <a:xfrm>
          <a:off x="0" y="0"/>
          <a:ext cx="0" cy="0"/>
          <a:chOff x="0" y="0"/>
          <a:chExt cx="0" cy="0"/>
        </a:xfrm>
      </p:grpSpPr>
      <p:sp>
        <p:nvSpPr>
          <p:cNvPr id="7" name="Rectangle 6"/>
          <p:cNvSpPr/>
          <p:nvPr/>
        </p:nvSpPr>
        <p:spPr bwMode="white">
          <a:xfrm rot="5400000">
            <a:off x="7562850" y="2228850"/>
            <a:ext cx="6858000" cy="24003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rot="5400000">
            <a:off x="6331230" y="3387909"/>
            <a:ext cx="6858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5400000">
            <a:off x="6251613" y="3387909"/>
            <a:ext cx="6858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871318" y="685800"/>
            <a:ext cx="1033272" cy="5486400"/>
          </a:xfrm>
        </p:spPr>
        <p:txBody>
          <a:bodyPr vert="eaVert"/>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295400" y="685800"/>
            <a:ext cx="7976754"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A79A3335-6331-4872-A8B7-ECD55539F4D0}" type="datetimeFigureOut">
              <a:rPr lang="en-US" smtClean="0"/>
              <a:t>10/3/2016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‹N›</a:t>
            </a:fld>
            <a:endParaRPr lang="en-US"/>
          </a:p>
        </p:txBody>
      </p:sp>
    </p:spTree>
    <p:extLst>
      <p:ext uri="{BB962C8B-B14F-4D97-AF65-F5344CB8AC3E}">
        <p14:creationId xmlns:p14="http://schemas.microsoft.com/office/powerpoint/2010/main" val="180411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A79A3335-6331-4872-A8B7-ECD55539F4D0}" type="datetimeFigureOut">
              <a:rPr lang="en-US" smtClean="0"/>
              <a:t>10/3/2016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F8E3F6-DE14-48B2-B2BC-6FABA9630FB8}" type="slidenum">
              <a:rPr lang="en-US" smtClean="0"/>
              <a:t>‹N›</a:t>
            </a:fld>
            <a:endParaRPr lang="en-US"/>
          </a:p>
        </p:txBody>
      </p:sp>
    </p:spTree>
    <p:extLst>
      <p:ext uri="{BB962C8B-B14F-4D97-AF65-F5344CB8AC3E}">
        <p14:creationId xmlns:p14="http://schemas.microsoft.com/office/powerpoint/2010/main" val="259618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Diapositiva titolo con immagine">
    <p:spTree>
      <p:nvGrpSpPr>
        <p:cNvPr id="1" name=""/>
        <p:cNvGrpSpPr/>
        <p:nvPr/>
      </p:nvGrpSpPr>
      <p:grpSpPr>
        <a:xfrm>
          <a:off x="0" y="0"/>
          <a:ext cx="0" cy="0"/>
          <a:chOff x="0" y="0"/>
          <a:chExt cx="0" cy="0"/>
        </a:xfrm>
      </p:grpSpPr>
      <p:sp>
        <p:nvSpPr>
          <p:cNvPr id="10" name="Rectangle 5"/>
          <p:cNvSpPr>
            <a:spLocks noChangeArrowheads="1"/>
          </p:cNvSpPr>
          <p:nvPr/>
        </p:nvSpPr>
        <p:spPr bwMode="white">
          <a:xfrm>
            <a:off x="6540503" y="0"/>
            <a:ext cx="5651496" cy="6858000"/>
          </a:xfrm>
          <a:custGeom>
            <a:avLst/>
            <a:gdLst/>
            <a:ahLst/>
            <a:cxnLst/>
            <a:rect l="l" t="t" r="r" b="b"/>
            <a:pathLst>
              <a:path w="4238622" h="685800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800"/>
          </a:p>
        </p:txBody>
      </p:sp>
      <p:sp>
        <p:nvSpPr>
          <p:cNvPr id="11" name="Freeform 6"/>
          <p:cNvSpPr>
            <a:spLocks/>
          </p:cNvSpPr>
          <p:nvPr/>
        </p:nvSpPr>
        <p:spPr bwMode="auto">
          <a:xfrm>
            <a:off x="6256868"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2" name="Freeform 7"/>
          <p:cNvSpPr>
            <a:spLocks/>
          </p:cNvSpPr>
          <p:nvPr/>
        </p:nvSpPr>
        <p:spPr bwMode="auto">
          <a:xfrm>
            <a:off x="6062136" y="0"/>
            <a:ext cx="1528232" cy="6858000"/>
          </a:xfrm>
          <a:custGeom>
            <a:avLst/>
            <a:gdLst/>
            <a:ahLst/>
            <a:cxnLst/>
            <a:rect l="l" t="t" r="r" b="b"/>
            <a:pathLst>
              <a:path w="1146174" h="6858000">
                <a:moveTo>
                  <a:pt x="0" y="0"/>
                </a:moveTo>
                <a:lnTo>
                  <a:pt x="253999" y="0"/>
                </a:lnTo>
                <a:lnTo>
                  <a:pt x="1146174" y="4337050"/>
                </a:lnTo>
                <a:lnTo>
                  <a:pt x="511174" y="6858000"/>
                </a:lnTo>
                <a:lnTo>
                  <a:pt x="254000" y="6858000"/>
                </a:lnTo>
                <a:lnTo>
                  <a:pt x="892175" y="4337050"/>
                </a:lnTo>
                <a:close/>
              </a:path>
            </a:pathLst>
          </a:custGeom>
          <a:solidFill>
            <a:schemeClr val="accent1"/>
          </a:solidFill>
          <a:ln>
            <a:noFill/>
          </a:ln>
          <a:effectLst>
            <a:innerShdw blurRad="1778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ctrTitle"/>
          </p:nvPr>
        </p:nvSpPr>
        <p:spPr>
          <a:xfrm>
            <a:off x="1295401" y="1873584"/>
            <a:ext cx="5120640" cy="2560320"/>
          </a:xfrm>
        </p:spPr>
        <p:txBody>
          <a:bodyPr anchor="b">
            <a:normAutofit/>
          </a:bodyPr>
          <a:lstStyle>
            <a:lvl1pPr algn="l">
              <a:defRPr sz="4000">
                <a:solidFill>
                  <a:schemeClr val="tx1"/>
                </a:solidFill>
              </a:defRPr>
            </a:lvl1pPr>
          </a:lstStyle>
          <a:p>
            <a:r>
              <a:rPr lang="it-IT" smtClean="0"/>
              <a:t>Fare clic per modificare lo stile del titolo</a:t>
            </a:r>
            <a:endParaRPr lang="en-US" dirty="0"/>
          </a:p>
        </p:txBody>
      </p:sp>
      <p:sp>
        <p:nvSpPr>
          <p:cNvPr id="3" name="Subtitle 2"/>
          <p:cNvSpPr>
            <a:spLocks noGrp="1"/>
          </p:cNvSpPr>
          <p:nvPr>
            <p:ph type="subTitle" idx="1"/>
          </p:nvPr>
        </p:nvSpPr>
        <p:spPr>
          <a:xfrm>
            <a:off x="1295401" y="4572000"/>
            <a:ext cx="5120640" cy="1600200"/>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a:p>
        </p:txBody>
      </p:sp>
      <p:sp>
        <p:nvSpPr>
          <p:cNvPr id="15" name="Picture Placeholder 14"/>
          <p:cNvSpPr>
            <a:spLocks noGrp="1"/>
          </p:cNvSpPr>
          <p:nvPr>
            <p:ph type="pic" sz="quarter" idx="10"/>
          </p:nvPr>
        </p:nvSpPr>
        <p:spPr>
          <a:xfrm>
            <a:off x="6743703" y="0"/>
            <a:ext cx="5448297" cy="6858000"/>
          </a:xfrm>
          <a:custGeom>
            <a:avLst/>
            <a:gdLst>
              <a:gd name="connsiteX0" fmla="*/ 0 w 5448297"/>
              <a:gd name="connsiteY0" fmla="*/ 0 h 6858000"/>
              <a:gd name="connsiteX1" fmla="*/ 5448297 w 5448297"/>
              <a:gd name="connsiteY1" fmla="*/ 0 h 6858000"/>
              <a:gd name="connsiteX2" fmla="*/ 5448297 w 5448297"/>
              <a:gd name="connsiteY2" fmla="*/ 6858000 h 6858000"/>
              <a:gd name="connsiteX3" fmla="*/ 338667 w 5448297"/>
              <a:gd name="connsiteY3" fmla="*/ 6858000 h 6858000"/>
              <a:gd name="connsiteX4" fmla="*/ 1185333 w 5448297"/>
              <a:gd name="connsiteY4" fmla="*/ 433705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8297" h="6858000">
                <a:moveTo>
                  <a:pt x="0" y="0"/>
                </a:moveTo>
                <a:lnTo>
                  <a:pt x="5448297" y="0"/>
                </a:lnTo>
                <a:lnTo>
                  <a:pt x="5448297" y="6858000"/>
                </a:lnTo>
                <a:lnTo>
                  <a:pt x="338667" y="6858000"/>
                </a:lnTo>
                <a:lnTo>
                  <a:pt x="1185333" y="4337050"/>
                </a:lnTo>
                <a:close/>
              </a:path>
            </a:pathLst>
          </a:custGeom>
          <a:noFill/>
          <a:ln>
            <a:noFill/>
          </a:ln>
        </p:spPr>
        <p:txBody>
          <a:bodyPr wrap="square" tIns="365760">
            <a:noAutofit/>
          </a:bodyPr>
          <a:lstStyle>
            <a:lvl1pPr marL="0" indent="0" algn="ctr">
              <a:buNone/>
              <a:defRPr sz="2800">
                <a:solidFill>
                  <a:schemeClr val="bg1"/>
                </a:solidFill>
              </a:defRPr>
            </a:lvl1pPr>
          </a:lstStyle>
          <a:p>
            <a:r>
              <a:rPr lang="it-IT" smtClean="0"/>
              <a:t>Fare clic sull'icona per inserire un'immagine</a:t>
            </a:r>
            <a:endParaRPr lang="en-US"/>
          </a:p>
        </p:txBody>
      </p:sp>
      <p:sp>
        <p:nvSpPr>
          <p:cNvPr id="16" name="Instructional Text"/>
          <p:cNvSpPr/>
          <p:nvPr/>
        </p:nvSpPr>
        <p:spPr>
          <a:xfrm>
            <a:off x="12344400" y="0"/>
            <a:ext cx="1295400" cy="6858000"/>
          </a:xfrm>
          <a:prstGeom prst="roundRect">
            <a:avLst>
              <a:gd name="adj" fmla="val 9717"/>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14400">
              <a:buNone/>
            </a:pPr>
            <a:r>
              <a:rPr sz="1200" b="1" i="1">
                <a:latin typeface="Arial"/>
                <a:ea typeface="+mn-ea"/>
                <a:cs typeface="Arial"/>
              </a:rPr>
              <a:t>NOTA:</a:t>
            </a:r>
          </a:p>
          <a:p>
            <a:pPr algn="l" defTabSz="914400">
              <a:buNone/>
            </a:pPr>
            <a:r>
              <a:rPr sz="1200" b="0" i="1">
                <a:latin typeface="Arial"/>
                <a:ea typeface="+mn-ea"/>
                <a:cs typeface="Arial"/>
              </a:rPr>
              <a:t>Per modificare l'immagine su questa diapositiva, selezionarla ed eliminarla. Fare quindi clic sull'icona delle Immagini nel segnaposto per inserire l'immagine personale.</a:t>
            </a:r>
          </a:p>
        </p:txBody>
      </p:sp>
    </p:spTree>
    <p:extLst>
      <p:ext uri="{BB962C8B-B14F-4D97-AF65-F5344CB8AC3E}">
        <p14:creationId xmlns:p14="http://schemas.microsoft.com/office/powerpoint/2010/main" val="240281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5"/>
          <p:cNvSpPr>
            <a:spLocks noChangeArrowheads="1"/>
          </p:cNvSpPr>
          <p:nvPr/>
        </p:nvSpPr>
        <p:spPr bwMode="white">
          <a:xfrm>
            <a:off x="9622368" y="0"/>
            <a:ext cx="2569632" cy="6858000"/>
          </a:xfrm>
          <a:custGeom>
            <a:avLst/>
            <a:gdLst/>
            <a:ahLst/>
            <a:cxnLst/>
            <a:rect l="l" t="t" r="r" b="b"/>
            <a:pathLst>
              <a:path w="1927224" h="6858000">
                <a:moveTo>
                  <a:pt x="0" y="0"/>
                </a:moveTo>
                <a:lnTo>
                  <a:pt x="1927224" y="0"/>
                </a:lnTo>
                <a:lnTo>
                  <a:pt x="1927224" y="6858000"/>
                </a:lnTo>
                <a:lnTo>
                  <a:pt x="254000" y="6858000"/>
                </a:lnTo>
                <a:lnTo>
                  <a:pt x="892175" y="4337050"/>
                </a:ln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sz="1800"/>
          </a:p>
        </p:txBody>
      </p:sp>
      <p:sp>
        <p:nvSpPr>
          <p:cNvPr id="8" name="Freeform 6"/>
          <p:cNvSpPr>
            <a:spLocks/>
          </p:cNvSpPr>
          <p:nvPr/>
        </p:nvSpPr>
        <p:spPr bwMode="auto">
          <a:xfrm>
            <a:off x="9237132" y="0"/>
            <a:ext cx="1672169" cy="6858000"/>
          </a:xfrm>
          <a:custGeom>
            <a:avLst/>
            <a:gdLst/>
            <a:ahLst/>
            <a:cxnLst/>
            <a:rect l="l" t="t" r="r" b="b"/>
            <a:pathLst>
              <a:path w="1254127" h="6858000">
                <a:moveTo>
                  <a:pt x="0" y="0"/>
                </a:moveTo>
                <a:lnTo>
                  <a:pt x="365127" y="0"/>
                </a:lnTo>
                <a:lnTo>
                  <a:pt x="1254127" y="4337050"/>
                </a:lnTo>
                <a:lnTo>
                  <a:pt x="619127" y="6858000"/>
                </a:lnTo>
                <a:lnTo>
                  <a:pt x="257175" y="6858000"/>
                </a:lnTo>
                <a:lnTo>
                  <a:pt x="892175" y="4337050"/>
                </a:lnTo>
                <a:close/>
              </a:path>
            </a:pathLst>
          </a:custGeom>
          <a:solidFill>
            <a:schemeClr val="accent2"/>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9"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prstClr val="black">
                <a:alpha val="25000"/>
              </a:prstClr>
            </a:out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10" name="Freeform 7"/>
          <p:cNvSpPr>
            <a:spLocks/>
          </p:cNvSpPr>
          <p:nvPr/>
        </p:nvSpPr>
        <p:spPr bwMode="auto">
          <a:xfrm>
            <a:off x="9173633" y="0"/>
            <a:ext cx="1460499" cy="6858000"/>
          </a:xfrm>
          <a:custGeom>
            <a:avLst/>
            <a:gdLst/>
            <a:ahLst/>
            <a:cxnLst/>
            <a:rect l="l" t="t" r="r" b="b"/>
            <a:pathLst>
              <a:path w="1095374" h="685800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innerShdw blurRad="63500" dist="50800" dir="10800000">
              <a:prstClr val="black">
                <a:alpha val="50000"/>
              </a:prstClr>
            </a:innerShdw>
          </a:effectLst>
        </p:spPr>
        <p:txBody>
          <a:bodyPr vert="horz" wrap="square" lIns="91440" tIns="45720" rIns="91440" bIns="45720" numCol="1" anchor="t" anchorCtr="0" compatLnSpc="1">
            <a:prstTxWarp prst="textNoShape">
              <a:avLst/>
            </a:prstTxWarp>
          </a:bodyPr>
          <a:lstStyle/>
          <a:p>
            <a:pPr lvl="0"/>
            <a:endParaRPr lang="en-US" sz="1800"/>
          </a:p>
        </p:txBody>
      </p:sp>
      <p:sp>
        <p:nvSpPr>
          <p:cNvPr id="2" name="Title 1"/>
          <p:cNvSpPr>
            <a:spLocks noGrp="1"/>
          </p:cNvSpPr>
          <p:nvPr>
            <p:ph type="title"/>
          </p:nvPr>
        </p:nvSpPr>
        <p:spPr>
          <a:xfrm>
            <a:off x="1295398" y="2914650"/>
            <a:ext cx="8046720" cy="1557338"/>
          </a:xfrm>
        </p:spPr>
        <p:txBody>
          <a:bodyPr anchor="b">
            <a:normAutofit/>
          </a:bodyPr>
          <a:lstStyle>
            <a:lvl1pPr>
              <a:defRPr sz="3200">
                <a:solidFill>
                  <a:schemeClr val="tx1"/>
                </a:solidFill>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295398" y="4589463"/>
            <a:ext cx="8046718" cy="1011237"/>
          </a:xfrm>
        </p:spPr>
        <p:txBody>
          <a:bodyPr/>
          <a:lstStyle>
            <a:lvl1pPr marL="0" indent="0">
              <a:spcBef>
                <a:spcPts val="1200"/>
              </a:spcBef>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Tree>
    <p:extLst>
      <p:ext uri="{BB962C8B-B14F-4D97-AF65-F5344CB8AC3E}">
        <p14:creationId xmlns:p14="http://schemas.microsoft.com/office/powerpoint/2010/main" val="151964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Content Placeholder 2"/>
          <p:cNvSpPr>
            <a:spLocks noGrp="1"/>
          </p:cNvSpPr>
          <p:nvPr>
            <p:ph sz="half"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324600" y="1828799"/>
            <a:ext cx="4572000" cy="4343401"/>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Date Placeholder 4"/>
          <p:cNvSpPr>
            <a:spLocks noGrp="1"/>
          </p:cNvSpPr>
          <p:nvPr>
            <p:ph type="dt" sz="half" idx="10"/>
          </p:nvPr>
        </p:nvSpPr>
        <p:spPr/>
        <p:txBody>
          <a:bodyPr/>
          <a:lstStyle/>
          <a:p>
            <a:fld id="{A79A3335-6331-4872-A8B7-ECD55539F4D0}" type="datetimeFigureOut">
              <a:rPr lang="en-US" smtClean="0"/>
              <a:t>10/3/2016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‹N›</a:t>
            </a:fld>
            <a:endParaRPr lang="en-US"/>
          </a:p>
        </p:txBody>
      </p:sp>
    </p:spTree>
    <p:extLst>
      <p:ext uri="{BB962C8B-B14F-4D97-AF65-F5344CB8AC3E}">
        <p14:creationId xmlns:p14="http://schemas.microsoft.com/office/powerpoint/2010/main" val="244820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295400" y="255134"/>
            <a:ext cx="9601200" cy="1036850"/>
          </a:xfrm>
        </p:spPr>
        <p:txBody>
          <a:bodyPr/>
          <a:lstStyle/>
          <a:p>
            <a:r>
              <a:rPr lang="it-IT" smtClean="0"/>
              <a:t>Fare clic per modificare lo stile del titolo</a:t>
            </a:r>
            <a:endParaRPr lang="en-US"/>
          </a:p>
        </p:txBody>
      </p:sp>
      <p:sp>
        <p:nvSpPr>
          <p:cNvPr id="3" name="Text Placeholder 2"/>
          <p:cNvSpPr>
            <a:spLocks noGrp="1"/>
          </p:cNvSpPr>
          <p:nvPr>
            <p:ph type="body" idx="1"/>
          </p:nvPr>
        </p:nvSpPr>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1295400" y="2705100"/>
            <a:ext cx="4572000" cy="34671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Text Placeholder 4"/>
          <p:cNvSpPr>
            <a:spLocks noGrp="1"/>
          </p:cNvSpPr>
          <p:nvPr>
            <p:ph type="body" sz="quarter" idx="3"/>
          </p:nvPr>
        </p:nvSpPr>
        <p:spPr>
          <a:xfrm>
            <a:off x="6324600" y="1828800"/>
            <a:ext cx="4572000" cy="847725"/>
          </a:xfrm>
        </p:spPr>
        <p:txBody>
          <a:bodyPr anchor="ctr">
            <a:normAutofit/>
          </a:bodyPr>
          <a:lstStyle>
            <a:lvl1pPr marL="0" indent="0">
              <a:buNone/>
              <a:defRPr sz="2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324600" y="2705100"/>
            <a:ext cx="4572000" cy="34671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A79A3335-6331-4872-A8B7-ECD55539F4D0}" type="datetimeFigureOut">
              <a:rPr lang="en-US" smtClean="0"/>
              <a:t>10/3/2016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F8E3F6-DE14-48B2-B2BC-6FABA9630FB8}" type="slidenum">
              <a:rPr lang="en-US" smtClean="0"/>
              <a:t>‹N›</a:t>
            </a:fld>
            <a:endParaRPr lang="en-US"/>
          </a:p>
        </p:txBody>
      </p:sp>
    </p:spTree>
    <p:extLst>
      <p:ext uri="{BB962C8B-B14F-4D97-AF65-F5344CB8AC3E}">
        <p14:creationId xmlns:p14="http://schemas.microsoft.com/office/powerpoint/2010/main" val="260236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Date Placeholder 2"/>
          <p:cNvSpPr>
            <a:spLocks noGrp="1"/>
          </p:cNvSpPr>
          <p:nvPr>
            <p:ph type="dt" sz="half" idx="10"/>
          </p:nvPr>
        </p:nvSpPr>
        <p:spPr/>
        <p:txBody>
          <a:bodyPr/>
          <a:lstStyle/>
          <a:p>
            <a:fld id="{A79A3335-6331-4872-A8B7-ECD55539F4D0}" type="datetimeFigureOut">
              <a:rPr lang="en-US" smtClean="0"/>
              <a:t>10/3/2016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F8E3F6-DE14-48B2-B2BC-6FABA9630FB8}" type="slidenum">
              <a:rPr lang="en-US" smtClean="0"/>
              <a:t>‹N›</a:t>
            </a:fld>
            <a:endParaRPr lang="en-US"/>
          </a:p>
        </p:txBody>
      </p:sp>
    </p:spTree>
    <p:extLst>
      <p:ext uri="{BB962C8B-B14F-4D97-AF65-F5344CB8AC3E}">
        <p14:creationId xmlns:p14="http://schemas.microsoft.com/office/powerpoint/2010/main" val="3397337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9A3335-6331-4872-A8B7-ECD55539F4D0}" type="datetimeFigureOut">
              <a:rPr lang="en-US" smtClean="0"/>
              <a:t>10/3/2016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F8E3F6-DE14-48B2-B2BC-6FABA9630FB8}" type="slidenum">
              <a:rPr lang="en-US" smtClean="0"/>
              <a:t>‹N›</a:t>
            </a:fld>
            <a:endParaRPr lang="en-US"/>
          </a:p>
        </p:txBody>
      </p:sp>
    </p:spTree>
    <p:extLst>
      <p:ext uri="{BB962C8B-B14F-4D97-AF65-F5344CB8AC3E}">
        <p14:creationId xmlns:p14="http://schemas.microsoft.com/office/powerpoint/2010/main" val="298363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defRPr sz="3200"/>
            </a:lvl1pPr>
          </a:lstStyle>
          <a:p>
            <a:r>
              <a:rPr lang="it-IT" smtClean="0"/>
              <a:t>Fare clic per modificare lo stile del titolo</a:t>
            </a:r>
            <a:endParaRPr lang="en-US"/>
          </a:p>
        </p:txBody>
      </p:sp>
      <p:sp>
        <p:nvSpPr>
          <p:cNvPr id="3" name="Content Placeholder 2"/>
          <p:cNvSpPr>
            <a:spLocks noGrp="1"/>
          </p:cNvSpPr>
          <p:nvPr>
            <p:ph idx="1"/>
          </p:nvPr>
        </p:nvSpPr>
        <p:spPr>
          <a:xfrm>
            <a:off x="4728209" y="1828800"/>
            <a:ext cx="6126480" cy="43434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295400" y="1828800"/>
            <a:ext cx="3017520" cy="4343400"/>
          </a:xfrm>
        </p:spPr>
        <p:txBody>
          <a:bodyPr anchor="ctr">
            <a:normAutofit/>
          </a:bodyPr>
          <a:lstStyle>
            <a:lvl1pPr marL="0" indent="0">
              <a:spcBef>
                <a:spcPts val="1200"/>
              </a:spcBef>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A79A3335-6331-4872-A8B7-ECD55539F4D0}" type="datetimeFigureOut">
              <a:rPr lang="en-US" smtClean="0"/>
              <a:t>10/3/2016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F8E3F6-DE14-48B2-B2BC-6FABA9630FB8}" type="slidenum">
              <a:rPr lang="en-US" smtClean="0"/>
              <a:t>‹N›</a:t>
            </a:fld>
            <a:endParaRPr lang="en-US"/>
          </a:p>
        </p:txBody>
      </p:sp>
    </p:spTree>
    <p:extLst>
      <p:ext uri="{BB962C8B-B14F-4D97-AF65-F5344CB8AC3E}">
        <p14:creationId xmlns:p14="http://schemas.microsoft.com/office/powerpoint/2010/main" val="254763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userDrawn="1"/>
        </p:nvSpPr>
        <p:spPr bwMode="white">
          <a:xfrm>
            <a:off x="0" y="0"/>
            <a:ext cx="12192000" cy="1371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0" y="1371600"/>
            <a:ext cx="12192000" cy="82183"/>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1443006"/>
            <a:ext cx="12192000" cy="8218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95400" y="255134"/>
            <a:ext cx="9601200" cy="1036850"/>
          </a:xfrm>
          <a:prstGeom prst="rect">
            <a:avLst/>
          </a:prstGeom>
        </p:spPr>
        <p:txBody>
          <a:bodyPr vert="horz" lIns="91440" tIns="45720" rIns="91440" bIns="45720" rtlCol="0" anchor="b">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295400" y="1828800"/>
            <a:ext cx="9601200" cy="43434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smtClean="0"/>
          </a:p>
        </p:txBody>
      </p:sp>
      <p:sp>
        <p:nvSpPr>
          <p:cNvPr id="4" name="Date Placeholder 3"/>
          <p:cNvSpPr>
            <a:spLocks noGrp="1"/>
          </p:cNvSpPr>
          <p:nvPr>
            <p:ph type="dt" sz="half" idx="2"/>
          </p:nvPr>
        </p:nvSpPr>
        <p:spPr>
          <a:xfrm>
            <a:off x="7791449" y="6374999"/>
            <a:ext cx="1480705" cy="274320"/>
          </a:xfrm>
          <a:prstGeom prst="rect">
            <a:avLst/>
          </a:prstGeom>
        </p:spPr>
        <p:txBody>
          <a:bodyPr vert="horz" lIns="91440" tIns="45720" rIns="91440" bIns="45720" rtlCol="0" anchor="ctr"/>
          <a:lstStyle>
            <a:lvl1pPr algn="r">
              <a:defRPr sz="1000">
                <a:solidFill>
                  <a:schemeClr val="tx1"/>
                </a:solidFill>
              </a:defRPr>
            </a:lvl1pPr>
          </a:lstStyle>
          <a:p>
            <a:fld id="{A79A3335-6331-4872-A8B7-ECD55539F4D0}" type="datetimeFigureOut">
              <a:rPr lang="en-US" smtClean="0"/>
              <a:pPr/>
              <a:t>10/3/2016</a:t>
            </a:fld>
            <a:endParaRPr lang="en-US"/>
          </a:p>
        </p:txBody>
      </p:sp>
      <p:sp>
        <p:nvSpPr>
          <p:cNvPr id="5" name="Footer Placeholder 4"/>
          <p:cNvSpPr>
            <a:spLocks noGrp="1"/>
          </p:cNvSpPr>
          <p:nvPr>
            <p:ph type="ftr" sz="quarter" idx="3"/>
          </p:nvPr>
        </p:nvSpPr>
        <p:spPr>
          <a:xfrm>
            <a:off x="1295399" y="6374999"/>
            <a:ext cx="6243203" cy="274320"/>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9525000" y="6374999"/>
            <a:ext cx="1371600" cy="274320"/>
          </a:xfrm>
          <a:prstGeom prst="rect">
            <a:avLst/>
          </a:prstGeom>
        </p:spPr>
        <p:txBody>
          <a:bodyPr vert="horz" lIns="91440" tIns="45720" rIns="91440" bIns="45720" rtlCol="0" anchor="ctr"/>
          <a:lstStyle>
            <a:lvl1pPr algn="r">
              <a:defRPr sz="1000">
                <a:solidFill>
                  <a:schemeClr val="tx1"/>
                </a:solidFill>
              </a:defRPr>
            </a:lvl1pPr>
          </a:lstStyle>
          <a:p>
            <a:fld id="{A7F8E3F6-DE14-48B2-B2BC-6FABA9630FB8}" type="slidenum">
              <a:rPr lang="en-US" smtClean="0"/>
              <a:pPr/>
              <a:t>‹N›</a:t>
            </a:fld>
            <a:endParaRPr lang="en-US"/>
          </a:p>
        </p:txBody>
      </p:sp>
    </p:spTree>
    <p:extLst>
      <p:ext uri="{BB962C8B-B14F-4D97-AF65-F5344CB8AC3E}">
        <p14:creationId xmlns:p14="http://schemas.microsoft.com/office/powerpoint/2010/main" val="259473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58" r:id="rId12"/>
    <p:sldLayoutId id="214748365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74320" indent="-274320" algn="l" defTabSz="914400" rtl="0" eaLnBrk="1" latinLnBrk="0" hangingPunct="1">
        <a:lnSpc>
          <a:spcPct val="90000"/>
        </a:lnSpc>
        <a:spcBef>
          <a:spcPts val="1800"/>
        </a:spcBef>
        <a:buFont typeface="Arial" panose="020B0604020202020204" pitchFamily="34" charset="0"/>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Font typeface="Arial" panose="020B0604020202020204" pitchFamily="34" charset="0"/>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7"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3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7.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83.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84.png"/></Relationships>
</file>

<file path=ppt/slides/_rels/slide6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3.gi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jpg"/><Relationship Id="rId4" Type="http://schemas.openxmlformats.org/officeDocument/2006/relationships/image" Target="../media/image97.jpg"/></Relationships>
</file>

<file path=ppt/slides/_rels/slide75.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a:bodyPr>
          <a:lstStyle/>
          <a:p>
            <a:r>
              <a:rPr lang="it-IT" noProof="1" smtClean="0"/>
              <a:t>Video riprese ad uso e-learning</a:t>
            </a:r>
            <a:endParaRPr lang="it-IT" noProof="1"/>
          </a:p>
        </p:txBody>
      </p:sp>
      <p:sp>
        <p:nvSpPr>
          <p:cNvPr id="3" name="Sottotitolo 2"/>
          <p:cNvSpPr>
            <a:spLocks noGrp="1"/>
          </p:cNvSpPr>
          <p:nvPr>
            <p:ph type="subTitle" idx="1"/>
          </p:nvPr>
        </p:nvSpPr>
        <p:spPr/>
        <p:txBody>
          <a:bodyPr>
            <a:normAutofit/>
          </a:bodyPr>
          <a:lstStyle/>
          <a:p>
            <a:pPr>
              <a:lnSpc>
                <a:spcPct val="100000"/>
              </a:lnSpc>
              <a:spcBef>
                <a:spcPts val="0"/>
              </a:spcBef>
            </a:pPr>
            <a:r>
              <a:rPr lang="it-IT" noProof="1" smtClean="0"/>
              <a:t>Gianfranco Milani</a:t>
            </a:r>
          </a:p>
          <a:p>
            <a:pPr>
              <a:lnSpc>
                <a:spcPct val="100000"/>
              </a:lnSpc>
              <a:spcBef>
                <a:spcPts val="0"/>
              </a:spcBef>
            </a:pPr>
            <a:r>
              <a:rPr lang="it-IT" noProof="1" smtClean="0"/>
              <a:t>Servizio Televisivo</a:t>
            </a:r>
            <a:endParaRPr lang="it-IT" noProof="1"/>
          </a:p>
        </p:txBody>
      </p:sp>
      <p:pic>
        <p:nvPicPr>
          <p:cNvPr id="10" name="Segnaposto immagine 9"/>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628" r="11628"/>
          <a:stretch>
            <a:fillRect/>
          </a:stretch>
        </p:blipFill>
        <p:spPr/>
      </p:pic>
    </p:spTree>
    <p:extLst>
      <p:ext uri="{BB962C8B-B14F-4D97-AF65-F5344CB8AC3E}">
        <p14:creationId xmlns:p14="http://schemas.microsoft.com/office/powerpoint/2010/main" val="138059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noProof="1" smtClean="0"/>
              <a:t>Schema a blocchi del funzionamento</a:t>
            </a:r>
            <a:endParaRPr lang="it-IT" noProof="1"/>
          </a:p>
        </p:txBody>
      </p:sp>
      <p:sp>
        <p:nvSpPr>
          <p:cNvPr id="4" name="Figura a mano libera 3"/>
          <p:cNvSpPr/>
          <p:nvPr/>
        </p:nvSpPr>
        <p:spPr>
          <a:xfrm>
            <a:off x="1242703" y="5580218"/>
            <a:ext cx="2592511" cy="1037004"/>
          </a:xfrm>
          <a:custGeom>
            <a:avLst/>
            <a:gdLst>
              <a:gd name="connsiteX0" fmla="*/ 0 w 2592511"/>
              <a:gd name="connsiteY0" fmla="*/ 0 h 1037004"/>
              <a:gd name="connsiteX1" fmla="*/ 2074009 w 2592511"/>
              <a:gd name="connsiteY1" fmla="*/ 0 h 1037004"/>
              <a:gd name="connsiteX2" fmla="*/ 2592511 w 2592511"/>
              <a:gd name="connsiteY2" fmla="*/ 518502 h 1037004"/>
              <a:gd name="connsiteX3" fmla="*/ 2074009 w 2592511"/>
              <a:gd name="connsiteY3" fmla="*/ 1037004 h 1037004"/>
              <a:gd name="connsiteX4" fmla="*/ 0 w 2592511"/>
              <a:gd name="connsiteY4" fmla="*/ 1037004 h 1037004"/>
              <a:gd name="connsiteX5" fmla="*/ 518502 w 2592511"/>
              <a:gd name="connsiteY5" fmla="*/ 518502 h 1037004"/>
              <a:gd name="connsiteX6" fmla="*/ 0 w 2592511"/>
              <a:gd name="connsiteY6" fmla="*/ 0 h 103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511" h="1037004">
                <a:moveTo>
                  <a:pt x="0" y="0"/>
                </a:moveTo>
                <a:lnTo>
                  <a:pt x="2074009" y="0"/>
                </a:lnTo>
                <a:lnTo>
                  <a:pt x="2592511" y="518502"/>
                </a:lnTo>
                <a:lnTo>
                  <a:pt x="2074009" y="1037004"/>
                </a:lnTo>
                <a:lnTo>
                  <a:pt x="0" y="1037004"/>
                </a:lnTo>
                <a:lnTo>
                  <a:pt x="518502" y="518502"/>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590511" tIns="24003" rIns="542505" bIns="24003" numCol="1" spcCol="1270" anchor="ctr" anchorCtr="0">
            <a:noAutofit/>
          </a:bodyPr>
          <a:lstStyle/>
          <a:p>
            <a:pPr lvl="0" algn="ctr" defTabSz="914400">
              <a:lnSpc>
                <a:spcPct val="90000"/>
              </a:lnSpc>
              <a:spcBef>
                <a:spcPct val="0"/>
              </a:spcBef>
              <a:spcAft>
                <a:spcPct val="35000"/>
              </a:spcAft>
              <a:buNone/>
            </a:pPr>
            <a:r>
              <a:rPr lang="it-IT" sz="1800" kern="1200" noProof="1" smtClean="0"/>
              <a:t>Luce</a:t>
            </a:r>
            <a:endParaRPr lang="it-IT" sz="1800" kern="1200" noProof="1"/>
          </a:p>
        </p:txBody>
      </p:sp>
      <p:sp>
        <p:nvSpPr>
          <p:cNvPr id="5" name="Figura a mano libera 4"/>
          <p:cNvSpPr/>
          <p:nvPr/>
        </p:nvSpPr>
        <p:spPr>
          <a:xfrm>
            <a:off x="3575964" y="5580218"/>
            <a:ext cx="2592511" cy="1037004"/>
          </a:xfrm>
          <a:custGeom>
            <a:avLst/>
            <a:gdLst>
              <a:gd name="connsiteX0" fmla="*/ 0 w 2592511"/>
              <a:gd name="connsiteY0" fmla="*/ 0 h 1037004"/>
              <a:gd name="connsiteX1" fmla="*/ 2074009 w 2592511"/>
              <a:gd name="connsiteY1" fmla="*/ 0 h 1037004"/>
              <a:gd name="connsiteX2" fmla="*/ 2592511 w 2592511"/>
              <a:gd name="connsiteY2" fmla="*/ 518502 h 1037004"/>
              <a:gd name="connsiteX3" fmla="*/ 2074009 w 2592511"/>
              <a:gd name="connsiteY3" fmla="*/ 1037004 h 1037004"/>
              <a:gd name="connsiteX4" fmla="*/ 0 w 2592511"/>
              <a:gd name="connsiteY4" fmla="*/ 1037004 h 1037004"/>
              <a:gd name="connsiteX5" fmla="*/ 518502 w 2592511"/>
              <a:gd name="connsiteY5" fmla="*/ 518502 h 1037004"/>
              <a:gd name="connsiteX6" fmla="*/ 0 w 2592511"/>
              <a:gd name="connsiteY6" fmla="*/ 0 h 103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511" h="1037004">
                <a:moveTo>
                  <a:pt x="0" y="0"/>
                </a:moveTo>
                <a:lnTo>
                  <a:pt x="2074009" y="0"/>
                </a:lnTo>
                <a:lnTo>
                  <a:pt x="2592511" y="518502"/>
                </a:lnTo>
                <a:lnTo>
                  <a:pt x="2074009" y="1037004"/>
                </a:lnTo>
                <a:lnTo>
                  <a:pt x="0" y="1037004"/>
                </a:lnTo>
                <a:lnTo>
                  <a:pt x="518502" y="518502"/>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90511" tIns="24003" rIns="542505" bIns="24003" numCol="1" spcCol="1270" anchor="ctr" anchorCtr="0">
            <a:noAutofit/>
          </a:bodyPr>
          <a:lstStyle/>
          <a:p>
            <a:pPr lvl="0" algn="ctr" defTabSz="914400">
              <a:lnSpc>
                <a:spcPct val="90000"/>
              </a:lnSpc>
              <a:spcBef>
                <a:spcPct val="0"/>
              </a:spcBef>
              <a:spcAft>
                <a:spcPct val="35000"/>
              </a:spcAft>
              <a:buNone/>
            </a:pPr>
            <a:r>
              <a:rPr lang="it-IT" sz="1800" kern="1200" noProof="1" smtClean="0"/>
              <a:t>CMOS (CCD)</a:t>
            </a:r>
            <a:endParaRPr lang="it-IT" sz="1800" kern="1200" noProof="1"/>
          </a:p>
        </p:txBody>
      </p:sp>
      <p:sp>
        <p:nvSpPr>
          <p:cNvPr id="7" name="Figura a mano libera 6"/>
          <p:cNvSpPr/>
          <p:nvPr/>
        </p:nvSpPr>
        <p:spPr>
          <a:xfrm>
            <a:off x="5909224" y="5580218"/>
            <a:ext cx="2592511" cy="1037004"/>
          </a:xfrm>
          <a:custGeom>
            <a:avLst/>
            <a:gdLst>
              <a:gd name="connsiteX0" fmla="*/ 0 w 2592511"/>
              <a:gd name="connsiteY0" fmla="*/ 0 h 1037004"/>
              <a:gd name="connsiteX1" fmla="*/ 2074009 w 2592511"/>
              <a:gd name="connsiteY1" fmla="*/ 0 h 1037004"/>
              <a:gd name="connsiteX2" fmla="*/ 2592511 w 2592511"/>
              <a:gd name="connsiteY2" fmla="*/ 518502 h 1037004"/>
              <a:gd name="connsiteX3" fmla="*/ 2074009 w 2592511"/>
              <a:gd name="connsiteY3" fmla="*/ 1037004 h 1037004"/>
              <a:gd name="connsiteX4" fmla="*/ 0 w 2592511"/>
              <a:gd name="connsiteY4" fmla="*/ 1037004 h 1037004"/>
              <a:gd name="connsiteX5" fmla="*/ 518502 w 2592511"/>
              <a:gd name="connsiteY5" fmla="*/ 518502 h 1037004"/>
              <a:gd name="connsiteX6" fmla="*/ 0 w 2592511"/>
              <a:gd name="connsiteY6" fmla="*/ 0 h 103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511" h="1037004">
                <a:moveTo>
                  <a:pt x="0" y="0"/>
                </a:moveTo>
                <a:lnTo>
                  <a:pt x="2074009" y="0"/>
                </a:lnTo>
                <a:lnTo>
                  <a:pt x="2592511" y="518502"/>
                </a:lnTo>
                <a:lnTo>
                  <a:pt x="2074009" y="1037004"/>
                </a:lnTo>
                <a:lnTo>
                  <a:pt x="0" y="1037004"/>
                </a:lnTo>
                <a:lnTo>
                  <a:pt x="518502" y="518502"/>
                </a:lnTo>
                <a:lnTo>
                  <a:pt x="0" y="0"/>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590511" tIns="24003" rIns="542505" bIns="24003" numCol="1" spcCol="1270" anchor="ctr" anchorCtr="0">
            <a:noAutofit/>
          </a:bodyPr>
          <a:lstStyle/>
          <a:p>
            <a:pPr lvl="0" algn="ctr" defTabSz="914400">
              <a:lnSpc>
                <a:spcPct val="90000"/>
              </a:lnSpc>
              <a:spcBef>
                <a:spcPct val="0"/>
              </a:spcBef>
              <a:spcAft>
                <a:spcPct val="35000"/>
              </a:spcAft>
              <a:buNone/>
            </a:pPr>
            <a:r>
              <a:rPr lang="it-IT" sz="1800" kern="1200" noProof="1" smtClean="0"/>
              <a:t>Elaborazione</a:t>
            </a:r>
            <a:endParaRPr lang="it-IT" sz="1800" kern="1200" noProof="1"/>
          </a:p>
        </p:txBody>
      </p:sp>
      <p:sp>
        <p:nvSpPr>
          <p:cNvPr id="8" name="Figura a mano libera 7"/>
          <p:cNvSpPr/>
          <p:nvPr/>
        </p:nvSpPr>
        <p:spPr>
          <a:xfrm>
            <a:off x="8242484" y="5580218"/>
            <a:ext cx="2592511" cy="1037004"/>
          </a:xfrm>
          <a:custGeom>
            <a:avLst/>
            <a:gdLst>
              <a:gd name="connsiteX0" fmla="*/ 0 w 2592511"/>
              <a:gd name="connsiteY0" fmla="*/ 0 h 1037004"/>
              <a:gd name="connsiteX1" fmla="*/ 2074009 w 2592511"/>
              <a:gd name="connsiteY1" fmla="*/ 0 h 1037004"/>
              <a:gd name="connsiteX2" fmla="*/ 2592511 w 2592511"/>
              <a:gd name="connsiteY2" fmla="*/ 518502 h 1037004"/>
              <a:gd name="connsiteX3" fmla="*/ 2074009 w 2592511"/>
              <a:gd name="connsiteY3" fmla="*/ 1037004 h 1037004"/>
              <a:gd name="connsiteX4" fmla="*/ 0 w 2592511"/>
              <a:gd name="connsiteY4" fmla="*/ 1037004 h 1037004"/>
              <a:gd name="connsiteX5" fmla="*/ 518502 w 2592511"/>
              <a:gd name="connsiteY5" fmla="*/ 518502 h 1037004"/>
              <a:gd name="connsiteX6" fmla="*/ 0 w 2592511"/>
              <a:gd name="connsiteY6" fmla="*/ 0 h 103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511" h="1037004">
                <a:moveTo>
                  <a:pt x="0" y="0"/>
                </a:moveTo>
                <a:lnTo>
                  <a:pt x="2074009" y="0"/>
                </a:lnTo>
                <a:lnTo>
                  <a:pt x="2592511" y="518502"/>
                </a:lnTo>
                <a:lnTo>
                  <a:pt x="2074009" y="1037004"/>
                </a:lnTo>
                <a:lnTo>
                  <a:pt x="0" y="1037004"/>
                </a:lnTo>
                <a:lnTo>
                  <a:pt x="518502" y="518502"/>
                </a:lnTo>
                <a:lnTo>
                  <a:pt x="0" y="0"/>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590511" tIns="24003" rIns="542505" bIns="24003" numCol="1" spcCol="1270" anchor="ctr" anchorCtr="0">
            <a:noAutofit/>
          </a:bodyPr>
          <a:lstStyle/>
          <a:p>
            <a:pPr lvl="0" algn="ctr" defTabSz="914400">
              <a:lnSpc>
                <a:spcPct val="90000"/>
              </a:lnSpc>
              <a:spcBef>
                <a:spcPct val="0"/>
              </a:spcBef>
              <a:spcAft>
                <a:spcPct val="35000"/>
              </a:spcAft>
              <a:buNone/>
            </a:pPr>
            <a:r>
              <a:rPr lang="it-IT" sz="1800" kern="1200" noProof="1" smtClean="0"/>
              <a:t>Registrazione</a:t>
            </a:r>
            <a:endParaRPr lang="it-IT" sz="1800" kern="1200" noProof="1"/>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5246" y="3194956"/>
            <a:ext cx="1693449" cy="1693449"/>
          </a:xfrm>
          <a:prstGeom prst="rect">
            <a:avLst/>
          </a:prstGeom>
        </p:spPr>
      </p:pic>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0907" y="3436149"/>
            <a:ext cx="1729139" cy="1211061"/>
          </a:xfrm>
          <a:prstGeom prst="rect">
            <a:avLst/>
          </a:prstGeom>
        </p:spPr>
      </p:pic>
      <p:pic>
        <p:nvPicPr>
          <p:cNvPr id="11" name="Immagin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5964" y="1677179"/>
            <a:ext cx="2173944" cy="1413064"/>
          </a:xfrm>
          <a:prstGeom prst="rect">
            <a:avLst/>
          </a:prstGeom>
        </p:spPr>
      </p:pic>
      <p:pic>
        <p:nvPicPr>
          <p:cNvPr id="12" name="Immagin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3956" y="3194956"/>
            <a:ext cx="1501047" cy="1686176"/>
          </a:xfrm>
          <a:prstGeom prst="rect">
            <a:avLst/>
          </a:prstGeom>
        </p:spPr>
      </p:pic>
      <p:pic>
        <p:nvPicPr>
          <p:cNvPr id="13" name="Immagin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2484" y="3090243"/>
            <a:ext cx="2086181" cy="1961010"/>
          </a:xfrm>
          <a:prstGeom prst="rect">
            <a:avLst/>
          </a:prstGeom>
        </p:spPr>
      </p:pic>
      <p:pic>
        <p:nvPicPr>
          <p:cNvPr id="3" name="Immagin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62223" y="1677179"/>
            <a:ext cx="1964681" cy="1316336"/>
          </a:xfrm>
          <a:prstGeom prst="rect">
            <a:avLst/>
          </a:prstGeom>
        </p:spPr>
      </p:pic>
    </p:spTree>
    <p:extLst>
      <p:ext uri="{BB962C8B-B14F-4D97-AF65-F5344CB8AC3E}">
        <p14:creationId xmlns:p14="http://schemas.microsoft.com/office/powerpoint/2010/main" val="311214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0-#ppt_w/2"/>
                                          </p:val>
                                        </p:tav>
                                        <p:tav tm="100000">
                                          <p:val>
                                            <p:strVal val="#ppt_x"/>
                                          </p:val>
                                        </p:tav>
                                      </p:tavLst>
                                    </p:anim>
                                    <p:anim calcmode="lin" valueType="num">
                                      <p:cBhvr additive="base">
                                        <p:cTn id="3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0-#ppt_w/2"/>
                                          </p:val>
                                        </p:tav>
                                        <p:tav tm="100000">
                                          <p:val>
                                            <p:strVal val="#ppt_x"/>
                                          </p:val>
                                        </p:tav>
                                      </p:tavLst>
                                    </p:anim>
                                    <p:anim calcmode="lin" valueType="num">
                                      <p:cBhvr additive="base">
                                        <p:cTn id="4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50770" y="2402974"/>
            <a:ext cx="5819275" cy="2560320"/>
          </a:xfrm>
        </p:spPr>
        <p:txBody>
          <a:bodyPr>
            <a:normAutofit/>
          </a:bodyPr>
          <a:lstStyle/>
          <a:p>
            <a:pPr>
              <a:buClr>
                <a:srgbClr val="595959"/>
              </a:buClr>
            </a:pPr>
            <a:r>
              <a:rPr lang="it-IT" noProof="1"/>
              <a:t>Inquadrature e principi di messa a fuoco</a:t>
            </a:r>
          </a:p>
        </p:txBody>
      </p:sp>
      <p:pic>
        <p:nvPicPr>
          <p:cNvPr id="4" name="Segnaposto immagine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290" r="18290"/>
          <a:stretch>
            <a:fillRect/>
          </a:stretch>
        </p:blipFill>
        <p:spPr/>
      </p:pic>
    </p:spTree>
    <p:extLst>
      <p:ext uri="{BB962C8B-B14F-4D97-AF65-F5344CB8AC3E}">
        <p14:creationId xmlns:p14="http://schemas.microsoft.com/office/powerpoint/2010/main" val="317765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Regolazione obiettivo</a:t>
            </a:r>
          </a:p>
        </p:txBody>
      </p:sp>
      <p:sp>
        <p:nvSpPr>
          <p:cNvPr id="3" name="Segnaposto contenuto 2"/>
          <p:cNvSpPr>
            <a:spLocks noGrp="1"/>
          </p:cNvSpPr>
          <p:nvPr>
            <p:ph idx="1"/>
          </p:nvPr>
        </p:nvSpPr>
        <p:spPr/>
        <p:txBody>
          <a:bodyPr>
            <a:normAutofit/>
          </a:bodyPr>
          <a:lstStyle/>
          <a:p>
            <a:pPr>
              <a:buClr>
                <a:srgbClr val="595959"/>
              </a:buClr>
            </a:pPr>
            <a:r>
              <a:rPr lang="it-IT" noProof="1" smtClean="0"/>
              <a:t>Zoom (regolazione dell’angolo di ripresa)</a:t>
            </a:r>
          </a:p>
          <a:p>
            <a:pPr>
              <a:buClr>
                <a:srgbClr val="595959"/>
              </a:buClr>
            </a:pPr>
            <a:r>
              <a:rPr lang="it-IT" noProof="1" smtClean="0"/>
              <a:t>Messa a fuoco</a:t>
            </a:r>
          </a:p>
          <a:p>
            <a:pPr>
              <a:buClr>
                <a:srgbClr val="595959"/>
              </a:buClr>
            </a:pPr>
            <a:r>
              <a:rPr lang="it-IT" noProof="1" smtClean="0"/>
              <a:t>Regolazione della profondità di campo</a:t>
            </a:r>
            <a:endParaRPr lang="it-IT" noProof="1"/>
          </a:p>
          <a:p>
            <a:pPr marL="0" indent="0">
              <a:buClr>
                <a:srgbClr val="595959"/>
              </a:buClr>
              <a:buNone/>
            </a:pPr>
            <a:endParaRPr lang="it-IT" noProof="1" smtClean="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571" y="255134"/>
            <a:ext cx="2394857" cy="2394857"/>
          </a:xfrm>
          <a:prstGeom prst="rect">
            <a:avLst/>
          </a:prstGeom>
        </p:spPr>
      </p:pic>
    </p:spTree>
    <p:extLst>
      <p:ext uri="{BB962C8B-B14F-4D97-AF65-F5344CB8AC3E}">
        <p14:creationId xmlns:p14="http://schemas.microsoft.com/office/powerpoint/2010/main" val="244894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Regolazione obiettivo</a:t>
            </a:r>
          </a:p>
        </p:txBody>
      </p:sp>
      <p:sp>
        <p:nvSpPr>
          <p:cNvPr id="3" name="Segnaposto contenuto 2"/>
          <p:cNvSpPr>
            <a:spLocks noGrp="1"/>
          </p:cNvSpPr>
          <p:nvPr>
            <p:ph idx="1"/>
          </p:nvPr>
        </p:nvSpPr>
        <p:spPr/>
        <p:txBody>
          <a:bodyPr>
            <a:normAutofit/>
          </a:bodyPr>
          <a:lstStyle/>
          <a:p>
            <a:pPr>
              <a:buClr>
                <a:srgbClr val="595959"/>
              </a:buClr>
            </a:pPr>
            <a:r>
              <a:rPr lang="it-IT" noProof="1" smtClean="0"/>
              <a:t>Zoom (regolazione dell’angolo di ripresa)</a:t>
            </a:r>
          </a:p>
          <a:p>
            <a:pPr marL="0" indent="0">
              <a:buClr>
                <a:srgbClr val="595959"/>
              </a:buClr>
              <a:buNone/>
            </a:pPr>
            <a:endParaRPr lang="it-IT" noProof="1" smtClean="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571" y="255134"/>
            <a:ext cx="2394857" cy="2394857"/>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514" y="2359479"/>
            <a:ext cx="3600450" cy="2700338"/>
          </a:xfrm>
          <a:prstGeom prst="rect">
            <a:avLst/>
          </a:prstGeom>
        </p:spPr>
      </p:pic>
    </p:spTree>
    <p:extLst>
      <p:ext uri="{BB962C8B-B14F-4D97-AF65-F5344CB8AC3E}">
        <p14:creationId xmlns:p14="http://schemas.microsoft.com/office/powerpoint/2010/main" val="407945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Regolazione obiettivo</a:t>
            </a:r>
          </a:p>
        </p:txBody>
      </p:sp>
      <p:sp>
        <p:nvSpPr>
          <p:cNvPr id="3" name="Segnaposto contenuto 2"/>
          <p:cNvSpPr>
            <a:spLocks noGrp="1"/>
          </p:cNvSpPr>
          <p:nvPr>
            <p:ph idx="1"/>
          </p:nvPr>
        </p:nvSpPr>
        <p:spPr/>
        <p:txBody>
          <a:bodyPr>
            <a:normAutofit/>
          </a:bodyPr>
          <a:lstStyle/>
          <a:p>
            <a:pPr>
              <a:buClr>
                <a:srgbClr val="595959"/>
              </a:buClr>
            </a:pPr>
            <a:r>
              <a:rPr lang="it-IT" noProof="1" smtClean="0"/>
              <a:t>Zoom (regolazione dell’angolo di ripresa)</a:t>
            </a:r>
          </a:p>
          <a:p>
            <a:pPr marL="0" indent="0">
              <a:buClr>
                <a:srgbClr val="595959"/>
              </a:buClr>
              <a:buNone/>
            </a:pPr>
            <a:endParaRPr lang="it-IT" noProof="1" smtClean="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571" y="255134"/>
            <a:ext cx="2394857" cy="2394857"/>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514" y="2249260"/>
            <a:ext cx="6144986" cy="4608740"/>
          </a:xfrm>
          <a:prstGeom prst="rect">
            <a:avLst/>
          </a:prstGeom>
        </p:spPr>
      </p:pic>
    </p:spTree>
    <p:extLst>
      <p:ext uri="{BB962C8B-B14F-4D97-AF65-F5344CB8AC3E}">
        <p14:creationId xmlns:p14="http://schemas.microsoft.com/office/powerpoint/2010/main" val="300526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Regolazione obiettivo</a:t>
            </a:r>
          </a:p>
        </p:txBody>
      </p:sp>
      <p:sp>
        <p:nvSpPr>
          <p:cNvPr id="3" name="Segnaposto contenuto 2"/>
          <p:cNvSpPr>
            <a:spLocks noGrp="1"/>
          </p:cNvSpPr>
          <p:nvPr>
            <p:ph idx="1"/>
          </p:nvPr>
        </p:nvSpPr>
        <p:spPr/>
        <p:txBody>
          <a:bodyPr>
            <a:normAutofit/>
          </a:bodyPr>
          <a:lstStyle/>
          <a:p>
            <a:pPr>
              <a:buClr>
                <a:srgbClr val="595959"/>
              </a:buClr>
            </a:pPr>
            <a:r>
              <a:rPr lang="it-IT" noProof="1" smtClean="0"/>
              <a:t>Zoom (regolazione dell’angolo di ripresa)</a:t>
            </a:r>
          </a:p>
          <a:p>
            <a:pPr marL="0" indent="0">
              <a:buClr>
                <a:srgbClr val="595959"/>
              </a:buClr>
              <a:buNone/>
            </a:pPr>
            <a:endParaRPr lang="it-IT" noProof="1" smtClean="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571" y="255134"/>
            <a:ext cx="2394857" cy="2394857"/>
          </a:xfrm>
          <a:prstGeom prst="rect">
            <a:avLst/>
          </a:prstGeom>
        </p:spPr>
      </p:pic>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614" y="2726958"/>
            <a:ext cx="10058400" cy="3731342"/>
          </a:xfrm>
          <a:prstGeom prst="rect">
            <a:avLst/>
          </a:prstGeom>
        </p:spPr>
      </p:pic>
    </p:spTree>
    <p:extLst>
      <p:ext uri="{BB962C8B-B14F-4D97-AF65-F5344CB8AC3E}">
        <p14:creationId xmlns:p14="http://schemas.microsoft.com/office/powerpoint/2010/main" val="358541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Regolazione obiettivo</a:t>
            </a:r>
          </a:p>
        </p:txBody>
      </p:sp>
      <p:sp>
        <p:nvSpPr>
          <p:cNvPr id="3" name="Segnaposto contenuto 2"/>
          <p:cNvSpPr>
            <a:spLocks noGrp="1"/>
          </p:cNvSpPr>
          <p:nvPr>
            <p:ph idx="1"/>
          </p:nvPr>
        </p:nvSpPr>
        <p:spPr>
          <a:xfrm>
            <a:off x="1295400" y="1828800"/>
            <a:ext cx="3031671" cy="449036"/>
          </a:xfrm>
        </p:spPr>
        <p:txBody>
          <a:bodyPr>
            <a:normAutofit/>
          </a:bodyPr>
          <a:lstStyle/>
          <a:p>
            <a:pPr>
              <a:buClr>
                <a:srgbClr val="595959"/>
              </a:buClr>
            </a:pPr>
            <a:r>
              <a:rPr lang="it-IT" noProof="1" smtClean="0"/>
              <a:t>Messa </a:t>
            </a:r>
            <a:r>
              <a:rPr lang="it-IT" noProof="1"/>
              <a:t>a fuoco</a:t>
            </a:r>
          </a:p>
          <a:p>
            <a:pPr marL="0" indent="0">
              <a:buClr>
                <a:srgbClr val="595959"/>
              </a:buClr>
              <a:buNone/>
            </a:pPr>
            <a:endParaRPr lang="it-IT" noProof="1" smtClean="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571" y="255134"/>
            <a:ext cx="2394857" cy="2394857"/>
          </a:xfrm>
          <a:prstGeom prst="rect">
            <a:avLst/>
          </a:prstGeom>
        </p:spPr>
      </p:pic>
      <p:sp>
        <p:nvSpPr>
          <p:cNvPr id="11" name="Figura a mano libera 10"/>
          <p:cNvSpPr/>
          <p:nvPr/>
        </p:nvSpPr>
        <p:spPr>
          <a:xfrm>
            <a:off x="1218210" y="4053497"/>
            <a:ext cx="2592511" cy="1037004"/>
          </a:xfrm>
          <a:custGeom>
            <a:avLst/>
            <a:gdLst>
              <a:gd name="connsiteX0" fmla="*/ 0 w 2592511"/>
              <a:gd name="connsiteY0" fmla="*/ 0 h 1037004"/>
              <a:gd name="connsiteX1" fmla="*/ 2074009 w 2592511"/>
              <a:gd name="connsiteY1" fmla="*/ 0 h 1037004"/>
              <a:gd name="connsiteX2" fmla="*/ 2592511 w 2592511"/>
              <a:gd name="connsiteY2" fmla="*/ 518502 h 1037004"/>
              <a:gd name="connsiteX3" fmla="*/ 2074009 w 2592511"/>
              <a:gd name="connsiteY3" fmla="*/ 1037004 h 1037004"/>
              <a:gd name="connsiteX4" fmla="*/ 0 w 2592511"/>
              <a:gd name="connsiteY4" fmla="*/ 1037004 h 1037004"/>
              <a:gd name="connsiteX5" fmla="*/ 518502 w 2592511"/>
              <a:gd name="connsiteY5" fmla="*/ 518502 h 1037004"/>
              <a:gd name="connsiteX6" fmla="*/ 0 w 2592511"/>
              <a:gd name="connsiteY6" fmla="*/ 0 h 103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511" h="1037004">
                <a:moveTo>
                  <a:pt x="0" y="0"/>
                </a:moveTo>
                <a:lnTo>
                  <a:pt x="2074009" y="0"/>
                </a:lnTo>
                <a:lnTo>
                  <a:pt x="2592511" y="518502"/>
                </a:lnTo>
                <a:lnTo>
                  <a:pt x="2074009" y="1037004"/>
                </a:lnTo>
                <a:lnTo>
                  <a:pt x="0" y="1037004"/>
                </a:lnTo>
                <a:lnTo>
                  <a:pt x="518502" y="518502"/>
                </a:lnTo>
                <a:lnTo>
                  <a:pt x="0" y="0"/>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590511" tIns="24003" rIns="542505" bIns="24003" numCol="1" spcCol="1270" anchor="ctr" anchorCtr="0">
            <a:noAutofit/>
          </a:bodyPr>
          <a:lstStyle/>
          <a:p>
            <a:pPr lvl="0" algn="ctr" defTabSz="914400">
              <a:lnSpc>
                <a:spcPct val="90000"/>
              </a:lnSpc>
              <a:spcBef>
                <a:spcPct val="0"/>
              </a:spcBef>
              <a:spcAft>
                <a:spcPct val="35000"/>
              </a:spcAft>
              <a:buNone/>
            </a:pPr>
            <a:r>
              <a:rPr lang="it-IT" sz="1800" kern="1200" noProof="1" smtClean="0"/>
              <a:t>Pos.TELE</a:t>
            </a:r>
            <a:endParaRPr lang="it-IT" sz="1800" kern="1200" noProof="1"/>
          </a:p>
        </p:txBody>
      </p:sp>
      <p:sp>
        <p:nvSpPr>
          <p:cNvPr id="12" name="Figura a mano libera 11"/>
          <p:cNvSpPr/>
          <p:nvPr/>
        </p:nvSpPr>
        <p:spPr>
          <a:xfrm>
            <a:off x="3551471" y="4053497"/>
            <a:ext cx="2592511" cy="1037004"/>
          </a:xfrm>
          <a:custGeom>
            <a:avLst/>
            <a:gdLst>
              <a:gd name="connsiteX0" fmla="*/ 0 w 2592511"/>
              <a:gd name="connsiteY0" fmla="*/ 0 h 1037004"/>
              <a:gd name="connsiteX1" fmla="*/ 2074009 w 2592511"/>
              <a:gd name="connsiteY1" fmla="*/ 0 h 1037004"/>
              <a:gd name="connsiteX2" fmla="*/ 2592511 w 2592511"/>
              <a:gd name="connsiteY2" fmla="*/ 518502 h 1037004"/>
              <a:gd name="connsiteX3" fmla="*/ 2074009 w 2592511"/>
              <a:gd name="connsiteY3" fmla="*/ 1037004 h 1037004"/>
              <a:gd name="connsiteX4" fmla="*/ 0 w 2592511"/>
              <a:gd name="connsiteY4" fmla="*/ 1037004 h 1037004"/>
              <a:gd name="connsiteX5" fmla="*/ 518502 w 2592511"/>
              <a:gd name="connsiteY5" fmla="*/ 518502 h 1037004"/>
              <a:gd name="connsiteX6" fmla="*/ 0 w 2592511"/>
              <a:gd name="connsiteY6" fmla="*/ 0 h 103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511" h="1037004">
                <a:moveTo>
                  <a:pt x="0" y="0"/>
                </a:moveTo>
                <a:lnTo>
                  <a:pt x="2074009" y="0"/>
                </a:lnTo>
                <a:lnTo>
                  <a:pt x="2592511" y="518502"/>
                </a:lnTo>
                <a:lnTo>
                  <a:pt x="2074009" y="1037004"/>
                </a:lnTo>
                <a:lnTo>
                  <a:pt x="0" y="1037004"/>
                </a:lnTo>
                <a:lnTo>
                  <a:pt x="518502" y="518502"/>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590511" tIns="24003" rIns="542505" bIns="24003" numCol="1" spcCol="1270" anchor="ctr" anchorCtr="0">
            <a:noAutofit/>
          </a:bodyPr>
          <a:lstStyle/>
          <a:p>
            <a:pPr lvl="0" algn="ctr" defTabSz="914400">
              <a:lnSpc>
                <a:spcPct val="90000"/>
              </a:lnSpc>
              <a:spcBef>
                <a:spcPct val="0"/>
              </a:spcBef>
              <a:spcAft>
                <a:spcPct val="35000"/>
              </a:spcAft>
              <a:buNone/>
            </a:pPr>
            <a:r>
              <a:rPr lang="it-IT" sz="1800" kern="1200" noProof="1" smtClean="0"/>
              <a:t>Fuoco</a:t>
            </a:r>
            <a:endParaRPr lang="it-IT" sz="1800" kern="1200" noProof="1"/>
          </a:p>
        </p:txBody>
      </p:sp>
      <p:sp>
        <p:nvSpPr>
          <p:cNvPr id="13" name="Figura a mano libera 12"/>
          <p:cNvSpPr/>
          <p:nvPr/>
        </p:nvSpPr>
        <p:spPr>
          <a:xfrm>
            <a:off x="5884731" y="4053497"/>
            <a:ext cx="2592511" cy="1037004"/>
          </a:xfrm>
          <a:custGeom>
            <a:avLst/>
            <a:gdLst>
              <a:gd name="connsiteX0" fmla="*/ 0 w 2592511"/>
              <a:gd name="connsiteY0" fmla="*/ 0 h 1037004"/>
              <a:gd name="connsiteX1" fmla="*/ 2074009 w 2592511"/>
              <a:gd name="connsiteY1" fmla="*/ 0 h 1037004"/>
              <a:gd name="connsiteX2" fmla="*/ 2592511 w 2592511"/>
              <a:gd name="connsiteY2" fmla="*/ 518502 h 1037004"/>
              <a:gd name="connsiteX3" fmla="*/ 2074009 w 2592511"/>
              <a:gd name="connsiteY3" fmla="*/ 1037004 h 1037004"/>
              <a:gd name="connsiteX4" fmla="*/ 0 w 2592511"/>
              <a:gd name="connsiteY4" fmla="*/ 1037004 h 1037004"/>
              <a:gd name="connsiteX5" fmla="*/ 518502 w 2592511"/>
              <a:gd name="connsiteY5" fmla="*/ 518502 h 1037004"/>
              <a:gd name="connsiteX6" fmla="*/ 0 w 2592511"/>
              <a:gd name="connsiteY6" fmla="*/ 0 h 103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511" h="1037004">
                <a:moveTo>
                  <a:pt x="0" y="0"/>
                </a:moveTo>
                <a:lnTo>
                  <a:pt x="2074009" y="0"/>
                </a:lnTo>
                <a:lnTo>
                  <a:pt x="2592511" y="518502"/>
                </a:lnTo>
                <a:lnTo>
                  <a:pt x="2074009" y="1037004"/>
                </a:lnTo>
                <a:lnTo>
                  <a:pt x="0" y="1037004"/>
                </a:lnTo>
                <a:lnTo>
                  <a:pt x="518502" y="518502"/>
                </a:lnTo>
                <a:lnTo>
                  <a:pt x="0" y="0"/>
                </a:lnTo>
                <a:close/>
              </a:path>
            </a:pathLst>
          </a:cu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txBody>
          <a:bodyPr spcFirstLastPara="0" vert="horz" wrap="square" lIns="590511" tIns="24003" rIns="542505" bIns="24003" numCol="1" spcCol="1270" anchor="ctr" anchorCtr="0">
            <a:noAutofit/>
          </a:bodyPr>
          <a:lstStyle/>
          <a:p>
            <a:pPr lvl="0" algn="ctr" defTabSz="914400">
              <a:lnSpc>
                <a:spcPct val="90000"/>
              </a:lnSpc>
              <a:spcBef>
                <a:spcPct val="0"/>
              </a:spcBef>
              <a:spcAft>
                <a:spcPct val="35000"/>
              </a:spcAft>
              <a:buNone/>
            </a:pPr>
            <a:r>
              <a:rPr lang="it-IT" sz="1800" kern="1200" noProof="1" smtClean="0"/>
              <a:t>Inquadratura</a:t>
            </a:r>
            <a:endParaRPr lang="it-IT" sz="1800" kern="1200" noProof="1"/>
          </a:p>
        </p:txBody>
      </p:sp>
      <p:sp>
        <p:nvSpPr>
          <p:cNvPr id="14" name="Figura a mano libera 13"/>
          <p:cNvSpPr/>
          <p:nvPr/>
        </p:nvSpPr>
        <p:spPr>
          <a:xfrm>
            <a:off x="8217991" y="4053497"/>
            <a:ext cx="2592511" cy="1037004"/>
          </a:xfrm>
          <a:custGeom>
            <a:avLst/>
            <a:gdLst>
              <a:gd name="connsiteX0" fmla="*/ 0 w 2592511"/>
              <a:gd name="connsiteY0" fmla="*/ 0 h 1037004"/>
              <a:gd name="connsiteX1" fmla="*/ 2074009 w 2592511"/>
              <a:gd name="connsiteY1" fmla="*/ 0 h 1037004"/>
              <a:gd name="connsiteX2" fmla="*/ 2592511 w 2592511"/>
              <a:gd name="connsiteY2" fmla="*/ 518502 h 1037004"/>
              <a:gd name="connsiteX3" fmla="*/ 2074009 w 2592511"/>
              <a:gd name="connsiteY3" fmla="*/ 1037004 h 1037004"/>
              <a:gd name="connsiteX4" fmla="*/ 0 w 2592511"/>
              <a:gd name="connsiteY4" fmla="*/ 1037004 h 1037004"/>
              <a:gd name="connsiteX5" fmla="*/ 518502 w 2592511"/>
              <a:gd name="connsiteY5" fmla="*/ 518502 h 1037004"/>
              <a:gd name="connsiteX6" fmla="*/ 0 w 2592511"/>
              <a:gd name="connsiteY6" fmla="*/ 0 h 103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2511" h="1037004">
                <a:moveTo>
                  <a:pt x="0" y="0"/>
                </a:moveTo>
                <a:lnTo>
                  <a:pt x="2074009" y="0"/>
                </a:lnTo>
                <a:lnTo>
                  <a:pt x="2592511" y="518502"/>
                </a:lnTo>
                <a:lnTo>
                  <a:pt x="2074009" y="1037004"/>
                </a:lnTo>
                <a:lnTo>
                  <a:pt x="0" y="1037004"/>
                </a:lnTo>
                <a:lnTo>
                  <a:pt x="518502" y="518502"/>
                </a:lnTo>
                <a:lnTo>
                  <a:pt x="0" y="0"/>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590511" tIns="24003" rIns="542505" bIns="24003" numCol="1" spcCol="1270" anchor="ctr" anchorCtr="0">
            <a:noAutofit/>
          </a:bodyPr>
          <a:lstStyle/>
          <a:p>
            <a:pPr lvl="0" algn="ctr" defTabSz="914400">
              <a:lnSpc>
                <a:spcPct val="90000"/>
              </a:lnSpc>
              <a:spcBef>
                <a:spcPct val="0"/>
              </a:spcBef>
              <a:spcAft>
                <a:spcPct val="35000"/>
              </a:spcAft>
              <a:buNone/>
            </a:pPr>
            <a:r>
              <a:rPr lang="it-IT" sz="1800" kern="1200" noProof="1" smtClean="0"/>
              <a:t>Registrazione</a:t>
            </a:r>
            <a:endParaRPr lang="it-IT" sz="1800" kern="1200" noProof="1"/>
          </a:p>
        </p:txBody>
      </p:sp>
    </p:spTree>
    <p:extLst>
      <p:ext uri="{BB962C8B-B14F-4D97-AF65-F5344CB8AC3E}">
        <p14:creationId xmlns:p14="http://schemas.microsoft.com/office/powerpoint/2010/main" val="3496046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Regolazione obiettivo</a:t>
            </a:r>
          </a:p>
        </p:txBody>
      </p:sp>
      <p:sp>
        <p:nvSpPr>
          <p:cNvPr id="3" name="Segnaposto contenuto 2"/>
          <p:cNvSpPr>
            <a:spLocks noGrp="1"/>
          </p:cNvSpPr>
          <p:nvPr>
            <p:ph idx="1"/>
          </p:nvPr>
        </p:nvSpPr>
        <p:spPr>
          <a:xfrm>
            <a:off x="1295400" y="1828800"/>
            <a:ext cx="3031671" cy="449036"/>
          </a:xfrm>
        </p:spPr>
        <p:txBody>
          <a:bodyPr>
            <a:normAutofit/>
          </a:bodyPr>
          <a:lstStyle/>
          <a:p>
            <a:pPr>
              <a:buClr>
                <a:srgbClr val="595959"/>
              </a:buClr>
            </a:pPr>
            <a:r>
              <a:rPr lang="it-IT" noProof="1" smtClean="0"/>
              <a:t>Messa </a:t>
            </a:r>
            <a:r>
              <a:rPr lang="it-IT" noProof="1"/>
              <a:t>a fuoco</a:t>
            </a:r>
          </a:p>
          <a:p>
            <a:pPr marL="0" indent="0">
              <a:buClr>
                <a:srgbClr val="595959"/>
              </a:buClr>
              <a:buNone/>
            </a:pPr>
            <a:endParaRPr lang="it-IT" noProof="1" smtClean="0"/>
          </a:p>
        </p:txBody>
      </p:sp>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571" y="255134"/>
            <a:ext cx="2394857" cy="2394857"/>
          </a:xfrm>
          <a:prstGeom prst="rect">
            <a:avLst/>
          </a:prstGeom>
        </p:spPr>
      </p:pic>
      <p:pic>
        <p:nvPicPr>
          <p:cNvPr id="9" nam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10561" y="2198220"/>
            <a:ext cx="6466115" cy="4310743"/>
          </a:xfrm>
          <a:prstGeom prst="rect">
            <a:avLst/>
          </a:prstGeom>
        </p:spPr>
      </p:pic>
    </p:spTree>
    <p:extLst>
      <p:ext uri="{BB962C8B-B14F-4D97-AF65-F5344CB8AC3E}">
        <p14:creationId xmlns:p14="http://schemas.microsoft.com/office/powerpoint/2010/main" val="227504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9"/>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Regolazione obiettivo</a:t>
            </a:r>
          </a:p>
        </p:txBody>
      </p:sp>
      <p:sp>
        <p:nvSpPr>
          <p:cNvPr id="3" name="Segnaposto contenuto 2"/>
          <p:cNvSpPr>
            <a:spLocks noGrp="1"/>
          </p:cNvSpPr>
          <p:nvPr>
            <p:ph idx="1"/>
          </p:nvPr>
        </p:nvSpPr>
        <p:spPr/>
        <p:txBody>
          <a:bodyPr>
            <a:normAutofit/>
          </a:bodyPr>
          <a:lstStyle/>
          <a:p>
            <a:pPr>
              <a:buClr>
                <a:srgbClr val="595959"/>
              </a:buClr>
            </a:pPr>
            <a:r>
              <a:rPr lang="it-IT" noProof="1"/>
              <a:t>Regolazione della profondità di campo</a:t>
            </a:r>
          </a:p>
          <a:p>
            <a:pPr marL="0" indent="0">
              <a:buClr>
                <a:srgbClr val="595959"/>
              </a:buClr>
              <a:buNone/>
            </a:pPr>
            <a:endParaRPr lang="it-IT" noProof="1" smtClean="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571" y="255134"/>
            <a:ext cx="2394857" cy="2394857"/>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005" y="2225448"/>
            <a:ext cx="4131131" cy="4611375"/>
          </a:xfrm>
          <a:prstGeom prst="rect">
            <a:avLst/>
          </a:prstGeom>
        </p:spPr>
      </p:pic>
    </p:spTree>
    <p:extLst>
      <p:ext uri="{BB962C8B-B14F-4D97-AF65-F5344CB8AC3E}">
        <p14:creationId xmlns:p14="http://schemas.microsoft.com/office/powerpoint/2010/main" val="427718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Regolazione obiettivo</a:t>
            </a:r>
          </a:p>
        </p:txBody>
      </p:sp>
      <p:sp>
        <p:nvSpPr>
          <p:cNvPr id="3" name="Segnaposto contenuto 2"/>
          <p:cNvSpPr>
            <a:spLocks noGrp="1"/>
          </p:cNvSpPr>
          <p:nvPr>
            <p:ph idx="1"/>
          </p:nvPr>
        </p:nvSpPr>
        <p:spPr/>
        <p:txBody>
          <a:bodyPr>
            <a:normAutofit/>
          </a:bodyPr>
          <a:lstStyle/>
          <a:p>
            <a:pPr>
              <a:buClr>
                <a:srgbClr val="595959"/>
              </a:buClr>
            </a:pPr>
            <a:r>
              <a:rPr lang="it-IT" noProof="1"/>
              <a:t>Regolazione della profondità di campo</a:t>
            </a:r>
          </a:p>
          <a:p>
            <a:pPr marL="0" indent="0">
              <a:buClr>
                <a:srgbClr val="595959"/>
              </a:buClr>
              <a:buNone/>
            </a:pPr>
            <a:endParaRPr lang="it-IT" noProof="1" smtClean="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571" y="255134"/>
            <a:ext cx="2394857" cy="2394857"/>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649991"/>
            <a:ext cx="10058400" cy="3116372"/>
          </a:xfrm>
          <a:prstGeom prst="rect">
            <a:avLst/>
          </a:prstGeom>
        </p:spPr>
      </p:pic>
    </p:spTree>
    <p:extLst>
      <p:ext uri="{BB962C8B-B14F-4D97-AF65-F5344CB8AC3E}">
        <p14:creationId xmlns:p14="http://schemas.microsoft.com/office/powerpoint/2010/main" val="151116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noProof="1" smtClean="0"/>
              <a:t>Contenuti del corso</a:t>
            </a:r>
            <a:endParaRPr lang="it-IT" noProof="1"/>
          </a:p>
        </p:txBody>
      </p:sp>
      <p:sp>
        <p:nvSpPr>
          <p:cNvPr id="3" name="Segnaposto contenuto 2"/>
          <p:cNvSpPr>
            <a:spLocks noGrp="1"/>
          </p:cNvSpPr>
          <p:nvPr>
            <p:ph idx="1"/>
          </p:nvPr>
        </p:nvSpPr>
        <p:spPr/>
        <p:txBody>
          <a:bodyPr>
            <a:normAutofit/>
          </a:bodyPr>
          <a:lstStyle/>
          <a:p>
            <a:pPr>
              <a:buClr>
                <a:srgbClr val="595959"/>
              </a:buClr>
            </a:pPr>
            <a:r>
              <a:rPr lang="it-IT" noProof="1" smtClean="0"/>
              <a:t>Telecamera e metodi di ripresa - </a:t>
            </a:r>
            <a:r>
              <a:rPr lang="it-IT" noProof="1" smtClean="0"/>
              <a:t>3 </a:t>
            </a:r>
            <a:r>
              <a:rPr lang="it-IT" noProof="1" smtClean="0"/>
              <a:t>ore</a:t>
            </a:r>
          </a:p>
          <a:p>
            <a:pPr>
              <a:buClr>
                <a:srgbClr val="595959"/>
              </a:buClr>
            </a:pPr>
            <a:r>
              <a:rPr lang="it-IT" noProof="1" smtClean="0"/>
              <a:t>Sistemi di editing (Camtasia e cenni su Premiere) – </a:t>
            </a:r>
            <a:r>
              <a:rPr lang="it-IT" noProof="1" smtClean="0"/>
              <a:t>3 </a:t>
            </a:r>
            <a:r>
              <a:rPr lang="it-IT" noProof="1" smtClean="0"/>
              <a:t>ore</a:t>
            </a:r>
          </a:p>
          <a:p>
            <a:pPr>
              <a:buClr>
                <a:srgbClr val="595959"/>
              </a:buClr>
            </a:pPr>
            <a:r>
              <a:rPr lang="it-IT" noProof="1" smtClean="0"/>
              <a:t>Visualizzazione esempi di riprese e discussione – 2 </a:t>
            </a:r>
            <a:r>
              <a:rPr lang="it-IT" noProof="1"/>
              <a:t>ore</a:t>
            </a:r>
            <a:br>
              <a:rPr lang="it-IT" noProof="1"/>
            </a:br>
            <a:endParaRPr lang="it-IT" noProof="1" smtClean="0"/>
          </a:p>
        </p:txBody>
      </p:sp>
    </p:spTree>
    <p:extLst>
      <p:ext uri="{BB962C8B-B14F-4D97-AF65-F5344CB8AC3E}">
        <p14:creationId xmlns:p14="http://schemas.microsoft.com/office/powerpoint/2010/main" val="363987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Regolazione obiettivo</a:t>
            </a:r>
          </a:p>
        </p:txBody>
      </p:sp>
      <p:sp>
        <p:nvSpPr>
          <p:cNvPr id="3" name="Segnaposto contenuto 2"/>
          <p:cNvSpPr>
            <a:spLocks noGrp="1"/>
          </p:cNvSpPr>
          <p:nvPr>
            <p:ph idx="1"/>
          </p:nvPr>
        </p:nvSpPr>
        <p:spPr/>
        <p:txBody>
          <a:bodyPr>
            <a:normAutofit/>
          </a:bodyPr>
          <a:lstStyle/>
          <a:p>
            <a:pPr>
              <a:buClr>
                <a:srgbClr val="595959"/>
              </a:buClr>
            </a:pPr>
            <a:r>
              <a:rPr lang="it-IT" noProof="1"/>
              <a:t>Regolazione della profondità di campo</a:t>
            </a:r>
          </a:p>
          <a:p>
            <a:pPr marL="0" indent="0">
              <a:buClr>
                <a:srgbClr val="595959"/>
              </a:buClr>
              <a:buNone/>
            </a:pPr>
            <a:endParaRPr lang="it-IT" noProof="1" smtClean="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571" y="255134"/>
            <a:ext cx="2394857" cy="2394857"/>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005" y="2225448"/>
            <a:ext cx="4131131" cy="4611375"/>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004" y="2225447"/>
            <a:ext cx="4131131" cy="4611375"/>
          </a:xfrm>
          <a:prstGeom prst="rect">
            <a:avLst/>
          </a:prstGeom>
        </p:spPr>
      </p:pic>
    </p:spTree>
    <p:extLst>
      <p:ext uri="{BB962C8B-B14F-4D97-AF65-F5344CB8AC3E}">
        <p14:creationId xmlns:p14="http://schemas.microsoft.com/office/powerpoint/2010/main" val="2283299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Regolazione obiettivo</a:t>
            </a:r>
          </a:p>
        </p:txBody>
      </p:sp>
      <p:sp>
        <p:nvSpPr>
          <p:cNvPr id="3" name="Segnaposto contenuto 2"/>
          <p:cNvSpPr>
            <a:spLocks noGrp="1"/>
          </p:cNvSpPr>
          <p:nvPr>
            <p:ph idx="1"/>
          </p:nvPr>
        </p:nvSpPr>
        <p:spPr/>
        <p:txBody>
          <a:bodyPr>
            <a:normAutofit/>
          </a:bodyPr>
          <a:lstStyle/>
          <a:p>
            <a:pPr>
              <a:buClr>
                <a:srgbClr val="595959"/>
              </a:buClr>
            </a:pPr>
            <a:r>
              <a:rPr lang="it-IT" noProof="1"/>
              <a:t>Regolazione della profondità di campo</a:t>
            </a:r>
          </a:p>
          <a:p>
            <a:pPr marL="0" indent="0">
              <a:buClr>
                <a:srgbClr val="595959"/>
              </a:buClr>
              <a:buNone/>
            </a:pPr>
            <a:endParaRPr lang="it-IT" noProof="1" smtClean="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571" y="255134"/>
            <a:ext cx="2394857" cy="2394857"/>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649991"/>
            <a:ext cx="10058400" cy="3702787"/>
          </a:xfrm>
          <a:prstGeom prst="rect">
            <a:avLst/>
          </a:prstGeom>
        </p:spPr>
      </p:pic>
    </p:spTree>
    <p:extLst>
      <p:ext uri="{BB962C8B-B14F-4D97-AF65-F5344CB8AC3E}">
        <p14:creationId xmlns:p14="http://schemas.microsoft.com/office/powerpoint/2010/main" val="109377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Regolazione obiettivo</a:t>
            </a:r>
          </a:p>
        </p:txBody>
      </p:sp>
      <p:sp>
        <p:nvSpPr>
          <p:cNvPr id="3" name="Segnaposto contenuto 2"/>
          <p:cNvSpPr>
            <a:spLocks noGrp="1"/>
          </p:cNvSpPr>
          <p:nvPr>
            <p:ph idx="1"/>
          </p:nvPr>
        </p:nvSpPr>
        <p:spPr/>
        <p:txBody>
          <a:bodyPr>
            <a:normAutofit/>
          </a:bodyPr>
          <a:lstStyle/>
          <a:p>
            <a:pPr>
              <a:buClr>
                <a:srgbClr val="595959"/>
              </a:buClr>
            </a:pPr>
            <a:r>
              <a:rPr lang="it-IT" noProof="1"/>
              <a:t>Regolazione della profondità di campo</a:t>
            </a:r>
          </a:p>
          <a:p>
            <a:pPr marL="0" indent="0">
              <a:buClr>
                <a:srgbClr val="595959"/>
              </a:buClr>
              <a:buNone/>
            </a:pPr>
            <a:endParaRPr lang="it-IT" noProof="1" smtClean="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571" y="255134"/>
            <a:ext cx="2394857" cy="2394857"/>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005" y="2225448"/>
            <a:ext cx="4131131" cy="4611375"/>
          </a:xfrm>
          <a:prstGeom prst="rect">
            <a:avLst/>
          </a:prstGeom>
        </p:spPr>
      </p:pic>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004" y="2225447"/>
            <a:ext cx="4131131" cy="4611375"/>
          </a:xfrm>
          <a:prstGeom prst="rect">
            <a:avLst/>
          </a:prstGeom>
        </p:spPr>
      </p:pic>
      <p:pic>
        <p:nvPicPr>
          <p:cNvPr id="10" name="Immagin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0003" y="2225446"/>
            <a:ext cx="4150104" cy="4632554"/>
          </a:xfrm>
          <a:prstGeom prst="rect">
            <a:avLst/>
          </a:prstGeom>
        </p:spPr>
      </p:pic>
    </p:spTree>
    <p:extLst>
      <p:ext uri="{BB962C8B-B14F-4D97-AF65-F5344CB8AC3E}">
        <p14:creationId xmlns:p14="http://schemas.microsoft.com/office/powerpoint/2010/main" val="386643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Regolazione obiettivo</a:t>
            </a:r>
          </a:p>
        </p:txBody>
      </p:sp>
      <p:sp>
        <p:nvSpPr>
          <p:cNvPr id="3" name="Segnaposto contenuto 2"/>
          <p:cNvSpPr>
            <a:spLocks noGrp="1"/>
          </p:cNvSpPr>
          <p:nvPr>
            <p:ph idx="1"/>
          </p:nvPr>
        </p:nvSpPr>
        <p:spPr/>
        <p:txBody>
          <a:bodyPr>
            <a:normAutofit/>
          </a:bodyPr>
          <a:lstStyle/>
          <a:p>
            <a:pPr>
              <a:buClr>
                <a:srgbClr val="595959"/>
              </a:buClr>
            </a:pPr>
            <a:r>
              <a:rPr lang="it-IT" noProof="1"/>
              <a:t>Regolazione della profondità di campo</a:t>
            </a:r>
          </a:p>
          <a:p>
            <a:pPr marL="0" indent="0">
              <a:buClr>
                <a:srgbClr val="595959"/>
              </a:buClr>
              <a:buNone/>
            </a:pPr>
            <a:endParaRPr lang="it-IT" noProof="1" smtClean="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571" y="255134"/>
            <a:ext cx="2394857" cy="2394857"/>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649991"/>
            <a:ext cx="10058400" cy="3948522"/>
          </a:xfrm>
          <a:prstGeom prst="rect">
            <a:avLst/>
          </a:prstGeom>
        </p:spPr>
      </p:pic>
    </p:spTree>
    <p:extLst>
      <p:ext uri="{BB962C8B-B14F-4D97-AF65-F5344CB8AC3E}">
        <p14:creationId xmlns:p14="http://schemas.microsoft.com/office/powerpoint/2010/main" val="344977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Regolazione obiettivo</a:t>
            </a:r>
          </a:p>
        </p:txBody>
      </p:sp>
      <p:sp>
        <p:nvSpPr>
          <p:cNvPr id="3" name="Segnaposto contenuto 2"/>
          <p:cNvSpPr>
            <a:spLocks noGrp="1"/>
          </p:cNvSpPr>
          <p:nvPr>
            <p:ph idx="1"/>
          </p:nvPr>
        </p:nvSpPr>
        <p:spPr/>
        <p:txBody>
          <a:bodyPr>
            <a:normAutofit/>
          </a:bodyPr>
          <a:lstStyle/>
          <a:p>
            <a:pPr>
              <a:buClr>
                <a:srgbClr val="595959"/>
              </a:buClr>
            </a:pPr>
            <a:r>
              <a:rPr lang="it-IT" noProof="1"/>
              <a:t>Regolazione della profondità di campo</a:t>
            </a:r>
          </a:p>
          <a:p>
            <a:pPr marL="0" indent="0">
              <a:buClr>
                <a:srgbClr val="595959"/>
              </a:buClr>
              <a:buNone/>
            </a:pPr>
            <a:endParaRPr lang="it-IT" noProof="1" smtClean="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571" y="255134"/>
            <a:ext cx="2394857" cy="2394857"/>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1843" y="2267659"/>
            <a:ext cx="4571630" cy="4590341"/>
          </a:xfrm>
          <a:prstGeom prst="rect">
            <a:avLst/>
          </a:prstGeom>
        </p:spPr>
      </p:pic>
    </p:spTree>
    <p:extLst>
      <p:ext uri="{BB962C8B-B14F-4D97-AF65-F5344CB8AC3E}">
        <p14:creationId xmlns:p14="http://schemas.microsoft.com/office/powerpoint/2010/main" val="365549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Regolazione obiettivo</a:t>
            </a:r>
          </a:p>
        </p:txBody>
      </p:sp>
      <p:sp>
        <p:nvSpPr>
          <p:cNvPr id="3" name="Segnaposto contenuto 2"/>
          <p:cNvSpPr>
            <a:spLocks noGrp="1"/>
          </p:cNvSpPr>
          <p:nvPr>
            <p:ph idx="1"/>
          </p:nvPr>
        </p:nvSpPr>
        <p:spPr/>
        <p:txBody>
          <a:bodyPr>
            <a:normAutofit/>
          </a:bodyPr>
          <a:lstStyle/>
          <a:p>
            <a:pPr>
              <a:buClr>
                <a:srgbClr val="595959"/>
              </a:buClr>
            </a:pPr>
            <a:r>
              <a:rPr lang="it-IT" noProof="1"/>
              <a:t>Regolazione della profondità di campo</a:t>
            </a:r>
          </a:p>
          <a:p>
            <a:pPr marL="0" indent="0">
              <a:buClr>
                <a:srgbClr val="595959"/>
              </a:buClr>
              <a:buNone/>
            </a:pPr>
            <a:endParaRPr lang="it-IT" noProof="1" smtClean="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5571" y="255134"/>
            <a:ext cx="2394857" cy="2394857"/>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372" y="2854098"/>
            <a:ext cx="8295255" cy="3318102"/>
          </a:xfrm>
          <a:prstGeom prst="rect">
            <a:avLst/>
          </a:prstGeom>
        </p:spPr>
      </p:pic>
    </p:spTree>
    <p:extLst>
      <p:ext uri="{BB962C8B-B14F-4D97-AF65-F5344CB8AC3E}">
        <p14:creationId xmlns:p14="http://schemas.microsoft.com/office/powerpoint/2010/main" val="269610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noProof="1" smtClean="0"/>
              <a:t>Inquadrature</a:t>
            </a:r>
            <a:endParaRPr lang="it-IT" noProof="1"/>
          </a:p>
        </p:txBody>
      </p:sp>
      <p:grpSp>
        <p:nvGrpSpPr>
          <p:cNvPr id="4" name="Gruppo 3"/>
          <p:cNvGrpSpPr/>
          <p:nvPr/>
        </p:nvGrpSpPr>
        <p:grpSpPr>
          <a:xfrm>
            <a:off x="425450" y="2162042"/>
            <a:ext cx="2540000" cy="3356428"/>
            <a:chOff x="425450" y="2162042"/>
            <a:chExt cx="2540000" cy="3356428"/>
          </a:xfrm>
        </p:grpSpPr>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50" y="2162042"/>
              <a:ext cx="2540000" cy="2540000"/>
            </a:xfrm>
            <a:prstGeom prst="rect">
              <a:avLst/>
            </a:prstGeom>
          </p:spPr>
        </p:pic>
        <p:sp>
          <p:nvSpPr>
            <p:cNvPr id="3" name="Rettangolo 2"/>
            <p:cNvSpPr/>
            <p:nvPr/>
          </p:nvSpPr>
          <p:spPr>
            <a:xfrm>
              <a:off x="972335" y="5056805"/>
              <a:ext cx="1446230" cy="461665"/>
            </a:xfrm>
            <a:prstGeom prst="rect">
              <a:avLst/>
            </a:prstGeom>
          </p:spPr>
          <p:txBody>
            <a:bodyPr wrap="none">
              <a:spAutoFit/>
            </a:bodyPr>
            <a:lstStyle/>
            <a:p>
              <a:pPr>
                <a:buClr>
                  <a:srgbClr val="595959"/>
                </a:buClr>
              </a:pPr>
              <a:r>
                <a:rPr lang="it-IT" sz="2400" noProof="1" smtClean="0"/>
                <a:t>Dettaglio</a:t>
              </a:r>
              <a:endParaRPr lang="it-IT" sz="2400" noProof="1"/>
            </a:p>
          </p:txBody>
        </p:sp>
      </p:grpSp>
      <p:grpSp>
        <p:nvGrpSpPr>
          <p:cNvPr id="5" name="Gruppo 4"/>
          <p:cNvGrpSpPr/>
          <p:nvPr/>
        </p:nvGrpSpPr>
        <p:grpSpPr>
          <a:xfrm>
            <a:off x="4744357" y="2162042"/>
            <a:ext cx="2540000" cy="3356428"/>
            <a:chOff x="4744357" y="2162042"/>
            <a:chExt cx="2540000" cy="3356428"/>
          </a:xfrm>
        </p:grpSpPr>
        <p:pic>
          <p:nvPicPr>
            <p:cNvPr id="15" name="Immagin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4357" y="2162042"/>
              <a:ext cx="2540000" cy="2540000"/>
            </a:xfrm>
            <a:prstGeom prst="rect">
              <a:avLst/>
            </a:prstGeom>
          </p:spPr>
        </p:pic>
        <p:sp>
          <p:nvSpPr>
            <p:cNvPr id="16" name="Rettangolo 15"/>
            <p:cNvSpPr/>
            <p:nvPr/>
          </p:nvSpPr>
          <p:spPr>
            <a:xfrm>
              <a:off x="5546921" y="5056805"/>
              <a:ext cx="934871" cy="461665"/>
            </a:xfrm>
            <a:prstGeom prst="rect">
              <a:avLst/>
            </a:prstGeom>
          </p:spPr>
          <p:txBody>
            <a:bodyPr wrap="none">
              <a:spAutoFit/>
            </a:bodyPr>
            <a:lstStyle/>
            <a:p>
              <a:pPr>
                <a:buClr>
                  <a:srgbClr val="595959"/>
                </a:buClr>
              </a:pPr>
              <a:r>
                <a:rPr lang="it-IT" sz="2400" noProof="1" smtClean="0"/>
                <a:t>Volto</a:t>
              </a:r>
              <a:endParaRPr lang="it-IT" sz="2400" noProof="1"/>
            </a:p>
          </p:txBody>
        </p:sp>
      </p:grpSp>
      <p:grpSp>
        <p:nvGrpSpPr>
          <p:cNvPr id="6" name="Gruppo 5"/>
          <p:cNvGrpSpPr/>
          <p:nvPr/>
        </p:nvGrpSpPr>
        <p:grpSpPr>
          <a:xfrm>
            <a:off x="9063264" y="2162042"/>
            <a:ext cx="2540000" cy="3356427"/>
            <a:chOff x="9063264" y="2162042"/>
            <a:chExt cx="2540000" cy="3356427"/>
          </a:xfrm>
        </p:grpSpPr>
        <p:pic>
          <p:nvPicPr>
            <p:cNvPr id="14" name="Immagin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3264" y="2162042"/>
              <a:ext cx="2540000" cy="2540000"/>
            </a:xfrm>
            <a:prstGeom prst="rect">
              <a:avLst/>
            </a:prstGeom>
          </p:spPr>
        </p:pic>
        <p:sp>
          <p:nvSpPr>
            <p:cNvPr id="17" name="Rettangolo 16"/>
            <p:cNvSpPr/>
            <p:nvPr/>
          </p:nvSpPr>
          <p:spPr>
            <a:xfrm>
              <a:off x="9666254" y="5056804"/>
              <a:ext cx="1334020" cy="461665"/>
            </a:xfrm>
            <a:prstGeom prst="rect">
              <a:avLst/>
            </a:prstGeom>
          </p:spPr>
          <p:txBody>
            <a:bodyPr wrap="none">
              <a:spAutoFit/>
            </a:bodyPr>
            <a:lstStyle/>
            <a:p>
              <a:pPr>
                <a:buClr>
                  <a:srgbClr val="595959"/>
                </a:buClr>
              </a:pPr>
              <a:r>
                <a:rPr lang="it-IT" sz="2400" noProof="1" smtClean="0"/>
                <a:t>PPPiano</a:t>
              </a:r>
              <a:endParaRPr lang="it-IT" sz="2400" noProof="1"/>
            </a:p>
          </p:txBody>
        </p:sp>
      </p:grpSp>
    </p:spTree>
    <p:extLst>
      <p:ext uri="{BB962C8B-B14F-4D97-AF65-F5344CB8AC3E}">
        <p14:creationId xmlns:p14="http://schemas.microsoft.com/office/powerpoint/2010/main" val="220214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noProof="1" smtClean="0"/>
              <a:t>Inquadrature</a:t>
            </a:r>
            <a:endParaRPr lang="it-IT" noProof="1"/>
          </a:p>
        </p:txBody>
      </p:sp>
      <p:grpSp>
        <p:nvGrpSpPr>
          <p:cNvPr id="12" name="Gruppo 11"/>
          <p:cNvGrpSpPr/>
          <p:nvPr/>
        </p:nvGrpSpPr>
        <p:grpSpPr>
          <a:xfrm>
            <a:off x="4744356" y="2159000"/>
            <a:ext cx="2540000" cy="3359469"/>
            <a:chOff x="4744356" y="2159000"/>
            <a:chExt cx="2540000" cy="3359469"/>
          </a:xfrm>
        </p:grpSpPr>
        <p:sp>
          <p:nvSpPr>
            <p:cNvPr id="16" name="Rettangolo 15"/>
            <p:cNvSpPr/>
            <p:nvPr/>
          </p:nvSpPr>
          <p:spPr>
            <a:xfrm>
              <a:off x="5121213" y="5056804"/>
              <a:ext cx="1949573" cy="461665"/>
            </a:xfrm>
            <a:prstGeom prst="rect">
              <a:avLst/>
            </a:prstGeom>
          </p:spPr>
          <p:txBody>
            <a:bodyPr wrap="none">
              <a:spAutoFit/>
            </a:bodyPr>
            <a:lstStyle/>
            <a:p>
              <a:pPr>
                <a:buClr>
                  <a:srgbClr val="595959"/>
                </a:buClr>
              </a:pPr>
              <a:r>
                <a:rPr lang="it-IT" sz="2400" noProof="1" smtClean="0"/>
                <a:t>Mezzo Busto</a:t>
              </a:r>
              <a:endParaRPr lang="it-IT" sz="2400" noProof="1"/>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4356" y="2159000"/>
              <a:ext cx="2540000" cy="2540000"/>
            </a:xfrm>
            <a:prstGeom prst="rect">
              <a:avLst/>
            </a:prstGeom>
          </p:spPr>
        </p:pic>
      </p:grpSp>
      <p:grpSp>
        <p:nvGrpSpPr>
          <p:cNvPr id="13" name="Gruppo 12"/>
          <p:cNvGrpSpPr/>
          <p:nvPr/>
        </p:nvGrpSpPr>
        <p:grpSpPr>
          <a:xfrm>
            <a:off x="9063264" y="2159000"/>
            <a:ext cx="2540000" cy="3359468"/>
            <a:chOff x="9063264" y="2159000"/>
            <a:chExt cx="2540000" cy="3359468"/>
          </a:xfrm>
        </p:grpSpPr>
        <p:sp>
          <p:nvSpPr>
            <p:cNvPr id="17" name="Rettangolo 16"/>
            <p:cNvSpPr/>
            <p:nvPr/>
          </p:nvSpPr>
          <p:spPr>
            <a:xfrm>
              <a:off x="9705528" y="5056803"/>
              <a:ext cx="1255472" cy="461665"/>
            </a:xfrm>
            <a:prstGeom prst="rect">
              <a:avLst/>
            </a:prstGeom>
          </p:spPr>
          <p:txBody>
            <a:bodyPr wrap="none">
              <a:spAutoFit/>
            </a:bodyPr>
            <a:lstStyle/>
            <a:p>
              <a:pPr>
                <a:buClr>
                  <a:srgbClr val="595959"/>
                </a:buClr>
              </a:pPr>
              <a:r>
                <a:rPr lang="it-IT" sz="2400" noProof="1" smtClean="0"/>
                <a:t>PMedio</a:t>
              </a:r>
              <a:endParaRPr lang="it-IT" sz="2400" noProof="1"/>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3264" y="2159000"/>
              <a:ext cx="2540000" cy="2540000"/>
            </a:xfrm>
            <a:prstGeom prst="rect">
              <a:avLst/>
            </a:prstGeom>
          </p:spPr>
        </p:pic>
      </p:grpSp>
      <p:grpSp>
        <p:nvGrpSpPr>
          <p:cNvPr id="11" name="Gruppo 10"/>
          <p:cNvGrpSpPr/>
          <p:nvPr/>
        </p:nvGrpSpPr>
        <p:grpSpPr>
          <a:xfrm>
            <a:off x="425450" y="2159000"/>
            <a:ext cx="2540000" cy="3359469"/>
            <a:chOff x="425450" y="2159000"/>
            <a:chExt cx="2540000" cy="3359469"/>
          </a:xfrm>
        </p:grpSpPr>
        <p:sp>
          <p:nvSpPr>
            <p:cNvPr id="3" name="Rettangolo 2"/>
            <p:cNvSpPr/>
            <p:nvPr/>
          </p:nvSpPr>
          <p:spPr>
            <a:xfrm>
              <a:off x="1121414" y="5056804"/>
              <a:ext cx="1148071" cy="461665"/>
            </a:xfrm>
            <a:prstGeom prst="rect">
              <a:avLst/>
            </a:prstGeom>
          </p:spPr>
          <p:txBody>
            <a:bodyPr wrap="none">
              <a:spAutoFit/>
            </a:bodyPr>
            <a:lstStyle/>
            <a:p>
              <a:pPr>
                <a:buClr>
                  <a:srgbClr val="595959"/>
                </a:buClr>
              </a:pPr>
              <a:r>
                <a:rPr lang="it-IT" sz="2400" noProof="1" smtClean="0"/>
                <a:t>PPiano</a:t>
              </a:r>
              <a:endParaRPr lang="it-IT" sz="2400" noProof="1"/>
            </a:p>
          </p:txBody>
        </p:sp>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450" y="2159000"/>
              <a:ext cx="2540000" cy="2540000"/>
            </a:xfrm>
            <a:prstGeom prst="rect">
              <a:avLst/>
            </a:prstGeom>
          </p:spPr>
        </p:pic>
      </p:grpSp>
    </p:spTree>
    <p:extLst>
      <p:ext uri="{BB962C8B-B14F-4D97-AF65-F5344CB8AC3E}">
        <p14:creationId xmlns:p14="http://schemas.microsoft.com/office/powerpoint/2010/main" val="190939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noProof="1" smtClean="0"/>
              <a:t>Inquadrature</a:t>
            </a:r>
            <a:endParaRPr lang="it-IT" noProof="1"/>
          </a:p>
        </p:txBody>
      </p:sp>
      <p:grpSp>
        <p:nvGrpSpPr>
          <p:cNvPr id="13" name="Gruppo 12"/>
          <p:cNvGrpSpPr/>
          <p:nvPr/>
        </p:nvGrpSpPr>
        <p:grpSpPr>
          <a:xfrm>
            <a:off x="9063264" y="2162042"/>
            <a:ext cx="2540000" cy="3356424"/>
            <a:chOff x="9063264" y="2162042"/>
            <a:chExt cx="2540000" cy="3356424"/>
          </a:xfrm>
        </p:grpSpPr>
        <p:sp>
          <p:nvSpPr>
            <p:cNvPr id="17" name="Rettangolo 16"/>
            <p:cNvSpPr/>
            <p:nvPr/>
          </p:nvSpPr>
          <p:spPr>
            <a:xfrm>
              <a:off x="9685490" y="5056801"/>
              <a:ext cx="1295547" cy="461665"/>
            </a:xfrm>
            <a:prstGeom prst="rect">
              <a:avLst/>
            </a:prstGeom>
          </p:spPr>
          <p:txBody>
            <a:bodyPr wrap="none">
              <a:spAutoFit/>
            </a:bodyPr>
            <a:lstStyle/>
            <a:p>
              <a:pPr>
                <a:buClr>
                  <a:srgbClr val="595959"/>
                </a:buClr>
              </a:pPr>
              <a:r>
                <a:rPr lang="it-IT" sz="2400" noProof="1" smtClean="0"/>
                <a:t>CLungo</a:t>
              </a:r>
              <a:endParaRPr lang="it-IT" sz="2400" noProof="1"/>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3264" y="2162042"/>
              <a:ext cx="2540000" cy="2540000"/>
            </a:xfrm>
            <a:prstGeom prst="rect">
              <a:avLst/>
            </a:prstGeom>
          </p:spPr>
        </p:pic>
      </p:grpSp>
      <p:grpSp>
        <p:nvGrpSpPr>
          <p:cNvPr id="12" name="Gruppo 11"/>
          <p:cNvGrpSpPr/>
          <p:nvPr/>
        </p:nvGrpSpPr>
        <p:grpSpPr>
          <a:xfrm>
            <a:off x="4744356" y="2162042"/>
            <a:ext cx="2540000" cy="3356425"/>
            <a:chOff x="4744356" y="2162042"/>
            <a:chExt cx="2540000" cy="3356425"/>
          </a:xfrm>
        </p:grpSpPr>
        <p:sp>
          <p:nvSpPr>
            <p:cNvPr id="16" name="Rettangolo 15"/>
            <p:cNvSpPr/>
            <p:nvPr/>
          </p:nvSpPr>
          <p:spPr>
            <a:xfrm>
              <a:off x="5114000" y="5056802"/>
              <a:ext cx="1963999" cy="461665"/>
            </a:xfrm>
            <a:prstGeom prst="rect">
              <a:avLst/>
            </a:prstGeom>
          </p:spPr>
          <p:txBody>
            <a:bodyPr wrap="none">
              <a:spAutoFit/>
            </a:bodyPr>
            <a:lstStyle/>
            <a:p>
              <a:pPr>
                <a:buClr>
                  <a:srgbClr val="595959"/>
                </a:buClr>
              </a:pPr>
              <a:r>
                <a:rPr lang="it-IT" sz="2400" noProof="1" smtClean="0"/>
                <a:t>Figura Intera</a:t>
              </a:r>
              <a:endParaRPr lang="it-IT" sz="2400" noProof="1"/>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4356" y="2162042"/>
              <a:ext cx="2540000" cy="2540000"/>
            </a:xfrm>
            <a:prstGeom prst="rect">
              <a:avLst/>
            </a:prstGeom>
          </p:spPr>
        </p:pic>
      </p:grpSp>
      <p:grpSp>
        <p:nvGrpSpPr>
          <p:cNvPr id="11" name="Gruppo 10"/>
          <p:cNvGrpSpPr/>
          <p:nvPr/>
        </p:nvGrpSpPr>
        <p:grpSpPr>
          <a:xfrm>
            <a:off x="425450" y="2162042"/>
            <a:ext cx="2540000" cy="3356426"/>
            <a:chOff x="425450" y="2162042"/>
            <a:chExt cx="2540000" cy="3356426"/>
          </a:xfrm>
        </p:grpSpPr>
        <p:sp>
          <p:nvSpPr>
            <p:cNvPr id="3" name="Rettangolo 2"/>
            <p:cNvSpPr/>
            <p:nvPr/>
          </p:nvSpPr>
          <p:spPr>
            <a:xfrm>
              <a:off x="755929" y="5056803"/>
              <a:ext cx="1879041" cy="461665"/>
            </a:xfrm>
            <a:prstGeom prst="rect">
              <a:avLst/>
            </a:prstGeom>
          </p:spPr>
          <p:txBody>
            <a:bodyPr wrap="none">
              <a:spAutoFit/>
            </a:bodyPr>
            <a:lstStyle/>
            <a:p>
              <a:pPr>
                <a:buClr>
                  <a:srgbClr val="595959"/>
                </a:buClr>
              </a:pPr>
              <a:r>
                <a:rPr lang="it-IT" sz="2400" noProof="1" smtClean="0"/>
                <a:t>PAmericano</a:t>
              </a:r>
              <a:endParaRPr lang="it-IT" sz="2400" noProof="1"/>
            </a:p>
          </p:txBody>
        </p:sp>
        <p:pic>
          <p:nvPicPr>
            <p:cNvPr id="10" name="Immagin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450" y="2162042"/>
              <a:ext cx="2540000" cy="2540000"/>
            </a:xfrm>
            <a:prstGeom prst="rect">
              <a:avLst/>
            </a:prstGeom>
          </p:spPr>
        </p:pic>
      </p:grpSp>
    </p:spTree>
    <p:extLst>
      <p:ext uri="{BB962C8B-B14F-4D97-AF65-F5344CB8AC3E}">
        <p14:creationId xmlns:p14="http://schemas.microsoft.com/office/powerpoint/2010/main" val="1570393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25128" y="2151981"/>
            <a:ext cx="7854215" cy="2554037"/>
          </a:xfrm>
        </p:spPr>
        <p:txBody>
          <a:bodyPr>
            <a:normAutofit/>
          </a:bodyPr>
          <a:lstStyle/>
          <a:p>
            <a:pPr>
              <a:buClr>
                <a:srgbClr val="595959"/>
              </a:buClr>
            </a:pPr>
            <a:r>
              <a:rPr lang="it-IT" noProof="1" smtClean="0"/>
              <a:t>Composizione dell’immagine</a:t>
            </a:r>
            <a:endParaRPr lang="it-IT" noProof="1"/>
          </a:p>
        </p:txBody>
      </p:sp>
      <p:pic>
        <p:nvPicPr>
          <p:cNvPr id="5" name="Segnaposto immagine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519" r="23519"/>
          <a:stretch>
            <a:fillRect/>
          </a:stretch>
        </p:blipFill>
        <p:spPr/>
      </p:pic>
    </p:spTree>
    <p:extLst>
      <p:ext uri="{BB962C8B-B14F-4D97-AF65-F5344CB8AC3E}">
        <p14:creationId xmlns:p14="http://schemas.microsoft.com/office/powerpoint/2010/main" val="304884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Telecamera e metodi di ripresa</a:t>
            </a:r>
          </a:p>
        </p:txBody>
      </p:sp>
      <p:sp>
        <p:nvSpPr>
          <p:cNvPr id="3" name="Segnaposto contenuto 2"/>
          <p:cNvSpPr>
            <a:spLocks noGrp="1"/>
          </p:cNvSpPr>
          <p:nvPr>
            <p:ph idx="1"/>
          </p:nvPr>
        </p:nvSpPr>
        <p:spPr/>
        <p:txBody>
          <a:bodyPr>
            <a:normAutofit/>
          </a:bodyPr>
          <a:lstStyle/>
          <a:p>
            <a:pPr>
              <a:buClr>
                <a:srgbClr val="595959"/>
              </a:buClr>
            </a:pPr>
            <a:r>
              <a:rPr lang="it-IT" noProof="1" smtClean="0"/>
              <a:t>Come è fatta una telecamera digitale</a:t>
            </a:r>
          </a:p>
          <a:p>
            <a:pPr>
              <a:buClr>
                <a:srgbClr val="595959"/>
              </a:buClr>
            </a:pPr>
            <a:r>
              <a:rPr lang="it-IT" noProof="1" smtClean="0"/>
              <a:t>Inquadrature e principi di messa a fuoco</a:t>
            </a:r>
          </a:p>
          <a:p>
            <a:pPr>
              <a:buClr>
                <a:srgbClr val="595959"/>
              </a:buClr>
            </a:pPr>
            <a:r>
              <a:rPr lang="it-IT" noProof="1" smtClean="0"/>
              <a:t>Composizione dell’immagine</a:t>
            </a:r>
            <a:endParaRPr lang="it-IT" noProof="1"/>
          </a:p>
          <a:p>
            <a:pPr>
              <a:buClr>
                <a:srgbClr val="595959"/>
              </a:buClr>
            </a:pPr>
            <a:r>
              <a:rPr lang="it-IT" noProof="1" smtClean="0"/>
              <a:t>Esempi di riprese per e-learning</a:t>
            </a:r>
          </a:p>
          <a:p>
            <a:pPr>
              <a:buClr>
                <a:srgbClr val="595959"/>
              </a:buClr>
            </a:pPr>
            <a:r>
              <a:rPr lang="it-IT" noProof="1"/>
              <a:t>Controllare ed usare la luce</a:t>
            </a:r>
          </a:p>
          <a:p>
            <a:pPr>
              <a:buClr>
                <a:srgbClr val="595959"/>
              </a:buClr>
            </a:pPr>
            <a:endParaRPr lang="it-IT" noProof="1"/>
          </a:p>
          <a:p>
            <a:pPr marL="0" indent="0">
              <a:buClr>
                <a:srgbClr val="595959"/>
              </a:buClr>
              <a:buNone/>
            </a:pPr>
            <a:endParaRPr lang="it-IT" noProof="1" smtClean="0"/>
          </a:p>
        </p:txBody>
      </p:sp>
    </p:spTree>
    <p:extLst>
      <p:ext uri="{BB962C8B-B14F-4D97-AF65-F5344CB8AC3E}">
        <p14:creationId xmlns:p14="http://schemas.microsoft.com/office/powerpoint/2010/main" val="256281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noProof="1" smtClean="0"/>
              <a:t>Composizione dell’immagine - aria</a:t>
            </a:r>
            <a:endParaRPr lang="it-IT" noProof="1"/>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6489" y="1660345"/>
            <a:ext cx="8979021" cy="5050698"/>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492" y="1660345"/>
            <a:ext cx="8979018" cy="5050698"/>
          </a:xfrm>
          <a:prstGeom prst="rect">
            <a:avLst/>
          </a:prstGeom>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6488" y="1660345"/>
            <a:ext cx="8979021" cy="5050698"/>
          </a:xfrm>
          <a:prstGeom prst="rect">
            <a:avLst/>
          </a:prstGeom>
        </p:spPr>
      </p:pic>
    </p:spTree>
    <p:extLst>
      <p:ext uri="{BB962C8B-B14F-4D97-AF65-F5344CB8AC3E}">
        <p14:creationId xmlns:p14="http://schemas.microsoft.com/office/powerpoint/2010/main" val="339530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nodeType="clickEffect">
                                  <p:stCondLst>
                                    <p:cond delay="0"/>
                                  </p:stCondLst>
                                  <p:childTnLst>
                                    <p:anim calcmode="lin" valueType="num">
                                      <p:cBhvr>
                                        <p:cTn id="14" dur="1000"/>
                                        <p:tgtEl>
                                          <p:spTgt spid="5"/>
                                        </p:tgtEl>
                                        <p:attrNameLst>
                                          <p:attrName>ppt_w</p:attrName>
                                        </p:attrNameLst>
                                      </p:cBhvr>
                                      <p:tavLst>
                                        <p:tav tm="0">
                                          <p:val>
                                            <p:strVal val="ppt_w"/>
                                          </p:val>
                                        </p:tav>
                                        <p:tav tm="100000">
                                          <p:val>
                                            <p:fltVal val="0"/>
                                          </p:val>
                                        </p:tav>
                                      </p:tavLst>
                                    </p:anim>
                                    <p:anim calcmode="lin" valueType="num">
                                      <p:cBhvr>
                                        <p:cTn id="15" dur="1000"/>
                                        <p:tgtEl>
                                          <p:spTgt spid="5"/>
                                        </p:tgtEl>
                                        <p:attrNameLst>
                                          <p:attrName>ppt_h</p:attrName>
                                        </p:attrNameLst>
                                      </p:cBhvr>
                                      <p:tavLst>
                                        <p:tav tm="0">
                                          <p:val>
                                            <p:strVal val="ppt_h"/>
                                          </p:val>
                                        </p:tav>
                                        <p:tav tm="100000">
                                          <p:val>
                                            <p:fltVal val="0"/>
                                          </p:val>
                                        </p:tav>
                                      </p:tavLst>
                                    </p:anim>
                                    <p:anim calcmode="lin" valueType="num">
                                      <p:cBhvr>
                                        <p:cTn id="16" dur="1000"/>
                                        <p:tgtEl>
                                          <p:spTgt spid="5"/>
                                        </p:tgtEl>
                                        <p:attrNameLst>
                                          <p:attrName>style.rotation</p:attrName>
                                        </p:attrNameLst>
                                      </p:cBhvr>
                                      <p:tavLst>
                                        <p:tav tm="0">
                                          <p:val>
                                            <p:fltVal val="0"/>
                                          </p:val>
                                        </p:tav>
                                        <p:tav tm="100000">
                                          <p:val>
                                            <p:fltVal val="90"/>
                                          </p:val>
                                        </p:tav>
                                      </p:tavLst>
                                    </p:anim>
                                    <p:animEffect transition="out" filter="fade">
                                      <p:cBhvr>
                                        <p:cTn id="17" dur="1000"/>
                                        <p:tgtEl>
                                          <p:spTgt spid="5"/>
                                        </p:tgtEl>
                                      </p:cBhvr>
                                    </p:animEffect>
                                    <p:set>
                                      <p:cBhvr>
                                        <p:cTn id="18" dur="1" fill="hold">
                                          <p:stCondLst>
                                            <p:cond delay="9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nodeType="clickEffect">
                                  <p:stCondLst>
                                    <p:cond delay="0"/>
                                  </p:stCondLst>
                                  <p:childTnLst>
                                    <p:anim calcmode="lin" valueType="num">
                                      <p:cBhvr>
                                        <p:cTn id="30" dur="1000"/>
                                        <p:tgtEl>
                                          <p:spTgt spid="6"/>
                                        </p:tgtEl>
                                        <p:attrNameLst>
                                          <p:attrName>ppt_w</p:attrName>
                                        </p:attrNameLst>
                                      </p:cBhvr>
                                      <p:tavLst>
                                        <p:tav tm="0">
                                          <p:val>
                                            <p:strVal val="ppt_w"/>
                                          </p:val>
                                        </p:tav>
                                        <p:tav tm="100000">
                                          <p:val>
                                            <p:fltVal val="0"/>
                                          </p:val>
                                        </p:tav>
                                      </p:tavLst>
                                    </p:anim>
                                    <p:anim calcmode="lin" valueType="num">
                                      <p:cBhvr>
                                        <p:cTn id="31" dur="1000"/>
                                        <p:tgtEl>
                                          <p:spTgt spid="6"/>
                                        </p:tgtEl>
                                        <p:attrNameLst>
                                          <p:attrName>ppt_h</p:attrName>
                                        </p:attrNameLst>
                                      </p:cBhvr>
                                      <p:tavLst>
                                        <p:tav tm="0">
                                          <p:val>
                                            <p:strVal val="ppt_h"/>
                                          </p:val>
                                        </p:tav>
                                        <p:tav tm="100000">
                                          <p:val>
                                            <p:fltVal val="0"/>
                                          </p:val>
                                        </p:tav>
                                      </p:tavLst>
                                    </p:anim>
                                    <p:anim calcmode="lin" valueType="num">
                                      <p:cBhvr>
                                        <p:cTn id="32" dur="1000"/>
                                        <p:tgtEl>
                                          <p:spTgt spid="6"/>
                                        </p:tgtEl>
                                        <p:attrNameLst>
                                          <p:attrName>style.rotation</p:attrName>
                                        </p:attrNameLst>
                                      </p:cBhvr>
                                      <p:tavLst>
                                        <p:tav tm="0">
                                          <p:val>
                                            <p:fltVal val="0"/>
                                          </p:val>
                                        </p:tav>
                                        <p:tav tm="100000">
                                          <p:val>
                                            <p:fltVal val="90"/>
                                          </p:val>
                                        </p:tav>
                                      </p:tavLst>
                                    </p:anim>
                                    <p:animEffect transition="out" filter="fade">
                                      <p:cBhvr>
                                        <p:cTn id="33" dur="1000"/>
                                        <p:tgtEl>
                                          <p:spTgt spid="6"/>
                                        </p:tgtEl>
                                      </p:cBhvr>
                                    </p:animEffect>
                                    <p:set>
                                      <p:cBhvr>
                                        <p:cTn id="34" dur="1" fill="hold">
                                          <p:stCondLst>
                                            <p:cond delay="9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1000" fill="hold"/>
                                        <p:tgtEl>
                                          <p:spTgt spid="4"/>
                                        </p:tgtEl>
                                        <p:attrNameLst>
                                          <p:attrName>ppt_w</p:attrName>
                                        </p:attrNameLst>
                                      </p:cBhvr>
                                      <p:tavLst>
                                        <p:tav tm="0">
                                          <p:val>
                                            <p:fltVal val="0"/>
                                          </p:val>
                                        </p:tav>
                                        <p:tav tm="100000">
                                          <p:val>
                                            <p:strVal val="#ppt_w"/>
                                          </p:val>
                                        </p:tav>
                                      </p:tavLst>
                                    </p:anim>
                                    <p:anim calcmode="lin" valueType="num">
                                      <p:cBhvr>
                                        <p:cTn id="40" dur="1000" fill="hold"/>
                                        <p:tgtEl>
                                          <p:spTgt spid="4"/>
                                        </p:tgtEl>
                                        <p:attrNameLst>
                                          <p:attrName>ppt_h</p:attrName>
                                        </p:attrNameLst>
                                      </p:cBhvr>
                                      <p:tavLst>
                                        <p:tav tm="0">
                                          <p:val>
                                            <p:fltVal val="0"/>
                                          </p:val>
                                        </p:tav>
                                        <p:tav tm="100000">
                                          <p:val>
                                            <p:strVal val="#ppt_h"/>
                                          </p:val>
                                        </p:tav>
                                      </p:tavLst>
                                    </p:anim>
                                    <p:anim calcmode="lin" valueType="num">
                                      <p:cBhvr>
                                        <p:cTn id="41" dur="1000" fill="hold"/>
                                        <p:tgtEl>
                                          <p:spTgt spid="4"/>
                                        </p:tgtEl>
                                        <p:attrNameLst>
                                          <p:attrName>style.rotation</p:attrName>
                                        </p:attrNameLst>
                                      </p:cBhvr>
                                      <p:tavLst>
                                        <p:tav tm="0">
                                          <p:val>
                                            <p:fltVal val="90"/>
                                          </p:val>
                                        </p:tav>
                                        <p:tav tm="100000">
                                          <p:val>
                                            <p:fltVal val="0"/>
                                          </p:val>
                                        </p:tav>
                                      </p:tavLst>
                                    </p:anim>
                                    <p:animEffect transition="in" filter="fade">
                                      <p:cBhvr>
                                        <p:cTn id="42" dur="10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xit" presetSubtype="0" fill="hold" nodeType="clickEffect">
                                  <p:stCondLst>
                                    <p:cond delay="0"/>
                                  </p:stCondLst>
                                  <p:childTnLst>
                                    <p:anim calcmode="lin" valueType="num">
                                      <p:cBhvr>
                                        <p:cTn id="46" dur="1000"/>
                                        <p:tgtEl>
                                          <p:spTgt spid="4"/>
                                        </p:tgtEl>
                                        <p:attrNameLst>
                                          <p:attrName>ppt_w</p:attrName>
                                        </p:attrNameLst>
                                      </p:cBhvr>
                                      <p:tavLst>
                                        <p:tav tm="0">
                                          <p:val>
                                            <p:strVal val="ppt_w"/>
                                          </p:val>
                                        </p:tav>
                                        <p:tav tm="100000">
                                          <p:val>
                                            <p:fltVal val="0"/>
                                          </p:val>
                                        </p:tav>
                                      </p:tavLst>
                                    </p:anim>
                                    <p:anim calcmode="lin" valueType="num">
                                      <p:cBhvr>
                                        <p:cTn id="47" dur="1000"/>
                                        <p:tgtEl>
                                          <p:spTgt spid="4"/>
                                        </p:tgtEl>
                                        <p:attrNameLst>
                                          <p:attrName>ppt_h</p:attrName>
                                        </p:attrNameLst>
                                      </p:cBhvr>
                                      <p:tavLst>
                                        <p:tav tm="0">
                                          <p:val>
                                            <p:strVal val="ppt_h"/>
                                          </p:val>
                                        </p:tav>
                                        <p:tav tm="100000">
                                          <p:val>
                                            <p:fltVal val="0"/>
                                          </p:val>
                                        </p:tav>
                                      </p:tavLst>
                                    </p:anim>
                                    <p:anim calcmode="lin" valueType="num">
                                      <p:cBhvr>
                                        <p:cTn id="48" dur="1000"/>
                                        <p:tgtEl>
                                          <p:spTgt spid="4"/>
                                        </p:tgtEl>
                                        <p:attrNameLst>
                                          <p:attrName>style.rotation</p:attrName>
                                        </p:attrNameLst>
                                      </p:cBhvr>
                                      <p:tavLst>
                                        <p:tav tm="0">
                                          <p:val>
                                            <p:fltVal val="0"/>
                                          </p:val>
                                        </p:tav>
                                        <p:tav tm="100000">
                                          <p:val>
                                            <p:fltVal val="90"/>
                                          </p:val>
                                        </p:tav>
                                      </p:tavLst>
                                    </p:anim>
                                    <p:animEffect transition="out" filter="fade">
                                      <p:cBhvr>
                                        <p:cTn id="49" dur="1000"/>
                                        <p:tgtEl>
                                          <p:spTgt spid="4"/>
                                        </p:tgtEl>
                                      </p:cBhvr>
                                    </p:animEffect>
                                    <p:set>
                                      <p:cBhvr>
                                        <p:cTn id="5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noProof="1" smtClean="0"/>
              <a:t>Composizione dell’immagine - bordi</a:t>
            </a:r>
            <a:endParaRPr lang="it-IT" noProof="1"/>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6800" y="2507720"/>
            <a:ext cx="6365772" cy="3575580"/>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144" y="1899541"/>
            <a:ext cx="8184564" cy="4602636"/>
          </a:xfrm>
          <a:prstGeom prst="rect">
            <a:avLst/>
          </a:prstGeom>
        </p:spPr>
      </p:pic>
    </p:spTree>
    <p:extLst>
      <p:ext uri="{BB962C8B-B14F-4D97-AF65-F5344CB8AC3E}">
        <p14:creationId xmlns:p14="http://schemas.microsoft.com/office/powerpoint/2010/main" val="238397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noProof="1" smtClean="0"/>
              <a:t>Regola dei terzi</a:t>
            </a:r>
            <a:endParaRPr lang="it-IT" noProof="1"/>
          </a:p>
        </p:txBody>
      </p:sp>
      <p:sp>
        <p:nvSpPr>
          <p:cNvPr id="4" name="Rettangolo 3"/>
          <p:cNvSpPr/>
          <p:nvPr/>
        </p:nvSpPr>
        <p:spPr>
          <a:xfrm>
            <a:off x="2016217" y="2860613"/>
            <a:ext cx="8159565" cy="2308324"/>
          </a:xfrm>
          <a:prstGeom prst="rect">
            <a:avLst/>
          </a:prstGeom>
        </p:spPr>
        <p:txBody>
          <a:bodyPr wrap="square">
            <a:spAutoFit/>
          </a:bodyPr>
          <a:lstStyle/>
          <a:p>
            <a:r>
              <a:rPr lang="it-IT" dirty="0"/>
              <a:t>La </a:t>
            </a:r>
            <a:r>
              <a:rPr lang="it-IT" b="1" dirty="0"/>
              <a:t>regola dei terzi</a:t>
            </a:r>
            <a:r>
              <a:rPr lang="it-IT" dirty="0"/>
              <a:t> è un accorgimento che è stato utilizzato per secoli dai </a:t>
            </a:r>
            <a:r>
              <a:rPr lang="it-IT" dirty="0" smtClean="0"/>
              <a:t>pittori </a:t>
            </a:r>
            <a:r>
              <a:rPr lang="it-IT" dirty="0"/>
              <a:t>ed è tuttora molto diffuso nella composizione di </a:t>
            </a:r>
            <a:r>
              <a:rPr lang="it-IT" dirty="0" smtClean="0"/>
              <a:t>una fotografia. </a:t>
            </a:r>
            <a:r>
              <a:rPr lang="it-IT" dirty="0"/>
              <a:t>Dividendo </a:t>
            </a:r>
            <a:r>
              <a:rPr lang="it-IT" dirty="0" smtClean="0"/>
              <a:t>l‘immagine </a:t>
            </a:r>
            <a:r>
              <a:rPr lang="it-IT" dirty="0"/>
              <a:t>in terzi e ponendo il soggetto in uno dei punti di intersezione delle linee immaginarie ottenute, si ritiene che l'immagine risulti più dinamica (rispetto ad una composizione che pone il soggetto al suo centro), ma armonica al tempo stesso. La regola è talmente popolare che alcune macchine fotografiche sono dotate di </a:t>
            </a:r>
            <a:r>
              <a:rPr lang="it-IT" dirty="0" smtClean="0"/>
              <a:t>mirini </a:t>
            </a:r>
            <a:r>
              <a:rPr lang="it-IT" dirty="0"/>
              <a:t>con una griglia di suddivisione in terzi per aiutare il fotografo.</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479" y="1749229"/>
            <a:ext cx="7389040" cy="4931084"/>
          </a:xfrm>
          <a:prstGeom prst="rect">
            <a:avLst/>
          </a:prstGeom>
        </p:spPr>
      </p:pic>
      <p:sp>
        <p:nvSpPr>
          <p:cNvPr id="6" name="Rettangolo 5"/>
          <p:cNvSpPr/>
          <p:nvPr/>
        </p:nvSpPr>
        <p:spPr>
          <a:xfrm>
            <a:off x="3047999" y="2757412"/>
            <a:ext cx="6096000" cy="3139321"/>
          </a:xfrm>
          <a:prstGeom prst="rect">
            <a:avLst/>
          </a:prstGeom>
        </p:spPr>
        <p:txBody>
          <a:bodyPr>
            <a:spAutoFit/>
          </a:bodyPr>
          <a:lstStyle/>
          <a:p>
            <a:r>
              <a:rPr lang="it-IT" dirty="0"/>
              <a:t>Secondo la </a:t>
            </a:r>
            <a:r>
              <a:rPr lang="it-IT" b="1" dirty="0"/>
              <a:t>regola dei terzi</a:t>
            </a:r>
            <a:r>
              <a:rPr lang="it-IT" dirty="0"/>
              <a:t> all'immagine va “idealmente” sovrapposto un reticolo composto da due linee verticali e due linee orizzontali (linee di forza), equidistanti tra loro e i bordi dell'immagine. L'immagine viene quindi divisa in nove sezioni uguali: il riquadro centrale prende il nome di "zona aurea" ed è delimitato dai quattro punti di intersezione delle linee (punti di forza, punti focali o fuochi). Questi sono i punti in cui l'occhio si concentra maggiormente dopo aver “guardato” il centro dell'immagine e dai quali raccoglie maggiore informazione.</a:t>
            </a:r>
          </a:p>
        </p:txBody>
      </p:sp>
    </p:spTree>
    <p:extLst>
      <p:ext uri="{BB962C8B-B14F-4D97-AF65-F5344CB8AC3E}">
        <p14:creationId xmlns:p14="http://schemas.microsoft.com/office/powerpoint/2010/main" val="248400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noProof="1" smtClean="0"/>
              <a:t>Regola dei terzi</a:t>
            </a:r>
            <a:endParaRPr lang="it-IT" noProof="1"/>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627" y="2866571"/>
            <a:ext cx="4581526" cy="2838450"/>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627" y="2866571"/>
            <a:ext cx="6953250" cy="2838450"/>
          </a:xfrm>
          <a:prstGeom prst="rect">
            <a:avLst/>
          </a:prstGeom>
        </p:spPr>
      </p:pic>
    </p:spTree>
    <p:extLst>
      <p:ext uri="{BB962C8B-B14F-4D97-AF65-F5344CB8AC3E}">
        <p14:creationId xmlns:p14="http://schemas.microsoft.com/office/powerpoint/2010/main" val="226142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noProof="1" smtClean="0"/>
              <a:t>Regola dei terzi</a:t>
            </a:r>
            <a:endParaRPr lang="it-IT" noProof="1"/>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426" y="2146817"/>
            <a:ext cx="7301380" cy="4107026"/>
          </a:xfrm>
          <a:prstGeom prst="rect">
            <a:avLst/>
          </a:prstGeom>
        </p:spPr>
      </p:pic>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7426" y="2146817"/>
            <a:ext cx="5230754" cy="4107026"/>
          </a:xfrm>
          <a:prstGeom prst="rect">
            <a:avLst/>
          </a:prstGeom>
        </p:spPr>
      </p:pic>
    </p:spTree>
    <p:extLst>
      <p:ext uri="{BB962C8B-B14F-4D97-AF65-F5344CB8AC3E}">
        <p14:creationId xmlns:p14="http://schemas.microsoft.com/office/powerpoint/2010/main" val="59775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noProof="1" smtClean="0"/>
              <a:t>Regola dei terzi</a:t>
            </a:r>
            <a:endParaRPr lang="it-IT" noProof="1"/>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3655" y="1863014"/>
            <a:ext cx="9204690" cy="4602345"/>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361" y="1863013"/>
            <a:ext cx="5366334" cy="4602345"/>
          </a:xfrm>
          <a:prstGeom prst="rect">
            <a:avLst/>
          </a:prstGeom>
        </p:spPr>
      </p:pic>
    </p:spTree>
    <p:extLst>
      <p:ext uri="{BB962C8B-B14F-4D97-AF65-F5344CB8AC3E}">
        <p14:creationId xmlns:p14="http://schemas.microsoft.com/office/powerpoint/2010/main" val="385094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noProof="1" smtClean="0"/>
              <a:t>Regola dei terzi</a:t>
            </a:r>
            <a:endParaRPr lang="it-IT" noProof="1"/>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5004" y="2888343"/>
            <a:ext cx="9199964" cy="2468657"/>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004" y="2888342"/>
            <a:ext cx="9199964" cy="2468657"/>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5004" y="2888341"/>
            <a:ext cx="9199968" cy="2468658"/>
          </a:xfrm>
          <a:prstGeom prst="rect">
            <a:avLst/>
          </a:prstGeom>
        </p:spPr>
      </p:pic>
    </p:spTree>
    <p:extLst>
      <p:ext uri="{BB962C8B-B14F-4D97-AF65-F5344CB8AC3E}">
        <p14:creationId xmlns:p14="http://schemas.microsoft.com/office/powerpoint/2010/main" val="234354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noProof="1" smtClean="0"/>
              <a:t>Composizione dell’immagine - proporzioni</a:t>
            </a:r>
            <a:endParaRPr lang="it-IT" noProof="1"/>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490" y="2217128"/>
            <a:ext cx="11011019" cy="3586699"/>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607" y="2216015"/>
            <a:ext cx="10537431" cy="3587812"/>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843" y="2360737"/>
            <a:ext cx="10883666" cy="3443090"/>
          </a:xfrm>
          <a:prstGeom prst="rect">
            <a:avLst/>
          </a:prstGeom>
        </p:spPr>
      </p:pic>
    </p:spTree>
    <p:extLst>
      <p:ext uri="{BB962C8B-B14F-4D97-AF65-F5344CB8AC3E}">
        <p14:creationId xmlns:p14="http://schemas.microsoft.com/office/powerpoint/2010/main" val="182894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1+ppt_w/2"/>
                                          </p:val>
                                        </p:tav>
                                      </p:tavLst>
                                    </p:anim>
                                    <p:anim calcmode="lin" valueType="num">
                                      <p:cBhvr additive="base">
                                        <p:cTn id="13" dur="500"/>
                                        <p:tgtEl>
                                          <p:spTgt spid="4"/>
                                        </p:tgtEl>
                                        <p:attrNameLst>
                                          <p:attrName>ppt_y</p:attrName>
                                        </p:attrNameLst>
                                      </p:cBhvr>
                                      <p:tavLst>
                                        <p:tav tm="0">
                                          <p:val>
                                            <p:strVal val="ppt_y"/>
                                          </p:val>
                                        </p:tav>
                                        <p:tav tm="100000">
                                          <p:val>
                                            <p:strVal val="ppt_y"/>
                                          </p:val>
                                        </p:tav>
                                      </p:tavLst>
                                    </p:anim>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nodeType="clickEffect">
                                  <p:stCondLst>
                                    <p:cond delay="0"/>
                                  </p:stCondLst>
                                  <p:childTnLst>
                                    <p:anim calcmode="lin" valueType="num">
                                      <p:cBhvr additive="base">
                                        <p:cTn id="24" dur="500"/>
                                        <p:tgtEl>
                                          <p:spTgt spid="5"/>
                                        </p:tgtEl>
                                        <p:attrNameLst>
                                          <p:attrName>ppt_x</p:attrName>
                                        </p:attrNameLst>
                                      </p:cBhvr>
                                      <p:tavLst>
                                        <p:tav tm="0">
                                          <p:val>
                                            <p:strVal val="ppt_x"/>
                                          </p:val>
                                        </p:tav>
                                        <p:tav tm="100000">
                                          <p:val>
                                            <p:strVal val="1+ppt_w/2"/>
                                          </p:val>
                                        </p:tav>
                                      </p:tavLst>
                                    </p:anim>
                                    <p:anim calcmode="lin" valueType="num">
                                      <p:cBhvr additive="base">
                                        <p:cTn id="25" dur="500"/>
                                        <p:tgtEl>
                                          <p:spTgt spid="5"/>
                                        </p:tgtEl>
                                        <p:attrNameLst>
                                          <p:attrName>ppt_y</p:attrName>
                                        </p:attrNameLst>
                                      </p:cBhvr>
                                      <p:tavLst>
                                        <p:tav tm="0">
                                          <p:val>
                                            <p:strVal val="ppt_y"/>
                                          </p:val>
                                        </p:tav>
                                        <p:tav tm="100000">
                                          <p:val>
                                            <p:strVal val="ppt_y"/>
                                          </p:val>
                                        </p:tav>
                                      </p:tavLst>
                                    </p:anim>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2" fill="hold" nodeType="clickEffect">
                                  <p:stCondLst>
                                    <p:cond delay="0"/>
                                  </p:stCondLst>
                                  <p:childTnLst>
                                    <p:anim calcmode="lin" valueType="num">
                                      <p:cBhvr additive="base">
                                        <p:cTn id="36" dur="500"/>
                                        <p:tgtEl>
                                          <p:spTgt spid="6"/>
                                        </p:tgtEl>
                                        <p:attrNameLst>
                                          <p:attrName>ppt_x</p:attrName>
                                        </p:attrNameLst>
                                      </p:cBhvr>
                                      <p:tavLst>
                                        <p:tav tm="0">
                                          <p:val>
                                            <p:strVal val="ppt_x"/>
                                          </p:val>
                                        </p:tav>
                                        <p:tav tm="100000">
                                          <p:val>
                                            <p:strVal val="1+ppt_w/2"/>
                                          </p:val>
                                        </p:tav>
                                      </p:tavLst>
                                    </p:anim>
                                    <p:anim calcmode="lin" valueType="num">
                                      <p:cBhvr additive="base">
                                        <p:cTn id="37" dur="500"/>
                                        <p:tgtEl>
                                          <p:spTgt spid="6"/>
                                        </p:tgtEl>
                                        <p:attrNameLst>
                                          <p:attrName>ppt_y</p:attrName>
                                        </p:attrNameLst>
                                      </p:cBhvr>
                                      <p:tavLst>
                                        <p:tav tm="0">
                                          <p:val>
                                            <p:strVal val="ppt_y"/>
                                          </p:val>
                                        </p:tav>
                                        <p:tav tm="100000">
                                          <p:val>
                                            <p:strVal val="ppt_y"/>
                                          </p:val>
                                        </p:tav>
                                      </p:tavLst>
                                    </p:anim>
                                    <p:set>
                                      <p:cBhvr>
                                        <p:cTn id="3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noProof="1" smtClean="0"/>
              <a:t>Composizione dell’immagine – mov.camera</a:t>
            </a:r>
            <a:endParaRPr lang="it-IT" noProof="1"/>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9146" y="1643229"/>
            <a:ext cx="7393708" cy="4926058"/>
          </a:xfrm>
          <a:prstGeom prst="rect">
            <a:avLst/>
          </a:prstGeom>
        </p:spPr>
      </p:pic>
      <p:sp>
        <p:nvSpPr>
          <p:cNvPr id="9" name="Freccia in giù 8"/>
          <p:cNvSpPr/>
          <p:nvPr/>
        </p:nvSpPr>
        <p:spPr>
          <a:xfrm rot="3594445">
            <a:off x="7739744" y="3417428"/>
            <a:ext cx="416378" cy="67763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10" name="Freccia a destra 9"/>
          <p:cNvSpPr/>
          <p:nvPr/>
        </p:nvSpPr>
        <p:spPr>
          <a:xfrm rot="10800000">
            <a:off x="3200400" y="2522764"/>
            <a:ext cx="5045529" cy="269422"/>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9146" y="1659731"/>
            <a:ext cx="7393708" cy="4926058"/>
          </a:xfrm>
          <a:prstGeom prst="rect">
            <a:avLst/>
          </a:prstGeom>
        </p:spPr>
      </p:pic>
      <p:sp>
        <p:nvSpPr>
          <p:cNvPr id="11" name="Freccia in giù 10"/>
          <p:cNvSpPr/>
          <p:nvPr/>
        </p:nvSpPr>
        <p:spPr>
          <a:xfrm rot="3594445">
            <a:off x="4683578" y="2318655"/>
            <a:ext cx="416378" cy="67763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9146" y="1643229"/>
            <a:ext cx="7393708" cy="4926058"/>
          </a:xfrm>
          <a:prstGeom prst="rect">
            <a:avLst/>
          </a:prstGeom>
        </p:spPr>
      </p:pic>
    </p:spTree>
    <p:extLst>
      <p:ext uri="{BB962C8B-B14F-4D97-AF65-F5344CB8AC3E}">
        <p14:creationId xmlns:p14="http://schemas.microsoft.com/office/powerpoint/2010/main" val="351306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anim calcmode="lin" valueType="num">
                                      <p:cBhvr>
                                        <p:cTn id="28" dur="1000" fill="hold"/>
                                        <p:tgtEl>
                                          <p:spTgt spid="11"/>
                                        </p:tgtEl>
                                        <p:attrNameLst>
                                          <p:attrName>style.rotation</p:attrName>
                                        </p:attrNameLst>
                                      </p:cBhvr>
                                      <p:tavLst>
                                        <p:tav tm="0">
                                          <p:val>
                                            <p:fltVal val="90"/>
                                          </p:val>
                                        </p:tav>
                                        <p:tav tm="100000">
                                          <p:val>
                                            <p:fltVal val="0"/>
                                          </p:val>
                                        </p:tav>
                                      </p:tavLst>
                                    </p:anim>
                                    <p:animEffect transition="in" filter="fade">
                                      <p:cBhvr>
                                        <p:cTn id="29" dur="1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noProof="1" smtClean="0"/>
              <a:t>Composizione dell’immagine - sfocatura</a:t>
            </a:r>
            <a:endParaRPr lang="it-IT" noProof="1"/>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928" y="1785952"/>
            <a:ext cx="7118350" cy="4741848"/>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0928" y="1785952"/>
            <a:ext cx="7118350" cy="4741848"/>
          </a:xfrm>
          <a:prstGeom prst="rect">
            <a:avLst/>
          </a:prstGeom>
        </p:spPr>
      </p:pic>
    </p:spTree>
    <p:extLst>
      <p:ext uri="{BB962C8B-B14F-4D97-AF65-F5344CB8AC3E}">
        <p14:creationId xmlns:p14="http://schemas.microsoft.com/office/powerpoint/2010/main" val="65076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Sistemi di editing (Camtasia e cenni su Premiere)</a:t>
            </a:r>
          </a:p>
        </p:txBody>
      </p:sp>
      <p:sp>
        <p:nvSpPr>
          <p:cNvPr id="3" name="Segnaposto contenuto 2"/>
          <p:cNvSpPr>
            <a:spLocks noGrp="1"/>
          </p:cNvSpPr>
          <p:nvPr>
            <p:ph idx="1"/>
          </p:nvPr>
        </p:nvSpPr>
        <p:spPr/>
        <p:txBody>
          <a:bodyPr>
            <a:normAutofit/>
          </a:bodyPr>
          <a:lstStyle/>
          <a:p>
            <a:pPr>
              <a:buClr>
                <a:srgbClr val="595959"/>
              </a:buClr>
            </a:pPr>
            <a:r>
              <a:rPr lang="it-IT" noProof="1" smtClean="0"/>
              <a:t>Introduzione al montaggio non lineare</a:t>
            </a:r>
          </a:p>
          <a:p>
            <a:pPr>
              <a:buClr>
                <a:srgbClr val="595959"/>
              </a:buClr>
            </a:pPr>
            <a:r>
              <a:rPr lang="it-IT" noProof="1" smtClean="0"/>
              <a:t>Acquisizione delle riprese digitali</a:t>
            </a:r>
          </a:p>
          <a:p>
            <a:pPr>
              <a:buClr>
                <a:srgbClr val="595959"/>
              </a:buClr>
            </a:pPr>
            <a:r>
              <a:rPr lang="it-IT" noProof="1" smtClean="0"/>
              <a:t>Spazio di lavoro</a:t>
            </a:r>
            <a:endParaRPr lang="it-IT" noProof="1"/>
          </a:p>
          <a:p>
            <a:pPr>
              <a:buClr>
                <a:srgbClr val="595959"/>
              </a:buClr>
            </a:pPr>
            <a:r>
              <a:rPr lang="it-IT" noProof="1" smtClean="0"/>
              <a:t>Registrazione</a:t>
            </a:r>
            <a:endParaRPr lang="it-IT" noProof="1"/>
          </a:p>
          <a:p>
            <a:pPr>
              <a:buClr>
                <a:srgbClr val="595959"/>
              </a:buClr>
            </a:pPr>
            <a:r>
              <a:rPr lang="it-IT" noProof="1" smtClean="0"/>
              <a:t>Editing</a:t>
            </a:r>
          </a:p>
          <a:p>
            <a:pPr>
              <a:buClr>
                <a:srgbClr val="595959"/>
              </a:buClr>
            </a:pPr>
            <a:r>
              <a:rPr lang="it-IT" noProof="1" smtClean="0"/>
              <a:t>Produzione</a:t>
            </a:r>
            <a:endParaRPr lang="it-IT" noProof="1"/>
          </a:p>
          <a:p>
            <a:pPr>
              <a:buClr>
                <a:srgbClr val="595959"/>
              </a:buClr>
            </a:pPr>
            <a:endParaRPr lang="it-IT" noProof="1"/>
          </a:p>
          <a:p>
            <a:pPr>
              <a:buClr>
                <a:srgbClr val="595959"/>
              </a:buClr>
            </a:pPr>
            <a:endParaRPr lang="it-IT" noProof="1"/>
          </a:p>
        </p:txBody>
      </p:sp>
    </p:spTree>
    <p:extLst>
      <p:ext uri="{BB962C8B-B14F-4D97-AF65-F5344CB8AC3E}">
        <p14:creationId xmlns:p14="http://schemas.microsoft.com/office/powerpoint/2010/main" val="237975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noProof="1" smtClean="0"/>
              <a:t>Composizione dell’immagine - luce</a:t>
            </a:r>
            <a:endParaRPr lang="it-IT" noProof="1"/>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8311" y="1886641"/>
            <a:ext cx="6955377" cy="4631481"/>
          </a:xfrm>
          <a:prstGeom prst="rect">
            <a:avLst/>
          </a:prstGeom>
        </p:spPr>
      </p:pic>
    </p:spTree>
    <p:extLst>
      <p:ext uri="{BB962C8B-B14F-4D97-AF65-F5344CB8AC3E}">
        <p14:creationId xmlns:p14="http://schemas.microsoft.com/office/powerpoint/2010/main" val="351805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noProof="1" smtClean="0"/>
              <a:t>Composizione dell’immagine – seguire una storia</a:t>
            </a:r>
            <a:endParaRPr lang="it-IT" noProof="1"/>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3952" y="1644179"/>
            <a:ext cx="7084096" cy="5066154"/>
          </a:xfrm>
          <a:prstGeom prst="rect">
            <a:avLst/>
          </a:prstGeom>
        </p:spPr>
      </p:pic>
    </p:spTree>
    <p:extLst>
      <p:ext uri="{BB962C8B-B14F-4D97-AF65-F5344CB8AC3E}">
        <p14:creationId xmlns:p14="http://schemas.microsoft.com/office/powerpoint/2010/main" val="134304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Composizione dell’immagine – seguire una storia</a:t>
            </a:r>
          </a:p>
        </p:txBody>
      </p:sp>
      <p:sp>
        <p:nvSpPr>
          <p:cNvPr id="3" name="Segnaposto contenuto 2"/>
          <p:cNvSpPr>
            <a:spLocks noGrp="1"/>
          </p:cNvSpPr>
          <p:nvPr>
            <p:ph idx="1"/>
          </p:nvPr>
        </p:nvSpPr>
        <p:spPr/>
        <p:txBody>
          <a:bodyPr>
            <a:normAutofit/>
          </a:bodyPr>
          <a:lstStyle/>
          <a:p>
            <a:pPr>
              <a:buClr>
                <a:srgbClr val="595959"/>
              </a:buClr>
            </a:pPr>
            <a:r>
              <a:rPr lang="it-IT" noProof="1" smtClean="0"/>
              <a:t>Attenzione ai movimenti del corpo che precedono il movimento</a:t>
            </a:r>
          </a:p>
          <a:p>
            <a:pPr>
              <a:buClr>
                <a:srgbClr val="595959"/>
              </a:buClr>
            </a:pPr>
            <a:r>
              <a:rPr lang="it-IT" noProof="1" smtClean="0"/>
              <a:t>Camera sempre morbida sul cavalletto, mai bloccata</a:t>
            </a:r>
          </a:p>
          <a:p>
            <a:pPr>
              <a:buClr>
                <a:srgbClr val="595959"/>
              </a:buClr>
            </a:pPr>
            <a:r>
              <a:rPr lang="it-IT" noProof="1" smtClean="0"/>
              <a:t>Seguire il discorso del relatore per capirne le azioni</a:t>
            </a:r>
          </a:p>
          <a:p>
            <a:pPr>
              <a:buClr>
                <a:srgbClr val="595959"/>
              </a:buClr>
            </a:pPr>
            <a:r>
              <a:rPr lang="it-IT" noProof="1" smtClean="0"/>
              <a:t>Confinare gli spostamenti max del relatore</a:t>
            </a:r>
            <a:endParaRPr lang="it-IT" noProof="1"/>
          </a:p>
          <a:p>
            <a:pPr>
              <a:buClr>
                <a:srgbClr val="595959"/>
              </a:buClr>
            </a:pPr>
            <a:r>
              <a:rPr lang="it-IT" noProof="1" smtClean="0"/>
              <a:t>Quasi mai inquadrature troppo chiuse</a:t>
            </a:r>
            <a:endParaRPr lang="it-IT" noProof="1"/>
          </a:p>
          <a:p>
            <a:pPr>
              <a:buClr>
                <a:srgbClr val="595959"/>
              </a:buClr>
            </a:pPr>
            <a:r>
              <a:rPr lang="it-IT" noProof="1" smtClean="0"/>
              <a:t>Con diaframmi aperti movimento=sfocatura</a:t>
            </a:r>
          </a:p>
          <a:p>
            <a:pPr>
              <a:buClr>
                <a:srgbClr val="595959"/>
              </a:buClr>
            </a:pPr>
            <a:endParaRPr lang="it-IT" noProof="1"/>
          </a:p>
          <a:p>
            <a:pPr marL="0" indent="0">
              <a:buClr>
                <a:srgbClr val="595959"/>
              </a:buClr>
              <a:buNone/>
            </a:pPr>
            <a:endParaRPr lang="it-IT" noProof="1" smtClean="0"/>
          </a:p>
        </p:txBody>
      </p:sp>
    </p:spTree>
    <p:extLst>
      <p:ext uri="{BB962C8B-B14F-4D97-AF65-F5344CB8AC3E}">
        <p14:creationId xmlns:p14="http://schemas.microsoft.com/office/powerpoint/2010/main" val="192191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399" y="255134"/>
            <a:ext cx="10501993" cy="1036850"/>
          </a:xfrm>
        </p:spPr>
        <p:txBody>
          <a:bodyPr/>
          <a:lstStyle/>
          <a:p>
            <a:r>
              <a:rPr lang="it-IT" noProof="1" smtClean="0"/>
              <a:t>Composizione dell’immagine – inquadrature sbagliate</a:t>
            </a:r>
            <a:endParaRPr lang="it-IT" noProof="1"/>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0172" y="1720052"/>
            <a:ext cx="7467164" cy="4959780"/>
          </a:xfrm>
          <a:prstGeom prst="rect">
            <a:avLst/>
          </a:prstGeom>
        </p:spPr>
      </p:pic>
      <p:sp>
        <p:nvSpPr>
          <p:cNvPr id="5" name="Freccia a destra 4"/>
          <p:cNvSpPr/>
          <p:nvPr/>
        </p:nvSpPr>
        <p:spPr>
          <a:xfrm rot="18286340">
            <a:off x="3404507" y="2226890"/>
            <a:ext cx="530678" cy="31840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6" name="Freccia a destra 5"/>
          <p:cNvSpPr/>
          <p:nvPr/>
        </p:nvSpPr>
        <p:spPr>
          <a:xfrm rot="13513479">
            <a:off x="8153399" y="2729529"/>
            <a:ext cx="530678" cy="318407"/>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0171" y="1720052"/>
            <a:ext cx="7467165" cy="4959780"/>
          </a:xfrm>
          <a:prstGeom prst="rect">
            <a:avLst/>
          </a:prstGeom>
        </p:spPr>
      </p:pic>
    </p:spTree>
    <p:extLst>
      <p:ext uri="{BB962C8B-B14F-4D97-AF65-F5344CB8AC3E}">
        <p14:creationId xmlns:p14="http://schemas.microsoft.com/office/powerpoint/2010/main" val="343210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399" y="255134"/>
            <a:ext cx="10501993" cy="1036850"/>
          </a:xfrm>
        </p:spPr>
        <p:txBody>
          <a:bodyPr/>
          <a:lstStyle/>
          <a:p>
            <a:r>
              <a:rPr lang="it-IT" noProof="1" smtClean="0"/>
              <a:t>Composizione dell’immagine – inquadrature sbagliate</a:t>
            </a:r>
            <a:endParaRPr lang="it-IT" noProof="1"/>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3273" y="1726747"/>
            <a:ext cx="6406243" cy="4804682"/>
          </a:xfrm>
          <a:prstGeom prst="rect">
            <a:avLst/>
          </a:prstGeom>
        </p:spPr>
      </p:pic>
    </p:spTree>
    <p:extLst>
      <p:ext uri="{BB962C8B-B14F-4D97-AF65-F5344CB8AC3E}">
        <p14:creationId xmlns:p14="http://schemas.microsoft.com/office/powerpoint/2010/main" val="29669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399" y="255134"/>
            <a:ext cx="10501993" cy="1036850"/>
          </a:xfrm>
        </p:spPr>
        <p:txBody>
          <a:bodyPr/>
          <a:lstStyle/>
          <a:p>
            <a:r>
              <a:rPr lang="it-IT" noProof="1" smtClean="0"/>
              <a:t>Composizione dell’immagine – inquadrature sbagliate</a:t>
            </a:r>
            <a:endParaRPr lang="it-IT" noProof="1"/>
          </a:p>
        </p:txBody>
      </p:sp>
      <p:pic>
        <p:nvPicPr>
          <p:cNvPr id="3" name="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22195" y="1722663"/>
            <a:ext cx="6248400" cy="4572000"/>
          </a:xfrm>
          <a:prstGeom prst="rect">
            <a:avLst/>
          </a:prstGeom>
        </p:spPr>
      </p:pic>
    </p:spTree>
    <p:extLst>
      <p:ext uri="{BB962C8B-B14F-4D97-AF65-F5344CB8AC3E}">
        <p14:creationId xmlns:p14="http://schemas.microsoft.com/office/powerpoint/2010/main" val="100629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399" y="255134"/>
            <a:ext cx="10501993" cy="1036850"/>
          </a:xfrm>
        </p:spPr>
        <p:txBody>
          <a:bodyPr/>
          <a:lstStyle/>
          <a:p>
            <a:r>
              <a:rPr lang="it-IT" noProof="1" smtClean="0"/>
              <a:t>Composizione dell’immagine – inquadrature sbagliate</a:t>
            </a:r>
            <a:endParaRPr lang="it-IT" noProof="1"/>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2588" y="1833903"/>
            <a:ext cx="8307613" cy="4673033"/>
          </a:xfrm>
          <a:prstGeom prst="rect">
            <a:avLst/>
          </a:prstGeom>
        </p:spPr>
      </p:pic>
    </p:spTree>
    <p:extLst>
      <p:ext uri="{BB962C8B-B14F-4D97-AF65-F5344CB8AC3E}">
        <p14:creationId xmlns:p14="http://schemas.microsoft.com/office/powerpoint/2010/main" val="25527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399" y="255134"/>
            <a:ext cx="10501993" cy="1036850"/>
          </a:xfrm>
        </p:spPr>
        <p:txBody>
          <a:bodyPr/>
          <a:lstStyle/>
          <a:p>
            <a:r>
              <a:rPr lang="it-IT" noProof="1" smtClean="0"/>
              <a:t>Composizione dell’immagine – inquadrature sbagliate</a:t>
            </a:r>
            <a:endParaRPr lang="it-IT" noProof="1"/>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1491" y="1705899"/>
            <a:ext cx="7269807" cy="4834806"/>
          </a:xfrm>
          <a:prstGeom prst="rect">
            <a:avLst/>
          </a:prstGeom>
        </p:spPr>
      </p:pic>
      <p:sp>
        <p:nvSpPr>
          <p:cNvPr id="6" name="Rettangolo 5"/>
          <p:cNvSpPr/>
          <p:nvPr/>
        </p:nvSpPr>
        <p:spPr>
          <a:xfrm>
            <a:off x="3069771" y="4841421"/>
            <a:ext cx="7045779" cy="1632858"/>
          </a:xfrm>
          <a:prstGeom prst="rect">
            <a:avLst/>
          </a:prstGeom>
          <a:noFill/>
          <a:ln w="76200"/>
        </p:spPr>
        <p:style>
          <a:lnRef idx="2">
            <a:schemeClr val="accent2"/>
          </a:lnRef>
          <a:fillRef idx="1">
            <a:schemeClr val="lt1"/>
          </a:fillRef>
          <a:effectRef idx="0">
            <a:schemeClr val="accent2"/>
          </a:effectRef>
          <a:fontRef idx="minor">
            <a:schemeClr val="dk1"/>
          </a:fontRef>
        </p:style>
        <p:txBody>
          <a:bodyPr rtlCol="0" anchor="ctr"/>
          <a:lstStyle/>
          <a:p>
            <a:pPr algn="ctr"/>
            <a:endParaRPr lang="it-IT"/>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491" y="1705899"/>
            <a:ext cx="7270154" cy="4834806"/>
          </a:xfrm>
          <a:prstGeom prst="rect">
            <a:avLst/>
          </a:prstGeom>
        </p:spPr>
      </p:pic>
      <p:sp>
        <p:nvSpPr>
          <p:cNvPr id="7" name="Freccia in giù 6"/>
          <p:cNvSpPr/>
          <p:nvPr/>
        </p:nvSpPr>
        <p:spPr>
          <a:xfrm>
            <a:off x="8637814" y="3371850"/>
            <a:ext cx="383722" cy="1306286"/>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pic>
        <p:nvPicPr>
          <p:cNvPr id="8" name="Immagin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1144" y="1705899"/>
            <a:ext cx="7273230" cy="4834806"/>
          </a:xfrm>
          <a:prstGeom prst="rect">
            <a:avLst/>
          </a:prstGeom>
        </p:spPr>
      </p:pic>
    </p:spTree>
    <p:extLst>
      <p:ext uri="{BB962C8B-B14F-4D97-AF65-F5344CB8AC3E}">
        <p14:creationId xmlns:p14="http://schemas.microsoft.com/office/powerpoint/2010/main" val="420806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399" y="255134"/>
            <a:ext cx="10501993" cy="1036850"/>
          </a:xfrm>
        </p:spPr>
        <p:txBody>
          <a:bodyPr/>
          <a:lstStyle/>
          <a:p>
            <a:r>
              <a:rPr lang="it-IT" noProof="1" smtClean="0"/>
              <a:t>Composizione dell’immagine – elementi estranei</a:t>
            </a:r>
            <a:endParaRPr lang="it-IT" noProof="1"/>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1794" y="1686723"/>
            <a:ext cx="6569201" cy="4799638"/>
          </a:xfrm>
          <a:prstGeom prst="rect">
            <a:avLst/>
          </a:prstGeom>
        </p:spPr>
      </p:pic>
    </p:spTree>
    <p:extLst>
      <p:ext uri="{BB962C8B-B14F-4D97-AF65-F5344CB8AC3E}">
        <p14:creationId xmlns:p14="http://schemas.microsoft.com/office/powerpoint/2010/main" val="90702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399" y="255134"/>
            <a:ext cx="10501993" cy="1036850"/>
          </a:xfrm>
        </p:spPr>
        <p:txBody>
          <a:bodyPr/>
          <a:lstStyle/>
          <a:p>
            <a:r>
              <a:rPr lang="it-IT" noProof="1" smtClean="0"/>
              <a:t>Composizione dell’immagine – elementi estranei</a:t>
            </a:r>
            <a:endParaRPr lang="it-IT" noProof="1"/>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9192" y="1761446"/>
            <a:ext cx="6414406" cy="4810804"/>
          </a:xfrm>
          <a:prstGeom prst="rect">
            <a:avLst/>
          </a:prstGeom>
        </p:spPr>
      </p:pic>
    </p:spTree>
    <p:extLst>
      <p:ext uri="{BB962C8B-B14F-4D97-AF65-F5344CB8AC3E}">
        <p14:creationId xmlns:p14="http://schemas.microsoft.com/office/powerpoint/2010/main" val="295162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a:bodyPr>
          <a:lstStyle/>
          <a:p>
            <a:r>
              <a:rPr lang="it-IT" noProof="1"/>
              <a:t>Come è fatta una telecamera digitale</a:t>
            </a:r>
            <a:br>
              <a:rPr lang="it-IT" noProof="1"/>
            </a:br>
            <a:r>
              <a:rPr lang="it-IT" noProof="1"/>
              <a:t>(es. HRV-Z5E Sony)</a:t>
            </a:r>
          </a:p>
        </p:txBody>
      </p:sp>
      <p:pic>
        <p:nvPicPr>
          <p:cNvPr id="8" name="Segnaposto immagine 7"/>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809" r="10809"/>
          <a:stretch>
            <a:fillRect/>
          </a:stretch>
        </p:blipFill>
        <p:spPr/>
      </p:pic>
    </p:spTree>
    <p:extLst>
      <p:ext uri="{BB962C8B-B14F-4D97-AF65-F5344CB8AC3E}">
        <p14:creationId xmlns:p14="http://schemas.microsoft.com/office/powerpoint/2010/main" val="281810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399" y="255134"/>
            <a:ext cx="10501993" cy="1036850"/>
          </a:xfrm>
        </p:spPr>
        <p:txBody>
          <a:bodyPr/>
          <a:lstStyle/>
          <a:p>
            <a:r>
              <a:rPr lang="it-IT" noProof="1" smtClean="0"/>
              <a:t>Composizione dell’immagine – importanza lavagna</a:t>
            </a:r>
            <a:endParaRPr lang="it-IT" noProof="1"/>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8334" y="1821146"/>
            <a:ext cx="8156121" cy="4587818"/>
          </a:xfrm>
          <a:prstGeom prst="rect">
            <a:avLst/>
          </a:prstGeom>
        </p:spPr>
      </p:pic>
    </p:spTree>
    <p:extLst>
      <p:ext uri="{BB962C8B-B14F-4D97-AF65-F5344CB8AC3E}">
        <p14:creationId xmlns:p14="http://schemas.microsoft.com/office/powerpoint/2010/main" val="101477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399" y="255134"/>
            <a:ext cx="10501993" cy="1036850"/>
          </a:xfrm>
        </p:spPr>
        <p:txBody>
          <a:bodyPr/>
          <a:lstStyle/>
          <a:p>
            <a:r>
              <a:rPr lang="it-IT" noProof="1" smtClean="0"/>
              <a:t>Composizione dell’immagine – importanza lavagna</a:t>
            </a:r>
            <a:endParaRPr lang="it-IT" noProof="1"/>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960" y="1828800"/>
            <a:ext cx="8229598" cy="4629149"/>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960" y="1828800"/>
            <a:ext cx="8241808" cy="4629149"/>
          </a:xfrm>
          <a:prstGeom prst="rect">
            <a:avLst/>
          </a:prstGeom>
        </p:spPr>
      </p:pic>
    </p:spTree>
    <p:extLst>
      <p:ext uri="{BB962C8B-B14F-4D97-AF65-F5344CB8AC3E}">
        <p14:creationId xmlns:p14="http://schemas.microsoft.com/office/powerpoint/2010/main" val="250210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074020" y="2287471"/>
            <a:ext cx="5120640" cy="2560320"/>
          </a:xfrm>
        </p:spPr>
        <p:txBody>
          <a:bodyPr>
            <a:normAutofit/>
          </a:bodyPr>
          <a:lstStyle/>
          <a:p>
            <a:r>
              <a:rPr lang="it-IT" noProof="1"/>
              <a:t>Esempi di riprese per e-learning</a:t>
            </a:r>
          </a:p>
        </p:txBody>
      </p:sp>
      <p:pic>
        <p:nvPicPr>
          <p:cNvPr id="4" name="Segnaposto immagine 3"/>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884" r="20884"/>
          <a:stretch>
            <a:fillRect/>
          </a:stretch>
        </p:blipFill>
        <p:spPr/>
      </p:pic>
    </p:spTree>
    <p:extLst>
      <p:ext uri="{BB962C8B-B14F-4D97-AF65-F5344CB8AC3E}">
        <p14:creationId xmlns:p14="http://schemas.microsoft.com/office/powerpoint/2010/main" val="304643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399" y="255134"/>
            <a:ext cx="10501993" cy="1036850"/>
          </a:xfrm>
        </p:spPr>
        <p:txBody>
          <a:bodyPr/>
          <a:lstStyle/>
          <a:p>
            <a:r>
              <a:rPr lang="it-IT" noProof="1" smtClean="0"/>
              <a:t>Esempi di riprese – elementi di disturbo</a:t>
            </a:r>
            <a:endParaRPr lang="it-IT" noProof="1"/>
          </a:p>
        </p:txBody>
      </p:sp>
      <p:pic>
        <p:nvPicPr>
          <p:cNvPr id="4" name="paoletti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0557" y="1650885"/>
            <a:ext cx="7633608" cy="4771005"/>
          </a:xfrm>
          <a:prstGeom prst="rect">
            <a:avLst/>
          </a:prstGeom>
        </p:spPr>
      </p:pic>
    </p:spTree>
    <p:extLst>
      <p:ext uri="{BB962C8B-B14F-4D97-AF65-F5344CB8AC3E}">
        <p14:creationId xmlns:p14="http://schemas.microsoft.com/office/powerpoint/2010/main" val="233505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399" y="255134"/>
            <a:ext cx="10501993" cy="1036850"/>
          </a:xfrm>
        </p:spPr>
        <p:txBody>
          <a:bodyPr/>
          <a:lstStyle/>
          <a:p>
            <a:r>
              <a:rPr lang="it-IT" noProof="1" smtClean="0"/>
              <a:t>Esempi di riprese – elementi di disturbo</a:t>
            </a:r>
            <a:endParaRPr lang="it-IT" noProof="1"/>
          </a:p>
        </p:txBody>
      </p:sp>
      <p:pic>
        <p:nvPicPr>
          <p:cNvPr id="3" name="paoletti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8721" y="1659048"/>
            <a:ext cx="7633608" cy="4771005"/>
          </a:xfrm>
          <a:prstGeom prst="rect">
            <a:avLst/>
          </a:prstGeom>
        </p:spPr>
      </p:pic>
    </p:spTree>
    <p:extLst>
      <p:ext uri="{BB962C8B-B14F-4D97-AF65-F5344CB8AC3E}">
        <p14:creationId xmlns:p14="http://schemas.microsoft.com/office/powerpoint/2010/main" val="101132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399" y="255134"/>
            <a:ext cx="10501993" cy="1036850"/>
          </a:xfrm>
        </p:spPr>
        <p:txBody>
          <a:bodyPr/>
          <a:lstStyle/>
          <a:p>
            <a:r>
              <a:rPr lang="it-IT" noProof="1" smtClean="0"/>
              <a:t>Esempi di riprese – elementi di disturbo</a:t>
            </a:r>
            <a:endParaRPr lang="it-IT" noProof="1"/>
          </a:p>
        </p:txBody>
      </p:sp>
      <p:pic>
        <p:nvPicPr>
          <p:cNvPr id="4" name="abr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6885" y="1659048"/>
            <a:ext cx="7633608" cy="4771005"/>
          </a:xfrm>
          <a:prstGeom prst="rect">
            <a:avLst/>
          </a:prstGeom>
        </p:spPr>
      </p:pic>
    </p:spTree>
    <p:extLst>
      <p:ext uri="{BB962C8B-B14F-4D97-AF65-F5344CB8AC3E}">
        <p14:creationId xmlns:p14="http://schemas.microsoft.com/office/powerpoint/2010/main" val="2073753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399" y="255134"/>
            <a:ext cx="10501993" cy="1036850"/>
          </a:xfrm>
        </p:spPr>
        <p:txBody>
          <a:bodyPr/>
          <a:lstStyle/>
          <a:p>
            <a:r>
              <a:rPr lang="it-IT" noProof="1" smtClean="0"/>
              <a:t>Esempi di riprese – dia evidenziata</a:t>
            </a:r>
            <a:endParaRPr lang="it-IT" noProof="1"/>
          </a:p>
        </p:txBody>
      </p:sp>
      <p:pic>
        <p:nvPicPr>
          <p:cNvPr id="4" name="malfatt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8721" y="1659048"/>
            <a:ext cx="7633608" cy="4771005"/>
          </a:xfrm>
          <a:prstGeom prst="rect">
            <a:avLst/>
          </a:prstGeom>
        </p:spPr>
      </p:pic>
    </p:spTree>
    <p:extLst>
      <p:ext uri="{BB962C8B-B14F-4D97-AF65-F5344CB8AC3E}">
        <p14:creationId xmlns:p14="http://schemas.microsoft.com/office/powerpoint/2010/main" val="313695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399" y="255134"/>
            <a:ext cx="10501993" cy="1036850"/>
          </a:xfrm>
        </p:spPr>
        <p:txBody>
          <a:bodyPr/>
          <a:lstStyle/>
          <a:p>
            <a:r>
              <a:rPr lang="it-IT" noProof="1" smtClean="0"/>
              <a:t>Esempi di riprese – angolazione eccessiva</a:t>
            </a:r>
            <a:endParaRPr lang="it-IT" noProof="1"/>
          </a:p>
        </p:txBody>
      </p:sp>
      <p:pic>
        <p:nvPicPr>
          <p:cNvPr id="3" name="bortolotti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6887" y="1659048"/>
            <a:ext cx="7633608" cy="4771005"/>
          </a:xfrm>
          <a:prstGeom prst="rect">
            <a:avLst/>
          </a:prstGeom>
        </p:spPr>
      </p:pic>
    </p:spTree>
    <p:extLst>
      <p:ext uri="{BB962C8B-B14F-4D97-AF65-F5344CB8AC3E}">
        <p14:creationId xmlns:p14="http://schemas.microsoft.com/office/powerpoint/2010/main" val="287898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399" y="255134"/>
            <a:ext cx="10501993" cy="1036850"/>
          </a:xfrm>
        </p:spPr>
        <p:txBody>
          <a:bodyPr/>
          <a:lstStyle/>
          <a:p>
            <a:r>
              <a:rPr lang="it-IT" noProof="1" smtClean="0"/>
              <a:t>Esempi di riprese – angolazione eccessiva</a:t>
            </a:r>
            <a:endParaRPr lang="it-IT" noProof="1"/>
          </a:p>
        </p:txBody>
      </p:sp>
      <p:pic>
        <p:nvPicPr>
          <p:cNvPr id="4" name="bortolotti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0558" y="1659047"/>
            <a:ext cx="7633607" cy="4771005"/>
          </a:xfrm>
          <a:prstGeom prst="rect">
            <a:avLst/>
          </a:prstGeom>
        </p:spPr>
      </p:pic>
    </p:spTree>
    <p:extLst>
      <p:ext uri="{BB962C8B-B14F-4D97-AF65-F5344CB8AC3E}">
        <p14:creationId xmlns:p14="http://schemas.microsoft.com/office/powerpoint/2010/main" val="396551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399" y="255134"/>
            <a:ext cx="10501993" cy="1036850"/>
          </a:xfrm>
        </p:spPr>
        <p:txBody>
          <a:bodyPr/>
          <a:lstStyle/>
          <a:p>
            <a:r>
              <a:rPr lang="it-IT" noProof="1"/>
              <a:t>Esempi di </a:t>
            </a:r>
            <a:r>
              <a:rPr lang="it-IT" noProof="1" smtClean="0"/>
              <a:t>riprese – </a:t>
            </a:r>
            <a:r>
              <a:rPr lang="it-IT" noProof="1"/>
              <a:t>importanza lavagna</a:t>
            </a:r>
          </a:p>
        </p:txBody>
      </p:sp>
      <p:pic>
        <p:nvPicPr>
          <p:cNvPr id="3" name="ada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8721" y="1659047"/>
            <a:ext cx="7633608" cy="4771005"/>
          </a:xfrm>
          <a:prstGeom prst="rect">
            <a:avLst/>
          </a:prstGeom>
        </p:spPr>
      </p:pic>
    </p:spTree>
    <p:extLst>
      <p:ext uri="{BB962C8B-B14F-4D97-AF65-F5344CB8AC3E}">
        <p14:creationId xmlns:p14="http://schemas.microsoft.com/office/powerpoint/2010/main" val="14073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ccia a destra 7"/>
          <p:cNvSpPr/>
          <p:nvPr/>
        </p:nvSpPr>
        <p:spPr>
          <a:xfrm>
            <a:off x="416379" y="3976006"/>
            <a:ext cx="1028700" cy="212273"/>
          </a:xfrm>
          <a:prstGeom prst="rightArrow">
            <a:avLst/>
          </a:prstGeom>
          <a:solidFill>
            <a:srgbClr val="EF7920"/>
          </a:solidFill>
          <a:ln>
            <a:solidFill>
              <a:srgbClr val="1EB8C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229367" y="3712810"/>
            <a:ext cx="1533354" cy="369332"/>
          </a:xfrm>
          <a:prstGeom prst="rect">
            <a:avLst/>
          </a:prstGeom>
        </p:spPr>
        <p:txBody>
          <a:bodyPr wrap="square">
            <a:spAutoFit/>
          </a:bodyPr>
          <a:lstStyle/>
          <a:p>
            <a:pPr>
              <a:buClr>
                <a:srgbClr val="595959"/>
              </a:buClr>
            </a:pPr>
            <a:r>
              <a:rPr lang="it-IT" noProof="1" smtClean="0"/>
              <a:t>Obiettivo</a:t>
            </a:r>
            <a:endParaRPr lang="it-IT" noProof="1"/>
          </a:p>
        </p:txBody>
      </p:sp>
      <p:sp>
        <p:nvSpPr>
          <p:cNvPr id="10" name="Freccia a destra 9"/>
          <p:cNvSpPr/>
          <p:nvPr/>
        </p:nvSpPr>
        <p:spPr>
          <a:xfrm rot="8984732">
            <a:off x="5451022" y="1361827"/>
            <a:ext cx="1028700" cy="212273"/>
          </a:xfrm>
          <a:prstGeom prst="rightArrow">
            <a:avLst/>
          </a:prstGeom>
          <a:solidFill>
            <a:srgbClr val="EF7920"/>
          </a:solidFill>
          <a:ln>
            <a:solidFill>
              <a:srgbClr val="1EB8C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5467602" y="870829"/>
            <a:ext cx="2145139" cy="369332"/>
          </a:xfrm>
          <a:prstGeom prst="rect">
            <a:avLst/>
          </a:prstGeom>
        </p:spPr>
        <p:txBody>
          <a:bodyPr wrap="none">
            <a:spAutoFit/>
          </a:bodyPr>
          <a:lstStyle/>
          <a:p>
            <a:r>
              <a:rPr lang="it-IT" noProof="1" smtClean="0"/>
              <a:t>Mirino incorporato</a:t>
            </a:r>
            <a:endParaRPr lang="it-IT" dirty="0"/>
          </a:p>
        </p:txBody>
      </p:sp>
      <p:sp>
        <p:nvSpPr>
          <p:cNvPr id="12" name="Freccia a destra 11"/>
          <p:cNvSpPr/>
          <p:nvPr/>
        </p:nvSpPr>
        <p:spPr>
          <a:xfrm rot="1876037">
            <a:off x="1098954" y="1346186"/>
            <a:ext cx="1028700" cy="212273"/>
          </a:xfrm>
          <a:prstGeom prst="rightArrow">
            <a:avLst/>
          </a:prstGeom>
          <a:solidFill>
            <a:srgbClr val="EF7920"/>
          </a:solidFill>
          <a:ln>
            <a:solidFill>
              <a:srgbClr val="1EB8C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490836" y="836307"/>
            <a:ext cx="1255472" cy="369332"/>
          </a:xfrm>
          <a:prstGeom prst="rect">
            <a:avLst/>
          </a:prstGeom>
        </p:spPr>
        <p:txBody>
          <a:bodyPr wrap="none">
            <a:spAutoFit/>
          </a:bodyPr>
          <a:lstStyle/>
          <a:p>
            <a:r>
              <a:rPr lang="it-IT" noProof="1" smtClean="0"/>
              <a:t>Microfono</a:t>
            </a:r>
            <a:endParaRPr lang="it-IT" dirty="0"/>
          </a:p>
        </p:txBody>
      </p:sp>
      <p:sp>
        <p:nvSpPr>
          <p:cNvPr id="15" name="Freccia a destra 14"/>
          <p:cNvSpPr/>
          <p:nvPr/>
        </p:nvSpPr>
        <p:spPr>
          <a:xfrm rot="12622594">
            <a:off x="6079730" y="5057196"/>
            <a:ext cx="1028700" cy="212273"/>
          </a:xfrm>
          <a:prstGeom prst="rightArrow">
            <a:avLst/>
          </a:prstGeom>
          <a:solidFill>
            <a:srgbClr val="EF7920"/>
          </a:solidFill>
          <a:ln>
            <a:solidFill>
              <a:srgbClr val="1EB8C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6671468" y="5465851"/>
            <a:ext cx="1866217" cy="369332"/>
          </a:xfrm>
          <a:prstGeom prst="rect">
            <a:avLst/>
          </a:prstGeom>
        </p:spPr>
        <p:txBody>
          <a:bodyPr wrap="none">
            <a:spAutoFit/>
          </a:bodyPr>
          <a:lstStyle/>
          <a:p>
            <a:r>
              <a:rPr lang="it-IT" noProof="1" smtClean="0"/>
              <a:t>Corpo macchina</a:t>
            </a:r>
            <a:endParaRPr lang="it-IT"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729" y="1410771"/>
            <a:ext cx="6908192" cy="4296895"/>
          </a:xfrm>
          <a:prstGeom prst="rect">
            <a:avLst/>
          </a:prstGeom>
        </p:spPr>
      </p:pic>
    </p:spTree>
    <p:extLst>
      <p:ext uri="{BB962C8B-B14F-4D97-AF65-F5344CB8AC3E}">
        <p14:creationId xmlns:p14="http://schemas.microsoft.com/office/powerpoint/2010/main" val="3374778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barn(inVertical)">
                                      <p:cBhvr>
                                        <p:cTn id="24" dur="5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barn(inVertical)">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0-#ppt_w/2"/>
                                          </p:val>
                                        </p:tav>
                                        <p:tav tm="100000">
                                          <p:val>
                                            <p:strVal val="#ppt_x"/>
                                          </p:val>
                                        </p:tav>
                                      </p:tavLst>
                                    </p:anim>
                                    <p:anim calcmode="lin" valueType="num">
                                      <p:cBhvr additive="base">
                                        <p:cTn id="41"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xEl>
                                              <p:pRg st="0" end="0"/>
                                            </p:txEl>
                                          </p:spTgt>
                                        </p:tgtEl>
                                        <p:attrNameLst>
                                          <p:attrName>style.visibility</p:attrName>
                                        </p:attrNameLst>
                                      </p:cBhvr>
                                      <p:to>
                                        <p:strVal val="visible"/>
                                      </p:to>
                                    </p:set>
                                    <p:animEffect transition="in" filter="barn(inVertical)">
                                      <p:cBhvr>
                                        <p:cTn id="46"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2" grpId="0" animBg="1"/>
      <p:bldP spid="1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399" y="255134"/>
            <a:ext cx="10501993" cy="1036850"/>
          </a:xfrm>
        </p:spPr>
        <p:txBody>
          <a:bodyPr/>
          <a:lstStyle/>
          <a:p>
            <a:r>
              <a:rPr lang="it-IT" noProof="1"/>
              <a:t>Esempi di </a:t>
            </a:r>
            <a:r>
              <a:rPr lang="it-IT" noProof="1" smtClean="0"/>
              <a:t>riprese – riprese inusabili</a:t>
            </a:r>
            <a:endParaRPr lang="it-IT" noProof="1"/>
          </a:p>
        </p:txBody>
      </p:sp>
      <p:pic>
        <p:nvPicPr>
          <p:cNvPr id="4" name="abbatist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6885" y="1659047"/>
            <a:ext cx="7633608" cy="4771005"/>
          </a:xfrm>
          <a:prstGeom prst="rect">
            <a:avLst/>
          </a:prstGeom>
        </p:spPr>
      </p:pic>
    </p:spTree>
    <p:extLst>
      <p:ext uri="{BB962C8B-B14F-4D97-AF65-F5344CB8AC3E}">
        <p14:creationId xmlns:p14="http://schemas.microsoft.com/office/powerpoint/2010/main" val="156076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399" y="255134"/>
            <a:ext cx="10501993" cy="1036850"/>
          </a:xfrm>
        </p:spPr>
        <p:txBody>
          <a:bodyPr/>
          <a:lstStyle/>
          <a:p>
            <a:r>
              <a:rPr lang="it-IT" noProof="1"/>
              <a:t>Esempi di </a:t>
            </a:r>
            <a:r>
              <a:rPr lang="it-IT" noProof="1" smtClean="0"/>
              <a:t>riprese – riprese inusabili</a:t>
            </a:r>
            <a:endParaRPr lang="it-IT" noProof="1"/>
          </a:p>
        </p:txBody>
      </p:sp>
      <p:pic>
        <p:nvPicPr>
          <p:cNvPr id="3" name="abbatista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8720" y="1659046"/>
            <a:ext cx="7633608" cy="4771005"/>
          </a:xfrm>
          <a:prstGeom prst="rect">
            <a:avLst/>
          </a:prstGeom>
        </p:spPr>
      </p:pic>
    </p:spTree>
    <p:extLst>
      <p:ext uri="{BB962C8B-B14F-4D97-AF65-F5344CB8AC3E}">
        <p14:creationId xmlns:p14="http://schemas.microsoft.com/office/powerpoint/2010/main" val="36682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5399" y="255134"/>
            <a:ext cx="10501993" cy="1036850"/>
          </a:xfrm>
        </p:spPr>
        <p:txBody>
          <a:bodyPr/>
          <a:lstStyle/>
          <a:p>
            <a:r>
              <a:rPr lang="it-IT" noProof="1" smtClean="0"/>
              <a:t>Stato dell’arte – e-learning</a:t>
            </a:r>
            <a:endParaRPr lang="it-IT" noProof="1"/>
          </a:p>
        </p:txBody>
      </p:sp>
      <p:pic>
        <p:nvPicPr>
          <p:cNvPr id="4" name="polim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96884" y="1659045"/>
            <a:ext cx="7633608" cy="4771005"/>
          </a:xfrm>
          <a:prstGeom prst="rect">
            <a:avLst/>
          </a:prstGeom>
        </p:spPr>
      </p:pic>
    </p:spTree>
    <p:extLst>
      <p:ext uri="{BB962C8B-B14F-4D97-AF65-F5344CB8AC3E}">
        <p14:creationId xmlns:p14="http://schemas.microsoft.com/office/powerpoint/2010/main" val="266711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noProof="1"/>
              <a:t>Posizionamento dell’attrezzatura</a:t>
            </a:r>
            <a:endParaRPr lang="it-IT"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399" y="1732869"/>
            <a:ext cx="6515101" cy="4886325"/>
          </a:xfrm>
          <a:prstGeom prst="rect">
            <a:avLst/>
          </a:prstGeom>
        </p:spPr>
      </p:pic>
      <p:sp>
        <p:nvSpPr>
          <p:cNvPr id="8" name="Freccia in giù 7"/>
          <p:cNvSpPr/>
          <p:nvPr/>
        </p:nvSpPr>
        <p:spPr>
          <a:xfrm>
            <a:off x="5902779" y="3290208"/>
            <a:ext cx="269421" cy="530678"/>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grpSp>
        <p:nvGrpSpPr>
          <p:cNvPr id="14" name="Gruppo 13"/>
          <p:cNvGrpSpPr/>
          <p:nvPr/>
        </p:nvGrpSpPr>
        <p:grpSpPr>
          <a:xfrm>
            <a:off x="7072992" y="2910567"/>
            <a:ext cx="4849588" cy="3057526"/>
            <a:chOff x="7072992" y="2910567"/>
            <a:chExt cx="4849588" cy="3057526"/>
          </a:xfrm>
        </p:grpSpPr>
        <p:sp>
          <p:nvSpPr>
            <p:cNvPr id="9" name="Ritardo 8"/>
            <p:cNvSpPr/>
            <p:nvPr/>
          </p:nvSpPr>
          <p:spPr>
            <a:xfrm rot="5400000">
              <a:off x="7969023" y="2014536"/>
              <a:ext cx="3057526" cy="4849588"/>
            </a:xfrm>
            <a:prstGeom prst="flowChartDelay">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arrotondato 11"/>
            <p:cNvSpPr/>
            <p:nvPr/>
          </p:nvSpPr>
          <p:spPr>
            <a:xfrm>
              <a:off x="9225643" y="3069771"/>
              <a:ext cx="1061357" cy="326571"/>
            </a:xfrm>
            <a:prstGeom prst="round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13" name="Rettangolo arrotondato 12"/>
            <p:cNvSpPr/>
            <p:nvPr/>
          </p:nvSpPr>
          <p:spPr>
            <a:xfrm>
              <a:off x="8820151" y="3066368"/>
              <a:ext cx="361950" cy="333375"/>
            </a:xfrm>
            <a:prstGeom prst="round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grpSp>
      <p:sp>
        <p:nvSpPr>
          <p:cNvPr id="10" name="Filmato 9">
            <a:hlinkClick r:id="" action="ppaction://noaction" highlightClick="1"/>
          </p:cNvPr>
          <p:cNvSpPr/>
          <p:nvPr/>
        </p:nvSpPr>
        <p:spPr>
          <a:xfrm>
            <a:off x="11134728" y="5230269"/>
            <a:ext cx="568779" cy="522514"/>
          </a:xfrm>
          <a:prstGeom prst="actionButtonMovi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usione 15"/>
          <p:cNvSpPr/>
          <p:nvPr/>
        </p:nvSpPr>
        <p:spPr>
          <a:xfrm rot="19700496">
            <a:off x="9572356" y="3463484"/>
            <a:ext cx="2049714" cy="1892184"/>
          </a:xfrm>
          <a:prstGeom prst="flowChartMerge">
            <a:avLst/>
          </a:prstGeom>
          <a:no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11" name="Fusione 10"/>
          <p:cNvSpPr/>
          <p:nvPr/>
        </p:nvSpPr>
        <p:spPr>
          <a:xfrm>
            <a:off x="8731464" y="3493238"/>
            <a:ext cx="2049714" cy="1521687"/>
          </a:xfrm>
          <a:prstGeom prst="flowChartMerge">
            <a:avLst/>
          </a:prstGeom>
          <a:no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Tree>
    <p:extLst>
      <p:ext uri="{BB962C8B-B14F-4D97-AF65-F5344CB8AC3E}">
        <p14:creationId xmlns:p14="http://schemas.microsoft.com/office/powerpoint/2010/main" val="312705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5" presetClass="path" presetSubtype="0" accel="50000" decel="50000" fill="hold" grpId="0" nodeType="clickEffect">
                                  <p:stCondLst>
                                    <p:cond delay="0"/>
                                  </p:stCondLst>
                                  <p:childTnLst>
                                    <p:animMotion origin="layout" path="M 1.45833E-6 -4.44444E-6 L -0.13776 -0.00069 " pathEditMode="relative" rAng="0" ptsTypes="AA">
                                      <p:cBhvr>
                                        <p:cTn id="12" dur="2000" fill="hold"/>
                                        <p:tgtEl>
                                          <p:spTgt spid="10"/>
                                        </p:tgtEl>
                                        <p:attrNameLst>
                                          <p:attrName>ppt_x</p:attrName>
                                          <p:attrName>ppt_y</p:attrName>
                                        </p:attrNameLst>
                                      </p:cBhvr>
                                      <p:rCtr x="-6888" y="-46"/>
                                    </p:animMotion>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6"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o 6"/>
          <p:cNvGrpSpPr/>
          <p:nvPr/>
        </p:nvGrpSpPr>
        <p:grpSpPr>
          <a:xfrm>
            <a:off x="7135586" y="2415599"/>
            <a:ext cx="4735286" cy="3584121"/>
            <a:chOff x="7135586" y="2415599"/>
            <a:chExt cx="4735286" cy="3584121"/>
          </a:xfrm>
        </p:grpSpPr>
        <p:sp>
          <p:nvSpPr>
            <p:cNvPr id="4" name="Rettangolo 3"/>
            <p:cNvSpPr/>
            <p:nvPr/>
          </p:nvSpPr>
          <p:spPr>
            <a:xfrm>
              <a:off x="7135586" y="2415599"/>
              <a:ext cx="4735286" cy="3584121"/>
            </a:xfrm>
            <a:prstGeom prst="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12" name="Rettangolo arrotondato 11"/>
            <p:cNvSpPr/>
            <p:nvPr/>
          </p:nvSpPr>
          <p:spPr>
            <a:xfrm>
              <a:off x="8972550" y="3017384"/>
              <a:ext cx="1061357" cy="326571"/>
            </a:xfrm>
            <a:prstGeom prst="round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6" name="Telaio 5"/>
            <p:cNvSpPr/>
            <p:nvPr/>
          </p:nvSpPr>
          <p:spPr>
            <a:xfrm>
              <a:off x="7217228" y="3273878"/>
              <a:ext cx="45719" cy="1616529"/>
            </a:xfrm>
            <a:prstGeom prst="bevel">
              <a:avLst/>
            </a:prstGeom>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grpSp>
      <p:sp>
        <p:nvSpPr>
          <p:cNvPr id="2" name="Titolo 1"/>
          <p:cNvSpPr>
            <a:spLocks noGrp="1"/>
          </p:cNvSpPr>
          <p:nvPr>
            <p:ph type="title"/>
          </p:nvPr>
        </p:nvSpPr>
        <p:spPr/>
        <p:txBody>
          <a:bodyPr>
            <a:normAutofit/>
          </a:bodyPr>
          <a:lstStyle/>
          <a:p>
            <a:r>
              <a:rPr lang="it-IT" noProof="1"/>
              <a:t>Posizionamento dell’attrezzatura</a:t>
            </a:r>
            <a:endParaRPr lang="it-IT" dirty="0"/>
          </a:p>
        </p:txBody>
      </p:sp>
      <p:sp>
        <p:nvSpPr>
          <p:cNvPr id="8" name="Freccia in giù 7"/>
          <p:cNvSpPr/>
          <p:nvPr/>
        </p:nvSpPr>
        <p:spPr>
          <a:xfrm rot="2665814">
            <a:off x="7547024" y="3035827"/>
            <a:ext cx="269421" cy="530678"/>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10" name="Filmato 9">
            <a:hlinkClick r:id="" action="ppaction://noaction" highlightClick="1"/>
          </p:cNvPr>
          <p:cNvSpPr/>
          <p:nvPr/>
        </p:nvSpPr>
        <p:spPr>
          <a:xfrm>
            <a:off x="11134728" y="5230269"/>
            <a:ext cx="568779" cy="522514"/>
          </a:xfrm>
          <a:prstGeom prst="actionButtonMovi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usione 15"/>
          <p:cNvSpPr/>
          <p:nvPr/>
        </p:nvSpPr>
        <p:spPr>
          <a:xfrm rot="19700496">
            <a:off x="9572356" y="3463484"/>
            <a:ext cx="2049714" cy="1892184"/>
          </a:xfrm>
          <a:prstGeom prst="flowChartMerge">
            <a:avLst/>
          </a:prstGeom>
          <a:no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140" y="2383972"/>
            <a:ext cx="6371771" cy="3584121"/>
          </a:xfrm>
          <a:prstGeom prst="rect">
            <a:avLst/>
          </a:prstGeom>
        </p:spPr>
      </p:pic>
      <p:sp>
        <p:nvSpPr>
          <p:cNvPr id="11" name="Cornice 10"/>
          <p:cNvSpPr/>
          <p:nvPr/>
        </p:nvSpPr>
        <p:spPr>
          <a:xfrm>
            <a:off x="8899071" y="2516973"/>
            <a:ext cx="1208314" cy="4571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nvGrpSpPr>
          <p:cNvPr id="19" name="Gruppo 18"/>
          <p:cNvGrpSpPr/>
          <p:nvPr/>
        </p:nvGrpSpPr>
        <p:grpSpPr>
          <a:xfrm>
            <a:off x="8169275" y="2562692"/>
            <a:ext cx="2666999" cy="368305"/>
            <a:chOff x="8169275" y="2562692"/>
            <a:chExt cx="2666999" cy="368305"/>
          </a:xfrm>
        </p:grpSpPr>
        <p:sp>
          <p:nvSpPr>
            <p:cNvPr id="15" name="Sole 14"/>
            <p:cNvSpPr/>
            <p:nvPr/>
          </p:nvSpPr>
          <p:spPr>
            <a:xfrm>
              <a:off x="8169275" y="2562692"/>
              <a:ext cx="310242" cy="306840"/>
            </a:xfrm>
            <a:prstGeom prst="su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p>
          </p:txBody>
        </p:sp>
        <p:sp>
          <p:nvSpPr>
            <p:cNvPr id="17" name="Sole 16"/>
            <p:cNvSpPr/>
            <p:nvPr/>
          </p:nvSpPr>
          <p:spPr>
            <a:xfrm>
              <a:off x="10526032" y="2624157"/>
              <a:ext cx="310242" cy="306840"/>
            </a:xfrm>
            <a:prstGeom prst="su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p>
          </p:txBody>
        </p:sp>
        <p:sp>
          <p:nvSpPr>
            <p:cNvPr id="18" name="Sole 17"/>
            <p:cNvSpPr/>
            <p:nvPr/>
          </p:nvSpPr>
          <p:spPr>
            <a:xfrm>
              <a:off x="9329837" y="2611677"/>
              <a:ext cx="310242" cy="306840"/>
            </a:xfrm>
            <a:prstGeom prst="su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p>
          </p:txBody>
        </p:sp>
      </p:grpSp>
      <p:sp>
        <p:nvSpPr>
          <p:cNvPr id="20" name="Freccia in giù 19"/>
          <p:cNvSpPr/>
          <p:nvPr/>
        </p:nvSpPr>
        <p:spPr>
          <a:xfrm rot="19105440">
            <a:off x="2541587" y="3077352"/>
            <a:ext cx="269421" cy="530678"/>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21" name="Freccia in giù 20"/>
          <p:cNvSpPr/>
          <p:nvPr/>
        </p:nvSpPr>
        <p:spPr>
          <a:xfrm rot="19105440">
            <a:off x="4302351" y="2162883"/>
            <a:ext cx="269421" cy="530678"/>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22" name="Fusione 21"/>
          <p:cNvSpPr/>
          <p:nvPr/>
        </p:nvSpPr>
        <p:spPr>
          <a:xfrm rot="2623930">
            <a:off x="7410039" y="3414592"/>
            <a:ext cx="2049714" cy="1892184"/>
          </a:xfrm>
          <a:prstGeom prst="flowChartMerge">
            <a:avLst/>
          </a:prstGeom>
          <a:no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Tree>
    <p:extLst>
      <p:ext uri="{BB962C8B-B14F-4D97-AF65-F5344CB8AC3E}">
        <p14:creationId xmlns:p14="http://schemas.microsoft.com/office/powerpoint/2010/main" val="408767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circle(in)">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grpId="0" nodeType="clickEffect">
                                  <p:stCondLst>
                                    <p:cond delay="0"/>
                                  </p:stCondLst>
                                  <p:childTnLst>
                                    <p:animMotion origin="layout" path="M 1.45833E-6 -4.44444E-6 L -0.3138 -0.00185 " pathEditMode="relative" rAng="0" ptsTypes="AA">
                                      <p:cBhvr>
                                        <p:cTn id="26" dur="2000" fill="hold"/>
                                        <p:tgtEl>
                                          <p:spTgt spid="10"/>
                                        </p:tgtEl>
                                        <p:attrNameLst>
                                          <p:attrName>ppt_x</p:attrName>
                                          <p:attrName>ppt_y</p:attrName>
                                        </p:attrNameLst>
                                      </p:cBhvr>
                                      <p:rCtr x="-15690" y="-93"/>
                                    </p:animMotion>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6" grpId="0" animBg="1"/>
      <p:bldP spid="20" grpId="0" animBg="1"/>
      <p:bldP spid="21" grpId="0" animBg="1"/>
      <p:bldP spid="2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135586" y="2415600"/>
            <a:ext cx="4735286" cy="3038144"/>
          </a:xfrm>
          <a:prstGeom prst="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2" name="Titolo 1"/>
          <p:cNvSpPr>
            <a:spLocks noGrp="1"/>
          </p:cNvSpPr>
          <p:nvPr>
            <p:ph type="title"/>
          </p:nvPr>
        </p:nvSpPr>
        <p:spPr/>
        <p:txBody>
          <a:bodyPr>
            <a:normAutofit/>
          </a:bodyPr>
          <a:lstStyle/>
          <a:p>
            <a:r>
              <a:rPr lang="it-IT" noProof="1"/>
              <a:t>Posizionamento dell’attrezzatura</a:t>
            </a:r>
            <a:endParaRPr lang="it-IT" dirty="0"/>
          </a:p>
        </p:txBody>
      </p:sp>
      <p:sp>
        <p:nvSpPr>
          <p:cNvPr id="10" name="Filmato 9">
            <a:hlinkClick r:id="" action="ppaction://noaction" highlightClick="1"/>
          </p:cNvPr>
          <p:cNvSpPr/>
          <p:nvPr/>
        </p:nvSpPr>
        <p:spPr>
          <a:xfrm>
            <a:off x="7229188" y="4270661"/>
            <a:ext cx="568779" cy="522514"/>
          </a:xfrm>
          <a:prstGeom prst="actionButtonMovi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usione 15"/>
          <p:cNvSpPr/>
          <p:nvPr/>
        </p:nvSpPr>
        <p:spPr>
          <a:xfrm rot="5400000">
            <a:off x="8231713" y="3585826"/>
            <a:ext cx="1211896" cy="1892184"/>
          </a:xfrm>
          <a:prstGeom prst="flowChartMerge">
            <a:avLst/>
          </a:prstGeom>
          <a:no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11" name="Cornice 10"/>
          <p:cNvSpPr/>
          <p:nvPr/>
        </p:nvSpPr>
        <p:spPr>
          <a:xfrm rot="5400000">
            <a:off x="10687050" y="3806930"/>
            <a:ext cx="1926771" cy="4571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430" y="2198481"/>
            <a:ext cx="6029234" cy="4018355"/>
          </a:xfrm>
          <a:prstGeom prst="rect">
            <a:avLst/>
          </a:prstGeom>
        </p:spPr>
      </p:pic>
      <p:sp>
        <p:nvSpPr>
          <p:cNvPr id="9" name="Rettangolo 8"/>
          <p:cNvSpPr/>
          <p:nvPr/>
        </p:nvSpPr>
        <p:spPr>
          <a:xfrm>
            <a:off x="10009414" y="4531918"/>
            <a:ext cx="244929" cy="484223"/>
          </a:xfrm>
          <a:prstGeom prst="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13" name="Ovale 12"/>
          <p:cNvSpPr/>
          <p:nvPr/>
        </p:nvSpPr>
        <p:spPr>
          <a:xfrm>
            <a:off x="9877355" y="4207658"/>
            <a:ext cx="181045" cy="20105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14" name="Ovale 13"/>
          <p:cNvSpPr/>
          <p:nvPr/>
        </p:nvSpPr>
        <p:spPr>
          <a:xfrm>
            <a:off x="9795386" y="4408714"/>
            <a:ext cx="254523" cy="54211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23" name="Freccia in giù 22"/>
          <p:cNvSpPr/>
          <p:nvPr/>
        </p:nvSpPr>
        <p:spPr>
          <a:xfrm rot="6722213">
            <a:off x="10465391" y="4529428"/>
            <a:ext cx="269421" cy="530678"/>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24" name="Ovale 23"/>
          <p:cNvSpPr/>
          <p:nvPr/>
        </p:nvSpPr>
        <p:spPr>
          <a:xfrm>
            <a:off x="11339475" y="4069605"/>
            <a:ext cx="181045" cy="20105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25" name="Ovale 24"/>
          <p:cNvSpPr/>
          <p:nvPr/>
        </p:nvSpPr>
        <p:spPr>
          <a:xfrm>
            <a:off x="11302737" y="4270661"/>
            <a:ext cx="254523" cy="542112"/>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Tree>
    <p:extLst>
      <p:ext uri="{BB962C8B-B14F-4D97-AF65-F5344CB8AC3E}">
        <p14:creationId xmlns:p14="http://schemas.microsoft.com/office/powerpoint/2010/main" val="3964700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4" presetClass="path" presetSubtype="0" accel="50000" decel="50000" fill="hold" grpId="1" nodeType="clickEffect">
                                  <p:stCondLst>
                                    <p:cond delay="0"/>
                                  </p:stCondLst>
                                  <p:childTnLst>
                                    <p:animMotion origin="layout" path="M 2.08333E-7 3.7037E-7 L 0.00078 -0.12986 " pathEditMode="relative" rAng="0" ptsTypes="AA">
                                      <p:cBhvr>
                                        <p:cTn id="17" dur="2000" fill="hold"/>
                                        <p:tgtEl>
                                          <p:spTgt spid="16"/>
                                        </p:tgtEl>
                                        <p:attrNameLst>
                                          <p:attrName>ppt_x</p:attrName>
                                          <p:attrName>ppt_y</p:attrName>
                                        </p:attrNameLst>
                                      </p:cBhvr>
                                      <p:rCtr x="39" y="-6505"/>
                                    </p:animMotion>
                                  </p:childTnLst>
                                </p:cTn>
                              </p:par>
                              <p:par>
                                <p:cTn id="18" presetID="64" presetClass="path" presetSubtype="0" accel="50000" decel="50000" fill="hold" grpId="0" nodeType="withEffect">
                                  <p:stCondLst>
                                    <p:cond delay="0"/>
                                  </p:stCondLst>
                                  <p:childTnLst>
                                    <p:animMotion origin="layout" path="M 3.95833E-6 1.85185E-6 L -0.00222 -0.13334 " pathEditMode="relative" rAng="0" ptsTypes="AA">
                                      <p:cBhvr>
                                        <p:cTn id="19" dur="2000" fill="hold"/>
                                        <p:tgtEl>
                                          <p:spTgt spid="10"/>
                                        </p:tgtEl>
                                        <p:attrNameLst>
                                          <p:attrName>ppt_x</p:attrName>
                                          <p:attrName>ppt_y</p:attrName>
                                        </p:attrNameLst>
                                      </p:cBhvr>
                                      <p:rCtr x="-117" y="-6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6" grpId="1" animBg="1"/>
      <p:bldP spid="2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759" y="1689994"/>
            <a:ext cx="7536482" cy="5022527"/>
          </a:xfrm>
          <a:prstGeom prst="rect">
            <a:avLst/>
          </a:prstGeom>
        </p:spPr>
      </p:pic>
      <p:sp>
        <p:nvSpPr>
          <p:cNvPr id="9" name="Rettangolo 8"/>
          <p:cNvSpPr/>
          <p:nvPr/>
        </p:nvSpPr>
        <p:spPr>
          <a:xfrm>
            <a:off x="4909456" y="4033157"/>
            <a:ext cx="1804307" cy="996043"/>
          </a:xfrm>
          <a:prstGeom prst="rect">
            <a:avLst/>
          </a:prstGeom>
          <a:noFill/>
          <a:ln w="53975" cmpd="sng">
            <a:solidFill>
              <a:srgbClr val="FFFF00"/>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2" name="Titolo 1"/>
          <p:cNvSpPr>
            <a:spLocks noGrp="1"/>
          </p:cNvSpPr>
          <p:nvPr>
            <p:ph type="title"/>
          </p:nvPr>
        </p:nvSpPr>
        <p:spPr/>
        <p:txBody>
          <a:bodyPr>
            <a:normAutofit/>
          </a:bodyPr>
          <a:lstStyle/>
          <a:p>
            <a:r>
              <a:rPr lang="it-IT" noProof="1"/>
              <a:t>Posizionamento dell’attrezzatura</a:t>
            </a:r>
            <a:endParaRPr lang="it-IT" dirty="0"/>
          </a:p>
        </p:txBody>
      </p:sp>
      <p:sp>
        <p:nvSpPr>
          <p:cNvPr id="10" name="Filmato 9">
            <a:hlinkClick r:id="" action="ppaction://noaction" highlightClick="1"/>
          </p:cNvPr>
          <p:cNvSpPr/>
          <p:nvPr/>
        </p:nvSpPr>
        <p:spPr>
          <a:xfrm>
            <a:off x="5527221" y="4303319"/>
            <a:ext cx="568779" cy="522514"/>
          </a:xfrm>
          <a:prstGeom prst="actionButtonMovi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Freccia in giù 22"/>
          <p:cNvSpPr/>
          <p:nvPr/>
        </p:nvSpPr>
        <p:spPr>
          <a:xfrm rot="6722213">
            <a:off x="6130157" y="5988523"/>
            <a:ext cx="269421" cy="530678"/>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4544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135586" y="2415599"/>
            <a:ext cx="4735286" cy="3584121"/>
          </a:xfrm>
          <a:prstGeom prst="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12" name="Rettangolo arrotondato 11"/>
          <p:cNvSpPr/>
          <p:nvPr/>
        </p:nvSpPr>
        <p:spPr>
          <a:xfrm>
            <a:off x="11402817" y="5017634"/>
            <a:ext cx="242662" cy="55857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p:txBody>
          <a:bodyPr>
            <a:normAutofit/>
          </a:bodyPr>
          <a:lstStyle/>
          <a:p>
            <a:r>
              <a:rPr lang="it-IT" noProof="1"/>
              <a:t>Posizionamento dell’attrezzatura</a:t>
            </a:r>
            <a:endParaRPr lang="it-IT" dirty="0"/>
          </a:p>
        </p:txBody>
      </p:sp>
      <p:sp>
        <p:nvSpPr>
          <p:cNvPr id="8" name="Freccia in giù 7"/>
          <p:cNvSpPr/>
          <p:nvPr/>
        </p:nvSpPr>
        <p:spPr>
          <a:xfrm rot="2665814">
            <a:off x="10910491" y="3406527"/>
            <a:ext cx="269421" cy="530678"/>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10" name="Filmato 9">
            <a:hlinkClick r:id="" action="ppaction://noaction" highlightClick="1"/>
          </p:cNvPr>
          <p:cNvSpPr/>
          <p:nvPr/>
        </p:nvSpPr>
        <p:spPr>
          <a:xfrm rot="861544">
            <a:off x="7199191" y="3025547"/>
            <a:ext cx="568779" cy="522514"/>
          </a:xfrm>
          <a:prstGeom prst="actionButtonMovi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ornice 10"/>
          <p:cNvSpPr/>
          <p:nvPr/>
        </p:nvSpPr>
        <p:spPr>
          <a:xfrm rot="5400000">
            <a:off x="11482697" y="4414801"/>
            <a:ext cx="515089" cy="4571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nvGrpSpPr>
          <p:cNvPr id="19" name="Gruppo 18"/>
          <p:cNvGrpSpPr/>
          <p:nvPr/>
        </p:nvGrpSpPr>
        <p:grpSpPr>
          <a:xfrm>
            <a:off x="8824897" y="2544994"/>
            <a:ext cx="2666999" cy="368305"/>
            <a:chOff x="8169275" y="2562692"/>
            <a:chExt cx="2666999" cy="368305"/>
          </a:xfrm>
        </p:grpSpPr>
        <p:sp>
          <p:nvSpPr>
            <p:cNvPr id="15" name="Sole 14"/>
            <p:cNvSpPr/>
            <p:nvPr/>
          </p:nvSpPr>
          <p:spPr>
            <a:xfrm>
              <a:off x="8169275" y="2562692"/>
              <a:ext cx="310242" cy="306840"/>
            </a:xfrm>
            <a:prstGeom prst="su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p>
          </p:txBody>
        </p:sp>
        <p:sp>
          <p:nvSpPr>
            <p:cNvPr id="17" name="Sole 16"/>
            <p:cNvSpPr/>
            <p:nvPr/>
          </p:nvSpPr>
          <p:spPr>
            <a:xfrm>
              <a:off x="10526032" y="2624157"/>
              <a:ext cx="310242" cy="306840"/>
            </a:xfrm>
            <a:prstGeom prst="su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p>
          </p:txBody>
        </p:sp>
        <p:sp>
          <p:nvSpPr>
            <p:cNvPr id="18" name="Sole 17"/>
            <p:cNvSpPr/>
            <p:nvPr/>
          </p:nvSpPr>
          <p:spPr>
            <a:xfrm>
              <a:off x="9329837" y="2611677"/>
              <a:ext cx="310242" cy="306840"/>
            </a:xfrm>
            <a:prstGeom prst="su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p>
          </p:txBody>
        </p:sp>
      </p:gr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386" y="2106286"/>
            <a:ext cx="6526682" cy="4351122"/>
          </a:xfrm>
          <a:prstGeom prst="rect">
            <a:avLst/>
          </a:prstGeom>
        </p:spPr>
      </p:pic>
      <p:sp>
        <p:nvSpPr>
          <p:cNvPr id="23" name="Rettangolo arrotondato 22"/>
          <p:cNvSpPr/>
          <p:nvPr/>
        </p:nvSpPr>
        <p:spPr>
          <a:xfrm>
            <a:off x="10501806" y="3976724"/>
            <a:ext cx="242662" cy="147918"/>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riangolo rettangolo 12"/>
          <p:cNvSpPr/>
          <p:nvPr/>
        </p:nvSpPr>
        <p:spPr>
          <a:xfrm>
            <a:off x="7417917" y="3869873"/>
            <a:ext cx="3124201" cy="169668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usione 15"/>
          <p:cNvSpPr/>
          <p:nvPr/>
        </p:nvSpPr>
        <p:spPr>
          <a:xfrm rot="6513138">
            <a:off x="7713963" y="2742124"/>
            <a:ext cx="2049714" cy="1892184"/>
          </a:xfrm>
          <a:prstGeom prst="flowChartMerge">
            <a:avLst/>
          </a:prstGeom>
          <a:no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14" name="Forma a L 13"/>
          <p:cNvSpPr/>
          <p:nvPr/>
        </p:nvSpPr>
        <p:spPr>
          <a:xfrm>
            <a:off x="7615962" y="3869872"/>
            <a:ext cx="261257" cy="310243"/>
          </a:xfrm>
          <a:prstGeom prst="corne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26" name="Forma a L 25"/>
          <p:cNvSpPr/>
          <p:nvPr/>
        </p:nvSpPr>
        <p:spPr>
          <a:xfrm>
            <a:off x="7983358" y="4045083"/>
            <a:ext cx="261257" cy="310243"/>
          </a:xfrm>
          <a:prstGeom prst="corne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27" name="Forma a L 26"/>
          <p:cNvSpPr/>
          <p:nvPr/>
        </p:nvSpPr>
        <p:spPr>
          <a:xfrm>
            <a:off x="8723285" y="4408267"/>
            <a:ext cx="261257" cy="310243"/>
          </a:xfrm>
          <a:prstGeom prst="corne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28" name="Forma a L 27"/>
          <p:cNvSpPr/>
          <p:nvPr/>
        </p:nvSpPr>
        <p:spPr>
          <a:xfrm>
            <a:off x="8355889" y="4233192"/>
            <a:ext cx="261257" cy="310243"/>
          </a:xfrm>
          <a:prstGeom prst="corne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29" name="Forma a L 28"/>
          <p:cNvSpPr/>
          <p:nvPr/>
        </p:nvSpPr>
        <p:spPr>
          <a:xfrm>
            <a:off x="9103513" y="4563388"/>
            <a:ext cx="261257" cy="310243"/>
          </a:xfrm>
          <a:prstGeom prst="corner">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grpSp>
        <p:nvGrpSpPr>
          <p:cNvPr id="33" name="Gruppo 32"/>
          <p:cNvGrpSpPr/>
          <p:nvPr/>
        </p:nvGrpSpPr>
        <p:grpSpPr>
          <a:xfrm>
            <a:off x="7035201" y="1718592"/>
            <a:ext cx="5029200" cy="5029200"/>
            <a:chOff x="7035201" y="1718592"/>
            <a:chExt cx="5029200" cy="5029200"/>
          </a:xfrm>
        </p:grpSpPr>
        <p:sp>
          <p:nvSpPr>
            <p:cNvPr id="31" name="Rettangolo 30"/>
            <p:cNvSpPr/>
            <p:nvPr/>
          </p:nvSpPr>
          <p:spPr>
            <a:xfrm rot="2700000">
              <a:off x="9480571" y="1718591"/>
              <a:ext cx="138459" cy="5029200"/>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32" name="Rettangolo 31"/>
            <p:cNvSpPr/>
            <p:nvPr/>
          </p:nvSpPr>
          <p:spPr>
            <a:xfrm rot="-2700000">
              <a:off x="9538822" y="1718592"/>
              <a:ext cx="138459" cy="5029200"/>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grpSp>
      <p:sp>
        <p:nvSpPr>
          <p:cNvPr id="34" name="Freccia in giù 33"/>
          <p:cNvSpPr/>
          <p:nvPr/>
        </p:nvSpPr>
        <p:spPr>
          <a:xfrm rot="18156485">
            <a:off x="11143423" y="3967851"/>
            <a:ext cx="269421" cy="530678"/>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5773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additive="base">
                                        <p:cTn id="18" dur="500" fill="hold"/>
                                        <p:tgtEl>
                                          <p:spTgt spid="34"/>
                                        </p:tgtEl>
                                        <p:attrNameLst>
                                          <p:attrName>ppt_x</p:attrName>
                                        </p:attrNameLst>
                                      </p:cBhvr>
                                      <p:tavLst>
                                        <p:tav tm="0">
                                          <p:val>
                                            <p:strVal val="#ppt_x"/>
                                          </p:val>
                                        </p:tav>
                                        <p:tav tm="100000">
                                          <p:val>
                                            <p:strVal val="#ppt_x"/>
                                          </p:val>
                                        </p:tav>
                                      </p:tavLst>
                                    </p:anim>
                                    <p:anim calcmode="lin" valueType="num">
                                      <p:cBhvr additive="base">
                                        <p:cTn id="19"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randombar(horizontal)">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3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8355" y="1837872"/>
            <a:ext cx="7395290" cy="4930193"/>
          </a:xfrm>
          <a:prstGeom prst="rect">
            <a:avLst/>
          </a:prstGeom>
        </p:spPr>
      </p:pic>
      <p:sp>
        <p:nvSpPr>
          <p:cNvPr id="2" name="Titolo 1"/>
          <p:cNvSpPr>
            <a:spLocks noGrp="1"/>
          </p:cNvSpPr>
          <p:nvPr>
            <p:ph type="title"/>
          </p:nvPr>
        </p:nvSpPr>
        <p:spPr/>
        <p:txBody>
          <a:bodyPr>
            <a:normAutofit/>
          </a:bodyPr>
          <a:lstStyle/>
          <a:p>
            <a:r>
              <a:rPr lang="it-IT" noProof="1"/>
              <a:t>Posizionamento dell’attrezzatura</a:t>
            </a:r>
            <a:endParaRPr lang="it-IT" dirty="0"/>
          </a:p>
        </p:txBody>
      </p:sp>
      <p:sp>
        <p:nvSpPr>
          <p:cNvPr id="8" name="Freccia in giù 7"/>
          <p:cNvSpPr/>
          <p:nvPr/>
        </p:nvSpPr>
        <p:spPr>
          <a:xfrm rot="2665814">
            <a:off x="5072432" y="2948069"/>
            <a:ext cx="269421" cy="530678"/>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34" name="Freccia in giù 33"/>
          <p:cNvSpPr/>
          <p:nvPr/>
        </p:nvSpPr>
        <p:spPr>
          <a:xfrm rot="18156485">
            <a:off x="7233686" y="2822559"/>
            <a:ext cx="269421" cy="530678"/>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grpSp>
        <p:nvGrpSpPr>
          <p:cNvPr id="33" name="Gruppo 32"/>
          <p:cNvGrpSpPr/>
          <p:nvPr/>
        </p:nvGrpSpPr>
        <p:grpSpPr>
          <a:xfrm>
            <a:off x="3581400" y="1669606"/>
            <a:ext cx="5029200" cy="5029200"/>
            <a:chOff x="7035201" y="1718592"/>
            <a:chExt cx="5029200" cy="5029200"/>
          </a:xfrm>
        </p:grpSpPr>
        <p:sp>
          <p:nvSpPr>
            <p:cNvPr id="31" name="Rettangolo 30"/>
            <p:cNvSpPr/>
            <p:nvPr/>
          </p:nvSpPr>
          <p:spPr>
            <a:xfrm rot="2700000">
              <a:off x="9480571" y="1718591"/>
              <a:ext cx="138459" cy="5029200"/>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32" name="Rettangolo 31"/>
            <p:cNvSpPr/>
            <p:nvPr/>
          </p:nvSpPr>
          <p:spPr>
            <a:xfrm rot="-2700000">
              <a:off x="9538822" y="1718592"/>
              <a:ext cx="138459" cy="5029200"/>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grpSp>
      <p:sp>
        <p:nvSpPr>
          <p:cNvPr id="30" name="Filmato 29">
            <a:hlinkClick r:id="" action="ppaction://noaction" highlightClick="1"/>
          </p:cNvPr>
          <p:cNvSpPr/>
          <p:nvPr/>
        </p:nvSpPr>
        <p:spPr>
          <a:xfrm>
            <a:off x="8715088" y="6011249"/>
            <a:ext cx="568779" cy="522514"/>
          </a:xfrm>
          <a:prstGeom prst="actionButtonMovi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4740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 0 C 0.00521 -0.03171 0.01055 -0.06342 0.00664 -0.10023 C 0.00274 -0.1368 -0.01028 -0.1787 -0.02331 -0.22037 " pathEditMode="relative" ptsTypes="AAA">
                                      <p:cBhvr>
                                        <p:cTn id="18" dur="2000" fill="hold"/>
                                        <p:tgtEl>
                                          <p:spTgt spid="30"/>
                                        </p:tgtEl>
                                        <p:attrNameLst>
                                          <p:attrName>ppt_x</p:attrName>
                                          <p:attrName>ppt_y</p:attrName>
                                        </p:attrNameLst>
                                      </p:cBhvr>
                                    </p:animMotion>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randombar(horizontal)">
                                      <p:cBhvr>
                                        <p:cTn id="2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4" grpId="0" animBg="1"/>
      <p:bldP spid="3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504" y="1781258"/>
            <a:ext cx="6407859" cy="4805894"/>
          </a:xfrm>
          <a:prstGeom prst="rect">
            <a:avLst/>
          </a:prstGeom>
        </p:spPr>
      </p:pic>
      <p:sp>
        <p:nvSpPr>
          <p:cNvPr id="2" name="Titolo 1"/>
          <p:cNvSpPr>
            <a:spLocks noGrp="1"/>
          </p:cNvSpPr>
          <p:nvPr>
            <p:ph type="title"/>
          </p:nvPr>
        </p:nvSpPr>
        <p:spPr/>
        <p:txBody>
          <a:bodyPr>
            <a:normAutofit/>
          </a:bodyPr>
          <a:lstStyle/>
          <a:p>
            <a:r>
              <a:rPr lang="it-IT" noProof="1"/>
              <a:t>Posizionamento dell’attrezzatura</a:t>
            </a:r>
            <a:endParaRPr lang="it-IT" dirty="0"/>
          </a:p>
        </p:txBody>
      </p:sp>
      <p:grpSp>
        <p:nvGrpSpPr>
          <p:cNvPr id="10" name="Gruppo 9"/>
          <p:cNvGrpSpPr/>
          <p:nvPr/>
        </p:nvGrpSpPr>
        <p:grpSpPr>
          <a:xfrm>
            <a:off x="6912406" y="1781258"/>
            <a:ext cx="5103311" cy="4760109"/>
            <a:chOff x="6912406" y="1781258"/>
            <a:chExt cx="5103311" cy="4760109"/>
          </a:xfrm>
        </p:grpSpPr>
        <p:sp>
          <p:nvSpPr>
            <p:cNvPr id="13" name="Rettangolo 12"/>
            <p:cNvSpPr/>
            <p:nvPr/>
          </p:nvSpPr>
          <p:spPr>
            <a:xfrm>
              <a:off x="6912406" y="1781258"/>
              <a:ext cx="5103311" cy="4760109"/>
            </a:xfrm>
            <a:prstGeom prst="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14" name="Rettangolo arrotondato 13"/>
            <p:cNvSpPr/>
            <p:nvPr/>
          </p:nvSpPr>
          <p:spPr>
            <a:xfrm>
              <a:off x="8677826" y="2076617"/>
              <a:ext cx="1573080" cy="285485"/>
            </a:xfrm>
            <a:prstGeom prst="round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grpSp>
      <p:sp>
        <p:nvSpPr>
          <p:cNvPr id="6" name="Rettangolo 5"/>
          <p:cNvSpPr/>
          <p:nvPr/>
        </p:nvSpPr>
        <p:spPr>
          <a:xfrm>
            <a:off x="8318959" y="1883251"/>
            <a:ext cx="2290813"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5" name="Gruppo 24"/>
          <p:cNvGrpSpPr/>
          <p:nvPr/>
        </p:nvGrpSpPr>
        <p:grpSpPr>
          <a:xfrm>
            <a:off x="8169275" y="2562692"/>
            <a:ext cx="2666999" cy="368305"/>
            <a:chOff x="8169275" y="2562692"/>
            <a:chExt cx="2666999" cy="368305"/>
          </a:xfrm>
        </p:grpSpPr>
        <p:sp>
          <p:nvSpPr>
            <p:cNvPr id="26" name="Sole 25"/>
            <p:cNvSpPr/>
            <p:nvPr/>
          </p:nvSpPr>
          <p:spPr>
            <a:xfrm>
              <a:off x="8169275" y="2562692"/>
              <a:ext cx="310242" cy="306840"/>
            </a:xfrm>
            <a:prstGeom prst="su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p>
          </p:txBody>
        </p:sp>
        <p:sp>
          <p:nvSpPr>
            <p:cNvPr id="27" name="Sole 26"/>
            <p:cNvSpPr/>
            <p:nvPr/>
          </p:nvSpPr>
          <p:spPr>
            <a:xfrm>
              <a:off x="10526032" y="2624157"/>
              <a:ext cx="310242" cy="306840"/>
            </a:xfrm>
            <a:prstGeom prst="su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p>
          </p:txBody>
        </p:sp>
        <p:sp>
          <p:nvSpPr>
            <p:cNvPr id="28" name="Sole 27"/>
            <p:cNvSpPr/>
            <p:nvPr/>
          </p:nvSpPr>
          <p:spPr>
            <a:xfrm>
              <a:off x="9329837" y="2611677"/>
              <a:ext cx="310242" cy="306840"/>
            </a:xfrm>
            <a:prstGeom prst="su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p>
          </p:txBody>
        </p:sp>
      </p:grpSp>
      <p:grpSp>
        <p:nvGrpSpPr>
          <p:cNvPr id="9" name="Gruppo 8"/>
          <p:cNvGrpSpPr/>
          <p:nvPr/>
        </p:nvGrpSpPr>
        <p:grpSpPr>
          <a:xfrm>
            <a:off x="10446618" y="2362102"/>
            <a:ext cx="1491842" cy="915949"/>
            <a:chOff x="10230916" y="2411676"/>
            <a:chExt cx="1491842" cy="915949"/>
          </a:xfrm>
        </p:grpSpPr>
        <p:sp>
          <p:nvSpPr>
            <p:cNvPr id="16" name="Filmato 15">
              <a:hlinkClick r:id="" action="ppaction://noaction" highlightClick="1"/>
            </p:cNvPr>
            <p:cNvSpPr/>
            <p:nvPr/>
          </p:nvSpPr>
          <p:spPr>
            <a:xfrm>
              <a:off x="11153979" y="2805111"/>
              <a:ext cx="568779" cy="522514"/>
            </a:xfrm>
            <a:prstGeom prst="actionButtonMovi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usione 16"/>
            <p:cNvSpPr/>
            <p:nvPr/>
          </p:nvSpPr>
          <p:spPr>
            <a:xfrm rot="18028593">
              <a:off x="10383699" y="2258893"/>
              <a:ext cx="673403" cy="978969"/>
            </a:xfrm>
            <a:prstGeom prst="flowChartMerge">
              <a:avLst/>
            </a:prstGeom>
            <a:noFill/>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grpSp>
      <p:sp>
        <p:nvSpPr>
          <p:cNvPr id="29" name="Rettangolo arrotondato 28"/>
          <p:cNvSpPr/>
          <p:nvPr/>
        </p:nvSpPr>
        <p:spPr>
          <a:xfrm>
            <a:off x="7604733" y="3122371"/>
            <a:ext cx="3718663" cy="136845"/>
          </a:xfrm>
          <a:prstGeom prst="round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35" name="Rettangolo arrotondato 34"/>
          <p:cNvSpPr/>
          <p:nvPr/>
        </p:nvSpPr>
        <p:spPr>
          <a:xfrm>
            <a:off x="7604733" y="3456092"/>
            <a:ext cx="3718663" cy="136845"/>
          </a:xfrm>
          <a:prstGeom prst="round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36" name="Rettangolo arrotondato 35"/>
          <p:cNvSpPr/>
          <p:nvPr/>
        </p:nvSpPr>
        <p:spPr>
          <a:xfrm>
            <a:off x="7604731" y="3824107"/>
            <a:ext cx="3718663" cy="136845"/>
          </a:xfrm>
          <a:prstGeom prst="round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37" name="Rettangolo arrotondato 36"/>
          <p:cNvSpPr/>
          <p:nvPr/>
        </p:nvSpPr>
        <p:spPr>
          <a:xfrm>
            <a:off x="7604732" y="4181453"/>
            <a:ext cx="3718663" cy="136845"/>
          </a:xfrm>
          <a:prstGeom prst="round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38" name="Rettangolo arrotondato 37"/>
          <p:cNvSpPr/>
          <p:nvPr/>
        </p:nvSpPr>
        <p:spPr>
          <a:xfrm>
            <a:off x="7604732" y="4605659"/>
            <a:ext cx="3718663" cy="136845"/>
          </a:xfrm>
          <a:prstGeom prst="round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39" name="Rettangolo arrotondato 38"/>
          <p:cNvSpPr/>
          <p:nvPr/>
        </p:nvSpPr>
        <p:spPr>
          <a:xfrm>
            <a:off x="7604732" y="4939380"/>
            <a:ext cx="3718663" cy="136845"/>
          </a:xfrm>
          <a:prstGeom prst="round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40" name="Rettangolo arrotondato 39"/>
          <p:cNvSpPr/>
          <p:nvPr/>
        </p:nvSpPr>
        <p:spPr>
          <a:xfrm>
            <a:off x="7604730" y="5307395"/>
            <a:ext cx="3718663" cy="136845"/>
          </a:xfrm>
          <a:prstGeom prst="round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41" name="Rettangolo arrotondato 40"/>
          <p:cNvSpPr/>
          <p:nvPr/>
        </p:nvSpPr>
        <p:spPr>
          <a:xfrm>
            <a:off x="7604731" y="5664741"/>
            <a:ext cx="3718663" cy="136845"/>
          </a:xfrm>
          <a:prstGeom prst="round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grpSp>
        <p:nvGrpSpPr>
          <p:cNvPr id="33" name="Gruppo 32"/>
          <p:cNvGrpSpPr/>
          <p:nvPr/>
        </p:nvGrpSpPr>
        <p:grpSpPr>
          <a:xfrm>
            <a:off x="6986517" y="1666853"/>
            <a:ext cx="5029200" cy="5029200"/>
            <a:chOff x="7035201" y="1718592"/>
            <a:chExt cx="5029200" cy="5029200"/>
          </a:xfrm>
        </p:grpSpPr>
        <p:sp>
          <p:nvSpPr>
            <p:cNvPr id="31" name="Rettangolo 30"/>
            <p:cNvSpPr/>
            <p:nvPr/>
          </p:nvSpPr>
          <p:spPr>
            <a:xfrm rot="2700000">
              <a:off x="9480571" y="1718591"/>
              <a:ext cx="138459" cy="5029200"/>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sp>
          <p:nvSpPr>
            <p:cNvPr id="32" name="Rettangolo 31"/>
            <p:cNvSpPr/>
            <p:nvPr/>
          </p:nvSpPr>
          <p:spPr>
            <a:xfrm rot="-2700000">
              <a:off x="9538822" y="1718592"/>
              <a:ext cx="138459" cy="5029200"/>
            </a:xfrm>
            <a:prstGeom prst="rect">
              <a:avLst/>
            </a:prstGeom>
            <a:solidFill>
              <a:schemeClr val="accent2"/>
            </a:solidFill>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71748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044" y="1410497"/>
            <a:ext cx="6448491" cy="4318394"/>
          </a:xfrm>
          <a:prstGeom prst="rect">
            <a:avLst/>
          </a:prstGeom>
        </p:spPr>
      </p:pic>
      <p:sp>
        <p:nvSpPr>
          <p:cNvPr id="8" name="Freccia a destra 7"/>
          <p:cNvSpPr/>
          <p:nvPr/>
        </p:nvSpPr>
        <p:spPr>
          <a:xfrm rot="10800000">
            <a:off x="3927022" y="3305837"/>
            <a:ext cx="1028700" cy="212273"/>
          </a:xfrm>
          <a:prstGeom prst="rightArrow">
            <a:avLst/>
          </a:prstGeom>
          <a:solidFill>
            <a:srgbClr val="EF7920"/>
          </a:solidFill>
          <a:ln>
            <a:solidFill>
              <a:srgbClr val="1EB8C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4327838" y="3042642"/>
            <a:ext cx="2464847" cy="369332"/>
          </a:xfrm>
          <a:prstGeom prst="rect">
            <a:avLst/>
          </a:prstGeom>
        </p:spPr>
        <p:txBody>
          <a:bodyPr wrap="square">
            <a:spAutoFit/>
          </a:bodyPr>
          <a:lstStyle/>
          <a:p>
            <a:pPr>
              <a:buClr>
                <a:srgbClr val="595959"/>
              </a:buClr>
            </a:pPr>
            <a:r>
              <a:rPr lang="it-IT" noProof="1" smtClean="0">
                <a:solidFill>
                  <a:schemeClr val="bg1"/>
                </a:solidFill>
              </a:rPr>
              <a:t>Controlli audio</a:t>
            </a:r>
            <a:endParaRPr lang="it-IT" noProof="1">
              <a:solidFill>
                <a:schemeClr val="bg1"/>
              </a:solidFill>
            </a:endParaRPr>
          </a:p>
        </p:txBody>
      </p:sp>
      <p:sp>
        <p:nvSpPr>
          <p:cNvPr id="10" name="Freccia a destra 9"/>
          <p:cNvSpPr/>
          <p:nvPr/>
        </p:nvSpPr>
        <p:spPr>
          <a:xfrm rot="6481341">
            <a:off x="3152608" y="1554758"/>
            <a:ext cx="1028700" cy="212273"/>
          </a:xfrm>
          <a:prstGeom prst="rightArrow">
            <a:avLst/>
          </a:prstGeom>
          <a:solidFill>
            <a:srgbClr val="EF7920"/>
          </a:solidFill>
          <a:ln>
            <a:solidFill>
              <a:srgbClr val="1EB8C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3100299" y="843107"/>
            <a:ext cx="2682145" cy="369332"/>
          </a:xfrm>
          <a:prstGeom prst="rect">
            <a:avLst/>
          </a:prstGeom>
        </p:spPr>
        <p:txBody>
          <a:bodyPr wrap="none">
            <a:spAutoFit/>
          </a:bodyPr>
          <a:lstStyle/>
          <a:p>
            <a:r>
              <a:rPr lang="it-IT" noProof="1" smtClean="0"/>
              <a:t>Tasti funzioni accessorie</a:t>
            </a:r>
            <a:endParaRPr lang="it-IT" dirty="0"/>
          </a:p>
        </p:txBody>
      </p:sp>
      <p:sp>
        <p:nvSpPr>
          <p:cNvPr id="12" name="Freccia a destra 11"/>
          <p:cNvSpPr/>
          <p:nvPr/>
        </p:nvSpPr>
        <p:spPr>
          <a:xfrm rot="1876037">
            <a:off x="976425" y="2763487"/>
            <a:ext cx="1028700" cy="212273"/>
          </a:xfrm>
          <a:prstGeom prst="rightArrow">
            <a:avLst/>
          </a:prstGeom>
          <a:solidFill>
            <a:srgbClr val="EF7920"/>
          </a:solidFill>
          <a:ln>
            <a:solidFill>
              <a:srgbClr val="1EB8C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950608" y="2142607"/>
            <a:ext cx="2069797" cy="369332"/>
          </a:xfrm>
          <a:prstGeom prst="rect">
            <a:avLst/>
          </a:prstGeom>
        </p:spPr>
        <p:txBody>
          <a:bodyPr wrap="none">
            <a:spAutoFit/>
          </a:bodyPr>
          <a:lstStyle/>
          <a:p>
            <a:r>
              <a:rPr lang="it-IT" noProof="1" smtClean="0">
                <a:solidFill>
                  <a:schemeClr val="bg1"/>
                </a:solidFill>
              </a:rPr>
              <a:t>Controlli obiettivo</a:t>
            </a:r>
            <a:endParaRPr lang="it-IT" dirty="0">
              <a:solidFill>
                <a:schemeClr val="bg1"/>
              </a:solidFill>
            </a:endParaRPr>
          </a:p>
        </p:txBody>
      </p:sp>
      <p:sp>
        <p:nvSpPr>
          <p:cNvPr id="15" name="Freccia a destra 14"/>
          <p:cNvSpPr/>
          <p:nvPr/>
        </p:nvSpPr>
        <p:spPr>
          <a:xfrm rot="12622594">
            <a:off x="4889798" y="4894808"/>
            <a:ext cx="1028700" cy="212273"/>
          </a:xfrm>
          <a:prstGeom prst="rightArrow">
            <a:avLst/>
          </a:prstGeom>
          <a:solidFill>
            <a:srgbClr val="EF7920"/>
          </a:solidFill>
          <a:ln>
            <a:solidFill>
              <a:srgbClr val="1EB8C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5209393" y="5227962"/>
            <a:ext cx="2574744" cy="369332"/>
          </a:xfrm>
          <a:prstGeom prst="rect">
            <a:avLst/>
          </a:prstGeom>
        </p:spPr>
        <p:txBody>
          <a:bodyPr wrap="none">
            <a:spAutoFit/>
          </a:bodyPr>
          <a:lstStyle/>
          <a:p>
            <a:r>
              <a:rPr lang="it-IT" noProof="1" smtClean="0"/>
              <a:t>Gestione caratteristiche</a:t>
            </a:r>
            <a:endParaRPr lang="it-IT" dirty="0"/>
          </a:p>
        </p:txBody>
      </p:sp>
      <p:sp>
        <p:nvSpPr>
          <p:cNvPr id="13" name="Freccia a destra 12"/>
          <p:cNvSpPr/>
          <p:nvPr/>
        </p:nvSpPr>
        <p:spPr>
          <a:xfrm rot="19039466">
            <a:off x="829039" y="5196071"/>
            <a:ext cx="1028700" cy="212273"/>
          </a:xfrm>
          <a:prstGeom prst="rightArrow">
            <a:avLst/>
          </a:prstGeom>
          <a:solidFill>
            <a:srgbClr val="EF7920"/>
          </a:solidFill>
          <a:ln>
            <a:solidFill>
              <a:srgbClr val="1EB8C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p:cNvSpPr/>
          <p:nvPr/>
        </p:nvSpPr>
        <p:spPr>
          <a:xfrm>
            <a:off x="656442" y="5597294"/>
            <a:ext cx="2178802" cy="369332"/>
          </a:xfrm>
          <a:prstGeom prst="rect">
            <a:avLst/>
          </a:prstGeom>
        </p:spPr>
        <p:txBody>
          <a:bodyPr wrap="none">
            <a:spAutoFit/>
          </a:bodyPr>
          <a:lstStyle/>
          <a:p>
            <a:r>
              <a:rPr lang="it-IT" noProof="1" smtClean="0"/>
              <a:t>Taratura del bianco</a:t>
            </a:r>
            <a:endParaRPr lang="it-IT" dirty="0"/>
          </a:p>
        </p:txBody>
      </p:sp>
    </p:spTree>
    <p:extLst>
      <p:ext uri="{BB962C8B-B14F-4D97-AF65-F5344CB8AC3E}">
        <p14:creationId xmlns:p14="http://schemas.microsoft.com/office/powerpoint/2010/main" val="185257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barn(inVertical)">
                                      <p:cBhvr>
                                        <p:cTn id="24" dur="5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barn(inVertical)">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0-#ppt_w/2"/>
                                          </p:val>
                                        </p:tav>
                                        <p:tav tm="100000">
                                          <p:val>
                                            <p:strVal val="#ppt_x"/>
                                          </p:val>
                                        </p:tav>
                                      </p:tavLst>
                                    </p:anim>
                                    <p:anim calcmode="lin" valueType="num">
                                      <p:cBhvr additive="base">
                                        <p:cTn id="41"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xEl>
                                              <p:pRg st="0" end="0"/>
                                            </p:txEl>
                                          </p:spTgt>
                                        </p:tgtEl>
                                        <p:attrNameLst>
                                          <p:attrName>style.visibility</p:attrName>
                                        </p:attrNameLst>
                                      </p:cBhvr>
                                      <p:to>
                                        <p:strVal val="visible"/>
                                      </p:to>
                                    </p:set>
                                    <p:animEffect transition="in" filter="barn(inVertical)">
                                      <p:cBhvr>
                                        <p:cTn id="46" dur="500"/>
                                        <p:tgtEl>
                                          <p:spTgt spid="1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0-#ppt_w/2"/>
                                          </p:val>
                                        </p:tav>
                                        <p:tav tm="100000">
                                          <p:val>
                                            <p:strVal val="#ppt_x"/>
                                          </p:val>
                                        </p:tav>
                                      </p:tavLst>
                                    </p:anim>
                                    <p:anim calcmode="lin" valueType="num">
                                      <p:cBhvr additive="base">
                                        <p:cTn id="5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Effect transition="in" filter="barn(inVertical)">
                                      <p:cBhvr>
                                        <p:cTn id="5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2" grpId="0" animBg="1"/>
      <p:bldP spid="15"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29126" y="3234087"/>
            <a:ext cx="6616566" cy="1430823"/>
          </a:xfrm>
        </p:spPr>
        <p:txBody>
          <a:bodyPr>
            <a:normAutofit/>
          </a:bodyPr>
          <a:lstStyle/>
          <a:p>
            <a:pPr>
              <a:buClr>
                <a:srgbClr val="595959"/>
              </a:buClr>
            </a:pPr>
            <a:r>
              <a:rPr lang="it-IT" noProof="1"/>
              <a:t>Controllare ed usare la luce</a:t>
            </a:r>
          </a:p>
        </p:txBody>
      </p:sp>
      <p:pic>
        <p:nvPicPr>
          <p:cNvPr id="6" name="Segnaposto immagine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0278" r="10278"/>
          <a:stretch>
            <a:fillRect/>
          </a:stretch>
        </p:blipFill>
        <p:spPr/>
      </p:pic>
    </p:spTree>
    <p:extLst>
      <p:ext uri="{BB962C8B-B14F-4D97-AF65-F5344CB8AC3E}">
        <p14:creationId xmlns:p14="http://schemas.microsoft.com/office/powerpoint/2010/main" val="67600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smtClean="0"/>
              <a:t>Tipi di luce in una scena</a:t>
            </a:r>
            <a:endParaRPr lang="it-IT" noProof="1"/>
          </a:p>
        </p:txBody>
      </p:sp>
      <p:graphicFrame>
        <p:nvGraphicFramePr>
          <p:cNvPr id="7" name="Tabella 6"/>
          <p:cNvGraphicFramePr>
            <a:graphicFrameLocks noGrp="1"/>
          </p:cNvGraphicFramePr>
          <p:nvPr>
            <p:extLst>
              <p:ext uri="{D42A27DB-BD31-4B8C-83A1-F6EECF244321}">
                <p14:modId xmlns:p14="http://schemas.microsoft.com/office/powerpoint/2010/main" val="2516522363"/>
              </p:ext>
            </p:extLst>
          </p:nvPr>
        </p:nvGraphicFramePr>
        <p:xfrm>
          <a:off x="1827893" y="2842541"/>
          <a:ext cx="8127999" cy="2721889"/>
        </p:xfrm>
        <a:graphic>
          <a:graphicData uri="http://schemas.openxmlformats.org/drawingml/2006/table">
            <a:tbl>
              <a:tblPr firstRow="1" bandRow="1">
                <a:tableStyleId>{5940675A-B579-460E-94D1-54222C63F5DA}</a:tableStyleId>
              </a:tblPr>
              <a:tblGrid>
                <a:gridCol w="2709333"/>
                <a:gridCol w="2709333"/>
                <a:gridCol w="2709333"/>
              </a:tblGrid>
              <a:tr h="398680">
                <a:tc>
                  <a:txBody>
                    <a:bodyPr/>
                    <a:lstStyle/>
                    <a:p>
                      <a:pPr algn="ctr"/>
                      <a:r>
                        <a:rPr lang="it-IT" sz="1800" dirty="0" smtClean="0"/>
                        <a:t>Tipologia</a:t>
                      </a:r>
                      <a:endParaRPr lang="it-IT"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dirty="0" smtClean="0"/>
                        <a:t>LUCE INCIDENTE</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dirty="0" smtClean="0"/>
                        <a:t>LUCE RIFLESSA</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00050">
                <a:tc>
                  <a:txBody>
                    <a:bodyPr/>
                    <a:lstStyle/>
                    <a:p>
                      <a:pPr algn="ctr"/>
                      <a:r>
                        <a:rPr lang="it-IT" sz="2000" dirty="0" smtClean="0"/>
                        <a:t>Controllo</a:t>
                      </a:r>
                      <a:endParaRPr lang="it-IT"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dirty="0" smtClean="0"/>
                        <a:t>Attivo</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dirty="0" smtClean="0"/>
                        <a:t>Passivo</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23159">
                <a:tc>
                  <a:txBody>
                    <a:bodyPr/>
                    <a:lstStyle/>
                    <a:p>
                      <a:pPr algn="ctr"/>
                      <a:r>
                        <a:rPr lang="it-IT" sz="2000" dirty="0" smtClean="0"/>
                        <a:t>Caratteristiche</a:t>
                      </a:r>
                      <a:endParaRPr lang="it-IT"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Intensità</a:t>
                      </a:r>
                    </a:p>
                    <a:p>
                      <a:r>
                        <a:rPr lang="it-IT" dirty="0" smtClean="0"/>
                        <a:t>Colore</a:t>
                      </a:r>
                    </a:p>
                    <a:p>
                      <a:r>
                        <a:rPr lang="it-IT" dirty="0" smtClean="0"/>
                        <a:t>Dimensione sorgente</a:t>
                      </a:r>
                    </a:p>
                    <a:p>
                      <a:r>
                        <a:rPr lang="it-IT" dirty="0" smtClean="0"/>
                        <a:t>Direzione</a:t>
                      </a:r>
                    </a:p>
                    <a:p>
                      <a:r>
                        <a:rPr lang="it-IT" dirty="0" smtClean="0"/>
                        <a:t>Rapporto</a:t>
                      </a:r>
                      <a:r>
                        <a:rPr lang="it-IT" baseline="0" dirty="0" smtClean="0"/>
                        <a:t> luce-ombra</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it-IT" dirty="0" smtClean="0"/>
                        <a:t>Luminosità</a:t>
                      </a:r>
                    </a:p>
                    <a:p>
                      <a:r>
                        <a:rPr lang="it-IT" dirty="0" smtClean="0"/>
                        <a:t>Colore</a:t>
                      </a:r>
                      <a:endParaRPr lang="it-IT"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4215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smtClean="0"/>
              <a:t>Luce incidente - </a:t>
            </a:r>
            <a:r>
              <a:rPr lang="it-IT" dirty="0" smtClean="0"/>
              <a:t>Intensità</a:t>
            </a:r>
            <a:endParaRPr lang="it-IT" noProof="1"/>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625" y="2150608"/>
            <a:ext cx="6762750" cy="4467225"/>
          </a:xfrm>
          <a:prstGeom prst="rect">
            <a:avLst/>
          </a:prstGeom>
        </p:spPr>
      </p:pic>
    </p:spTree>
    <p:extLst>
      <p:ext uri="{BB962C8B-B14F-4D97-AF65-F5344CB8AC3E}">
        <p14:creationId xmlns:p14="http://schemas.microsoft.com/office/powerpoint/2010/main" val="422536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smtClean="0"/>
              <a:t>Luce incidente - </a:t>
            </a:r>
            <a:r>
              <a:rPr lang="it-IT" dirty="0" smtClean="0"/>
              <a:t>Colore</a:t>
            </a:r>
            <a:endParaRPr lang="it-IT" noProof="1"/>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6000" y="2264449"/>
            <a:ext cx="6400000" cy="3504762"/>
          </a:xfrm>
          <a:prstGeom prst="rect">
            <a:avLst/>
          </a:prstGeom>
        </p:spPr>
      </p:pic>
    </p:spTree>
    <p:extLst>
      <p:ext uri="{BB962C8B-B14F-4D97-AF65-F5344CB8AC3E}">
        <p14:creationId xmlns:p14="http://schemas.microsoft.com/office/powerpoint/2010/main" val="130303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noProof="1" smtClean="0"/>
              <a:t>Luce incidente - </a:t>
            </a:r>
            <a:r>
              <a:rPr lang="it-IT" dirty="0"/>
              <a:t>Dimensione sorgente</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910442"/>
            <a:ext cx="1728571" cy="1816713"/>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6918" y="1542607"/>
            <a:ext cx="2539682" cy="2552381"/>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8015" y="3868730"/>
            <a:ext cx="3102429" cy="2787816"/>
          </a:xfrm>
          <a:prstGeom prst="rect">
            <a:avLst/>
          </a:prstGeom>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8221" y="3868730"/>
            <a:ext cx="3111168" cy="2787816"/>
          </a:xfrm>
          <a:prstGeom prst="rect">
            <a:avLst/>
          </a:prstGeom>
        </p:spPr>
      </p:pic>
    </p:spTree>
    <p:extLst>
      <p:ext uri="{BB962C8B-B14F-4D97-AF65-F5344CB8AC3E}">
        <p14:creationId xmlns:p14="http://schemas.microsoft.com/office/powerpoint/2010/main" val="339843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noProof="1" smtClean="0"/>
              <a:t>Luce incidente - </a:t>
            </a:r>
            <a:r>
              <a:rPr lang="it-IT" dirty="0"/>
              <a:t>Direzione</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76095" y="1732134"/>
            <a:ext cx="5439809" cy="4759833"/>
          </a:xfrm>
          <a:prstGeom prst="rect">
            <a:avLst/>
          </a:prstGeom>
        </p:spPr>
      </p:pic>
    </p:spTree>
    <p:extLst>
      <p:ext uri="{BB962C8B-B14F-4D97-AF65-F5344CB8AC3E}">
        <p14:creationId xmlns:p14="http://schemas.microsoft.com/office/powerpoint/2010/main" val="415471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noProof="1" smtClean="0"/>
              <a:t>Luce incidente - </a:t>
            </a:r>
            <a:r>
              <a:rPr lang="it-IT" dirty="0"/>
              <a:t>Direzione</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8001" y="2468827"/>
            <a:ext cx="6335998" cy="4176902"/>
          </a:xfrm>
          <a:prstGeom prst="rect">
            <a:avLst/>
          </a:prstGeom>
        </p:spPr>
      </p:pic>
      <p:sp>
        <p:nvSpPr>
          <p:cNvPr id="8" name="CasellaDiTesto 7"/>
          <p:cNvSpPr txBox="1"/>
          <p:nvPr/>
        </p:nvSpPr>
        <p:spPr>
          <a:xfrm>
            <a:off x="4420701" y="1649186"/>
            <a:ext cx="3350597" cy="646331"/>
          </a:xfrm>
          <a:prstGeom prst="rect">
            <a:avLst/>
          </a:prstGeom>
          <a:noFill/>
        </p:spPr>
        <p:txBody>
          <a:bodyPr wrap="none" rtlCol="0">
            <a:spAutoFit/>
          </a:bodyPr>
          <a:lstStyle/>
          <a:p>
            <a:pPr algn="ctr"/>
            <a:r>
              <a:rPr lang="it-IT" sz="3600" dirty="0" smtClean="0"/>
              <a:t>Frontale diretta</a:t>
            </a:r>
            <a:endParaRPr lang="it-IT" sz="3600" dirty="0"/>
          </a:p>
        </p:txBody>
      </p:sp>
    </p:spTree>
    <p:extLst>
      <p:ext uri="{BB962C8B-B14F-4D97-AF65-F5344CB8AC3E}">
        <p14:creationId xmlns:p14="http://schemas.microsoft.com/office/powerpoint/2010/main" val="305453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noProof="1" smtClean="0"/>
              <a:t>Luce incidente - </a:t>
            </a:r>
            <a:r>
              <a:rPr lang="it-IT" dirty="0"/>
              <a:t>Direzione</a:t>
            </a:r>
          </a:p>
        </p:txBody>
      </p:sp>
      <p:sp>
        <p:nvSpPr>
          <p:cNvPr id="8" name="CasellaDiTesto 7"/>
          <p:cNvSpPr txBox="1"/>
          <p:nvPr/>
        </p:nvSpPr>
        <p:spPr>
          <a:xfrm>
            <a:off x="4723669" y="1649186"/>
            <a:ext cx="2744662" cy="646331"/>
          </a:xfrm>
          <a:prstGeom prst="rect">
            <a:avLst/>
          </a:prstGeom>
          <a:noFill/>
        </p:spPr>
        <p:txBody>
          <a:bodyPr wrap="none" rtlCol="0">
            <a:spAutoFit/>
          </a:bodyPr>
          <a:lstStyle/>
          <a:p>
            <a:pPr algn="ctr"/>
            <a:r>
              <a:rPr lang="it-IT" sz="3600" dirty="0" smtClean="0"/>
              <a:t>Frontale alta</a:t>
            </a:r>
            <a:endParaRPr lang="it-IT" sz="3600"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4329" y="2436168"/>
            <a:ext cx="6293925" cy="4111587"/>
          </a:xfrm>
          <a:prstGeom prst="rect">
            <a:avLst/>
          </a:prstGeom>
        </p:spPr>
      </p:pic>
    </p:spTree>
    <p:extLst>
      <p:ext uri="{BB962C8B-B14F-4D97-AF65-F5344CB8AC3E}">
        <p14:creationId xmlns:p14="http://schemas.microsoft.com/office/powerpoint/2010/main" val="290880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noProof="1" smtClean="0"/>
              <a:t>Luce incidente - </a:t>
            </a:r>
            <a:r>
              <a:rPr lang="it-IT" dirty="0"/>
              <a:t>Direzione</a:t>
            </a:r>
          </a:p>
        </p:txBody>
      </p:sp>
      <p:sp>
        <p:nvSpPr>
          <p:cNvPr id="8" name="CasellaDiTesto 7"/>
          <p:cNvSpPr txBox="1"/>
          <p:nvPr/>
        </p:nvSpPr>
        <p:spPr>
          <a:xfrm>
            <a:off x="4855918" y="1649186"/>
            <a:ext cx="2480167" cy="646331"/>
          </a:xfrm>
          <a:prstGeom prst="rect">
            <a:avLst/>
          </a:prstGeom>
          <a:noFill/>
        </p:spPr>
        <p:txBody>
          <a:bodyPr wrap="none" rtlCol="0">
            <a:spAutoFit/>
          </a:bodyPr>
          <a:lstStyle/>
          <a:p>
            <a:pPr algn="ctr"/>
            <a:r>
              <a:rPr lang="it-IT" sz="3600" dirty="0" smtClean="0"/>
              <a:t>¾ (45°) alta</a:t>
            </a:r>
            <a:endParaRPr lang="it-IT" sz="3600"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9037" y="2428004"/>
            <a:ext cx="6293925" cy="4214327"/>
          </a:xfrm>
          <a:prstGeom prst="rect">
            <a:avLst/>
          </a:prstGeom>
        </p:spPr>
      </p:pic>
    </p:spTree>
    <p:extLst>
      <p:ext uri="{BB962C8B-B14F-4D97-AF65-F5344CB8AC3E}">
        <p14:creationId xmlns:p14="http://schemas.microsoft.com/office/powerpoint/2010/main" val="138826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noProof="1" smtClean="0"/>
              <a:t>Luce incidente - </a:t>
            </a:r>
            <a:r>
              <a:rPr lang="it-IT" dirty="0"/>
              <a:t>Direzione</a:t>
            </a:r>
          </a:p>
        </p:txBody>
      </p:sp>
      <p:sp>
        <p:nvSpPr>
          <p:cNvPr id="8" name="CasellaDiTesto 7"/>
          <p:cNvSpPr txBox="1"/>
          <p:nvPr/>
        </p:nvSpPr>
        <p:spPr>
          <a:xfrm>
            <a:off x="4210711" y="1649186"/>
            <a:ext cx="3770584" cy="646331"/>
          </a:xfrm>
          <a:prstGeom prst="rect">
            <a:avLst/>
          </a:prstGeom>
          <a:noFill/>
        </p:spPr>
        <p:txBody>
          <a:bodyPr wrap="none" rtlCol="0">
            <a:spAutoFit/>
          </a:bodyPr>
          <a:lstStyle/>
          <a:p>
            <a:pPr algn="ctr"/>
            <a:r>
              <a:rPr lang="it-IT" sz="3600" dirty="0" smtClean="0"/>
              <a:t>Laterale (90°) alta</a:t>
            </a:r>
            <a:endParaRPr lang="it-IT" sz="3600"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5257" y="2436168"/>
            <a:ext cx="6121484" cy="4387948"/>
          </a:xfrm>
          <a:prstGeom prst="rect">
            <a:avLst/>
          </a:prstGeom>
        </p:spPr>
      </p:pic>
    </p:spTree>
    <p:extLst>
      <p:ext uri="{BB962C8B-B14F-4D97-AF65-F5344CB8AC3E}">
        <p14:creationId xmlns:p14="http://schemas.microsoft.com/office/powerpoint/2010/main" val="174568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607" y="0"/>
            <a:ext cx="6936827" cy="6858000"/>
          </a:xfrm>
          <a:prstGeom prst="rect">
            <a:avLst/>
          </a:prstGeom>
        </p:spPr>
      </p:pic>
      <p:sp>
        <p:nvSpPr>
          <p:cNvPr id="8" name="Freccia a destra 7"/>
          <p:cNvSpPr/>
          <p:nvPr/>
        </p:nvSpPr>
        <p:spPr>
          <a:xfrm rot="10800000">
            <a:off x="6155848" y="2756386"/>
            <a:ext cx="1028700" cy="212273"/>
          </a:xfrm>
          <a:prstGeom prst="rightArrow">
            <a:avLst/>
          </a:prstGeom>
          <a:solidFill>
            <a:srgbClr val="EF7920"/>
          </a:solidFill>
          <a:ln>
            <a:solidFill>
              <a:srgbClr val="1EB8C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6556664" y="2493191"/>
            <a:ext cx="2464847" cy="369332"/>
          </a:xfrm>
          <a:prstGeom prst="rect">
            <a:avLst/>
          </a:prstGeom>
        </p:spPr>
        <p:txBody>
          <a:bodyPr wrap="square">
            <a:spAutoFit/>
          </a:bodyPr>
          <a:lstStyle/>
          <a:p>
            <a:pPr>
              <a:buClr>
                <a:srgbClr val="595959"/>
              </a:buClr>
            </a:pPr>
            <a:r>
              <a:rPr lang="it-IT" noProof="1" smtClean="0">
                <a:solidFill>
                  <a:srgbClr val="595959"/>
                </a:solidFill>
              </a:rPr>
              <a:t>Controlli audio</a:t>
            </a:r>
            <a:endParaRPr lang="it-IT" noProof="1">
              <a:solidFill>
                <a:srgbClr val="595959"/>
              </a:solidFill>
            </a:endParaRPr>
          </a:p>
        </p:txBody>
      </p:sp>
      <p:sp>
        <p:nvSpPr>
          <p:cNvPr id="15" name="Freccia a destra 14"/>
          <p:cNvSpPr/>
          <p:nvPr/>
        </p:nvSpPr>
        <p:spPr>
          <a:xfrm rot="12622594">
            <a:off x="5899791" y="5121051"/>
            <a:ext cx="1028700" cy="212273"/>
          </a:xfrm>
          <a:prstGeom prst="rightArrow">
            <a:avLst/>
          </a:prstGeom>
          <a:solidFill>
            <a:srgbClr val="EF7920"/>
          </a:solidFill>
          <a:ln>
            <a:solidFill>
              <a:srgbClr val="1EB8C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6219386" y="5454205"/>
            <a:ext cx="2470548" cy="369332"/>
          </a:xfrm>
          <a:prstGeom prst="rect">
            <a:avLst/>
          </a:prstGeom>
        </p:spPr>
        <p:txBody>
          <a:bodyPr wrap="none">
            <a:spAutoFit/>
          </a:bodyPr>
          <a:lstStyle/>
          <a:p>
            <a:r>
              <a:rPr lang="it-IT" noProof="1" smtClean="0">
                <a:solidFill>
                  <a:schemeClr val="bg1"/>
                </a:solidFill>
              </a:rPr>
              <a:t>Uscite seg</a:t>
            </a:r>
            <a:r>
              <a:rPr lang="it-IT" noProof="1" smtClean="0"/>
              <a:t>nale digitale</a:t>
            </a:r>
            <a:endParaRPr lang="it-IT" dirty="0"/>
          </a:p>
        </p:txBody>
      </p:sp>
    </p:spTree>
    <p:extLst>
      <p:ext uri="{BB962C8B-B14F-4D97-AF65-F5344CB8AC3E}">
        <p14:creationId xmlns:p14="http://schemas.microsoft.com/office/powerpoint/2010/main" val="113636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noProof="1" smtClean="0"/>
              <a:t>Luce incidente - </a:t>
            </a:r>
            <a:r>
              <a:rPr lang="it-IT" dirty="0"/>
              <a:t>Rapporto luce-ombra</a:t>
            </a:r>
          </a:p>
        </p:txBody>
      </p:sp>
      <p:sp>
        <p:nvSpPr>
          <p:cNvPr id="3" name="CasellaDiTesto 2"/>
          <p:cNvSpPr txBox="1"/>
          <p:nvPr/>
        </p:nvSpPr>
        <p:spPr>
          <a:xfrm>
            <a:off x="2242457" y="2057398"/>
            <a:ext cx="7707086" cy="830997"/>
          </a:xfrm>
          <a:prstGeom prst="rect">
            <a:avLst/>
          </a:prstGeom>
          <a:noFill/>
        </p:spPr>
        <p:txBody>
          <a:bodyPr wrap="square" rtlCol="0">
            <a:spAutoFit/>
          </a:bodyPr>
          <a:lstStyle/>
          <a:p>
            <a:r>
              <a:rPr lang="it-IT" sz="2400" dirty="0"/>
              <a:t>Rapporto </a:t>
            </a:r>
            <a:r>
              <a:rPr lang="it-IT" sz="2400" dirty="0" smtClean="0"/>
              <a:t>tra la quantità di luce che arriva sul soggetto e la </a:t>
            </a:r>
            <a:r>
              <a:rPr lang="it-IT" sz="2400" dirty="0"/>
              <a:t>quantità di luce che arriva </a:t>
            </a:r>
            <a:r>
              <a:rPr lang="it-IT" sz="2400" dirty="0" smtClean="0"/>
              <a:t>sulla zona in ombra</a:t>
            </a:r>
            <a:endParaRPr lang="it-IT" sz="2400" dirty="0"/>
          </a:p>
        </p:txBody>
      </p:sp>
      <p:grpSp>
        <p:nvGrpSpPr>
          <p:cNvPr id="26" name="Gruppo 25"/>
          <p:cNvGrpSpPr/>
          <p:nvPr/>
        </p:nvGrpSpPr>
        <p:grpSpPr>
          <a:xfrm>
            <a:off x="3771899" y="2268641"/>
            <a:ext cx="4735286" cy="3584121"/>
            <a:chOff x="3771899" y="2268641"/>
            <a:chExt cx="4735286" cy="3584121"/>
          </a:xfrm>
        </p:grpSpPr>
        <p:grpSp>
          <p:nvGrpSpPr>
            <p:cNvPr id="25" name="Gruppo 24"/>
            <p:cNvGrpSpPr/>
            <p:nvPr/>
          </p:nvGrpSpPr>
          <p:grpSpPr>
            <a:xfrm>
              <a:off x="3771899" y="2268641"/>
              <a:ext cx="4735286" cy="3584121"/>
              <a:chOff x="3771899" y="2268641"/>
              <a:chExt cx="4735286" cy="3584121"/>
            </a:xfrm>
          </p:grpSpPr>
          <p:grpSp>
            <p:nvGrpSpPr>
              <p:cNvPr id="5" name="Gruppo 4"/>
              <p:cNvGrpSpPr/>
              <p:nvPr/>
            </p:nvGrpSpPr>
            <p:grpSpPr>
              <a:xfrm>
                <a:off x="3771899" y="2268641"/>
                <a:ext cx="4735286" cy="3584121"/>
                <a:chOff x="7135586" y="2415599"/>
                <a:chExt cx="4735286" cy="3584121"/>
              </a:xfrm>
            </p:grpSpPr>
            <p:sp>
              <p:nvSpPr>
                <p:cNvPr id="6" name="Rettangolo 5"/>
                <p:cNvSpPr/>
                <p:nvPr/>
              </p:nvSpPr>
              <p:spPr>
                <a:xfrm>
                  <a:off x="7135586" y="2415599"/>
                  <a:ext cx="4735286" cy="3584121"/>
                </a:xfrm>
                <a:prstGeom prst="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8" name="Rettangolo arrotondato 7"/>
                <p:cNvSpPr/>
                <p:nvPr/>
              </p:nvSpPr>
              <p:spPr>
                <a:xfrm>
                  <a:off x="8972549" y="2760887"/>
                  <a:ext cx="1061357" cy="326571"/>
                </a:xfrm>
                <a:prstGeom prst="round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9" name="Telaio 8"/>
                <p:cNvSpPr/>
                <p:nvPr/>
              </p:nvSpPr>
              <p:spPr>
                <a:xfrm>
                  <a:off x="7217228" y="3273878"/>
                  <a:ext cx="45719" cy="1616529"/>
                </a:xfrm>
                <a:prstGeom prst="bevel">
                  <a:avLst/>
                </a:prstGeom>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grpSp>
          <p:sp>
            <p:nvSpPr>
              <p:cNvPr id="11" name="Filmato 10">
                <a:hlinkClick r:id="" action="ppaction://noaction" highlightClick="1"/>
              </p:cNvPr>
              <p:cNvSpPr/>
              <p:nvPr/>
            </p:nvSpPr>
            <p:spPr>
              <a:xfrm>
                <a:off x="7771041" y="5083311"/>
                <a:ext cx="568779" cy="522514"/>
              </a:xfrm>
              <a:prstGeom prst="actionButtonMovi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3" name="Cornice 12"/>
            <p:cNvSpPr/>
            <p:nvPr/>
          </p:nvSpPr>
          <p:spPr>
            <a:xfrm>
              <a:off x="5535384" y="2370015"/>
              <a:ext cx="1208314" cy="4571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
        <p:nvSpPr>
          <p:cNvPr id="4" name="Sole 3"/>
          <p:cNvSpPr/>
          <p:nvPr/>
        </p:nvSpPr>
        <p:spPr>
          <a:xfrm>
            <a:off x="5902776" y="4502602"/>
            <a:ext cx="473528" cy="481694"/>
          </a:xfrm>
          <a:prstGeom prst="su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p>
        </p:txBody>
      </p:sp>
      <p:sp>
        <p:nvSpPr>
          <p:cNvPr id="19" name="Smile 18"/>
          <p:cNvSpPr/>
          <p:nvPr/>
        </p:nvSpPr>
        <p:spPr>
          <a:xfrm>
            <a:off x="5910940" y="3595337"/>
            <a:ext cx="457200" cy="465364"/>
          </a:xfrm>
          <a:prstGeom prst="smileyFac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20" name="Smile 19"/>
          <p:cNvSpPr/>
          <p:nvPr/>
        </p:nvSpPr>
        <p:spPr>
          <a:xfrm>
            <a:off x="5919104" y="3022990"/>
            <a:ext cx="457200" cy="465364"/>
          </a:xfrm>
          <a:prstGeom prst="smileyFac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23" name="Sole 22"/>
          <p:cNvSpPr/>
          <p:nvPr/>
        </p:nvSpPr>
        <p:spPr>
          <a:xfrm>
            <a:off x="3980902" y="3579007"/>
            <a:ext cx="473528" cy="481694"/>
          </a:xfrm>
          <a:prstGeom prst="su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p>
        </p:txBody>
      </p:sp>
      <p:sp>
        <p:nvSpPr>
          <p:cNvPr id="24" name="Smile 23"/>
          <p:cNvSpPr/>
          <p:nvPr/>
        </p:nvSpPr>
        <p:spPr>
          <a:xfrm>
            <a:off x="5919104" y="3022990"/>
            <a:ext cx="457200" cy="465364"/>
          </a:xfrm>
          <a:prstGeom prst="smileyFac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it-IT"/>
          </a:p>
        </p:txBody>
      </p:sp>
    </p:spTree>
    <p:extLst>
      <p:ext uri="{BB962C8B-B14F-4D97-AF65-F5344CB8AC3E}">
        <p14:creationId xmlns:p14="http://schemas.microsoft.com/office/powerpoint/2010/main" val="428486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9" grpId="0" animBg="1"/>
      <p:bldP spid="20" grpId="0" animBg="1"/>
      <p:bldP spid="23" grpId="0" animBg="1"/>
      <p:bldP spid="2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noProof="1" smtClean="0"/>
              <a:t>Luce riflessa - </a:t>
            </a:r>
            <a:r>
              <a:rPr lang="it-IT" dirty="0" smtClean="0"/>
              <a:t>Luminosità</a:t>
            </a:r>
            <a:endParaRPr lang="it-IT" dirty="0"/>
          </a:p>
        </p:txBody>
      </p:sp>
      <p:grpSp>
        <p:nvGrpSpPr>
          <p:cNvPr id="5" name="Gruppo 4"/>
          <p:cNvGrpSpPr/>
          <p:nvPr/>
        </p:nvGrpSpPr>
        <p:grpSpPr>
          <a:xfrm>
            <a:off x="3771899" y="2268641"/>
            <a:ext cx="4735286" cy="3584121"/>
            <a:chOff x="7135586" y="2415599"/>
            <a:chExt cx="4735286" cy="3584121"/>
          </a:xfrm>
        </p:grpSpPr>
        <p:sp>
          <p:nvSpPr>
            <p:cNvPr id="6" name="Rettangolo 5"/>
            <p:cNvSpPr/>
            <p:nvPr/>
          </p:nvSpPr>
          <p:spPr>
            <a:xfrm>
              <a:off x="7135586" y="2415599"/>
              <a:ext cx="4735286" cy="3584121"/>
            </a:xfrm>
            <a:prstGeom prst="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8" name="Rettangolo arrotondato 7"/>
            <p:cNvSpPr/>
            <p:nvPr/>
          </p:nvSpPr>
          <p:spPr>
            <a:xfrm>
              <a:off x="8972549" y="2760887"/>
              <a:ext cx="1061357" cy="326571"/>
            </a:xfrm>
            <a:prstGeom prst="round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9" name="Telaio 8"/>
            <p:cNvSpPr/>
            <p:nvPr/>
          </p:nvSpPr>
          <p:spPr>
            <a:xfrm>
              <a:off x="7217228" y="3273878"/>
              <a:ext cx="45719" cy="1616529"/>
            </a:xfrm>
            <a:prstGeom prst="bevel">
              <a:avLst/>
            </a:prstGeom>
            <a:ln>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grpSp>
      <p:sp>
        <p:nvSpPr>
          <p:cNvPr id="11" name="Filmato 10">
            <a:hlinkClick r:id="" action="ppaction://noaction" highlightClick="1"/>
          </p:cNvPr>
          <p:cNvSpPr/>
          <p:nvPr/>
        </p:nvSpPr>
        <p:spPr>
          <a:xfrm>
            <a:off x="5855150" y="5075147"/>
            <a:ext cx="568779" cy="522514"/>
          </a:xfrm>
          <a:prstGeom prst="actionButtonMovi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ornice 12"/>
          <p:cNvSpPr/>
          <p:nvPr/>
        </p:nvSpPr>
        <p:spPr>
          <a:xfrm>
            <a:off x="5535384" y="2370015"/>
            <a:ext cx="1208314" cy="4571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9" name="Smile 18"/>
          <p:cNvSpPr/>
          <p:nvPr/>
        </p:nvSpPr>
        <p:spPr>
          <a:xfrm>
            <a:off x="5910940" y="3159709"/>
            <a:ext cx="457200" cy="465364"/>
          </a:xfrm>
          <a:prstGeom prst="smileyFac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it-IT"/>
          </a:p>
        </p:txBody>
      </p:sp>
      <p:sp>
        <p:nvSpPr>
          <p:cNvPr id="23" name="Sole 22"/>
          <p:cNvSpPr/>
          <p:nvPr/>
        </p:nvSpPr>
        <p:spPr>
          <a:xfrm>
            <a:off x="3980902" y="3694337"/>
            <a:ext cx="473528" cy="481694"/>
          </a:xfrm>
          <a:prstGeom prst="sun">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it-IT"/>
          </a:p>
        </p:txBody>
      </p:sp>
      <p:sp>
        <p:nvSpPr>
          <p:cNvPr id="15" name="Smile 14"/>
          <p:cNvSpPr/>
          <p:nvPr/>
        </p:nvSpPr>
        <p:spPr>
          <a:xfrm>
            <a:off x="5910939" y="3155493"/>
            <a:ext cx="457200" cy="465364"/>
          </a:xfrm>
          <a:prstGeom prst="smileyFac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it-IT"/>
          </a:p>
        </p:txBody>
      </p:sp>
      <p:sp>
        <p:nvSpPr>
          <p:cNvPr id="16" name="Smile 15"/>
          <p:cNvSpPr/>
          <p:nvPr/>
        </p:nvSpPr>
        <p:spPr>
          <a:xfrm>
            <a:off x="5910939" y="3155493"/>
            <a:ext cx="457200" cy="465364"/>
          </a:xfrm>
          <a:prstGeom prst="smileyFac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7" name="Elaborazione predefinita 6"/>
          <p:cNvSpPr/>
          <p:nvPr/>
        </p:nvSpPr>
        <p:spPr>
          <a:xfrm rot="2999456">
            <a:off x="6842869" y="2801468"/>
            <a:ext cx="1371600" cy="45719"/>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cxnSp>
        <p:nvCxnSpPr>
          <p:cNvPr id="27" name="Connettore 2 26"/>
          <p:cNvCxnSpPr/>
          <p:nvPr/>
        </p:nvCxnSpPr>
        <p:spPr>
          <a:xfrm flipV="1">
            <a:off x="4514850" y="3526971"/>
            <a:ext cx="1094012" cy="32793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9" name="Connettore 2 28"/>
          <p:cNvCxnSpPr/>
          <p:nvPr/>
        </p:nvCxnSpPr>
        <p:spPr>
          <a:xfrm flipV="1">
            <a:off x="4514850" y="2613929"/>
            <a:ext cx="2620736" cy="114164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1" name="Connettore 2 30"/>
          <p:cNvCxnSpPr/>
          <p:nvPr/>
        </p:nvCxnSpPr>
        <p:spPr>
          <a:xfrm flipV="1">
            <a:off x="4514850" y="3364308"/>
            <a:ext cx="3282043" cy="63619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3" name="Connettore 2 32"/>
          <p:cNvCxnSpPr/>
          <p:nvPr/>
        </p:nvCxnSpPr>
        <p:spPr>
          <a:xfrm flipH="1">
            <a:off x="6482443" y="2824327"/>
            <a:ext cx="944329" cy="425059"/>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6915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5" grpId="0" animBg="1"/>
      <p:bldP spid="16" grpId="0" animBg="1"/>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Controllare </a:t>
            </a:r>
            <a:r>
              <a:rPr lang="it-IT" noProof="1" smtClean="0"/>
              <a:t>la </a:t>
            </a:r>
            <a:r>
              <a:rPr lang="it-IT" noProof="1"/>
              <a:t>luce</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7302" y="2047270"/>
            <a:ext cx="6257395" cy="4141258"/>
          </a:xfrm>
          <a:prstGeom prst="rect">
            <a:avLst/>
          </a:prstGeom>
        </p:spPr>
      </p:pic>
    </p:spTree>
    <p:extLst>
      <p:ext uri="{BB962C8B-B14F-4D97-AF65-F5344CB8AC3E}">
        <p14:creationId xmlns:p14="http://schemas.microsoft.com/office/powerpoint/2010/main" val="246493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Controllare </a:t>
            </a:r>
            <a:r>
              <a:rPr lang="it-IT" noProof="1" smtClean="0"/>
              <a:t>la </a:t>
            </a:r>
            <a:r>
              <a:rPr lang="it-IT" noProof="1"/>
              <a:t>luce</a:t>
            </a:r>
          </a:p>
        </p:txBody>
      </p:sp>
      <p:sp>
        <p:nvSpPr>
          <p:cNvPr id="6" name="Rettangolo 5"/>
          <p:cNvSpPr/>
          <p:nvPr/>
        </p:nvSpPr>
        <p:spPr>
          <a:xfrm>
            <a:off x="2261506" y="2268641"/>
            <a:ext cx="7658100" cy="4238295"/>
          </a:xfrm>
          <a:prstGeom prst="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sz="2000" dirty="0"/>
          </a:p>
        </p:txBody>
      </p:sp>
      <p:sp>
        <p:nvSpPr>
          <p:cNvPr id="8" name="Rettangolo arrotondato 7"/>
          <p:cNvSpPr/>
          <p:nvPr/>
        </p:nvSpPr>
        <p:spPr>
          <a:xfrm>
            <a:off x="5232321" y="2708582"/>
            <a:ext cx="1716470" cy="319342"/>
          </a:xfrm>
          <a:prstGeom prst="round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11" name="Filmato 10">
            <a:hlinkClick r:id="" action="ppaction://noaction" highlightClick="1"/>
          </p:cNvPr>
          <p:cNvSpPr/>
          <p:nvPr/>
        </p:nvSpPr>
        <p:spPr>
          <a:xfrm>
            <a:off x="4041318" y="5760947"/>
            <a:ext cx="568779" cy="522514"/>
          </a:xfrm>
          <a:prstGeom prst="actionButtonMovi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ornice 12"/>
          <p:cNvSpPr/>
          <p:nvPr/>
        </p:nvSpPr>
        <p:spPr>
          <a:xfrm flipV="1">
            <a:off x="4857750" y="2325926"/>
            <a:ext cx="2465612" cy="4571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nvGrpSpPr>
          <p:cNvPr id="4" name="Gruppo 3"/>
          <p:cNvGrpSpPr/>
          <p:nvPr/>
        </p:nvGrpSpPr>
        <p:grpSpPr>
          <a:xfrm>
            <a:off x="3608610" y="3088821"/>
            <a:ext cx="4963890" cy="440872"/>
            <a:chOff x="3608610" y="3088821"/>
            <a:chExt cx="4963890" cy="440872"/>
          </a:xfrm>
        </p:grpSpPr>
        <p:sp>
          <p:nvSpPr>
            <p:cNvPr id="9" name="Sole 8"/>
            <p:cNvSpPr/>
            <p:nvPr/>
          </p:nvSpPr>
          <p:spPr>
            <a:xfrm>
              <a:off x="3608610" y="3088821"/>
              <a:ext cx="432708" cy="440872"/>
            </a:xfrm>
            <a:prstGeom prst="su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sp>
          <p:nvSpPr>
            <p:cNvPr id="10" name="Sole 9"/>
            <p:cNvSpPr/>
            <p:nvPr/>
          </p:nvSpPr>
          <p:spPr>
            <a:xfrm>
              <a:off x="5874201" y="3088821"/>
              <a:ext cx="432708" cy="440872"/>
            </a:xfrm>
            <a:prstGeom prst="su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sp>
          <p:nvSpPr>
            <p:cNvPr id="12" name="Sole 11"/>
            <p:cNvSpPr/>
            <p:nvPr/>
          </p:nvSpPr>
          <p:spPr>
            <a:xfrm>
              <a:off x="8139792" y="3088821"/>
              <a:ext cx="432708" cy="440872"/>
            </a:xfrm>
            <a:prstGeom prst="su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grpSp>
      <p:sp>
        <p:nvSpPr>
          <p:cNvPr id="14" name="Sole 13"/>
          <p:cNvSpPr/>
          <p:nvPr/>
        </p:nvSpPr>
        <p:spPr>
          <a:xfrm>
            <a:off x="3608610" y="4723056"/>
            <a:ext cx="432708" cy="440872"/>
          </a:xfrm>
          <a:prstGeom prst="su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sp>
        <p:nvSpPr>
          <p:cNvPr id="15" name="Sole 14"/>
          <p:cNvSpPr/>
          <p:nvPr/>
        </p:nvSpPr>
        <p:spPr>
          <a:xfrm>
            <a:off x="5874201" y="4723056"/>
            <a:ext cx="432708" cy="440872"/>
          </a:xfrm>
          <a:prstGeom prst="su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sp>
        <p:nvSpPr>
          <p:cNvPr id="16" name="Sole 15"/>
          <p:cNvSpPr/>
          <p:nvPr/>
        </p:nvSpPr>
        <p:spPr>
          <a:xfrm>
            <a:off x="8139792" y="4723056"/>
            <a:ext cx="432708" cy="440872"/>
          </a:xfrm>
          <a:prstGeom prst="su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sp>
        <p:nvSpPr>
          <p:cNvPr id="5" name="CasellaDiTesto 4"/>
          <p:cNvSpPr txBox="1"/>
          <p:nvPr/>
        </p:nvSpPr>
        <p:spPr>
          <a:xfrm>
            <a:off x="4408043" y="3741457"/>
            <a:ext cx="3365024" cy="646331"/>
          </a:xfrm>
          <a:prstGeom prst="rect">
            <a:avLst/>
          </a:prstGeom>
          <a:noFill/>
        </p:spPr>
        <p:txBody>
          <a:bodyPr wrap="none" rtlCol="0">
            <a:spAutoFit/>
          </a:bodyPr>
          <a:lstStyle/>
          <a:p>
            <a:r>
              <a:rPr lang="it-IT" dirty="0"/>
              <a:t>In caso di scrittura alla lavagna</a:t>
            </a:r>
          </a:p>
          <a:p>
            <a:endParaRPr lang="it-IT" dirty="0"/>
          </a:p>
        </p:txBody>
      </p:sp>
    </p:spTree>
    <p:extLst>
      <p:ext uri="{BB962C8B-B14F-4D97-AF65-F5344CB8AC3E}">
        <p14:creationId xmlns:p14="http://schemas.microsoft.com/office/powerpoint/2010/main" val="196589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Controllare </a:t>
            </a:r>
            <a:r>
              <a:rPr lang="it-IT" noProof="1" smtClean="0"/>
              <a:t>la </a:t>
            </a:r>
            <a:r>
              <a:rPr lang="it-IT" noProof="1"/>
              <a:t>luce</a:t>
            </a: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7193" y="1791437"/>
            <a:ext cx="7037614" cy="4742585"/>
          </a:xfrm>
          <a:prstGeom prst="rect">
            <a:avLst/>
          </a:prstGeom>
        </p:spPr>
      </p:pic>
    </p:spTree>
    <p:extLst>
      <p:ext uri="{BB962C8B-B14F-4D97-AF65-F5344CB8AC3E}">
        <p14:creationId xmlns:p14="http://schemas.microsoft.com/office/powerpoint/2010/main" val="221873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Controllare </a:t>
            </a:r>
            <a:r>
              <a:rPr lang="it-IT" noProof="1" smtClean="0"/>
              <a:t>la </a:t>
            </a:r>
            <a:r>
              <a:rPr lang="it-IT" noProof="1"/>
              <a:t>luce</a:t>
            </a:r>
          </a:p>
        </p:txBody>
      </p:sp>
      <p:sp>
        <p:nvSpPr>
          <p:cNvPr id="6" name="Rettangolo 5"/>
          <p:cNvSpPr/>
          <p:nvPr/>
        </p:nvSpPr>
        <p:spPr>
          <a:xfrm>
            <a:off x="2261506" y="2268641"/>
            <a:ext cx="7658100" cy="4238295"/>
          </a:xfrm>
          <a:prstGeom prst="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sz="2000" dirty="0"/>
          </a:p>
        </p:txBody>
      </p:sp>
      <p:sp>
        <p:nvSpPr>
          <p:cNvPr id="8" name="Rettangolo arrotondato 7"/>
          <p:cNvSpPr/>
          <p:nvPr/>
        </p:nvSpPr>
        <p:spPr>
          <a:xfrm>
            <a:off x="5232321" y="2708582"/>
            <a:ext cx="1716470" cy="319342"/>
          </a:xfrm>
          <a:prstGeom prst="round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11" name="Filmato 10">
            <a:hlinkClick r:id="" action="ppaction://noaction" highlightClick="1"/>
          </p:cNvPr>
          <p:cNvSpPr/>
          <p:nvPr/>
        </p:nvSpPr>
        <p:spPr>
          <a:xfrm>
            <a:off x="3257546" y="5594189"/>
            <a:ext cx="568779" cy="522514"/>
          </a:xfrm>
          <a:prstGeom prst="actionButtonMovi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ornice 12"/>
          <p:cNvSpPr/>
          <p:nvPr/>
        </p:nvSpPr>
        <p:spPr>
          <a:xfrm flipV="1">
            <a:off x="4857750" y="2325926"/>
            <a:ext cx="2465612" cy="4571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8" name="Cornice 17"/>
          <p:cNvSpPr/>
          <p:nvPr/>
        </p:nvSpPr>
        <p:spPr>
          <a:xfrm rot="235986" flipV="1">
            <a:off x="7680576" y="2406640"/>
            <a:ext cx="1021969" cy="4571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0" name="Cornice 19"/>
          <p:cNvSpPr/>
          <p:nvPr/>
        </p:nvSpPr>
        <p:spPr>
          <a:xfrm rot="21074156" flipV="1">
            <a:off x="3438786" y="2403517"/>
            <a:ext cx="1021969" cy="4571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 name="Elaborazione predefinita 2"/>
          <p:cNvSpPr/>
          <p:nvPr/>
        </p:nvSpPr>
        <p:spPr>
          <a:xfrm>
            <a:off x="9772650" y="2708582"/>
            <a:ext cx="48986" cy="3045279"/>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21" name="Elaborazione predefinita 20"/>
          <p:cNvSpPr/>
          <p:nvPr/>
        </p:nvSpPr>
        <p:spPr>
          <a:xfrm>
            <a:off x="9691008" y="2705476"/>
            <a:ext cx="48986" cy="3045279"/>
          </a:xfrm>
          <a:prstGeom prst="flowChartPredefinedProces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grpSp>
        <p:nvGrpSpPr>
          <p:cNvPr id="7" name="Gruppo 6"/>
          <p:cNvGrpSpPr/>
          <p:nvPr/>
        </p:nvGrpSpPr>
        <p:grpSpPr>
          <a:xfrm>
            <a:off x="9107259" y="2868252"/>
            <a:ext cx="432708" cy="2725937"/>
            <a:chOff x="9107259" y="3027924"/>
            <a:chExt cx="432708" cy="2725937"/>
          </a:xfrm>
        </p:grpSpPr>
        <p:sp>
          <p:nvSpPr>
            <p:cNvPr id="14" name="Sole 13"/>
            <p:cNvSpPr/>
            <p:nvPr/>
          </p:nvSpPr>
          <p:spPr>
            <a:xfrm>
              <a:off x="9107259" y="3027924"/>
              <a:ext cx="432708" cy="440872"/>
            </a:xfrm>
            <a:prstGeom prst="su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sp>
          <p:nvSpPr>
            <p:cNvPr id="22" name="Sole 21"/>
            <p:cNvSpPr/>
            <p:nvPr/>
          </p:nvSpPr>
          <p:spPr>
            <a:xfrm>
              <a:off x="9107259" y="4167352"/>
              <a:ext cx="432708" cy="440872"/>
            </a:xfrm>
            <a:prstGeom prst="su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sp>
          <p:nvSpPr>
            <p:cNvPr id="23" name="Sole 22"/>
            <p:cNvSpPr/>
            <p:nvPr/>
          </p:nvSpPr>
          <p:spPr>
            <a:xfrm>
              <a:off x="9107259" y="5312989"/>
              <a:ext cx="432708" cy="440872"/>
            </a:xfrm>
            <a:prstGeom prst="sun">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425855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3" presetClass="path" presetSubtype="0" accel="50000" decel="50000" fill="hold" grpId="0" nodeType="clickEffect">
                                  <p:stCondLst>
                                    <p:cond delay="0"/>
                                  </p:stCondLst>
                                  <p:childTnLst>
                                    <p:animMotion origin="layout" path="M 5E-6 2.59259E-6 L 0.21654 -0.00231 " pathEditMode="relative" rAng="0" ptsTypes="AA">
                                      <p:cBhvr>
                                        <p:cTn id="17" dur="2000" fill="hold"/>
                                        <p:tgtEl>
                                          <p:spTgt spid="11"/>
                                        </p:tgtEl>
                                        <p:attrNameLst>
                                          <p:attrName>ppt_x</p:attrName>
                                          <p:attrName>ppt_y</p:attrName>
                                        </p:attrNameLst>
                                      </p:cBhvr>
                                      <p:rCtr x="1082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Controllare </a:t>
            </a:r>
            <a:r>
              <a:rPr lang="it-IT" noProof="1" smtClean="0"/>
              <a:t>la </a:t>
            </a:r>
            <a:r>
              <a:rPr lang="it-IT" noProof="1"/>
              <a:t>luce</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2215" y="2092098"/>
            <a:ext cx="5427569" cy="3622902"/>
          </a:xfrm>
          <a:prstGeom prst="rect">
            <a:avLst/>
          </a:prstGeom>
        </p:spPr>
      </p:pic>
    </p:spTree>
    <p:extLst>
      <p:ext uri="{BB962C8B-B14F-4D97-AF65-F5344CB8AC3E}">
        <p14:creationId xmlns:p14="http://schemas.microsoft.com/office/powerpoint/2010/main" val="85725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Controllare </a:t>
            </a:r>
            <a:r>
              <a:rPr lang="it-IT" noProof="1" smtClean="0"/>
              <a:t>la </a:t>
            </a:r>
            <a:r>
              <a:rPr lang="it-IT" noProof="1"/>
              <a:t>luce</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659390"/>
            <a:ext cx="7620000" cy="5057775"/>
          </a:xfrm>
          <a:prstGeom prst="rect">
            <a:avLst/>
          </a:prstGeom>
        </p:spPr>
      </p:pic>
      <p:grpSp>
        <p:nvGrpSpPr>
          <p:cNvPr id="7" name="Gruppo 6"/>
          <p:cNvGrpSpPr/>
          <p:nvPr/>
        </p:nvGrpSpPr>
        <p:grpSpPr>
          <a:xfrm>
            <a:off x="4498522" y="3633107"/>
            <a:ext cx="2879314" cy="690704"/>
            <a:chOff x="4498522" y="3633107"/>
            <a:chExt cx="2879314" cy="690704"/>
          </a:xfrm>
        </p:grpSpPr>
        <p:sp>
          <p:nvSpPr>
            <p:cNvPr id="5" name="Freccia a destra 4"/>
            <p:cNvSpPr/>
            <p:nvPr/>
          </p:nvSpPr>
          <p:spPr>
            <a:xfrm rot="18854168">
              <a:off x="4302579" y="3829050"/>
              <a:ext cx="677636" cy="28575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6" name="Freccia a destra 5"/>
            <p:cNvSpPr/>
            <p:nvPr/>
          </p:nvSpPr>
          <p:spPr>
            <a:xfrm rot="13939529">
              <a:off x="6896143" y="3842118"/>
              <a:ext cx="677636" cy="28575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75525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Controllare </a:t>
            </a:r>
            <a:r>
              <a:rPr lang="it-IT" noProof="1" smtClean="0"/>
              <a:t>la luce – proiezioni a sfondo scuro</a:t>
            </a:r>
            <a:endParaRPr lang="it-IT" noProof="1"/>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2024743"/>
            <a:ext cx="7315200" cy="4114800"/>
          </a:xfrm>
          <a:prstGeom prst="rect">
            <a:avLst/>
          </a:prstGeom>
        </p:spPr>
      </p:pic>
      <p:grpSp>
        <p:nvGrpSpPr>
          <p:cNvPr id="10" name="Gruppo 9"/>
          <p:cNvGrpSpPr/>
          <p:nvPr/>
        </p:nvGrpSpPr>
        <p:grpSpPr>
          <a:xfrm>
            <a:off x="3088507" y="3013606"/>
            <a:ext cx="3553684" cy="535042"/>
            <a:chOff x="3088507" y="3013606"/>
            <a:chExt cx="3553684" cy="535042"/>
          </a:xfrm>
        </p:grpSpPr>
        <p:sp>
          <p:nvSpPr>
            <p:cNvPr id="8" name="Freccia a destra 7"/>
            <p:cNvSpPr/>
            <p:nvPr/>
          </p:nvSpPr>
          <p:spPr>
            <a:xfrm rot="19665180">
              <a:off x="3088507" y="3302133"/>
              <a:ext cx="690743" cy="24651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9" name="Freccia a destra 8"/>
            <p:cNvSpPr/>
            <p:nvPr/>
          </p:nvSpPr>
          <p:spPr>
            <a:xfrm rot="8787673">
              <a:off x="5951448" y="3013606"/>
              <a:ext cx="690743" cy="246515"/>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09756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buClr>
                <a:srgbClr val="595959"/>
              </a:buClr>
            </a:pPr>
            <a:r>
              <a:rPr lang="it-IT" noProof="1"/>
              <a:t>Controllare </a:t>
            </a:r>
            <a:r>
              <a:rPr lang="it-IT" noProof="1" smtClean="0"/>
              <a:t>la luce – illuminazione persona</a:t>
            </a:r>
            <a:endParaRPr lang="it-IT" noProof="1"/>
          </a:p>
        </p:txBody>
      </p:sp>
      <p:sp>
        <p:nvSpPr>
          <p:cNvPr id="6" name="Rettangolo 5"/>
          <p:cNvSpPr/>
          <p:nvPr/>
        </p:nvSpPr>
        <p:spPr>
          <a:xfrm>
            <a:off x="2261506" y="2268641"/>
            <a:ext cx="7658100" cy="4238295"/>
          </a:xfrm>
          <a:prstGeom prst="rect">
            <a:avLst/>
          </a:prstGeom>
          <a:ln w="28575">
            <a:solidFill>
              <a:schemeClr val="tx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it-IT" sz="2000" dirty="0"/>
          </a:p>
        </p:txBody>
      </p:sp>
      <p:sp>
        <p:nvSpPr>
          <p:cNvPr id="11" name="Filmato 10">
            <a:hlinkClick r:id="" action="ppaction://noaction" highlightClick="1"/>
          </p:cNvPr>
          <p:cNvSpPr/>
          <p:nvPr/>
        </p:nvSpPr>
        <p:spPr>
          <a:xfrm>
            <a:off x="5727768" y="5811940"/>
            <a:ext cx="568779" cy="522514"/>
          </a:xfrm>
          <a:prstGeom prst="actionButtonMovi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ornice 12"/>
          <p:cNvSpPr/>
          <p:nvPr/>
        </p:nvSpPr>
        <p:spPr>
          <a:xfrm flipV="1">
            <a:off x="4857750" y="2325926"/>
            <a:ext cx="2465612" cy="45719"/>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4" name="Smile 3"/>
          <p:cNvSpPr/>
          <p:nvPr/>
        </p:nvSpPr>
        <p:spPr>
          <a:xfrm>
            <a:off x="5652930" y="3761139"/>
            <a:ext cx="718457" cy="661307"/>
          </a:xfrm>
          <a:prstGeom prst="smileyFac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grpSp>
        <p:nvGrpSpPr>
          <p:cNvPr id="16" name="Gruppo 15"/>
          <p:cNvGrpSpPr/>
          <p:nvPr/>
        </p:nvGrpSpPr>
        <p:grpSpPr>
          <a:xfrm>
            <a:off x="4919573" y="3961142"/>
            <a:ext cx="1455370" cy="2047771"/>
            <a:chOff x="4919573" y="3961142"/>
            <a:chExt cx="1455370" cy="2047771"/>
          </a:xfrm>
        </p:grpSpPr>
        <p:sp>
          <p:nvSpPr>
            <p:cNvPr id="5" name="Operazione manuale 4"/>
            <p:cNvSpPr/>
            <p:nvPr/>
          </p:nvSpPr>
          <p:spPr>
            <a:xfrm rot="1614816">
              <a:off x="4919573" y="5617027"/>
              <a:ext cx="359229" cy="391886"/>
            </a:xfrm>
            <a:prstGeom prst="flowChartManualOperatio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it-IT"/>
            </a:p>
          </p:txBody>
        </p:sp>
        <p:cxnSp>
          <p:nvCxnSpPr>
            <p:cNvPr id="10" name="Connettore 1 9"/>
            <p:cNvCxnSpPr/>
            <p:nvPr/>
          </p:nvCxnSpPr>
          <p:spPr>
            <a:xfrm flipV="1">
              <a:off x="4946627" y="3961142"/>
              <a:ext cx="489857" cy="1551215"/>
            </a:xfrm>
            <a:prstGeom prst="line">
              <a:avLst/>
            </a:prstGeom>
          </p:spPr>
          <p:style>
            <a:lnRef idx="3">
              <a:schemeClr val="accent3"/>
            </a:lnRef>
            <a:fillRef idx="0">
              <a:schemeClr val="accent3"/>
            </a:fillRef>
            <a:effectRef idx="2">
              <a:schemeClr val="accent3"/>
            </a:effectRef>
            <a:fontRef idx="minor">
              <a:schemeClr val="tx1"/>
            </a:fontRef>
          </p:style>
        </p:cxnSp>
        <p:cxnSp>
          <p:nvCxnSpPr>
            <p:cNvPr id="15" name="Connettore 1 14"/>
            <p:cNvCxnSpPr/>
            <p:nvPr/>
          </p:nvCxnSpPr>
          <p:spPr>
            <a:xfrm flipV="1">
              <a:off x="5436484" y="4508685"/>
              <a:ext cx="938459" cy="1234889"/>
            </a:xfrm>
            <a:prstGeom prst="line">
              <a:avLst/>
            </a:prstGeom>
          </p:spPr>
          <p:style>
            <a:lnRef idx="3">
              <a:schemeClr val="accent3"/>
            </a:lnRef>
            <a:fillRef idx="0">
              <a:schemeClr val="accent3"/>
            </a:fillRef>
            <a:effectRef idx="2">
              <a:schemeClr val="accent3"/>
            </a:effectRef>
            <a:fontRef idx="minor">
              <a:schemeClr val="tx1"/>
            </a:fontRef>
          </p:style>
        </p:cxnSp>
      </p:grpSp>
      <p:sp>
        <p:nvSpPr>
          <p:cNvPr id="17" name="CasellaDiTesto 16"/>
          <p:cNvSpPr txBox="1"/>
          <p:nvPr/>
        </p:nvSpPr>
        <p:spPr>
          <a:xfrm>
            <a:off x="3453798" y="5628304"/>
            <a:ext cx="1396536" cy="369332"/>
          </a:xfrm>
          <a:prstGeom prst="rect">
            <a:avLst/>
          </a:prstGeom>
          <a:noFill/>
        </p:spPr>
        <p:txBody>
          <a:bodyPr wrap="none" rtlCol="0">
            <a:spAutoFit/>
          </a:bodyPr>
          <a:lstStyle/>
          <a:p>
            <a:r>
              <a:rPr lang="it-IT" dirty="0" smtClean="0"/>
              <a:t>Luce chiave</a:t>
            </a:r>
            <a:endParaRPr lang="it-IT" dirty="0"/>
          </a:p>
        </p:txBody>
      </p:sp>
      <p:grpSp>
        <p:nvGrpSpPr>
          <p:cNvPr id="24" name="Gruppo 23"/>
          <p:cNvGrpSpPr/>
          <p:nvPr/>
        </p:nvGrpSpPr>
        <p:grpSpPr>
          <a:xfrm rot="12014407">
            <a:off x="6593971" y="2296184"/>
            <a:ext cx="956074" cy="1436871"/>
            <a:chOff x="4919573" y="3961142"/>
            <a:chExt cx="1455370" cy="2047771"/>
          </a:xfrm>
        </p:grpSpPr>
        <p:sp>
          <p:nvSpPr>
            <p:cNvPr id="25" name="Operazione manuale 24"/>
            <p:cNvSpPr/>
            <p:nvPr/>
          </p:nvSpPr>
          <p:spPr>
            <a:xfrm rot="1614816">
              <a:off x="4919573" y="5617027"/>
              <a:ext cx="359229" cy="391886"/>
            </a:xfrm>
            <a:prstGeom prst="flowChartManualOperatio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it-IT"/>
            </a:p>
          </p:txBody>
        </p:sp>
        <p:cxnSp>
          <p:nvCxnSpPr>
            <p:cNvPr id="26" name="Connettore 1 25"/>
            <p:cNvCxnSpPr/>
            <p:nvPr/>
          </p:nvCxnSpPr>
          <p:spPr>
            <a:xfrm flipV="1">
              <a:off x="4946627" y="3961142"/>
              <a:ext cx="489857" cy="1551215"/>
            </a:xfrm>
            <a:prstGeom prst="line">
              <a:avLst/>
            </a:prstGeom>
          </p:spPr>
          <p:style>
            <a:lnRef idx="3">
              <a:schemeClr val="accent3"/>
            </a:lnRef>
            <a:fillRef idx="0">
              <a:schemeClr val="accent3"/>
            </a:fillRef>
            <a:effectRef idx="2">
              <a:schemeClr val="accent3"/>
            </a:effectRef>
            <a:fontRef idx="minor">
              <a:schemeClr val="tx1"/>
            </a:fontRef>
          </p:style>
        </p:cxnSp>
        <p:cxnSp>
          <p:nvCxnSpPr>
            <p:cNvPr id="27" name="Connettore 1 26"/>
            <p:cNvCxnSpPr/>
            <p:nvPr/>
          </p:nvCxnSpPr>
          <p:spPr>
            <a:xfrm flipV="1">
              <a:off x="5436484" y="4508685"/>
              <a:ext cx="938459" cy="1234889"/>
            </a:xfrm>
            <a:prstGeom prst="line">
              <a:avLst/>
            </a:prstGeom>
          </p:spPr>
          <p:style>
            <a:lnRef idx="3">
              <a:schemeClr val="accent3"/>
            </a:lnRef>
            <a:fillRef idx="0">
              <a:schemeClr val="accent3"/>
            </a:fillRef>
            <a:effectRef idx="2">
              <a:schemeClr val="accent3"/>
            </a:effectRef>
            <a:fontRef idx="minor">
              <a:schemeClr val="tx1"/>
            </a:fontRef>
          </p:style>
        </p:cxnSp>
      </p:grpSp>
      <p:sp>
        <p:nvSpPr>
          <p:cNvPr id="28" name="CasellaDiTesto 27"/>
          <p:cNvSpPr txBox="1"/>
          <p:nvPr/>
        </p:nvSpPr>
        <p:spPr>
          <a:xfrm>
            <a:off x="4588304" y="2523290"/>
            <a:ext cx="2321370" cy="369332"/>
          </a:xfrm>
          <a:prstGeom prst="rect">
            <a:avLst/>
          </a:prstGeom>
          <a:noFill/>
        </p:spPr>
        <p:txBody>
          <a:bodyPr wrap="square" rtlCol="0">
            <a:spAutoFit/>
          </a:bodyPr>
          <a:lstStyle/>
          <a:p>
            <a:r>
              <a:rPr lang="it-IT" dirty="0" smtClean="0"/>
              <a:t>3° controluce (testa)</a:t>
            </a:r>
            <a:endParaRPr lang="it-IT" dirty="0"/>
          </a:p>
        </p:txBody>
      </p:sp>
      <p:grpSp>
        <p:nvGrpSpPr>
          <p:cNvPr id="40" name="Gruppo 39"/>
          <p:cNvGrpSpPr/>
          <p:nvPr/>
        </p:nvGrpSpPr>
        <p:grpSpPr>
          <a:xfrm rot="17804137">
            <a:off x="6572466" y="3975964"/>
            <a:ext cx="2473563" cy="1800267"/>
            <a:chOff x="6572466" y="3975964"/>
            <a:chExt cx="2473563" cy="1800267"/>
          </a:xfrm>
        </p:grpSpPr>
        <p:sp>
          <p:nvSpPr>
            <p:cNvPr id="19" name="Operazione manuale 18"/>
            <p:cNvSpPr/>
            <p:nvPr/>
          </p:nvSpPr>
          <p:spPr>
            <a:xfrm>
              <a:off x="6779755" y="5710917"/>
              <a:ext cx="2122715" cy="65314"/>
            </a:xfrm>
            <a:prstGeom prst="flowChartManualOperatio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it-IT"/>
            </a:p>
          </p:txBody>
        </p:sp>
        <p:cxnSp>
          <p:nvCxnSpPr>
            <p:cNvPr id="37" name="Connettore 1 36"/>
            <p:cNvCxnSpPr/>
            <p:nvPr/>
          </p:nvCxnSpPr>
          <p:spPr>
            <a:xfrm flipH="1" flipV="1">
              <a:off x="6572466" y="4021392"/>
              <a:ext cx="380908" cy="1606912"/>
            </a:xfrm>
            <a:prstGeom prst="line">
              <a:avLst/>
            </a:prstGeom>
          </p:spPr>
          <p:style>
            <a:lnRef idx="3">
              <a:schemeClr val="accent3"/>
            </a:lnRef>
            <a:fillRef idx="0">
              <a:schemeClr val="accent3"/>
            </a:fillRef>
            <a:effectRef idx="2">
              <a:schemeClr val="accent3"/>
            </a:effectRef>
            <a:fontRef idx="minor">
              <a:schemeClr val="tx1"/>
            </a:fontRef>
          </p:style>
        </p:cxnSp>
        <p:cxnSp>
          <p:nvCxnSpPr>
            <p:cNvPr id="39" name="Connettore 1 38"/>
            <p:cNvCxnSpPr/>
            <p:nvPr/>
          </p:nvCxnSpPr>
          <p:spPr>
            <a:xfrm flipV="1">
              <a:off x="8611462" y="3975964"/>
              <a:ext cx="434567" cy="1652340"/>
            </a:xfrm>
            <a:prstGeom prst="line">
              <a:avLst/>
            </a:prstGeom>
          </p:spPr>
          <p:style>
            <a:lnRef idx="3">
              <a:schemeClr val="accent3"/>
            </a:lnRef>
            <a:fillRef idx="0">
              <a:schemeClr val="accent3"/>
            </a:fillRef>
            <a:effectRef idx="2">
              <a:schemeClr val="accent3"/>
            </a:effectRef>
            <a:fontRef idx="minor">
              <a:schemeClr val="tx1"/>
            </a:fontRef>
          </p:style>
        </p:cxnSp>
      </p:grpSp>
      <p:sp>
        <p:nvSpPr>
          <p:cNvPr id="41" name="CasellaDiTesto 40"/>
          <p:cNvSpPr txBox="1"/>
          <p:nvPr/>
        </p:nvSpPr>
        <p:spPr>
          <a:xfrm>
            <a:off x="6544871" y="4682227"/>
            <a:ext cx="2066591" cy="369332"/>
          </a:xfrm>
          <a:prstGeom prst="rect">
            <a:avLst/>
          </a:prstGeom>
          <a:noFill/>
        </p:spPr>
        <p:txBody>
          <a:bodyPr wrap="none" rtlCol="0">
            <a:spAutoFit/>
          </a:bodyPr>
          <a:lstStyle/>
          <a:p>
            <a:r>
              <a:rPr lang="it-IT" dirty="0" smtClean="0"/>
              <a:t>Luce riempimento</a:t>
            </a:r>
          </a:p>
        </p:txBody>
      </p:sp>
      <p:grpSp>
        <p:nvGrpSpPr>
          <p:cNvPr id="50" name="Gruppo 49"/>
          <p:cNvGrpSpPr/>
          <p:nvPr/>
        </p:nvGrpSpPr>
        <p:grpSpPr>
          <a:xfrm>
            <a:off x="4009945" y="2414096"/>
            <a:ext cx="1338096" cy="1570511"/>
            <a:chOff x="4009945" y="2414096"/>
            <a:chExt cx="1338096" cy="1570511"/>
          </a:xfrm>
        </p:grpSpPr>
        <p:sp>
          <p:nvSpPr>
            <p:cNvPr id="43" name="Operazione manuale 42"/>
            <p:cNvSpPr/>
            <p:nvPr/>
          </p:nvSpPr>
          <p:spPr>
            <a:xfrm rot="2151185">
              <a:off x="4009945" y="3709630"/>
              <a:ext cx="235988" cy="274977"/>
            </a:xfrm>
            <a:prstGeom prst="flowChartManualOperation">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it-IT"/>
            </a:p>
          </p:txBody>
        </p:sp>
        <p:cxnSp>
          <p:nvCxnSpPr>
            <p:cNvPr id="47" name="Connettore 1 46"/>
            <p:cNvCxnSpPr/>
            <p:nvPr/>
          </p:nvCxnSpPr>
          <p:spPr>
            <a:xfrm flipV="1">
              <a:off x="4152066" y="2414096"/>
              <a:ext cx="212574" cy="1153697"/>
            </a:xfrm>
            <a:prstGeom prst="line">
              <a:avLst/>
            </a:prstGeom>
          </p:spPr>
          <p:style>
            <a:lnRef idx="3">
              <a:schemeClr val="accent3"/>
            </a:lnRef>
            <a:fillRef idx="0">
              <a:schemeClr val="accent3"/>
            </a:fillRef>
            <a:effectRef idx="2">
              <a:schemeClr val="accent3"/>
            </a:effectRef>
            <a:fontRef idx="minor">
              <a:schemeClr val="tx1"/>
            </a:fontRef>
          </p:style>
        </p:cxnSp>
        <p:cxnSp>
          <p:nvCxnSpPr>
            <p:cNvPr id="49" name="Connettore 1 48"/>
            <p:cNvCxnSpPr/>
            <p:nvPr/>
          </p:nvCxnSpPr>
          <p:spPr>
            <a:xfrm flipV="1">
              <a:off x="4364640" y="3094264"/>
              <a:ext cx="983401" cy="666875"/>
            </a:xfrm>
            <a:prstGeom prst="line">
              <a:avLst/>
            </a:prstGeom>
          </p:spPr>
          <p:style>
            <a:lnRef idx="3">
              <a:schemeClr val="accent3"/>
            </a:lnRef>
            <a:fillRef idx="0">
              <a:schemeClr val="accent3"/>
            </a:fillRef>
            <a:effectRef idx="2">
              <a:schemeClr val="accent3"/>
            </a:effectRef>
            <a:fontRef idx="minor">
              <a:schemeClr val="tx1"/>
            </a:fontRef>
          </p:style>
        </p:cxnSp>
      </p:grpSp>
      <p:sp>
        <p:nvSpPr>
          <p:cNvPr id="55" name="CasellaDiTesto 54"/>
          <p:cNvSpPr txBox="1"/>
          <p:nvPr/>
        </p:nvSpPr>
        <p:spPr>
          <a:xfrm>
            <a:off x="2700780" y="4053114"/>
            <a:ext cx="1603324" cy="369332"/>
          </a:xfrm>
          <a:prstGeom prst="rect">
            <a:avLst/>
          </a:prstGeom>
          <a:noFill/>
        </p:spPr>
        <p:txBody>
          <a:bodyPr wrap="none" rtlCol="0">
            <a:spAutoFit/>
          </a:bodyPr>
          <a:lstStyle/>
          <a:p>
            <a:r>
              <a:rPr lang="it-IT" dirty="0" smtClean="0"/>
              <a:t>Luce schiarita</a:t>
            </a:r>
            <a:endParaRPr lang="it-IT" dirty="0"/>
          </a:p>
        </p:txBody>
      </p:sp>
    </p:spTree>
    <p:extLst>
      <p:ext uri="{BB962C8B-B14F-4D97-AF65-F5344CB8AC3E}">
        <p14:creationId xmlns:p14="http://schemas.microsoft.com/office/powerpoint/2010/main" val="329932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p:cTn id="19" dur="500" fill="hold"/>
                                        <p:tgtEl>
                                          <p:spTgt spid="40"/>
                                        </p:tgtEl>
                                        <p:attrNameLst>
                                          <p:attrName>ppt_w</p:attrName>
                                        </p:attrNameLst>
                                      </p:cBhvr>
                                      <p:tavLst>
                                        <p:tav tm="0">
                                          <p:val>
                                            <p:fltVal val="0"/>
                                          </p:val>
                                        </p:tav>
                                        <p:tav tm="100000">
                                          <p:val>
                                            <p:strVal val="#ppt_w"/>
                                          </p:val>
                                        </p:tav>
                                      </p:tavLst>
                                    </p:anim>
                                    <p:anim calcmode="lin" valueType="num">
                                      <p:cBhvr>
                                        <p:cTn id="20" dur="500" fill="hold"/>
                                        <p:tgtEl>
                                          <p:spTgt spid="40"/>
                                        </p:tgtEl>
                                        <p:attrNameLst>
                                          <p:attrName>ppt_h</p:attrName>
                                        </p:attrNameLst>
                                      </p:cBhvr>
                                      <p:tavLst>
                                        <p:tav tm="0">
                                          <p:val>
                                            <p:fltVal val="0"/>
                                          </p:val>
                                        </p:tav>
                                        <p:tav tm="100000">
                                          <p:val>
                                            <p:strVal val="#ppt_h"/>
                                          </p:val>
                                        </p:tav>
                                      </p:tavLst>
                                    </p:anim>
                                    <p:animEffect transition="in" filter="fade">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p:cTn id="43" dur="500" fill="hold"/>
                                        <p:tgtEl>
                                          <p:spTgt spid="50"/>
                                        </p:tgtEl>
                                        <p:attrNameLst>
                                          <p:attrName>ppt_w</p:attrName>
                                        </p:attrNameLst>
                                      </p:cBhvr>
                                      <p:tavLst>
                                        <p:tav tm="0">
                                          <p:val>
                                            <p:fltVal val="0"/>
                                          </p:val>
                                        </p:tav>
                                        <p:tav tm="100000">
                                          <p:val>
                                            <p:strVal val="#ppt_w"/>
                                          </p:val>
                                        </p:tav>
                                      </p:tavLst>
                                    </p:anim>
                                    <p:anim calcmode="lin" valueType="num">
                                      <p:cBhvr>
                                        <p:cTn id="44" dur="500" fill="hold"/>
                                        <p:tgtEl>
                                          <p:spTgt spid="50"/>
                                        </p:tgtEl>
                                        <p:attrNameLst>
                                          <p:attrName>ppt_h</p:attrName>
                                        </p:attrNameLst>
                                      </p:cBhvr>
                                      <p:tavLst>
                                        <p:tav tm="0">
                                          <p:val>
                                            <p:fltVal val="0"/>
                                          </p:val>
                                        </p:tav>
                                        <p:tav tm="100000">
                                          <p:val>
                                            <p:strVal val="#ppt_h"/>
                                          </p:val>
                                        </p:tav>
                                      </p:tavLst>
                                    </p:anim>
                                    <p:animEffect transition="in" filter="fade">
                                      <p:cBhvr>
                                        <p:cTn id="45" dur="500"/>
                                        <p:tgtEl>
                                          <p:spTgt spid="5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5"/>
                                        </p:tgtEl>
                                        <p:attrNameLst>
                                          <p:attrName>style.visibility</p:attrName>
                                        </p:attrNameLst>
                                      </p:cBhvr>
                                      <p:to>
                                        <p:strVal val="visible"/>
                                      </p:to>
                                    </p:set>
                                    <p:animEffect transition="in" filter="fade">
                                      <p:cBhvr>
                                        <p:cTn id="50"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8" grpId="0"/>
      <p:bldP spid="41" grpId="0"/>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43" y="569976"/>
            <a:ext cx="10058400" cy="4717389"/>
          </a:xfrm>
          <a:prstGeom prst="rect">
            <a:avLst/>
          </a:prstGeom>
        </p:spPr>
      </p:pic>
      <p:sp>
        <p:nvSpPr>
          <p:cNvPr id="8" name="Freccia a destra 7"/>
          <p:cNvSpPr/>
          <p:nvPr/>
        </p:nvSpPr>
        <p:spPr>
          <a:xfrm rot="10800000">
            <a:off x="7527448" y="2225708"/>
            <a:ext cx="1028700" cy="212273"/>
          </a:xfrm>
          <a:prstGeom prst="rightArrow">
            <a:avLst/>
          </a:prstGeom>
          <a:solidFill>
            <a:srgbClr val="EF7920"/>
          </a:solidFill>
          <a:ln>
            <a:solidFill>
              <a:srgbClr val="1EB8C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7928264" y="1962513"/>
            <a:ext cx="2464847" cy="369332"/>
          </a:xfrm>
          <a:prstGeom prst="rect">
            <a:avLst/>
          </a:prstGeom>
        </p:spPr>
        <p:txBody>
          <a:bodyPr wrap="square">
            <a:spAutoFit/>
          </a:bodyPr>
          <a:lstStyle/>
          <a:p>
            <a:pPr>
              <a:buClr>
                <a:srgbClr val="595959"/>
              </a:buClr>
            </a:pPr>
            <a:r>
              <a:rPr lang="it-IT" noProof="1" smtClean="0">
                <a:solidFill>
                  <a:srgbClr val="595959"/>
                </a:solidFill>
              </a:rPr>
              <a:t>Audio esterno</a:t>
            </a:r>
            <a:endParaRPr lang="it-IT" noProof="1">
              <a:solidFill>
                <a:srgbClr val="595959"/>
              </a:solidFill>
            </a:endParaRPr>
          </a:p>
        </p:txBody>
      </p:sp>
      <p:sp>
        <p:nvSpPr>
          <p:cNvPr id="15" name="Freccia a destra 14"/>
          <p:cNvSpPr/>
          <p:nvPr/>
        </p:nvSpPr>
        <p:spPr>
          <a:xfrm rot="12622594">
            <a:off x="5001720" y="3553508"/>
            <a:ext cx="1028700" cy="212273"/>
          </a:xfrm>
          <a:prstGeom prst="rightArrow">
            <a:avLst/>
          </a:prstGeom>
          <a:solidFill>
            <a:srgbClr val="EF7920"/>
          </a:solidFill>
          <a:ln>
            <a:solidFill>
              <a:srgbClr val="1EB8C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5770350" y="3493341"/>
            <a:ext cx="2300630" cy="369332"/>
          </a:xfrm>
          <a:prstGeom prst="rect">
            <a:avLst/>
          </a:prstGeom>
        </p:spPr>
        <p:txBody>
          <a:bodyPr wrap="none">
            <a:spAutoFit/>
          </a:bodyPr>
          <a:lstStyle/>
          <a:p>
            <a:r>
              <a:rPr lang="it-IT" noProof="1" smtClean="0">
                <a:solidFill>
                  <a:schemeClr val="bg1"/>
                </a:solidFill>
              </a:rPr>
              <a:t>Scheda registrazione</a:t>
            </a:r>
            <a:endParaRPr lang="it-IT" dirty="0">
              <a:solidFill>
                <a:schemeClr val="bg1"/>
              </a:solidFill>
            </a:endParaRPr>
          </a:p>
        </p:txBody>
      </p:sp>
    </p:spTree>
    <p:extLst>
      <p:ext uri="{BB962C8B-B14F-4D97-AF65-F5344CB8AC3E}">
        <p14:creationId xmlns:p14="http://schemas.microsoft.com/office/powerpoint/2010/main" val="15867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5" grpId="0" animBg="1"/>
    </p:bldLst>
  </p:timing>
</p:sld>
</file>

<file path=ppt/theme/theme1.xml><?xml version="1.0" encoding="utf-8"?>
<a:theme xmlns:a="http://schemas.openxmlformats.org/drawingml/2006/main" name="Sales Direction 16X9">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lesDirection_16x9_TP103431346" id="{7A6E5040-8EAE-45B4-AF09-110AB662A239}" vid="{86B03AB5-A2FA-4BBD-A23D-F373B41E44CC}"/>
    </a:ext>
  </a:extLst>
</a:theme>
</file>

<file path=ppt/theme/theme2.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alesDirection">
      <a:dk1>
        <a:srgbClr val="595959"/>
      </a:dk1>
      <a:lt1>
        <a:sysClr val="window" lastClr="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Book Antiqua">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0D23229-ACB3-4158-AD37-197CF91833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848</Words>
  <Application>Microsoft Office PowerPoint</Application>
  <PresentationFormat>Widescreen</PresentationFormat>
  <Paragraphs>179</Paragraphs>
  <Slides>89</Slides>
  <Notes>0</Notes>
  <HiddenSlides>0</HiddenSlides>
  <MMClips>12</MMClips>
  <ScaleCrop>false</ScaleCrop>
  <HeadingPairs>
    <vt:vector size="6" baseType="variant">
      <vt:variant>
        <vt:lpstr>Caratteri utilizzati</vt:lpstr>
      </vt:variant>
      <vt:variant>
        <vt:i4>2</vt:i4>
      </vt:variant>
      <vt:variant>
        <vt:lpstr>Tema</vt:lpstr>
      </vt:variant>
      <vt:variant>
        <vt:i4>1</vt:i4>
      </vt:variant>
      <vt:variant>
        <vt:lpstr>Titoli diapositive</vt:lpstr>
      </vt:variant>
      <vt:variant>
        <vt:i4>89</vt:i4>
      </vt:variant>
    </vt:vector>
  </HeadingPairs>
  <TitlesOfParts>
    <vt:vector size="92" baseType="lpstr">
      <vt:lpstr>Arial</vt:lpstr>
      <vt:lpstr>Book Antiqua</vt:lpstr>
      <vt:lpstr>Sales Direction 16X9</vt:lpstr>
      <vt:lpstr>Video riprese ad uso e-learning</vt:lpstr>
      <vt:lpstr>Contenuti del corso</vt:lpstr>
      <vt:lpstr>Telecamera e metodi di ripresa</vt:lpstr>
      <vt:lpstr>Sistemi di editing (Camtasia e cenni su Premiere)</vt:lpstr>
      <vt:lpstr>Come è fatta una telecamera digitale (es. HRV-Z5E Sony)</vt:lpstr>
      <vt:lpstr>Presentazione standard di PowerPoint</vt:lpstr>
      <vt:lpstr>Presentazione standard di PowerPoint</vt:lpstr>
      <vt:lpstr>Presentazione standard di PowerPoint</vt:lpstr>
      <vt:lpstr>Presentazione standard di PowerPoint</vt:lpstr>
      <vt:lpstr>Schema a blocchi del funzionamento</vt:lpstr>
      <vt:lpstr>Inquadrature e principi di messa a fuoco</vt:lpstr>
      <vt:lpstr>Regolazione obiettivo</vt:lpstr>
      <vt:lpstr>Regolazione obiettivo</vt:lpstr>
      <vt:lpstr>Regolazione obiettivo</vt:lpstr>
      <vt:lpstr>Regolazione obiettivo</vt:lpstr>
      <vt:lpstr>Regolazione obiettivo</vt:lpstr>
      <vt:lpstr>Regolazione obiettivo</vt:lpstr>
      <vt:lpstr>Regolazione obiettivo</vt:lpstr>
      <vt:lpstr>Regolazione obiettivo</vt:lpstr>
      <vt:lpstr>Regolazione obiettivo</vt:lpstr>
      <vt:lpstr>Regolazione obiettivo</vt:lpstr>
      <vt:lpstr>Regolazione obiettivo</vt:lpstr>
      <vt:lpstr>Regolazione obiettivo</vt:lpstr>
      <vt:lpstr>Regolazione obiettivo</vt:lpstr>
      <vt:lpstr>Regolazione obiettivo</vt:lpstr>
      <vt:lpstr>Inquadrature</vt:lpstr>
      <vt:lpstr>Inquadrature</vt:lpstr>
      <vt:lpstr>Inquadrature</vt:lpstr>
      <vt:lpstr>Composizione dell’immagine</vt:lpstr>
      <vt:lpstr>Composizione dell’immagine - aria</vt:lpstr>
      <vt:lpstr>Composizione dell’immagine - bordi</vt:lpstr>
      <vt:lpstr>Regola dei terzi</vt:lpstr>
      <vt:lpstr>Regola dei terzi</vt:lpstr>
      <vt:lpstr>Regola dei terzi</vt:lpstr>
      <vt:lpstr>Regola dei terzi</vt:lpstr>
      <vt:lpstr>Regola dei terzi</vt:lpstr>
      <vt:lpstr>Composizione dell’immagine - proporzioni</vt:lpstr>
      <vt:lpstr>Composizione dell’immagine – mov.camera</vt:lpstr>
      <vt:lpstr>Composizione dell’immagine - sfocatura</vt:lpstr>
      <vt:lpstr>Composizione dell’immagine - luce</vt:lpstr>
      <vt:lpstr>Composizione dell’immagine – seguire una storia</vt:lpstr>
      <vt:lpstr>Composizione dell’immagine – seguire una storia</vt:lpstr>
      <vt:lpstr>Composizione dell’immagine – inquadrature sbagliate</vt:lpstr>
      <vt:lpstr>Composizione dell’immagine – inquadrature sbagliate</vt:lpstr>
      <vt:lpstr>Composizione dell’immagine – inquadrature sbagliate</vt:lpstr>
      <vt:lpstr>Composizione dell’immagine – inquadrature sbagliate</vt:lpstr>
      <vt:lpstr>Composizione dell’immagine – inquadrature sbagliate</vt:lpstr>
      <vt:lpstr>Composizione dell’immagine – elementi estranei</vt:lpstr>
      <vt:lpstr>Composizione dell’immagine – elementi estranei</vt:lpstr>
      <vt:lpstr>Composizione dell’immagine – importanza lavagna</vt:lpstr>
      <vt:lpstr>Composizione dell’immagine – importanza lavagna</vt:lpstr>
      <vt:lpstr>Esempi di riprese per e-learning</vt:lpstr>
      <vt:lpstr>Esempi di riprese – elementi di disturbo</vt:lpstr>
      <vt:lpstr>Esempi di riprese – elementi di disturbo</vt:lpstr>
      <vt:lpstr>Esempi di riprese – elementi di disturbo</vt:lpstr>
      <vt:lpstr>Esempi di riprese – dia evidenziata</vt:lpstr>
      <vt:lpstr>Esempi di riprese – angolazione eccessiva</vt:lpstr>
      <vt:lpstr>Esempi di riprese – angolazione eccessiva</vt:lpstr>
      <vt:lpstr>Esempi di riprese – importanza lavagna</vt:lpstr>
      <vt:lpstr>Esempi di riprese – riprese inusabili</vt:lpstr>
      <vt:lpstr>Esempi di riprese – riprese inusabili</vt:lpstr>
      <vt:lpstr>Stato dell’arte – e-learning</vt:lpstr>
      <vt:lpstr>Posizionamento dell’attrezzatura</vt:lpstr>
      <vt:lpstr>Posizionamento dell’attrezzatura</vt:lpstr>
      <vt:lpstr>Posizionamento dell’attrezzatura</vt:lpstr>
      <vt:lpstr>Posizionamento dell’attrezzatura</vt:lpstr>
      <vt:lpstr>Posizionamento dell’attrezzatura</vt:lpstr>
      <vt:lpstr>Posizionamento dell’attrezzatura</vt:lpstr>
      <vt:lpstr>Posizionamento dell’attrezzatura</vt:lpstr>
      <vt:lpstr>Controllare ed usare la luce</vt:lpstr>
      <vt:lpstr>Tipi di luce in una scena</vt:lpstr>
      <vt:lpstr>Luce incidente - Intensità</vt:lpstr>
      <vt:lpstr>Luce incidente - Colore</vt:lpstr>
      <vt:lpstr>Luce incidente - Dimensione sorgente</vt:lpstr>
      <vt:lpstr>Luce incidente - Direzione</vt:lpstr>
      <vt:lpstr>Luce incidente - Direzione</vt:lpstr>
      <vt:lpstr>Luce incidente - Direzione</vt:lpstr>
      <vt:lpstr>Luce incidente - Direzione</vt:lpstr>
      <vt:lpstr>Luce incidente - Direzione</vt:lpstr>
      <vt:lpstr>Luce incidente - Rapporto luce-ombra</vt:lpstr>
      <vt:lpstr>Luce riflessa - Luminosità</vt:lpstr>
      <vt:lpstr>Controllare la luce</vt:lpstr>
      <vt:lpstr>Controllare la luce</vt:lpstr>
      <vt:lpstr>Controllare la luce</vt:lpstr>
      <vt:lpstr>Controllare la luce</vt:lpstr>
      <vt:lpstr>Controllare la luce</vt:lpstr>
      <vt:lpstr>Controllare la luce</vt:lpstr>
      <vt:lpstr>Controllare la luce – proiezioni a sfondo scuro</vt:lpstr>
      <vt:lpstr>Controllare la luce – illuminazione persona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2016-08-22T07:03:52Z</dcterms:created>
  <dcterms:modified xsi:type="dcterms:W3CDTF">2016-10-03T09:27:39Z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TC034313749991</vt:lpwstr>
  </property>
</Properties>
</file>