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embeddings/Microsoft_Equation12.bin" ContentType="application/vnd.openxmlformats-officedocument.oleObject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embeddings/Microsoft_Equation7.bin" ContentType="application/vnd.openxmlformats-officedocument.oleObject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embeddings/Microsoft_Equation3.bin" ContentType="application/vnd.openxmlformats-officedocument.oleObject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embeddings/Microsoft_Equation20.bin" ContentType="application/vnd.openxmlformats-officedocument.oleObject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jpeg" ContentType="image/jpeg"/>
  <Override PartName="/ppt/slides/slide22.xml" ContentType="application/vnd.openxmlformats-officedocument.presentationml.slide+xml"/>
  <Override PartName="/ppt/embeddings/Microsoft_Equation17.bin" ContentType="application/vnd.openxmlformats-officedocument.oleObject"/>
  <Override PartName="/docProps/app.xml" ContentType="application/vnd.openxmlformats-officedocument.extended-properties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embeddings/Microsoft_Equation13.bin" ContentType="application/vnd.openxmlformats-officedocument.oleObject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ppt/embeddings/Microsoft_Equation8.bin" ContentType="application/vnd.openxmlformats-officedocument.oleObject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embeddings/Microsoft_Equation4.bin" ContentType="application/vnd.openxmlformats-officedocument.oleObject"/>
  <Override PartName="/ppt/slides/slide2.xml" ContentType="application/vnd.openxmlformats-officedocument.presentationml.slide+xml"/>
  <Override PartName="/ppt/embeddings/Microsoft_Equation21.bin" ContentType="application/vnd.openxmlformats-officedocument.oleObject"/>
  <Override PartName="/ppt/theme/theme3.xml" ContentType="application/vnd.openxmlformats-officedocument.theme+xml"/>
  <Override PartName="/ppt/slideLayouts/slideLayout2.xml" ContentType="application/vnd.openxmlformats-officedocument.presentationml.slideLayout+xml"/>
  <Default Extension="png" ContentType="image/png"/>
  <Override PartName="/ppt/embeddings/Microsoft_Equation18.bin" ContentType="application/vnd.openxmlformats-officedocument.oleObject"/>
  <Override PartName="/ppt/embeddings/Microsoft_Equation14.bin" ContentType="application/vnd.openxmlformats-officedocument.oleObject"/>
  <Override PartName="/ppt/slides/slide16.xml" ContentType="application/vnd.openxmlformats-officedocument.presentationml.slide+xml"/>
  <Override PartName="/ppt/embeddings/Microsoft_Equation10.bin" ContentType="application/vnd.openxmlformats-officedocument.oleObject"/>
  <Override PartName="/ppt/slides/slide7.xml" ContentType="application/vnd.openxmlformats-officedocument.presentationml.slide+xml"/>
  <Override PartName="/ppt/embeddings/Microsoft_Equation9.bin" ContentType="application/vnd.openxmlformats-officedocument.oleObject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Default Extension="vml" ContentType="application/vnd.openxmlformats-officedocument.vmlDrawing"/>
  <Override PartName="/ppt/slides/slide3.xml" ContentType="application/vnd.openxmlformats-officedocument.presentationml.slide+xml"/>
  <Override PartName="/ppt/embeddings/Microsoft_Equation5.bin" ContentType="application/vnd.openxmlformats-officedocument.oleObject"/>
  <Override PartName="/ppt/slideLayouts/slideLayout3.xml" ContentType="application/vnd.openxmlformats-officedocument.presentationml.slideLayout+xml"/>
  <Override PartName="/ppt/embeddings/Microsoft_Equation1.bin" ContentType="application/vnd.openxmlformats-officedocument.oleObject"/>
  <Override PartName="/ppt/embeddings/Microsoft_Equation19.bin" ContentType="application/vnd.openxmlformats-officedocument.oleObject"/>
  <Override PartName="/ppt/slides/slide20.xml" ContentType="application/vnd.openxmlformats-officedocument.presentationml.slide+xml"/>
  <Override PartName="/ppt/embeddings/Microsoft_Equation15.bin" ContentType="application/vnd.openxmlformats-officedocument.oleObject"/>
  <Override PartName="/ppt/slides/slide17.xml" ContentType="application/vnd.openxmlformats-officedocument.presentationml.slide+xml"/>
  <Override PartName="/ppt/embeddings/Microsoft_Equation11.bin" ContentType="application/vnd.openxmlformats-officedocument.oleObject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embeddings/Microsoft_Equation6.bin" ContentType="application/vnd.openxmlformats-officedocument.oleObject"/>
  <Default Extension="wmf" ContentType="image/x-wmf"/>
  <Override PartName="/ppt/slideLayouts/slideLayout4.xml" ContentType="application/vnd.openxmlformats-officedocument.presentationml.slideLayout+xml"/>
  <Override PartName="/ppt/embeddings/Microsoft_Equation2.bin" ContentType="application/vnd.openxmlformats-officedocument.oleObject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embeddings/Microsoft_Equation16.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58" r:id="rId1"/>
  </p:sldMasterIdLst>
  <p:notesMasterIdLst>
    <p:notesMasterId r:id="rId24"/>
  </p:notesMasterIdLst>
  <p:handoutMasterIdLst>
    <p:handoutMasterId r:id="rId25"/>
  </p:handoutMasterIdLst>
  <p:sldIdLst>
    <p:sldId id="592" r:id="rId2"/>
    <p:sldId id="593" r:id="rId3"/>
    <p:sldId id="594" r:id="rId4"/>
    <p:sldId id="595" r:id="rId5"/>
    <p:sldId id="596" r:id="rId6"/>
    <p:sldId id="597" r:id="rId7"/>
    <p:sldId id="598" r:id="rId8"/>
    <p:sldId id="599" r:id="rId9"/>
    <p:sldId id="600" r:id="rId10"/>
    <p:sldId id="601" r:id="rId11"/>
    <p:sldId id="602" r:id="rId12"/>
    <p:sldId id="603" r:id="rId13"/>
    <p:sldId id="604" r:id="rId14"/>
    <p:sldId id="605" r:id="rId15"/>
    <p:sldId id="606" r:id="rId16"/>
    <p:sldId id="607" r:id="rId17"/>
    <p:sldId id="608" r:id="rId18"/>
    <p:sldId id="609" r:id="rId19"/>
    <p:sldId id="610" r:id="rId20"/>
    <p:sldId id="611" r:id="rId21"/>
    <p:sldId id="612" r:id="rId22"/>
    <p:sldId id="613" r:id="rId23"/>
  </p:sldIdLst>
  <p:sldSz cx="9144000" cy="6858000" type="overhead"/>
  <p:notesSz cx="6761163" cy="9931400"/>
  <p:defaultTextStyle>
    <a:defPPr>
      <a:defRPr lang="en-US"/>
    </a:defPPr>
    <a:lvl1pPr algn="l" rtl="0" eaLnBrk="0" fontAlgn="base" hangingPunct="0">
      <a:spcBef>
        <a:spcPct val="20000"/>
      </a:spcBef>
      <a:spcAft>
        <a:spcPct val="0"/>
      </a:spcAft>
      <a:buChar char="•"/>
      <a:defRPr kumimoji="1" sz="3000" kern="1200">
        <a:solidFill>
          <a:schemeClr val="tx1"/>
        </a:solidFill>
        <a:latin typeface="Tahoma" pitchFamily="-93" charset="0"/>
        <a:ea typeface="+mn-ea"/>
        <a:cs typeface="+mn-cs"/>
      </a:defRPr>
    </a:lvl1pPr>
    <a:lvl2pPr marL="457200" algn="l" rtl="0" eaLnBrk="0" fontAlgn="base" hangingPunct="0">
      <a:spcBef>
        <a:spcPct val="20000"/>
      </a:spcBef>
      <a:spcAft>
        <a:spcPct val="0"/>
      </a:spcAft>
      <a:buChar char="•"/>
      <a:defRPr kumimoji="1" sz="3000" kern="1200">
        <a:solidFill>
          <a:schemeClr val="tx1"/>
        </a:solidFill>
        <a:latin typeface="Tahoma" pitchFamily="-93" charset="0"/>
        <a:ea typeface="+mn-ea"/>
        <a:cs typeface="+mn-cs"/>
      </a:defRPr>
    </a:lvl2pPr>
    <a:lvl3pPr marL="914400" algn="l" rtl="0" eaLnBrk="0" fontAlgn="base" hangingPunct="0">
      <a:spcBef>
        <a:spcPct val="20000"/>
      </a:spcBef>
      <a:spcAft>
        <a:spcPct val="0"/>
      </a:spcAft>
      <a:buChar char="•"/>
      <a:defRPr kumimoji="1" sz="3000" kern="1200">
        <a:solidFill>
          <a:schemeClr val="tx1"/>
        </a:solidFill>
        <a:latin typeface="Tahoma" pitchFamily="-93" charset="0"/>
        <a:ea typeface="+mn-ea"/>
        <a:cs typeface="+mn-cs"/>
      </a:defRPr>
    </a:lvl3pPr>
    <a:lvl4pPr marL="1371600" algn="l" rtl="0" eaLnBrk="0" fontAlgn="base" hangingPunct="0">
      <a:spcBef>
        <a:spcPct val="20000"/>
      </a:spcBef>
      <a:spcAft>
        <a:spcPct val="0"/>
      </a:spcAft>
      <a:buChar char="•"/>
      <a:defRPr kumimoji="1" sz="3000" kern="1200">
        <a:solidFill>
          <a:schemeClr val="tx1"/>
        </a:solidFill>
        <a:latin typeface="Tahoma" pitchFamily="-93" charset="0"/>
        <a:ea typeface="+mn-ea"/>
        <a:cs typeface="+mn-cs"/>
      </a:defRPr>
    </a:lvl4pPr>
    <a:lvl5pPr marL="1828800" algn="l" rtl="0" eaLnBrk="0" fontAlgn="base" hangingPunct="0">
      <a:spcBef>
        <a:spcPct val="20000"/>
      </a:spcBef>
      <a:spcAft>
        <a:spcPct val="0"/>
      </a:spcAft>
      <a:buChar char="•"/>
      <a:defRPr kumimoji="1" sz="3000" kern="1200">
        <a:solidFill>
          <a:schemeClr val="tx1"/>
        </a:solidFill>
        <a:latin typeface="Tahoma" pitchFamily="-93" charset="0"/>
        <a:ea typeface="+mn-ea"/>
        <a:cs typeface="+mn-cs"/>
      </a:defRPr>
    </a:lvl5pPr>
    <a:lvl6pPr marL="2286000" algn="l" defTabSz="457200" rtl="0" eaLnBrk="1" latinLnBrk="0" hangingPunct="1">
      <a:defRPr kumimoji="1" sz="3000" kern="1200">
        <a:solidFill>
          <a:schemeClr val="tx1"/>
        </a:solidFill>
        <a:latin typeface="Tahoma" pitchFamily="-93" charset="0"/>
        <a:ea typeface="+mn-ea"/>
        <a:cs typeface="+mn-cs"/>
      </a:defRPr>
    </a:lvl6pPr>
    <a:lvl7pPr marL="2743200" algn="l" defTabSz="457200" rtl="0" eaLnBrk="1" latinLnBrk="0" hangingPunct="1">
      <a:defRPr kumimoji="1" sz="3000" kern="1200">
        <a:solidFill>
          <a:schemeClr val="tx1"/>
        </a:solidFill>
        <a:latin typeface="Tahoma" pitchFamily="-93" charset="0"/>
        <a:ea typeface="+mn-ea"/>
        <a:cs typeface="+mn-cs"/>
      </a:defRPr>
    </a:lvl7pPr>
    <a:lvl8pPr marL="3200400" algn="l" defTabSz="457200" rtl="0" eaLnBrk="1" latinLnBrk="0" hangingPunct="1">
      <a:defRPr kumimoji="1" sz="3000" kern="1200">
        <a:solidFill>
          <a:schemeClr val="tx1"/>
        </a:solidFill>
        <a:latin typeface="Tahoma" pitchFamily="-93" charset="0"/>
        <a:ea typeface="+mn-ea"/>
        <a:cs typeface="+mn-cs"/>
      </a:defRPr>
    </a:lvl8pPr>
    <a:lvl9pPr marL="3657600" algn="l" defTabSz="457200" rtl="0" eaLnBrk="1" latinLnBrk="0" hangingPunct="1">
      <a:defRPr kumimoji="1" sz="3000" kern="1200">
        <a:solidFill>
          <a:schemeClr val="tx1"/>
        </a:solidFill>
        <a:latin typeface="Tahoma" pitchFamily="-93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schemeClr val="tx1"/>
    </p:penClr>
  </p:showPr>
  <p:clrMru>
    <a:srgbClr val="66FFFF"/>
    <a:srgbClr val="FFFF00"/>
    <a:srgbClr val="FF3300"/>
    <a:srgbClr val="B2B2B2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 showComments="0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024" y="-2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64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3.xml"/><Relationship Id="rId4" Type="http://schemas.openxmlformats.org/officeDocument/2006/relationships/slide" Target="slides/slide4.xml"/><Relationship Id="rId5" Type="http://schemas.openxmlformats.org/officeDocument/2006/relationships/slide" Target="slides/slide5.xml"/><Relationship Id="rId6" Type="http://schemas.openxmlformats.org/officeDocument/2006/relationships/slide" Target="slides/slide6.xml"/><Relationship Id="rId7" Type="http://schemas.openxmlformats.org/officeDocument/2006/relationships/slide" Target="slides/slide7.xml"/><Relationship Id="rId8" Type="http://schemas.openxmlformats.org/officeDocument/2006/relationships/slide" Target="slides/slide8.xml"/><Relationship Id="rId9" Type="http://schemas.openxmlformats.org/officeDocument/2006/relationships/slide" Target="slides/slide9.xml"/><Relationship Id="rId1" Type="http://schemas.openxmlformats.org/officeDocument/2006/relationships/slide" Target="slides/slide1.xml"/><Relationship Id="rId2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Relationship Id="rId2" Type="http://schemas.openxmlformats.org/officeDocument/2006/relationships/image" Target="../media/image6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Relationship Id="rId2" Type="http://schemas.openxmlformats.org/officeDocument/2006/relationships/image" Target="../media/image9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Relationship Id="rId2" Type="http://schemas.openxmlformats.org/officeDocument/2006/relationships/image" Target="../media/image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Relationship Id="rId2" Type="http://schemas.openxmlformats.org/officeDocument/2006/relationships/image" Target="../media/image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89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1" tIns="46410" rIns="92821" bIns="46410" numCol="1" anchor="t" anchorCtr="0" compatLnSpc="1">
            <a:prstTxWarp prst="textNoShape">
              <a:avLst/>
            </a:prstTxWarp>
          </a:bodyPr>
          <a:lstStyle>
            <a:lvl1pPr defTabSz="928688">
              <a:defRPr kumimoji="0" sz="1200" smtClean="0">
                <a:latin typeface="Tahoma" charset="0"/>
              </a:defRPr>
            </a:lvl1pPr>
          </a:lstStyle>
          <a:p>
            <a:pPr>
              <a:defRPr/>
            </a:pPr>
            <a:r>
              <a:rPr lang="it-IT"/>
              <a:t>Michele Pipan</a:t>
            </a:r>
          </a:p>
        </p:txBody>
      </p:sp>
      <p:sp>
        <p:nvSpPr>
          <p:cNvPr id="3778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32225" y="0"/>
            <a:ext cx="29289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1" tIns="46410" rIns="92821" bIns="46410" numCol="1" anchor="t" anchorCtr="0" compatLnSpc="1">
            <a:prstTxWarp prst="textNoShape">
              <a:avLst/>
            </a:prstTxWarp>
          </a:bodyPr>
          <a:lstStyle>
            <a:lvl1pPr algn="r" defTabSz="928688">
              <a:defRPr kumimoji="0" sz="1200">
                <a:latin typeface="Tahoma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778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4513"/>
            <a:ext cx="292893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1" tIns="46410" rIns="92821" bIns="46410" numCol="1" anchor="b" anchorCtr="0" compatLnSpc="1">
            <a:prstTxWarp prst="textNoShape">
              <a:avLst/>
            </a:prstTxWarp>
          </a:bodyPr>
          <a:lstStyle>
            <a:lvl1pPr defTabSz="928688">
              <a:defRPr kumimoji="0" sz="1200" smtClean="0">
                <a:latin typeface="Tahoma" charset="0"/>
              </a:defRPr>
            </a:lvl1pPr>
          </a:lstStyle>
          <a:p>
            <a:pPr>
              <a:defRPr/>
            </a:pPr>
            <a:r>
              <a:rPr lang="it-IT"/>
              <a:t>Corso di Telerilevamento</a:t>
            </a:r>
          </a:p>
        </p:txBody>
      </p:sp>
      <p:sp>
        <p:nvSpPr>
          <p:cNvPr id="3778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32225" y="9434513"/>
            <a:ext cx="292893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1" tIns="46410" rIns="92821" bIns="46410" numCol="1" anchor="b" anchorCtr="0" compatLnSpc="1">
            <a:prstTxWarp prst="textNoShape">
              <a:avLst/>
            </a:prstTxWarp>
          </a:bodyPr>
          <a:lstStyle>
            <a:lvl1pPr algn="r" defTabSz="928688">
              <a:defRPr kumimoji="0" sz="1200">
                <a:latin typeface="Tahoma" charset="0"/>
              </a:defRPr>
            </a:lvl1pPr>
          </a:lstStyle>
          <a:p>
            <a:pPr>
              <a:defRPr/>
            </a:pPr>
            <a:fld id="{8502A82A-4704-064E-89DD-4C1EDC5349CA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52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1" tIns="46410" rIns="92821" bIns="46410" numCol="1" anchor="t" anchorCtr="0" compatLnSpc="1">
            <a:prstTxWarp prst="textNoShape">
              <a:avLst/>
            </a:prstTxWarp>
          </a:bodyPr>
          <a:lstStyle>
            <a:lvl1pPr defTabSz="928688">
              <a:defRPr sz="1200">
                <a:latin typeface="Tahoma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86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62388" y="0"/>
            <a:ext cx="2935287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1" tIns="46410" rIns="92821" bIns="46410" numCol="1" anchor="t" anchorCtr="0" compatLnSpc="1">
            <a:prstTxWarp prst="textNoShape">
              <a:avLst/>
            </a:prstTxWarp>
          </a:bodyPr>
          <a:lstStyle>
            <a:lvl1pPr algn="r" defTabSz="928688">
              <a:defRPr sz="1200">
                <a:latin typeface="Tahoma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340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922338" y="774700"/>
            <a:ext cx="4954587" cy="37163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6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7100" y="4722813"/>
            <a:ext cx="4943475" cy="449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1" tIns="46410" rIns="92821" bIns="464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386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5625"/>
            <a:ext cx="29352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1" tIns="46410" rIns="92821" bIns="46410" numCol="1" anchor="b" anchorCtr="0" compatLnSpc="1">
            <a:prstTxWarp prst="textNoShape">
              <a:avLst/>
            </a:prstTxWarp>
          </a:bodyPr>
          <a:lstStyle>
            <a:lvl1pPr defTabSz="928688">
              <a:defRPr sz="1200">
                <a:latin typeface="Tahoma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86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62388" y="9445625"/>
            <a:ext cx="2935287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1" tIns="46410" rIns="92821" bIns="46410" numCol="1" anchor="b" anchorCtr="0" compatLnSpc="1">
            <a:prstTxWarp prst="textNoShape">
              <a:avLst/>
            </a:prstTxWarp>
          </a:bodyPr>
          <a:lstStyle>
            <a:lvl1pPr algn="r" defTabSz="928688">
              <a:defRPr sz="1200">
                <a:latin typeface="Tahoma" charset="0"/>
              </a:defRPr>
            </a:lvl1pPr>
          </a:lstStyle>
          <a:p>
            <a:pPr>
              <a:defRPr/>
            </a:pPr>
            <a:fld id="{877D2B67-9018-3A40-8F92-22A27F7F16E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1600200" y="-2209800"/>
            <a:ext cx="9144000" cy="9067800"/>
          </a:xfrm>
          <a:prstGeom prst="diamond">
            <a:avLst/>
          </a:prstGeom>
          <a:gradFill rotWithShape="0">
            <a:gsLst>
              <a:gs pos="0">
                <a:schemeClr val="bg1"/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Tahoma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0"/>
            <a:ext cx="381000" cy="68580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Tahoma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0"/>
            <a:ext cx="381000" cy="2286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Tahoma" charset="0"/>
            </a:endParaRPr>
          </a:p>
        </p:txBody>
      </p:sp>
      <p:sp>
        <p:nvSpPr>
          <p:cNvPr id="37171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7171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914400" y="3276600"/>
            <a:ext cx="6400800" cy="17526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Sismica 2010/11 - Michele Pipan</a:t>
            </a:r>
            <a:endParaRPr lang="it-IT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B9F29A-4002-6342-94C3-52DB22A973C8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Sismica 2010/11 - Michele Pipan</a:t>
            </a:r>
            <a:endParaRPr lang="it-IT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14A622-C7B6-AA41-AA7B-22F1DC4D21B1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609600"/>
            <a:ext cx="1885950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5505450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Sismica 2010/11 - Michele Pipan</a:t>
            </a:r>
            <a:endParaRPr lang="it-IT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DB9BF5-EDAA-2B4D-A4E5-4E9BAC40DEAB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Sismica 2010/11 - Michele Pipan</a:t>
            </a:r>
            <a:endParaRPr lang="it-IT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2E568-B42E-AE45-8E11-2F5005A82934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Sismica 2010/11 - Michele Pipan</a:t>
            </a:r>
            <a:endParaRPr lang="it-IT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7E8301-F99D-7B4F-B460-80228DAFDDEF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286000"/>
            <a:ext cx="36957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00" y="2286000"/>
            <a:ext cx="36957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Sismica 2010/11 - Michele Pipan</a:t>
            </a:r>
            <a:endParaRPr lang="it-IT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32D45A-6C7A-2E4E-BDF2-435D2E7DBE58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Sismica 2010/11 - Michele Pipan</a:t>
            </a:r>
            <a:endParaRPr lang="it-IT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9B4C11-77BC-BB49-84D1-E3D0B71CD170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Sismica 2010/11 - Michele Pipan</a:t>
            </a:r>
            <a:endParaRPr lang="it-IT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4D6A70-891B-A846-972D-288105E7909C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Sismica 2010/11 - Michele Pipan</a:t>
            </a:r>
            <a:endParaRPr lang="it-IT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3125DA-64DD-AC40-9343-EE3C2D0C4BE0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Sismica 2010/11 - Michele Pipan</a:t>
            </a:r>
            <a:endParaRPr lang="it-IT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FDC049-3470-1D43-8779-0E6687549B9B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Sismica 2010/11 - Michele Pipan</a:t>
            </a:r>
            <a:endParaRPr lang="it-IT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EFD9D3-FE57-3B40-B2B4-2C67CB3C8B35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rotWithShape="0">
          <a:gsLst>
            <a:gs pos="0">
              <a:schemeClr val="hlink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7315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370693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286000"/>
            <a:ext cx="75438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  <a:p>
            <a:pPr lvl="3"/>
            <a:endParaRPr lang="it-IT"/>
          </a:p>
        </p:txBody>
      </p:sp>
      <p:sp>
        <p:nvSpPr>
          <p:cNvPr id="370696" name="Rectangle 8"/>
          <p:cNvSpPr>
            <a:spLocks noChangeArrowheads="1"/>
          </p:cNvSpPr>
          <p:nvPr/>
        </p:nvSpPr>
        <p:spPr bwMode="auto">
          <a:xfrm>
            <a:off x="0" y="0"/>
            <a:ext cx="381000" cy="685800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Tahoma" charset="0"/>
            </a:endParaRPr>
          </a:p>
        </p:txBody>
      </p:sp>
      <p:sp>
        <p:nvSpPr>
          <p:cNvPr id="370697" name="Rectangle 9"/>
          <p:cNvSpPr>
            <a:spLocks noChangeArrowheads="1"/>
          </p:cNvSpPr>
          <p:nvPr/>
        </p:nvSpPr>
        <p:spPr bwMode="auto">
          <a:xfrm>
            <a:off x="0" y="0"/>
            <a:ext cx="381000" cy="2286000"/>
          </a:xfrm>
          <a:prstGeom prst="rect">
            <a:avLst/>
          </a:prstGeom>
          <a:solidFill>
            <a:srgbClr val="B2B2B2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Tahoma" charset="0"/>
            </a:endParaRPr>
          </a:p>
        </p:txBody>
      </p:sp>
      <p:sp>
        <p:nvSpPr>
          <p:cNvPr id="370698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59436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Tx/>
              <a:buNone/>
              <a:defRPr kumimoji="0" sz="1400">
                <a:latin typeface="Tahoma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70699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38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buFontTx/>
              <a:buNone/>
              <a:defRPr kumimoji="0" sz="1400">
                <a:latin typeface="Tahoma" charset="0"/>
              </a:defRPr>
            </a:lvl1pPr>
          </a:lstStyle>
          <a:p>
            <a:pPr>
              <a:defRPr/>
            </a:pPr>
            <a:r>
              <a:rPr lang="en-US"/>
              <a:t>Sismica 2010/11 - Michele Pipan</a:t>
            </a:r>
            <a:endParaRPr lang="it-IT"/>
          </a:p>
        </p:txBody>
      </p:sp>
      <p:sp>
        <p:nvSpPr>
          <p:cNvPr id="370700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733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FontTx/>
              <a:buNone/>
              <a:defRPr kumimoji="0" sz="1400">
                <a:latin typeface="Tahoma" charset="0"/>
              </a:defRPr>
            </a:lvl1pPr>
          </a:lstStyle>
          <a:p>
            <a:pPr>
              <a:defRPr/>
            </a:pPr>
            <a:fld id="{FF908A65-2E9E-4F46-AAC3-7C0DE35385C6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hf hd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-128"/>
          <a:cs typeface="ＭＳ Ｐゴシック" charset="-128"/>
        </a:defRPr>
      </a:lvl5pPr>
      <a:lvl6pPr marL="4572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60000"/>
        </a:spcBef>
        <a:spcAft>
          <a:spcPct val="0"/>
        </a:spcAft>
        <a:buClr>
          <a:schemeClr val="tx1"/>
        </a:buClr>
        <a:buChar char="•"/>
        <a:defRPr kumimoji="1" sz="3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40000"/>
        </a:spcBef>
        <a:spcAft>
          <a:spcPct val="0"/>
        </a:spcAft>
        <a:buClr>
          <a:schemeClr val="tx1"/>
        </a:buClr>
        <a:buChar char="–"/>
        <a:defRPr kumimoji="1" sz="2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2pPr>
      <a:lvl3pPr marL="1143000" indent="-228600" algn="l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har char="•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3pPr>
      <a:lvl4pPr marL="1600200" indent="-228600" algn="l" rtl="0" eaLnBrk="0" fontAlgn="base" hangingPunct="0">
        <a:lnSpc>
          <a:spcPct val="75000"/>
        </a:lnSpc>
        <a:spcBef>
          <a:spcPct val="30000"/>
        </a:spcBef>
        <a:spcAft>
          <a:spcPct val="0"/>
        </a:spcAft>
        <a:buChar char="–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4pPr>
      <a:lvl5pPr marL="2057400" indent="-228600" algn="l" rtl="0" eaLnBrk="0" fontAlgn="base" hangingPunct="0">
        <a:lnSpc>
          <a:spcPct val="75000"/>
        </a:lnSpc>
        <a:spcBef>
          <a:spcPct val="30000"/>
        </a:spcBef>
        <a:spcAft>
          <a:spcPct val="0"/>
        </a:spcAft>
        <a:buChar char="»"/>
        <a:defRPr kumimoji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5pPr>
      <a:lvl6pPr marL="2514600" indent="-228600" algn="l" rtl="0" eaLnBrk="0" fontAlgn="base" hangingPunct="0">
        <a:lnSpc>
          <a:spcPct val="75000"/>
        </a:lnSpc>
        <a:spcBef>
          <a:spcPct val="30000"/>
        </a:spcBef>
        <a:spcAft>
          <a:spcPct val="0"/>
        </a:spcAft>
        <a:buChar char="»"/>
        <a:defRPr kumimoji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6pPr>
      <a:lvl7pPr marL="2971800" indent="-228600" algn="l" rtl="0" eaLnBrk="0" fontAlgn="base" hangingPunct="0">
        <a:lnSpc>
          <a:spcPct val="75000"/>
        </a:lnSpc>
        <a:spcBef>
          <a:spcPct val="30000"/>
        </a:spcBef>
        <a:spcAft>
          <a:spcPct val="0"/>
        </a:spcAft>
        <a:buChar char="»"/>
        <a:defRPr kumimoji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7pPr>
      <a:lvl8pPr marL="3429000" indent="-228600" algn="l" rtl="0" eaLnBrk="0" fontAlgn="base" hangingPunct="0">
        <a:lnSpc>
          <a:spcPct val="75000"/>
        </a:lnSpc>
        <a:spcBef>
          <a:spcPct val="30000"/>
        </a:spcBef>
        <a:spcAft>
          <a:spcPct val="0"/>
        </a:spcAft>
        <a:buChar char="»"/>
        <a:defRPr kumimoji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8pPr>
      <a:lvl9pPr marL="3886200" indent="-228600" algn="l" rtl="0" eaLnBrk="0" fontAlgn="base" hangingPunct="0">
        <a:lnSpc>
          <a:spcPct val="75000"/>
        </a:lnSpc>
        <a:spcBef>
          <a:spcPct val="30000"/>
        </a:spcBef>
        <a:spcAft>
          <a:spcPct val="0"/>
        </a:spcAft>
        <a:buChar char="»"/>
        <a:defRPr kumimoji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Equation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2.bin"/><Relationship Id="rId4" Type="http://schemas.openxmlformats.org/officeDocument/2006/relationships/image" Target="../media/image5.png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3.bin"/><Relationship Id="rId4" Type="http://schemas.openxmlformats.org/officeDocument/2006/relationships/image" Target="../media/image5.png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4.bin"/><Relationship Id="rId4" Type="http://schemas.openxmlformats.org/officeDocument/2006/relationships/oleObject" Target="../embeddings/Microsoft_Equation15.bin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6.bin"/><Relationship Id="rId4" Type="http://schemas.openxmlformats.org/officeDocument/2006/relationships/image" Target="../media/image7.png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7.bin"/><Relationship Id="rId4" Type="http://schemas.openxmlformats.org/officeDocument/2006/relationships/image" Target="../media/image8.png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8.bin"/><Relationship Id="rId4" Type="http://schemas.openxmlformats.org/officeDocument/2006/relationships/image" Target="../media/image10.png"/><Relationship Id="rId5" Type="http://schemas.openxmlformats.org/officeDocument/2006/relationships/oleObject" Target="../embeddings/Microsoft_Equation19.bin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oleObject" Target="../embeddings/Microsoft_Equation20.bin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Equation2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oleObject" Target="../embeddings/Microsoft_Equation21.bin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3.bin"/><Relationship Id="rId4" Type="http://schemas.openxmlformats.org/officeDocument/2006/relationships/oleObject" Target="../embeddings/Microsoft_Equation4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5.bin"/><Relationship Id="rId4" Type="http://schemas.openxmlformats.org/officeDocument/2006/relationships/image" Target="../media/image3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Equation6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7.bin"/><Relationship Id="rId4" Type="http://schemas.openxmlformats.org/officeDocument/2006/relationships/oleObject" Target="../embeddings/Microsoft_Equation8.bin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Equation9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Equation10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1.bin"/><Relationship Id="rId4" Type="http://schemas.openxmlformats.org/officeDocument/2006/relationships/image" Target="../media/image5.png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Tahoma" pitchFamily="-93" charset="0"/>
              </a:rPr>
              <a:t>Sismica - Michele Pipan</a:t>
            </a:r>
            <a:endParaRPr lang="it-IT" smtClean="0">
              <a:latin typeface="Tahoma" pitchFamily="-93" charset="0"/>
            </a:endParaRPr>
          </a:p>
        </p:txBody>
      </p:sp>
      <p:sp>
        <p:nvSpPr>
          <p:cNvPr id="1536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03AC762-FD69-784D-804A-0A4DD96F3194}" type="slidenum">
              <a:rPr lang="it-IT" smtClean="0">
                <a:latin typeface="Tahoma" pitchFamily="-93" charset="0"/>
              </a:rPr>
              <a:pPr/>
              <a:t>1</a:t>
            </a:fld>
            <a:endParaRPr lang="it-IT" smtClean="0">
              <a:latin typeface="Tahoma" pitchFamily="-93" charset="0"/>
            </a:endParaRPr>
          </a:p>
        </p:txBody>
      </p:sp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it-IT" sz="2800" b="1">
                <a:effectLst/>
                <a:ea typeface="ＭＳ Ｐゴシック" pitchFamily="-93" charset="-128"/>
                <a:cs typeface="ＭＳ Ｐゴシック" pitchFamily="-93" charset="-128"/>
              </a:rPr>
              <a:t>Strumentazione</a:t>
            </a:r>
            <a:r>
              <a:rPr lang="it-IT">
                <a:effectLst/>
                <a:ea typeface="ＭＳ Ｐゴシック" pitchFamily="-93" charset="-128"/>
                <a:cs typeface="ＭＳ Ｐゴシック" pitchFamily="-93" charset="-128"/>
              </a:rPr>
              <a:t> </a:t>
            </a:r>
          </a:p>
        </p:txBody>
      </p:sp>
      <p:sp>
        <p:nvSpPr>
          <p:cNvPr id="15366" name="Text Box 3"/>
          <p:cNvSpPr txBox="1">
            <a:spLocks noChangeArrowheads="1"/>
          </p:cNvSpPr>
          <p:nvPr/>
        </p:nvSpPr>
        <p:spPr bwMode="auto">
          <a:xfrm>
            <a:off x="381000" y="1066800"/>
            <a:ext cx="8763000" cy="593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>
              <a:spcBef>
                <a:spcPct val="50000"/>
              </a:spcBef>
              <a:buFontTx/>
              <a:buNone/>
            </a:pPr>
            <a:r>
              <a:rPr lang="en-US" sz="2400" b="1"/>
              <a:t>Sistemi posizionamento</a:t>
            </a:r>
          </a:p>
          <a:p>
            <a:pPr marL="457200" indent="-457200">
              <a:spcBef>
                <a:spcPct val="50000"/>
              </a:spcBef>
              <a:buFontTx/>
              <a:buNone/>
            </a:pPr>
            <a:r>
              <a:rPr lang="en-US" sz="2400"/>
              <a:t>GPS (Global Positioning System)</a:t>
            </a:r>
          </a:p>
          <a:p>
            <a:pPr marL="457200" indent="-457200">
              <a:spcBef>
                <a:spcPct val="50000"/>
              </a:spcBef>
              <a:buFontTx/>
              <a:buNone/>
            </a:pPr>
            <a:r>
              <a:rPr lang="en-US" sz="2400"/>
              <a:t>EDM (Electromagnetic Distance Measuring equipment)</a:t>
            </a:r>
          </a:p>
          <a:p>
            <a:pPr marL="457200" indent="-457200">
              <a:spcBef>
                <a:spcPct val="50000"/>
              </a:spcBef>
              <a:buFontTx/>
              <a:buNone/>
            </a:pPr>
            <a:r>
              <a:rPr lang="en-US" sz="2400" b="1"/>
              <a:t>Sorgenti</a:t>
            </a:r>
          </a:p>
          <a:p>
            <a:pPr marL="457200" indent="-457200">
              <a:spcBef>
                <a:spcPct val="50000"/>
              </a:spcBef>
              <a:buFontTx/>
              <a:buNone/>
            </a:pPr>
            <a:r>
              <a:rPr lang="en-US" sz="2400"/>
              <a:t>Impulsive/Non-impulsive</a:t>
            </a:r>
          </a:p>
          <a:p>
            <a:pPr marL="457200" indent="-457200">
              <a:spcBef>
                <a:spcPct val="50000"/>
              </a:spcBef>
              <a:buFontTx/>
              <a:buNone/>
            </a:pPr>
            <a:r>
              <a:rPr lang="en-US" sz="2400"/>
              <a:t>Marine/Terrestri</a:t>
            </a:r>
          </a:p>
          <a:p>
            <a:pPr marL="457200" indent="-457200">
              <a:spcBef>
                <a:spcPct val="50000"/>
              </a:spcBef>
              <a:buFontTx/>
              <a:buNone/>
            </a:pPr>
            <a:r>
              <a:rPr lang="en-US" sz="2400" b="1"/>
              <a:t>Sensori</a:t>
            </a:r>
          </a:p>
          <a:p>
            <a:pPr marL="457200" indent="-457200">
              <a:spcBef>
                <a:spcPct val="50000"/>
              </a:spcBef>
              <a:buFontTx/>
              <a:buNone/>
            </a:pPr>
            <a:r>
              <a:rPr lang="en-US" sz="2400"/>
              <a:t>Geofoni</a:t>
            </a:r>
          </a:p>
          <a:p>
            <a:pPr marL="457200" indent="-457200">
              <a:spcBef>
                <a:spcPct val="50000"/>
              </a:spcBef>
              <a:buFontTx/>
              <a:buNone/>
            </a:pPr>
            <a:r>
              <a:rPr lang="en-US" sz="2400"/>
              <a:t>Idrofoni</a:t>
            </a:r>
            <a:endParaRPr lang="en-US" sz="2400" b="1">
              <a:ea typeface="Tahoma" pitchFamily="-93" charset="0"/>
              <a:cs typeface="Tahoma" pitchFamily="-93" charset="0"/>
            </a:endParaRPr>
          </a:p>
          <a:p>
            <a:pPr marL="457200" indent="-457200">
              <a:spcBef>
                <a:spcPct val="50000"/>
              </a:spcBef>
              <a:buFontTx/>
              <a:buNone/>
            </a:pPr>
            <a:endParaRPr lang="en-US" sz="2400" b="1">
              <a:ea typeface="Tahoma" pitchFamily="-93" charset="0"/>
              <a:cs typeface="Tahoma" pitchFamily="-93" charset="0"/>
            </a:endParaRPr>
          </a:p>
          <a:p>
            <a:pPr marL="457200" indent="-457200">
              <a:spcBef>
                <a:spcPct val="50000"/>
              </a:spcBef>
              <a:buFontTx/>
              <a:buNone/>
            </a:pPr>
            <a:endParaRPr lang="en-US" sz="2400" b="1">
              <a:ea typeface="Tahoma" pitchFamily="-93" charset="0"/>
              <a:cs typeface="Tahoma" pitchFamily="-93" charset="0"/>
            </a:endParaRPr>
          </a:p>
        </p:txBody>
      </p:sp>
      <p:graphicFrame>
        <p:nvGraphicFramePr>
          <p:cNvPr id="15362" name="Object 2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15362" name="Equation" r:id="rId3" imgW="114120" imgH="215640" progId="Equation.3">
              <p:embed/>
            </p:oleObj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2104C45-6E03-D040-B1A4-B9823DDC3204}" type="slidenum">
              <a:rPr lang="it-IT" smtClean="0">
                <a:latin typeface="Tahoma" pitchFamily="-93" charset="0"/>
              </a:rPr>
              <a:pPr/>
              <a:t>10</a:t>
            </a:fld>
            <a:endParaRPr lang="it-IT" smtClean="0">
              <a:latin typeface="Tahoma" pitchFamily="-93" charset="0"/>
            </a:endParaRPr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it-IT" sz="2800" b="1">
                <a:effectLst/>
                <a:ea typeface="ＭＳ Ｐゴシック" pitchFamily="-93" charset="-128"/>
                <a:cs typeface="ＭＳ Ｐゴシック" pitchFamily="-93" charset="-128"/>
              </a:rPr>
              <a:t>Strumentazione</a:t>
            </a:r>
            <a:endParaRPr lang="it-IT">
              <a:effectLst/>
              <a:ea typeface="ＭＳ Ｐゴシック" pitchFamily="-93" charset="-128"/>
              <a:cs typeface="ＭＳ Ｐゴシック" pitchFamily="-93" charset="-128"/>
            </a:endParaRPr>
          </a:p>
        </p:txBody>
      </p:sp>
      <p:sp>
        <p:nvSpPr>
          <p:cNvPr id="24581" name="Text Box 3"/>
          <p:cNvSpPr txBox="1">
            <a:spLocks noChangeArrowheads="1"/>
          </p:cNvSpPr>
          <p:nvPr/>
        </p:nvSpPr>
        <p:spPr bwMode="auto">
          <a:xfrm>
            <a:off x="381000" y="838200"/>
            <a:ext cx="83820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>
              <a:spcBef>
                <a:spcPct val="50000"/>
              </a:spcBef>
              <a:buFontTx/>
              <a:buNone/>
            </a:pPr>
            <a:r>
              <a:rPr lang="en-US" sz="2400" b="1"/>
              <a:t>Sorgenti sismiche impulsive: a terra</a:t>
            </a:r>
          </a:p>
          <a:p>
            <a:pPr marL="457200" indent="-457200">
              <a:spcBef>
                <a:spcPct val="50000"/>
              </a:spcBef>
              <a:buFontTx/>
              <a:buNone/>
            </a:pPr>
            <a:r>
              <a:rPr lang="en-US" sz="2400" b="1"/>
              <a:t>A impatto</a:t>
            </a:r>
          </a:p>
        </p:txBody>
      </p:sp>
      <p:graphicFrame>
        <p:nvGraphicFramePr>
          <p:cNvPr id="24578" name="Object 2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24578" name="Equation" r:id="rId3" imgW="114120" imgH="215640" progId="Equation.3">
              <p:embed/>
            </p:oleObj>
          </a:graphicData>
        </a:graphic>
      </p:graphicFrame>
      <p:pic>
        <p:nvPicPr>
          <p:cNvPr id="24582" name="Picture 5" descr="E:\2004GEOFAPP\9.tif"/>
          <p:cNvPicPr>
            <a:picLocks noChangeAspect="1" noChangeArrowheads="1"/>
          </p:cNvPicPr>
          <p:nvPr/>
        </p:nvPicPr>
        <p:blipFill>
          <a:blip r:embed="rId4"/>
          <a:srcRect l="2542" t="20729" b="44031"/>
          <a:stretch>
            <a:fillRect/>
          </a:stretch>
        </p:blipFill>
        <p:spPr bwMode="auto">
          <a:xfrm>
            <a:off x="381000" y="1981200"/>
            <a:ext cx="87630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Tahoma" pitchFamily="-93" charset="0"/>
              </a:rPr>
              <a:t>Sismica - Michele Pipan</a:t>
            </a:r>
            <a:endParaRPr lang="it-IT" smtClean="0">
              <a:latin typeface="Tahoma" pitchFamily="-93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4817A8B-E464-2844-8444-C45C4BC876D6}" type="slidenum">
              <a:rPr lang="it-IT" smtClean="0">
                <a:latin typeface="Tahoma" pitchFamily="-93" charset="0"/>
              </a:rPr>
              <a:pPr/>
              <a:t>11</a:t>
            </a:fld>
            <a:endParaRPr lang="it-IT" smtClean="0">
              <a:latin typeface="Tahoma" pitchFamily="-93" charset="0"/>
            </a:endParaRPr>
          </a:p>
        </p:txBody>
      </p:sp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it-IT" sz="2800" b="1">
                <a:effectLst/>
                <a:ea typeface="ＭＳ Ｐゴシック" pitchFamily="-93" charset="-128"/>
                <a:cs typeface="ＭＳ Ｐゴシック" pitchFamily="-93" charset="-128"/>
              </a:rPr>
              <a:t>Strumentazione</a:t>
            </a:r>
            <a:endParaRPr lang="it-IT">
              <a:effectLst/>
              <a:ea typeface="ＭＳ Ｐゴシック" pitchFamily="-93" charset="-128"/>
              <a:cs typeface="ＭＳ Ｐゴシック" pitchFamily="-93" charset="-128"/>
            </a:endParaRPr>
          </a:p>
        </p:txBody>
      </p:sp>
      <p:sp>
        <p:nvSpPr>
          <p:cNvPr id="25605" name="Text Box 3"/>
          <p:cNvSpPr txBox="1">
            <a:spLocks noChangeArrowheads="1"/>
          </p:cNvSpPr>
          <p:nvPr/>
        </p:nvSpPr>
        <p:spPr bwMode="auto">
          <a:xfrm>
            <a:off x="381000" y="838200"/>
            <a:ext cx="83820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>
              <a:spcBef>
                <a:spcPct val="50000"/>
              </a:spcBef>
              <a:buFontTx/>
              <a:buNone/>
            </a:pPr>
            <a:r>
              <a:rPr lang="en-US" sz="2400" b="1"/>
              <a:t>Sorgenti sismiche impulsive: a terra</a:t>
            </a:r>
          </a:p>
          <a:p>
            <a:pPr marL="457200" indent="-457200">
              <a:spcBef>
                <a:spcPct val="50000"/>
              </a:spcBef>
              <a:buFontTx/>
              <a:buNone/>
            </a:pPr>
            <a:r>
              <a:rPr lang="en-US" sz="2400" b="1"/>
              <a:t>Elettriche ed esplosivo</a:t>
            </a:r>
          </a:p>
        </p:txBody>
      </p:sp>
      <p:graphicFrame>
        <p:nvGraphicFramePr>
          <p:cNvPr id="25602" name="Object 2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25602" name="Equation" r:id="rId3" imgW="114120" imgH="215640" progId="Equation.3">
              <p:embed/>
            </p:oleObj>
          </a:graphicData>
        </a:graphic>
      </p:graphicFrame>
      <p:pic>
        <p:nvPicPr>
          <p:cNvPr id="25606" name="Picture 5" descr="E:\2004GEOFAPP\9.tif"/>
          <p:cNvPicPr>
            <a:picLocks noChangeAspect="1" noChangeArrowheads="1"/>
          </p:cNvPicPr>
          <p:nvPr/>
        </p:nvPicPr>
        <p:blipFill>
          <a:blip r:embed="rId4"/>
          <a:srcRect l="847" t="55969" b="10864"/>
          <a:stretch>
            <a:fillRect/>
          </a:stretch>
        </p:blipFill>
        <p:spPr bwMode="auto">
          <a:xfrm>
            <a:off x="228600" y="2057400"/>
            <a:ext cx="89154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Tahoma" pitchFamily="-93" charset="0"/>
              </a:rPr>
              <a:t>Sismica - Michele Pipan</a:t>
            </a:r>
            <a:endParaRPr lang="it-IT" smtClean="0">
              <a:latin typeface="Tahoma" pitchFamily="-93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4EB8D59-EF2C-324C-A5F2-4ABA69215EBA}" type="slidenum">
              <a:rPr lang="it-IT" smtClean="0">
                <a:latin typeface="Tahoma" pitchFamily="-93" charset="0"/>
              </a:rPr>
              <a:pPr/>
              <a:t>12</a:t>
            </a:fld>
            <a:endParaRPr lang="it-IT" smtClean="0">
              <a:latin typeface="Tahoma" pitchFamily="-93" charset="0"/>
            </a:endParaRPr>
          </a:p>
        </p:txBody>
      </p:sp>
      <p:sp>
        <p:nvSpPr>
          <p:cNvPr id="26629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it-IT" sz="2800" b="1">
                <a:effectLst/>
                <a:ea typeface="ＭＳ Ｐゴシック" pitchFamily="-93" charset="-128"/>
                <a:cs typeface="ＭＳ Ｐゴシック" pitchFamily="-93" charset="-128"/>
              </a:rPr>
              <a:t>Strumentazione</a:t>
            </a:r>
            <a:endParaRPr lang="it-IT">
              <a:effectLst/>
              <a:ea typeface="ＭＳ Ｐゴシック" pitchFamily="-93" charset="-128"/>
              <a:cs typeface="ＭＳ Ｐゴシック" pitchFamily="-93" charset="-128"/>
            </a:endParaRPr>
          </a:p>
        </p:txBody>
      </p:sp>
      <p:sp>
        <p:nvSpPr>
          <p:cNvPr id="26630" name="Text Box 3"/>
          <p:cNvSpPr txBox="1">
            <a:spLocks noChangeArrowheads="1"/>
          </p:cNvSpPr>
          <p:nvPr/>
        </p:nvSpPr>
        <p:spPr bwMode="auto">
          <a:xfrm>
            <a:off x="381000" y="838200"/>
            <a:ext cx="83820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>
              <a:spcBef>
                <a:spcPct val="50000"/>
              </a:spcBef>
              <a:buFontTx/>
              <a:buNone/>
            </a:pPr>
            <a:r>
              <a:rPr lang="en-US" sz="2400" b="1"/>
              <a:t>Sorgenti sismiche non impulsive: a terra</a:t>
            </a:r>
          </a:p>
          <a:p>
            <a:pPr marL="457200" indent="-457200">
              <a:spcBef>
                <a:spcPct val="50000"/>
              </a:spcBef>
              <a:buFontTx/>
              <a:buNone/>
            </a:pPr>
            <a:r>
              <a:rPr lang="en-US" sz="2400" b="1"/>
              <a:t>Vibroseis</a:t>
            </a:r>
          </a:p>
          <a:p>
            <a:pPr marL="457200" indent="-457200">
              <a:spcBef>
                <a:spcPct val="50000"/>
              </a:spcBef>
              <a:buFontTx/>
              <a:buNone/>
            </a:pPr>
            <a:r>
              <a:rPr lang="en-US" sz="2400"/>
              <a:t>Produce un’energizzazione estesa nel tempo, a frequenza continuamente variabile, definita da</a:t>
            </a:r>
          </a:p>
        </p:txBody>
      </p:sp>
      <p:graphicFrame>
        <p:nvGraphicFramePr>
          <p:cNvPr id="26626" name="Object 2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26626" name="Equation" r:id="rId3" imgW="114120" imgH="215640" progId="Equation.3">
              <p:embed/>
            </p:oleObj>
          </a:graphicData>
        </a:graphic>
      </p:graphicFrame>
      <p:graphicFrame>
        <p:nvGraphicFramePr>
          <p:cNvPr id="26627" name="Object 3"/>
          <p:cNvGraphicFramePr>
            <a:graphicFrameLocks noChangeAspect="1"/>
          </p:cNvGraphicFramePr>
          <p:nvPr/>
        </p:nvGraphicFramePr>
        <p:xfrm>
          <a:off x="661988" y="2911475"/>
          <a:ext cx="4046537" cy="1033463"/>
        </p:xfrm>
        <a:graphic>
          <a:graphicData uri="http://schemas.openxmlformats.org/presentationml/2006/ole">
            <p:oleObj spid="_x0000_s26627" name="Equation" r:id="rId4" imgW="1790640" imgH="457200" progId="Equation.3">
              <p:embed/>
            </p:oleObj>
          </a:graphicData>
        </a:graphic>
      </p:graphicFrame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419100" y="3962400"/>
            <a:ext cx="87249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10000"/>
              </a:spcBef>
              <a:buFontTx/>
              <a:buNone/>
            </a:pPr>
            <a:r>
              <a:rPr lang="en-US" sz="2000"/>
              <a:t>Se df/dt &gt; 0 si ha </a:t>
            </a:r>
            <a:r>
              <a:rPr lang="en-US" sz="2000" b="1"/>
              <a:t>up-sweep</a:t>
            </a:r>
          </a:p>
          <a:p>
            <a:pPr>
              <a:spcBef>
                <a:spcPct val="10000"/>
              </a:spcBef>
              <a:buFontTx/>
              <a:buNone/>
            </a:pPr>
            <a:r>
              <a:rPr lang="en-US" sz="2000"/>
              <a:t>Se df/dt&lt;0 di ha </a:t>
            </a:r>
            <a:r>
              <a:rPr lang="en-US" sz="2000" b="1"/>
              <a:t>down-sweep</a:t>
            </a:r>
          </a:p>
          <a:p>
            <a:pPr>
              <a:spcBef>
                <a:spcPct val="10000"/>
              </a:spcBef>
              <a:buFontTx/>
              <a:buNone/>
            </a:pPr>
            <a:r>
              <a:rPr lang="en-US" sz="2000" b="1"/>
              <a:t>Per ottenere dai dati Vibroseis un’approssimazione alla risposta impulsiva del terreno e’ necessario effettuare la cross-correlazione della traccia sismica registrata con la forma d’onda emessa dalla sorgente.</a:t>
            </a:r>
            <a:endParaRPr lang="en-GB" sz="2000" b="1"/>
          </a:p>
        </p:txBody>
      </p:sp>
      <p:sp>
        <p:nvSpPr>
          <p:cNvPr id="2663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Tahoma" pitchFamily="-93" charset="0"/>
              </a:rPr>
              <a:t>Sismica - Michele Pipan</a:t>
            </a:r>
            <a:endParaRPr lang="it-IT" smtClean="0">
              <a:latin typeface="Tahoma" pitchFamily="-93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E674C11-C032-6048-9D6B-86D31763F4F5}" type="slidenum">
              <a:rPr lang="it-IT" smtClean="0">
                <a:latin typeface="Tahoma" pitchFamily="-93" charset="0"/>
              </a:rPr>
              <a:pPr/>
              <a:t>13</a:t>
            </a:fld>
            <a:endParaRPr lang="it-IT" smtClean="0">
              <a:latin typeface="Tahoma" pitchFamily="-93" charset="0"/>
            </a:endParaRPr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it-IT" sz="2800" b="1">
                <a:effectLst/>
                <a:ea typeface="ＭＳ Ｐゴシック" pitchFamily="-93" charset="-128"/>
                <a:cs typeface="ＭＳ Ｐゴシック" pitchFamily="-93" charset="-128"/>
              </a:rPr>
              <a:t>Strumentazione</a:t>
            </a:r>
            <a:endParaRPr lang="it-IT">
              <a:effectLst/>
              <a:ea typeface="ＭＳ Ｐゴシック" pitchFamily="-93" charset="-128"/>
              <a:cs typeface="ＭＳ Ｐゴシック" pitchFamily="-93" charset="-128"/>
            </a:endParaRPr>
          </a:p>
        </p:txBody>
      </p:sp>
      <p:sp>
        <p:nvSpPr>
          <p:cNvPr id="27653" name="Text Box 3"/>
          <p:cNvSpPr txBox="1">
            <a:spLocks noChangeArrowheads="1"/>
          </p:cNvSpPr>
          <p:nvPr/>
        </p:nvSpPr>
        <p:spPr bwMode="auto">
          <a:xfrm>
            <a:off x="381000" y="838200"/>
            <a:ext cx="83820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>
              <a:spcBef>
                <a:spcPct val="50000"/>
              </a:spcBef>
              <a:buFontTx/>
              <a:buNone/>
            </a:pPr>
            <a:r>
              <a:rPr lang="en-US" sz="2400" b="1"/>
              <a:t>Sorgenti sismiche non impulsive: a terra</a:t>
            </a:r>
          </a:p>
          <a:p>
            <a:pPr marL="457200" indent="-457200">
              <a:spcBef>
                <a:spcPct val="50000"/>
              </a:spcBef>
              <a:buFontTx/>
              <a:buNone/>
            </a:pPr>
            <a:r>
              <a:rPr lang="en-US" sz="2400" b="1"/>
              <a:t>Vibroseis</a:t>
            </a:r>
          </a:p>
          <a:p>
            <a:pPr marL="457200" indent="-457200">
              <a:spcBef>
                <a:spcPct val="50000"/>
              </a:spcBef>
              <a:buFontTx/>
              <a:buNone/>
            </a:pPr>
            <a:r>
              <a:rPr lang="en-US" sz="2400"/>
              <a:t>Schema vibratore</a:t>
            </a:r>
          </a:p>
        </p:txBody>
      </p:sp>
      <p:graphicFrame>
        <p:nvGraphicFramePr>
          <p:cNvPr id="27650" name="Object 2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27650" name="Equation" r:id="rId3" imgW="114120" imgH="215640" progId="Equation.3">
              <p:embed/>
            </p:oleObj>
          </a:graphicData>
        </a:graphic>
      </p:graphicFrame>
      <p:pic>
        <p:nvPicPr>
          <p:cNvPr id="27654" name="Picture 7" descr="E:\2004GEOFAPP\10.t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71800" y="2057400"/>
            <a:ext cx="5410200" cy="398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Tahoma" pitchFamily="-93" charset="0"/>
              </a:rPr>
              <a:t>Sismica - Michele Pipan</a:t>
            </a:r>
            <a:endParaRPr lang="it-IT" smtClean="0">
              <a:latin typeface="Tahoma" pitchFamily="-93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8D1B865-906F-A649-A8C7-BD8D4795BA2A}" type="slidenum">
              <a:rPr lang="it-IT" smtClean="0">
                <a:latin typeface="Tahoma" pitchFamily="-93" charset="0"/>
              </a:rPr>
              <a:pPr/>
              <a:t>14</a:t>
            </a:fld>
            <a:endParaRPr lang="it-IT" smtClean="0">
              <a:latin typeface="Tahoma" pitchFamily="-93" charset="0"/>
            </a:endParaRPr>
          </a:p>
        </p:txBody>
      </p:sp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it-IT" sz="2800" b="1">
                <a:effectLst/>
                <a:ea typeface="ＭＳ Ｐゴシック" pitchFamily="-93" charset="-128"/>
                <a:cs typeface="ＭＳ Ｐゴシック" pitchFamily="-93" charset="-128"/>
              </a:rPr>
              <a:t>Strumentazione</a:t>
            </a:r>
            <a:endParaRPr lang="it-IT">
              <a:effectLst/>
              <a:ea typeface="ＭＳ Ｐゴシック" pitchFamily="-93" charset="-128"/>
              <a:cs typeface="ＭＳ Ｐゴシック" pitchFamily="-93" charset="-128"/>
            </a:endParaRPr>
          </a:p>
        </p:txBody>
      </p:sp>
      <p:sp>
        <p:nvSpPr>
          <p:cNvPr id="28677" name="Text Box 3"/>
          <p:cNvSpPr txBox="1">
            <a:spLocks noChangeArrowheads="1"/>
          </p:cNvSpPr>
          <p:nvPr/>
        </p:nvSpPr>
        <p:spPr bwMode="auto">
          <a:xfrm>
            <a:off x="381000" y="838200"/>
            <a:ext cx="83820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>
              <a:spcBef>
                <a:spcPct val="50000"/>
              </a:spcBef>
              <a:buFontTx/>
              <a:buNone/>
            </a:pPr>
            <a:r>
              <a:rPr lang="en-US" sz="2400" b="1"/>
              <a:t>Sorgenti sismiche non impulsive: a terra</a:t>
            </a:r>
          </a:p>
          <a:p>
            <a:pPr marL="457200" indent="-457200">
              <a:spcBef>
                <a:spcPct val="50000"/>
              </a:spcBef>
              <a:buFontTx/>
              <a:buNone/>
            </a:pPr>
            <a:r>
              <a:rPr lang="en-US" sz="2400" b="1"/>
              <a:t>Vibroseis</a:t>
            </a:r>
          </a:p>
          <a:p>
            <a:pPr marL="457200" indent="-457200">
              <a:spcBef>
                <a:spcPct val="50000"/>
              </a:spcBef>
              <a:buFontTx/>
              <a:buNone/>
            </a:pPr>
            <a:r>
              <a:rPr lang="en-US" sz="2400"/>
              <a:t>Foto vibratore</a:t>
            </a:r>
          </a:p>
        </p:txBody>
      </p:sp>
      <p:graphicFrame>
        <p:nvGraphicFramePr>
          <p:cNvPr id="28674" name="Object 2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28674" name="Equation" r:id="rId3" imgW="114120" imgH="215640" progId="Equation.3">
              <p:embed/>
            </p:oleObj>
          </a:graphicData>
        </a:graphic>
      </p:graphicFrame>
      <p:pic>
        <p:nvPicPr>
          <p:cNvPr id="28678" name="Picture 6" descr="E:\2004GEOFAPP\11.t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6800" y="2438400"/>
            <a:ext cx="7010400" cy="372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Tahoma" pitchFamily="-93" charset="0"/>
              </a:rPr>
              <a:t>Sismica - Michele Pipan</a:t>
            </a:r>
            <a:endParaRPr lang="it-IT" smtClean="0">
              <a:latin typeface="Tahoma" pitchFamily="-93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A633D91-88D8-254A-A0F7-D499422EC719}" type="slidenum">
              <a:rPr lang="it-IT" smtClean="0">
                <a:latin typeface="Tahoma" pitchFamily="-93" charset="0"/>
              </a:rPr>
              <a:pPr/>
              <a:t>15</a:t>
            </a:fld>
            <a:endParaRPr lang="it-IT" smtClean="0">
              <a:latin typeface="Tahoma" pitchFamily="-93" charset="0"/>
            </a:endParaRPr>
          </a:p>
        </p:txBody>
      </p:sp>
      <p:sp>
        <p:nvSpPr>
          <p:cNvPr id="29701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it-IT" sz="2800" b="1">
                <a:effectLst/>
                <a:ea typeface="ＭＳ Ｐゴシック" pitchFamily="-93" charset="-128"/>
                <a:cs typeface="ＭＳ Ｐゴシック" pitchFamily="-93" charset="-128"/>
              </a:rPr>
              <a:t>Strumentazione</a:t>
            </a:r>
            <a:endParaRPr lang="it-IT">
              <a:effectLst/>
              <a:ea typeface="ＭＳ Ｐゴシック" pitchFamily="-93" charset="-128"/>
              <a:cs typeface="ＭＳ Ｐゴシック" pitchFamily="-93" charset="-128"/>
            </a:endParaRPr>
          </a:p>
        </p:txBody>
      </p:sp>
      <p:sp>
        <p:nvSpPr>
          <p:cNvPr id="29702" name="Text Box 3"/>
          <p:cNvSpPr txBox="1">
            <a:spLocks noChangeArrowheads="1"/>
          </p:cNvSpPr>
          <p:nvPr/>
        </p:nvSpPr>
        <p:spPr bwMode="auto">
          <a:xfrm>
            <a:off x="381000" y="838200"/>
            <a:ext cx="838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>
              <a:spcBef>
                <a:spcPct val="50000"/>
              </a:spcBef>
              <a:buFontTx/>
              <a:buNone/>
            </a:pPr>
            <a:r>
              <a:rPr lang="en-US" sz="2400" b="1"/>
              <a:t>Sorgenti sismiche marine impulsive: effetto bolla</a:t>
            </a:r>
          </a:p>
        </p:txBody>
      </p:sp>
      <p:graphicFrame>
        <p:nvGraphicFramePr>
          <p:cNvPr id="29698" name="Object 2"/>
          <p:cNvGraphicFramePr>
            <a:graphicFrameLocks noChangeAspect="1"/>
          </p:cNvGraphicFramePr>
          <p:nvPr/>
        </p:nvGraphicFramePr>
        <p:xfrm>
          <a:off x="4591050" y="3549650"/>
          <a:ext cx="114300" cy="215900"/>
        </p:xfrm>
        <a:graphic>
          <a:graphicData uri="http://schemas.openxmlformats.org/presentationml/2006/ole">
            <p:oleObj spid="_x0000_s29698" name="Equation" r:id="rId3" imgW="114120" imgH="215640" progId="Equation.3">
              <p:embed/>
            </p:oleObj>
          </a:graphicData>
        </a:graphic>
      </p:graphicFrame>
      <p:pic>
        <p:nvPicPr>
          <p:cNvPr id="29703" name="Picture 6" descr="E:\2003-geofamb\38.tif"/>
          <p:cNvPicPr>
            <a:picLocks noChangeAspect="1" noChangeArrowheads="1"/>
          </p:cNvPicPr>
          <p:nvPr/>
        </p:nvPicPr>
        <p:blipFill>
          <a:blip r:embed="rId4"/>
          <a:srcRect l="12814" t="3606" r="18102" b="53761"/>
          <a:stretch>
            <a:fillRect/>
          </a:stretch>
        </p:blipFill>
        <p:spPr bwMode="auto">
          <a:xfrm>
            <a:off x="457200" y="1371600"/>
            <a:ext cx="39624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4" name="Picture 7" descr="E:\2003-geofamb\38.tif"/>
          <p:cNvPicPr>
            <a:picLocks noChangeAspect="1" noChangeArrowheads="1"/>
          </p:cNvPicPr>
          <p:nvPr/>
        </p:nvPicPr>
        <p:blipFill>
          <a:blip r:embed="rId4"/>
          <a:srcRect l="2187" t="67555" r="7474" b="7367"/>
          <a:stretch>
            <a:fillRect/>
          </a:stretch>
        </p:blipFill>
        <p:spPr bwMode="auto">
          <a:xfrm>
            <a:off x="457200" y="4038600"/>
            <a:ext cx="77724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5" name="Text Box 8"/>
          <p:cNvSpPr txBox="1">
            <a:spLocks noChangeArrowheads="1"/>
          </p:cNvSpPr>
          <p:nvPr/>
        </p:nvSpPr>
        <p:spPr bwMode="auto">
          <a:xfrm>
            <a:off x="4572000" y="1676400"/>
            <a:ext cx="3886200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/>
              <a:t>Effetto bolla: periodo di oscillazione T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GB"/>
          </a:p>
        </p:txBody>
      </p:sp>
      <p:graphicFrame>
        <p:nvGraphicFramePr>
          <p:cNvPr id="29699" name="Object 3"/>
          <p:cNvGraphicFramePr>
            <a:graphicFrameLocks noChangeAspect="1"/>
          </p:cNvGraphicFramePr>
          <p:nvPr/>
        </p:nvGraphicFramePr>
        <p:xfrm>
          <a:off x="4724400" y="2757488"/>
          <a:ext cx="3657600" cy="1250950"/>
        </p:xfrm>
        <a:graphic>
          <a:graphicData uri="http://schemas.openxmlformats.org/presentationml/2006/ole">
            <p:oleObj spid="_x0000_s29699" name="Equation" r:id="rId5" imgW="1002960" imgH="342720" progId="Equation.3">
              <p:embed/>
            </p:oleObj>
          </a:graphicData>
        </a:graphic>
      </p:graphicFrame>
      <p:sp>
        <p:nvSpPr>
          <p:cNvPr id="2970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Tahoma" pitchFamily="-93" charset="0"/>
              </a:rPr>
              <a:t>Sismica - Michele Pipan</a:t>
            </a:r>
            <a:endParaRPr lang="it-IT" smtClean="0">
              <a:latin typeface="Tahoma" pitchFamily="-93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21B757A-945C-2F41-8787-6E74AF929D11}" type="slidenum">
              <a:rPr lang="it-IT" smtClean="0">
                <a:latin typeface="Tahoma" pitchFamily="-93" charset="0"/>
              </a:rPr>
              <a:pPr/>
              <a:t>16</a:t>
            </a:fld>
            <a:endParaRPr lang="it-IT" smtClean="0">
              <a:latin typeface="Tahoma" pitchFamily="-93" charset="0"/>
            </a:endParaRPr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it-IT" sz="2800" b="1">
                <a:effectLst/>
                <a:ea typeface="ＭＳ Ｐゴシック" pitchFamily="-93" charset="-128"/>
                <a:cs typeface="ＭＳ Ｐゴシック" pitchFamily="-93" charset="-128"/>
              </a:rPr>
              <a:t>Strumentazione</a:t>
            </a:r>
            <a:endParaRPr lang="it-IT">
              <a:effectLst/>
              <a:ea typeface="ＭＳ Ｐゴシック" pitchFamily="-93" charset="-128"/>
              <a:cs typeface="ＭＳ Ｐゴシック" pitchFamily="-93" charset="-128"/>
            </a:endParaRPr>
          </a:p>
        </p:txBody>
      </p:sp>
      <p:sp>
        <p:nvSpPr>
          <p:cNvPr id="30724" name="Text Box 3"/>
          <p:cNvSpPr txBox="1">
            <a:spLocks noChangeArrowheads="1"/>
          </p:cNvSpPr>
          <p:nvPr/>
        </p:nvSpPr>
        <p:spPr bwMode="auto">
          <a:xfrm>
            <a:off x="381000" y="838200"/>
            <a:ext cx="838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>
              <a:spcBef>
                <a:spcPct val="50000"/>
              </a:spcBef>
              <a:buFontTx/>
              <a:buNone/>
            </a:pPr>
            <a:r>
              <a:rPr lang="en-US" sz="2400" b="1"/>
              <a:t>Sorgenti sismiche marine impulsive: air-gun</a:t>
            </a:r>
          </a:p>
        </p:txBody>
      </p:sp>
      <p:pic>
        <p:nvPicPr>
          <p:cNvPr id="30725" name="Picture 9" descr="E:\2003-geofamb\39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7300" y="1371600"/>
            <a:ext cx="6629400" cy="491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Tahoma" pitchFamily="-93" charset="0"/>
              </a:rPr>
              <a:t>Sismica - Michele Pipan</a:t>
            </a:r>
            <a:endParaRPr lang="it-IT" smtClean="0">
              <a:latin typeface="Tahoma" pitchFamily="-93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8A79EBC-6AEB-1341-BD36-18AABA5A8161}" type="slidenum">
              <a:rPr lang="it-IT" smtClean="0">
                <a:latin typeface="Tahoma" pitchFamily="-93" charset="0"/>
              </a:rPr>
              <a:pPr/>
              <a:t>17</a:t>
            </a:fld>
            <a:endParaRPr lang="it-IT" smtClean="0">
              <a:latin typeface="Tahoma" pitchFamily="-93" charset="0"/>
            </a:endParaRPr>
          </a:p>
        </p:txBody>
      </p:sp>
      <p:sp>
        <p:nvSpPr>
          <p:cNvPr id="3174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it-IT" sz="2800" b="1">
                <a:effectLst/>
                <a:ea typeface="ＭＳ Ｐゴシック" pitchFamily="-93" charset="-128"/>
                <a:cs typeface="ＭＳ Ｐゴシック" pitchFamily="-93" charset="-128"/>
              </a:rPr>
              <a:t>Strumentazione</a:t>
            </a:r>
            <a:endParaRPr lang="it-IT">
              <a:effectLst/>
              <a:ea typeface="ＭＳ Ｐゴシック" pitchFamily="-93" charset="-128"/>
              <a:cs typeface="ＭＳ Ｐゴシック" pitchFamily="-93" charset="-128"/>
            </a:endParaRPr>
          </a:p>
        </p:txBody>
      </p:sp>
      <p:sp>
        <p:nvSpPr>
          <p:cNvPr id="31749" name="Text Box 3"/>
          <p:cNvSpPr txBox="1">
            <a:spLocks noChangeArrowheads="1"/>
          </p:cNvSpPr>
          <p:nvPr/>
        </p:nvSpPr>
        <p:spPr bwMode="auto">
          <a:xfrm>
            <a:off x="381000" y="838200"/>
            <a:ext cx="8382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>
              <a:spcBef>
                <a:spcPct val="50000"/>
              </a:spcBef>
              <a:buFontTx/>
              <a:buNone/>
            </a:pPr>
            <a:r>
              <a:rPr lang="en-US" sz="2400" b="1"/>
              <a:t>Sorgenti sismiche marine non-impulsive: chirp sub-bottom profiler</a:t>
            </a:r>
          </a:p>
        </p:txBody>
      </p:sp>
      <p:pic>
        <p:nvPicPr>
          <p:cNvPr id="31750" name="Picture 5" descr="E:\2003-geofamb\40.tif"/>
          <p:cNvPicPr>
            <a:picLocks noChangeAspect="1" noChangeArrowheads="1"/>
          </p:cNvPicPr>
          <p:nvPr/>
        </p:nvPicPr>
        <p:blipFill>
          <a:blip r:embed="rId3"/>
          <a:srcRect b="63675"/>
          <a:stretch>
            <a:fillRect/>
          </a:stretch>
        </p:blipFill>
        <p:spPr bwMode="auto">
          <a:xfrm>
            <a:off x="381000" y="1674813"/>
            <a:ext cx="5715000" cy="350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1746" name="Object 2"/>
          <p:cNvGraphicFramePr>
            <a:graphicFrameLocks noChangeAspect="1"/>
          </p:cNvGraphicFramePr>
          <p:nvPr/>
        </p:nvGraphicFramePr>
        <p:xfrm>
          <a:off x="3429000" y="5029200"/>
          <a:ext cx="4800600" cy="1152525"/>
        </p:xfrm>
        <a:graphic>
          <a:graphicData uri="http://schemas.openxmlformats.org/presentationml/2006/ole">
            <p:oleObj spid="_x0000_s31746" name="Equation" r:id="rId4" imgW="1904760" imgH="457200" progId="Equation.3">
              <p:embed/>
            </p:oleObj>
          </a:graphicData>
        </a:graphic>
      </p:graphicFrame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6172200" y="1600200"/>
            <a:ext cx="2514600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400"/>
              <a:t>Emettono segnale analiticamente definito e con frequenza continuamente variabile nel tempo (sweep)</a:t>
            </a:r>
            <a:endParaRPr lang="en-GB" sz="2400"/>
          </a:p>
        </p:txBody>
      </p:sp>
      <p:sp>
        <p:nvSpPr>
          <p:cNvPr id="3175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Tahoma" pitchFamily="-93" charset="0"/>
              </a:rPr>
              <a:t>Sismica - Michele Pipan</a:t>
            </a:r>
            <a:endParaRPr lang="it-IT" smtClean="0">
              <a:latin typeface="Tahoma" pitchFamily="-93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AB8D329-0885-1744-8272-23CCFA7903EC}" type="slidenum">
              <a:rPr lang="it-IT" smtClean="0">
                <a:latin typeface="Tahoma" pitchFamily="-93" charset="0"/>
              </a:rPr>
              <a:pPr/>
              <a:t>18</a:t>
            </a:fld>
            <a:endParaRPr lang="it-IT" smtClean="0">
              <a:latin typeface="Tahoma" pitchFamily="-93" charset="0"/>
            </a:endParaRPr>
          </a:p>
        </p:txBody>
      </p:sp>
      <p:sp>
        <p:nvSpPr>
          <p:cNvPr id="32771" name="Rectangle 2050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it-IT" sz="2800" b="1">
                <a:effectLst/>
                <a:ea typeface="ＭＳ Ｐゴシック" pitchFamily="-93" charset="-128"/>
                <a:cs typeface="ＭＳ Ｐゴシック" pitchFamily="-93" charset="-128"/>
              </a:rPr>
              <a:t>Strumentazione</a:t>
            </a:r>
            <a:endParaRPr lang="it-IT">
              <a:effectLst/>
              <a:ea typeface="ＭＳ Ｐゴシック" pitchFamily="-93" charset="-128"/>
              <a:cs typeface="ＭＳ Ｐゴシック" pitchFamily="-93" charset="-128"/>
            </a:endParaRPr>
          </a:p>
        </p:txBody>
      </p:sp>
      <p:sp>
        <p:nvSpPr>
          <p:cNvPr id="32772" name="Text Box 2051"/>
          <p:cNvSpPr txBox="1">
            <a:spLocks noChangeArrowheads="1"/>
          </p:cNvSpPr>
          <p:nvPr/>
        </p:nvSpPr>
        <p:spPr bwMode="auto">
          <a:xfrm>
            <a:off x="381000" y="838200"/>
            <a:ext cx="838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>
              <a:spcBef>
                <a:spcPct val="50000"/>
              </a:spcBef>
              <a:buFontTx/>
              <a:buNone/>
            </a:pPr>
            <a:r>
              <a:rPr lang="en-US" sz="2400" b="1"/>
              <a:t>Teoria sensori: I geofoni</a:t>
            </a:r>
          </a:p>
        </p:txBody>
      </p:sp>
      <p:pic>
        <p:nvPicPr>
          <p:cNvPr id="32773" name="Picture 2055" descr="E:\2004GEOFAPP\12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295400"/>
            <a:ext cx="6858000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Tahoma" pitchFamily="-93" charset="0"/>
              </a:rPr>
              <a:t>Sismica - Michele Pipan</a:t>
            </a:r>
            <a:endParaRPr lang="it-IT" smtClean="0">
              <a:latin typeface="Tahoma" pitchFamily="-93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651C96E-9B76-E14C-9CA8-281256ED085D}" type="slidenum">
              <a:rPr lang="it-IT" smtClean="0">
                <a:latin typeface="Tahoma" pitchFamily="-93" charset="0"/>
              </a:rPr>
              <a:pPr/>
              <a:t>19</a:t>
            </a:fld>
            <a:endParaRPr lang="it-IT" smtClean="0">
              <a:latin typeface="Tahoma" pitchFamily="-93" charset="0"/>
            </a:endParaRPr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it-IT" sz="2800" b="1">
                <a:effectLst/>
                <a:ea typeface="ＭＳ Ｐゴシック" pitchFamily="-93" charset="-128"/>
                <a:cs typeface="ＭＳ Ｐゴシック" pitchFamily="-93" charset="-128"/>
              </a:rPr>
              <a:t>Strumentazione</a:t>
            </a:r>
            <a:endParaRPr lang="it-IT">
              <a:effectLst/>
              <a:ea typeface="ＭＳ Ｐゴシック" pitchFamily="-93" charset="-128"/>
              <a:cs typeface="ＭＳ Ｐゴシック" pitchFamily="-93" charset="-128"/>
            </a:endParaRPr>
          </a:p>
        </p:txBody>
      </p:sp>
      <p:sp>
        <p:nvSpPr>
          <p:cNvPr id="33796" name="Text Box 3"/>
          <p:cNvSpPr txBox="1">
            <a:spLocks noChangeArrowheads="1"/>
          </p:cNvSpPr>
          <p:nvPr/>
        </p:nvSpPr>
        <p:spPr bwMode="auto">
          <a:xfrm>
            <a:off x="381000" y="838200"/>
            <a:ext cx="838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>
              <a:spcBef>
                <a:spcPct val="50000"/>
              </a:spcBef>
              <a:buFontTx/>
              <a:buNone/>
            </a:pPr>
            <a:r>
              <a:rPr lang="en-US" sz="2400" b="1"/>
              <a:t>Teoria sensori: I geofoni</a:t>
            </a:r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609600" y="1828800"/>
            <a:ext cx="822960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400"/>
              <a:t>Principio di funzionamento: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sz="2400"/>
              <a:t>Avvolgimento sospeso in campo magnetico generato da magnete permanente (tramite molle).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sz="2400"/>
              <a:t>Avvolgimento tende a mantenere per inerzia la sua posizione, magnete si muove solidale con terreno.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sz="2400"/>
              <a:t>Moto relativo avvolgimento-campo magnetico genera differenza di potenziale agli estremi dell’avvolgimento.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GB" sz="2400"/>
          </a:p>
        </p:txBody>
      </p:sp>
      <p:sp>
        <p:nvSpPr>
          <p:cNvPr id="3379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Tahoma" pitchFamily="-93" charset="0"/>
              </a:rPr>
              <a:t>Sismica - Michele Pipan</a:t>
            </a:r>
            <a:endParaRPr lang="it-IT" smtClean="0">
              <a:latin typeface="Tahoma" pitchFamily="-93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AD6D1E5-29A6-484A-83A5-CD5FAC0E2191}" type="slidenum">
              <a:rPr lang="it-IT" smtClean="0">
                <a:latin typeface="Tahoma" pitchFamily="-93" charset="0"/>
              </a:rPr>
              <a:pPr/>
              <a:t>2</a:t>
            </a:fld>
            <a:endParaRPr lang="it-IT" smtClean="0">
              <a:latin typeface="Tahoma" pitchFamily="-93" charset="0"/>
            </a:endParaRP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it-IT" sz="2800" b="1">
                <a:effectLst/>
                <a:ea typeface="ＭＳ Ｐゴシック" pitchFamily="-93" charset="-128"/>
                <a:cs typeface="ＭＳ Ｐゴシック" pitchFamily="-93" charset="-128"/>
              </a:rPr>
              <a:t>Strumentazione</a:t>
            </a:r>
            <a:r>
              <a:rPr lang="it-IT">
                <a:effectLst/>
                <a:ea typeface="ＭＳ Ｐゴシック" pitchFamily="-93" charset="-128"/>
                <a:cs typeface="ＭＳ Ｐゴシック" pitchFamily="-93" charset="-128"/>
              </a:rPr>
              <a:t> </a:t>
            </a:r>
          </a:p>
        </p:txBody>
      </p:sp>
      <p:sp>
        <p:nvSpPr>
          <p:cNvPr id="16389" name="Text Box 3"/>
          <p:cNvSpPr txBox="1">
            <a:spLocks noChangeArrowheads="1"/>
          </p:cNvSpPr>
          <p:nvPr/>
        </p:nvSpPr>
        <p:spPr bwMode="auto">
          <a:xfrm>
            <a:off x="381000" y="1066800"/>
            <a:ext cx="8763000" cy="502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>
              <a:spcBef>
                <a:spcPct val="50000"/>
              </a:spcBef>
              <a:buFontTx/>
              <a:buNone/>
            </a:pPr>
            <a:r>
              <a:rPr lang="en-US" sz="2400" b="1"/>
              <a:t>Sorgente sismica ideale</a:t>
            </a:r>
          </a:p>
          <a:p>
            <a:pPr marL="457200" indent="-457200">
              <a:spcBef>
                <a:spcPct val="50000"/>
              </a:spcBef>
              <a:buFontTx/>
              <a:buNone/>
            </a:pPr>
            <a:r>
              <a:rPr lang="en-US" sz="2400"/>
              <a:t>Produce un’onda che</a:t>
            </a:r>
          </a:p>
          <a:p>
            <a:pPr marL="457200" indent="-457200">
              <a:spcBef>
                <a:spcPct val="50000"/>
              </a:spcBef>
              <a:buFontTx/>
              <a:buNone/>
            </a:pPr>
            <a:r>
              <a:rPr lang="en-US" sz="2400"/>
              <a:t>1 – contiene sufficiente energia per essere rilevata a grande distanza</a:t>
            </a:r>
          </a:p>
          <a:p>
            <a:pPr marL="457200" indent="-457200">
              <a:spcBef>
                <a:spcPct val="50000"/>
              </a:spcBef>
              <a:buFontTx/>
              <a:buNone/>
            </a:pPr>
            <a:r>
              <a:rPr lang="en-US" sz="2400"/>
              <a:t>2 - ha breve durata, in modo da consentire identificazione di discontinuita’ vicine</a:t>
            </a:r>
          </a:p>
          <a:p>
            <a:pPr marL="457200" indent="-457200">
              <a:spcBef>
                <a:spcPct val="50000"/>
              </a:spcBef>
              <a:buFontTx/>
              <a:buNone/>
            </a:pPr>
            <a:r>
              <a:rPr lang="en-US" sz="2400"/>
              <a:t>3 – e’ ripetitiva</a:t>
            </a:r>
          </a:p>
          <a:p>
            <a:pPr marL="457200" indent="-457200">
              <a:spcBef>
                <a:spcPct val="50000"/>
              </a:spcBef>
              <a:buFontTx/>
              <a:buNone/>
            </a:pPr>
            <a:r>
              <a:rPr lang="en-US" sz="2400"/>
              <a:t>4 – non genera rumore</a:t>
            </a:r>
            <a:endParaRPr lang="en-US" sz="2400" b="1">
              <a:ea typeface="Tahoma" pitchFamily="-93" charset="0"/>
              <a:cs typeface="Tahoma" pitchFamily="-93" charset="0"/>
            </a:endParaRPr>
          </a:p>
          <a:p>
            <a:pPr marL="457200" indent="-457200">
              <a:spcBef>
                <a:spcPct val="50000"/>
              </a:spcBef>
              <a:buFontTx/>
              <a:buNone/>
            </a:pPr>
            <a:endParaRPr lang="en-US" sz="2400" b="1">
              <a:ea typeface="Tahoma" pitchFamily="-93" charset="0"/>
              <a:cs typeface="Tahoma" pitchFamily="-93" charset="0"/>
            </a:endParaRPr>
          </a:p>
          <a:p>
            <a:pPr marL="457200" indent="-457200">
              <a:spcBef>
                <a:spcPct val="50000"/>
              </a:spcBef>
              <a:buFontTx/>
              <a:buNone/>
            </a:pPr>
            <a:endParaRPr lang="en-US" sz="2400" b="1">
              <a:ea typeface="Tahoma" pitchFamily="-93" charset="0"/>
              <a:cs typeface="Tahoma" pitchFamily="-93" charset="0"/>
            </a:endParaRPr>
          </a:p>
        </p:txBody>
      </p:sp>
      <p:graphicFrame>
        <p:nvGraphicFramePr>
          <p:cNvPr id="16386" name="Object 2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16386" name="Equation" r:id="rId3" imgW="114120" imgH="215640" progId="Equation.3">
              <p:embed/>
            </p:oleObj>
          </a:graphicData>
        </a:graphic>
      </p:graphicFrame>
      <p:sp>
        <p:nvSpPr>
          <p:cNvPr id="1639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Tahoma" pitchFamily="-93" charset="0"/>
              </a:rPr>
              <a:t>Sismica - Michele Pipan</a:t>
            </a:r>
            <a:endParaRPr lang="it-IT" smtClean="0">
              <a:latin typeface="Tahoma" pitchFamily="-93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F37AB4C-72A6-BF42-9FA5-5E65A9A98627}" type="slidenum">
              <a:rPr lang="it-IT" smtClean="0">
                <a:latin typeface="Tahoma" pitchFamily="-93" charset="0"/>
              </a:rPr>
              <a:pPr/>
              <a:t>20</a:t>
            </a:fld>
            <a:endParaRPr lang="it-IT" smtClean="0">
              <a:latin typeface="Tahoma" pitchFamily="-93" charset="0"/>
            </a:endParaRPr>
          </a:p>
        </p:txBody>
      </p:sp>
      <p:sp>
        <p:nvSpPr>
          <p:cNvPr id="3482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it-IT" sz="2800" b="1">
                <a:effectLst/>
                <a:ea typeface="ＭＳ Ｐゴシック" pitchFamily="-93" charset="-128"/>
                <a:cs typeface="ＭＳ Ｐゴシック" pitchFamily="-93" charset="-128"/>
              </a:rPr>
              <a:t>Strumentazione</a:t>
            </a:r>
            <a:endParaRPr lang="it-IT">
              <a:effectLst/>
              <a:ea typeface="ＭＳ Ｐゴシック" pitchFamily="-93" charset="-128"/>
              <a:cs typeface="ＭＳ Ｐゴシック" pitchFamily="-93" charset="-128"/>
            </a:endParaRPr>
          </a:p>
        </p:txBody>
      </p:sp>
      <p:sp>
        <p:nvSpPr>
          <p:cNvPr id="34821" name="Text Box 3"/>
          <p:cNvSpPr txBox="1">
            <a:spLocks noChangeArrowheads="1"/>
          </p:cNvSpPr>
          <p:nvPr/>
        </p:nvSpPr>
        <p:spPr bwMode="auto">
          <a:xfrm>
            <a:off x="381000" y="838200"/>
            <a:ext cx="838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>
              <a:spcBef>
                <a:spcPct val="50000"/>
              </a:spcBef>
              <a:buFontTx/>
              <a:buNone/>
            </a:pPr>
            <a:r>
              <a:rPr lang="en-US" sz="2400" b="1"/>
              <a:t>Teoria sensori: I geofoni</a:t>
            </a:r>
          </a:p>
        </p:txBody>
      </p:sp>
      <p:sp>
        <p:nvSpPr>
          <p:cNvPr id="34822" name="Text Box 4"/>
          <p:cNvSpPr txBox="1">
            <a:spLocks noChangeArrowheads="1"/>
          </p:cNvSpPr>
          <p:nvPr/>
        </p:nvSpPr>
        <p:spPr bwMode="auto">
          <a:xfrm>
            <a:off x="457200" y="1447800"/>
            <a:ext cx="82296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400"/>
              <a:t>Smorzamento (h): puo’ essere meccanico o elettromagnetico. Quando h=1, smorzamento critico e output geofono non oscilla.</a:t>
            </a:r>
          </a:p>
        </p:txBody>
      </p:sp>
      <p:pic>
        <p:nvPicPr>
          <p:cNvPr id="34823" name="Picture 5" descr="E:\2004GEOFAPP\14.tif"/>
          <p:cNvPicPr>
            <a:picLocks noChangeAspect="1" noChangeArrowheads="1"/>
          </p:cNvPicPr>
          <p:nvPr/>
        </p:nvPicPr>
        <p:blipFill>
          <a:blip r:embed="rId3"/>
          <a:srcRect l="1309" t="4854" r="1826" b="505"/>
          <a:stretch>
            <a:fillRect/>
          </a:stretch>
        </p:blipFill>
        <p:spPr bwMode="auto">
          <a:xfrm>
            <a:off x="609600" y="2971800"/>
            <a:ext cx="5638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4" name="Rectangle 7"/>
          <p:cNvSpPr>
            <a:spLocks noChangeArrowheads="1"/>
          </p:cNvSpPr>
          <p:nvPr/>
        </p:nvSpPr>
        <p:spPr bwMode="auto">
          <a:xfrm>
            <a:off x="457200" y="2971800"/>
            <a:ext cx="152400" cy="29718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25" name="Text Box 6"/>
          <p:cNvSpPr txBox="1">
            <a:spLocks noChangeArrowheads="1"/>
          </p:cNvSpPr>
          <p:nvPr/>
        </p:nvSpPr>
        <p:spPr bwMode="auto">
          <a:xfrm rot="-5400000">
            <a:off x="-1645443" y="3626643"/>
            <a:ext cx="441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1800"/>
              <a:t>Output geofono (corrente </a:t>
            </a:r>
            <a:r>
              <a:rPr lang="en-US" sz="1800" i="1"/>
              <a:t>i</a:t>
            </a:r>
            <a:r>
              <a:rPr lang="en-US" sz="1800"/>
              <a:t>)</a:t>
            </a:r>
            <a:endParaRPr lang="en-GB" sz="1800"/>
          </a:p>
        </p:txBody>
      </p:sp>
      <p:sp>
        <p:nvSpPr>
          <p:cNvPr id="34826" name="Rectangle 9"/>
          <p:cNvSpPr>
            <a:spLocks noChangeArrowheads="1"/>
          </p:cNvSpPr>
          <p:nvPr/>
        </p:nvSpPr>
        <p:spPr bwMode="auto">
          <a:xfrm>
            <a:off x="3962400" y="2590800"/>
            <a:ext cx="4800600" cy="2057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34818" name="Object 2"/>
          <p:cNvGraphicFramePr>
            <a:graphicFrameLocks noChangeAspect="1"/>
          </p:cNvGraphicFramePr>
          <p:nvPr/>
        </p:nvGraphicFramePr>
        <p:xfrm>
          <a:off x="4114800" y="2590800"/>
          <a:ext cx="4724400" cy="2066925"/>
        </p:xfrm>
        <a:graphic>
          <a:graphicData uri="http://schemas.openxmlformats.org/presentationml/2006/ole">
            <p:oleObj spid="_x0000_s34818" name="Equation" r:id="rId4" imgW="2031840" imgH="888840" progId="Equation.3">
              <p:embed/>
            </p:oleObj>
          </a:graphicData>
        </a:graphic>
      </p:graphicFrame>
      <p:sp>
        <p:nvSpPr>
          <p:cNvPr id="34827" name="Text Box 10"/>
          <p:cNvSpPr txBox="1">
            <a:spLocks noChangeArrowheads="1"/>
          </p:cNvSpPr>
          <p:nvPr/>
        </p:nvSpPr>
        <p:spPr bwMode="auto">
          <a:xfrm>
            <a:off x="6400800" y="4800600"/>
            <a:ext cx="27432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1200"/>
              <a:t>i= corrente in avvolgimento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1200"/>
              <a:t>z= spostamento terreno (geofono)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1200"/>
              <a:t>K=2</a:t>
            </a:r>
            <a:r>
              <a:rPr lang="en-US" sz="1200">
                <a:latin typeface="Symbol" pitchFamily="-93" charset="2"/>
              </a:rPr>
              <a:t>p</a:t>
            </a:r>
            <a:r>
              <a:rPr lang="en-US" sz="1200"/>
              <a:t>rnH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1200"/>
              <a:t>m,r,n=massa, raggio, n. giri avvolgimento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1200"/>
              <a:t>R= resistenza totale avvolgimento e circuito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1200">
                <a:latin typeface="Symbol" pitchFamily="-93" charset="2"/>
              </a:rPr>
              <a:t>t</a:t>
            </a:r>
            <a:r>
              <a:rPr lang="en-US" sz="1200"/>
              <a:t>= fattore smorzamento meccanico</a:t>
            </a:r>
            <a:endParaRPr lang="en-GB" sz="1200"/>
          </a:p>
        </p:txBody>
      </p:sp>
      <p:sp>
        <p:nvSpPr>
          <p:cNvPr id="3482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Tahoma" pitchFamily="-93" charset="0"/>
              </a:rPr>
              <a:t>Sismica - Michele Pipan</a:t>
            </a:r>
            <a:endParaRPr lang="it-IT" smtClean="0">
              <a:latin typeface="Tahoma" pitchFamily="-93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64B2792-7C60-5844-98C9-BDF43EDE64B1}" type="slidenum">
              <a:rPr lang="it-IT" smtClean="0">
                <a:latin typeface="Tahoma" pitchFamily="-93" charset="0"/>
              </a:rPr>
              <a:pPr/>
              <a:t>21</a:t>
            </a:fld>
            <a:endParaRPr lang="it-IT" smtClean="0">
              <a:latin typeface="Tahoma" pitchFamily="-93" charset="0"/>
            </a:endParaRPr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it-IT" sz="2800" b="1">
                <a:effectLst/>
                <a:ea typeface="ＭＳ Ｐゴシック" pitchFamily="-93" charset="-128"/>
                <a:cs typeface="ＭＳ Ｐゴシック" pitchFamily="-93" charset="-128"/>
              </a:rPr>
              <a:t>Strumentazione</a:t>
            </a:r>
            <a:endParaRPr lang="it-IT">
              <a:effectLst/>
              <a:ea typeface="ＭＳ Ｐゴシック" pitchFamily="-93" charset="-128"/>
              <a:cs typeface="ＭＳ Ｐゴシック" pitchFamily="-93" charset="-128"/>
            </a:endParaRPr>
          </a:p>
        </p:txBody>
      </p:sp>
      <p:sp>
        <p:nvSpPr>
          <p:cNvPr id="35844" name="Text Box 3"/>
          <p:cNvSpPr txBox="1">
            <a:spLocks noChangeArrowheads="1"/>
          </p:cNvSpPr>
          <p:nvPr/>
        </p:nvSpPr>
        <p:spPr bwMode="auto">
          <a:xfrm>
            <a:off x="381000" y="838200"/>
            <a:ext cx="838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>
              <a:spcBef>
                <a:spcPct val="50000"/>
              </a:spcBef>
              <a:buFontTx/>
              <a:buNone/>
            </a:pPr>
            <a:r>
              <a:rPr lang="en-US" sz="2400" b="1"/>
              <a:t>Teoria sensori: I geofoni</a:t>
            </a:r>
          </a:p>
        </p:txBody>
      </p:sp>
      <p:sp>
        <p:nvSpPr>
          <p:cNvPr id="35845" name="Text Box 4"/>
          <p:cNvSpPr txBox="1">
            <a:spLocks noChangeArrowheads="1"/>
          </p:cNvSpPr>
          <p:nvPr/>
        </p:nvSpPr>
        <p:spPr bwMode="auto">
          <a:xfrm>
            <a:off x="457200" y="1447800"/>
            <a:ext cx="82296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000"/>
              <a:t>Perche’ l’ampiezza del moto dell’avvolgimento sia indipendente dalla frequenza, la frequenza naturale del sistema deve essere inferiore alle frequenze di interesse e il ritardo di fase deve variare linearmente con la frequenza.</a:t>
            </a:r>
          </a:p>
        </p:txBody>
      </p:sp>
      <p:pic>
        <p:nvPicPr>
          <p:cNvPr id="35846" name="Picture 11" descr="E:\2004GEOFAPP\15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819400"/>
            <a:ext cx="2474913" cy="331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7" name="Text Box 12"/>
          <p:cNvSpPr txBox="1">
            <a:spLocks noChangeArrowheads="1"/>
          </p:cNvSpPr>
          <p:nvPr/>
        </p:nvSpPr>
        <p:spPr bwMode="auto">
          <a:xfrm>
            <a:off x="3429000" y="2743200"/>
            <a:ext cx="5334000" cy="329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/>
              <a:t>Parametro essenziale per definire caratteristiche geofono e’ la sensitivita’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/>
          </a:p>
          <a:p>
            <a:pPr>
              <a:spcBef>
                <a:spcPct val="50000"/>
              </a:spcBef>
              <a:buFontTx/>
              <a:buNone/>
            </a:pPr>
            <a:r>
              <a:rPr lang="en-US">
                <a:latin typeface="Symbol" pitchFamily="-93" charset="2"/>
              </a:rPr>
              <a:t>G</a:t>
            </a:r>
            <a:r>
              <a:rPr lang="en-US"/>
              <a:t>=    Voltaggio in uscita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/>
              <a:t>      Velocita’ moto geofono</a:t>
            </a:r>
            <a:endParaRPr lang="en-GB"/>
          </a:p>
        </p:txBody>
      </p:sp>
      <p:sp>
        <p:nvSpPr>
          <p:cNvPr id="35848" name="Line 13"/>
          <p:cNvSpPr>
            <a:spLocks noChangeShapeType="1"/>
          </p:cNvSpPr>
          <p:nvPr/>
        </p:nvSpPr>
        <p:spPr bwMode="auto">
          <a:xfrm>
            <a:off x="4114800" y="5562600"/>
            <a:ext cx="39624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4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Tahoma" pitchFamily="-93" charset="0"/>
              </a:rPr>
              <a:t>Sismica - Michele Pipan</a:t>
            </a:r>
            <a:endParaRPr lang="it-IT" smtClean="0">
              <a:latin typeface="Tahoma" pitchFamily="-93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359962C-3257-B741-8146-F56F6E6AF1ED}" type="slidenum">
              <a:rPr lang="it-IT" smtClean="0">
                <a:latin typeface="Tahoma" pitchFamily="-93" charset="0"/>
              </a:rPr>
              <a:pPr/>
              <a:t>22</a:t>
            </a:fld>
            <a:endParaRPr lang="it-IT" smtClean="0">
              <a:latin typeface="Tahoma" pitchFamily="-93" charset="0"/>
            </a:endParaRPr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it-IT" sz="2800" b="1">
                <a:effectLst/>
                <a:ea typeface="ＭＳ Ｐゴシック" pitchFamily="-93" charset="-128"/>
                <a:cs typeface="ＭＳ Ｐゴシック" pitchFamily="-93" charset="-128"/>
              </a:rPr>
              <a:t>Strumentazione</a:t>
            </a:r>
            <a:endParaRPr lang="it-IT">
              <a:effectLst/>
              <a:ea typeface="ＭＳ Ｐゴシック" pitchFamily="-93" charset="-128"/>
              <a:cs typeface="ＭＳ Ｐゴシック" pitchFamily="-93" charset="-128"/>
            </a:endParaRP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457200" y="1447800"/>
            <a:ext cx="37338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000"/>
              <a:t>La sensitivita’ dipende essenzialmente da K ed h ed ha un valore di circa 0.7 V/cm/s per i sensori attualmente in uso.</a:t>
            </a:r>
          </a:p>
        </p:txBody>
      </p:sp>
      <p:pic>
        <p:nvPicPr>
          <p:cNvPr id="36869" name="Picture 8" descr="E:\2004GEOFAPP\16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54500" y="433388"/>
            <a:ext cx="4660900" cy="581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0" name="Text Box 3"/>
          <p:cNvSpPr txBox="1">
            <a:spLocks noChangeArrowheads="1"/>
          </p:cNvSpPr>
          <p:nvPr/>
        </p:nvSpPr>
        <p:spPr bwMode="auto">
          <a:xfrm>
            <a:off x="381000" y="838200"/>
            <a:ext cx="838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>
              <a:spcBef>
                <a:spcPct val="50000"/>
              </a:spcBef>
              <a:buFontTx/>
              <a:buNone/>
            </a:pPr>
            <a:r>
              <a:rPr lang="en-US" sz="2400" b="1"/>
              <a:t>Teoria sensori: I geofoni</a:t>
            </a:r>
          </a:p>
        </p:txBody>
      </p:sp>
      <p:sp>
        <p:nvSpPr>
          <p:cNvPr id="3687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Tahoma" pitchFamily="-93" charset="0"/>
              </a:rPr>
              <a:t>Sismica - Michele Pipan</a:t>
            </a:r>
            <a:endParaRPr lang="it-IT" smtClean="0">
              <a:latin typeface="Tahoma" pitchFamily="-93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46456F6-CE8C-F645-9AD7-0EFB97B4CFD6}" type="slidenum">
              <a:rPr lang="it-IT" smtClean="0">
                <a:latin typeface="Tahoma" pitchFamily="-93" charset="0"/>
              </a:rPr>
              <a:pPr/>
              <a:t>3</a:t>
            </a:fld>
            <a:endParaRPr lang="it-IT" smtClean="0">
              <a:latin typeface="Tahoma" pitchFamily="-93" charset="0"/>
            </a:endParaRPr>
          </a:p>
        </p:txBody>
      </p:sp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it-IT" sz="2800" b="1">
                <a:effectLst/>
                <a:ea typeface="ＭＳ Ｐゴシック" pitchFamily="-93" charset="-128"/>
                <a:cs typeface="ＭＳ Ｐゴシック" pitchFamily="-93" charset="-128"/>
              </a:rPr>
              <a:t>Strumentazione</a:t>
            </a:r>
            <a:r>
              <a:rPr lang="it-IT">
                <a:effectLst/>
                <a:ea typeface="ＭＳ Ｐゴシック" pitchFamily="-93" charset="-128"/>
                <a:cs typeface="ＭＳ Ｐゴシック" pitchFamily="-93" charset="-128"/>
              </a:rPr>
              <a:t> </a:t>
            </a:r>
          </a:p>
        </p:txBody>
      </p:sp>
      <p:sp>
        <p:nvSpPr>
          <p:cNvPr id="17414" name="Text Box 3"/>
          <p:cNvSpPr txBox="1">
            <a:spLocks noChangeArrowheads="1"/>
          </p:cNvSpPr>
          <p:nvPr/>
        </p:nvSpPr>
        <p:spPr bwMode="auto">
          <a:xfrm>
            <a:off x="381000" y="1066800"/>
            <a:ext cx="8763000" cy="502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>
              <a:spcBef>
                <a:spcPct val="50000"/>
              </a:spcBef>
              <a:buFontTx/>
              <a:buNone/>
            </a:pPr>
            <a:r>
              <a:rPr lang="en-US" sz="2400" b="1"/>
              <a:t>Sorgenti sismiche</a:t>
            </a:r>
          </a:p>
          <a:p>
            <a:pPr marL="457200" indent="-457200">
              <a:spcBef>
                <a:spcPct val="50000"/>
              </a:spcBef>
              <a:buFontTx/>
              <a:buNone/>
            </a:pPr>
            <a:r>
              <a:rPr lang="en-US" sz="2400"/>
              <a:t>Aumentare l’energia significa aumentare l’ampiezza dell’ondina generata e la sua estensione nel tempo in base a</a:t>
            </a:r>
          </a:p>
          <a:p>
            <a:pPr marL="457200" indent="-457200">
              <a:spcBef>
                <a:spcPct val="50000"/>
              </a:spcBef>
              <a:buFontTx/>
              <a:buNone/>
            </a:pPr>
            <a:endParaRPr lang="en-US" sz="2400"/>
          </a:p>
          <a:p>
            <a:pPr marL="457200" indent="-457200">
              <a:spcBef>
                <a:spcPct val="50000"/>
              </a:spcBef>
              <a:buFontTx/>
              <a:buNone/>
            </a:pPr>
            <a:endParaRPr lang="en-US" sz="2400"/>
          </a:p>
          <a:p>
            <a:pPr marL="457200" indent="-457200">
              <a:spcBef>
                <a:spcPct val="50000"/>
              </a:spcBef>
              <a:buFontTx/>
              <a:buNone/>
            </a:pPr>
            <a:r>
              <a:rPr lang="en-US" sz="2400"/>
              <a:t>Dove</a:t>
            </a:r>
          </a:p>
          <a:p>
            <a:pPr marL="457200" indent="-457200">
              <a:spcBef>
                <a:spcPct val="50000"/>
              </a:spcBef>
              <a:buFontTx/>
              <a:buNone/>
            </a:pPr>
            <a:endParaRPr lang="en-US" sz="2400"/>
          </a:p>
          <a:p>
            <a:pPr marL="457200" indent="-457200">
              <a:spcBef>
                <a:spcPct val="50000"/>
              </a:spcBef>
              <a:buFontTx/>
              <a:buNone/>
            </a:pPr>
            <a:endParaRPr lang="en-US" sz="2400"/>
          </a:p>
          <a:p>
            <a:pPr marL="457200" indent="-457200">
              <a:spcBef>
                <a:spcPct val="50000"/>
              </a:spcBef>
              <a:buFontTx/>
              <a:buNone/>
            </a:pPr>
            <a:r>
              <a:rPr lang="en-US" sz="2400"/>
              <a:t>Alternativa: </a:t>
            </a:r>
            <a:r>
              <a:rPr lang="en-US" sz="2400" b="1" i="1"/>
              <a:t>vertical stacking</a:t>
            </a:r>
            <a:r>
              <a:rPr lang="en-US" sz="2400"/>
              <a:t> (aumenta energia ma non diminuisce risoluzione)</a:t>
            </a:r>
            <a:endParaRPr lang="en-US" sz="2400" b="1">
              <a:ea typeface="Tahoma" pitchFamily="-93" charset="0"/>
              <a:cs typeface="Tahoma" pitchFamily="-93" charset="0"/>
            </a:endParaRPr>
          </a:p>
        </p:txBody>
      </p:sp>
      <p:graphicFrame>
        <p:nvGraphicFramePr>
          <p:cNvPr id="17410" name="Object 2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17410" name="Equation" r:id="rId3" imgW="114120" imgH="215640" progId="Equation.3">
              <p:embed/>
            </p:oleObj>
          </a:graphicData>
        </a:graphic>
      </p:graphicFrame>
      <p:graphicFrame>
        <p:nvGraphicFramePr>
          <p:cNvPr id="17411" name="Object 3"/>
          <p:cNvGraphicFramePr>
            <a:graphicFrameLocks noChangeAspect="1"/>
          </p:cNvGraphicFramePr>
          <p:nvPr/>
        </p:nvGraphicFramePr>
        <p:xfrm>
          <a:off x="1752600" y="2438400"/>
          <a:ext cx="4038600" cy="2630488"/>
        </p:xfrm>
        <a:graphic>
          <a:graphicData uri="http://schemas.openxmlformats.org/presentationml/2006/ole">
            <p:oleObj spid="_x0000_s17411" name="Equation" r:id="rId4" imgW="1054080" imgH="685800" progId="Equation.3">
              <p:embed/>
            </p:oleObj>
          </a:graphicData>
        </a:graphic>
      </p:graphicFrame>
      <p:sp>
        <p:nvSpPr>
          <p:cNvPr id="1741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Tahoma" pitchFamily="-93" charset="0"/>
              </a:rPr>
              <a:t>Sismica - Michele Pipan</a:t>
            </a:r>
            <a:endParaRPr lang="it-IT" smtClean="0">
              <a:latin typeface="Tahoma" pitchFamily="-93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BDA1BC6-EFFE-5643-8608-64F9F6149E77}" type="slidenum">
              <a:rPr lang="it-IT" smtClean="0">
                <a:latin typeface="Tahoma" pitchFamily="-93" charset="0"/>
              </a:rPr>
              <a:pPr/>
              <a:t>4</a:t>
            </a:fld>
            <a:endParaRPr lang="it-IT" smtClean="0">
              <a:latin typeface="Tahoma" pitchFamily="-93" charset="0"/>
            </a:endParaRPr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it-IT" sz="2800" b="1">
                <a:effectLst/>
                <a:ea typeface="ＭＳ Ｐゴシック" pitchFamily="-93" charset="-128"/>
                <a:cs typeface="ＭＳ Ｐゴシック" pitchFamily="-93" charset="-128"/>
              </a:rPr>
              <a:t>Strumentazione</a:t>
            </a:r>
            <a:r>
              <a:rPr lang="it-IT">
                <a:effectLst/>
                <a:ea typeface="ＭＳ Ｐゴシック" pitchFamily="-93" charset="-128"/>
                <a:cs typeface="ＭＳ Ｐゴシック" pitchFamily="-93" charset="-128"/>
              </a:rPr>
              <a:t> </a:t>
            </a:r>
          </a:p>
        </p:txBody>
      </p:sp>
      <p:sp>
        <p:nvSpPr>
          <p:cNvPr id="18437" name="Text Box 3"/>
          <p:cNvSpPr txBox="1">
            <a:spLocks noChangeArrowheads="1"/>
          </p:cNvSpPr>
          <p:nvPr/>
        </p:nvSpPr>
        <p:spPr bwMode="auto">
          <a:xfrm>
            <a:off x="381000" y="1066800"/>
            <a:ext cx="4191000" cy="173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>
              <a:spcBef>
                <a:spcPct val="50000"/>
              </a:spcBef>
              <a:buFontTx/>
              <a:buNone/>
            </a:pPr>
            <a:r>
              <a:rPr lang="en-US" sz="2400" b="1"/>
              <a:t>Sorgenti sismiche</a:t>
            </a:r>
          </a:p>
          <a:p>
            <a:pPr marL="457200" indent="-457200">
              <a:spcBef>
                <a:spcPct val="50000"/>
              </a:spcBef>
              <a:buFontTx/>
              <a:buNone/>
            </a:pPr>
            <a:r>
              <a:rPr lang="en-US" sz="2400"/>
              <a:t>Esempio effetto aumento energia (sorgente air-gun, 1:8 il rapporto di energia)</a:t>
            </a:r>
            <a:endParaRPr lang="en-US" sz="2400" b="1">
              <a:ea typeface="Tahoma" pitchFamily="-93" charset="0"/>
              <a:cs typeface="Tahoma" pitchFamily="-93" charset="0"/>
            </a:endParaRPr>
          </a:p>
        </p:txBody>
      </p:sp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18434" name="Equation" r:id="rId3" imgW="114120" imgH="215640" progId="Equation.3">
              <p:embed/>
            </p:oleObj>
          </a:graphicData>
        </a:graphic>
      </p:graphicFrame>
      <p:pic>
        <p:nvPicPr>
          <p:cNvPr id="18438" name="Picture 6" descr="E:\2004GEOFAPP\8.t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788988"/>
            <a:ext cx="4445000" cy="528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Tahoma" pitchFamily="-93" charset="0"/>
              </a:rPr>
              <a:t>Sismica - Michele Pipan</a:t>
            </a:r>
            <a:endParaRPr lang="it-IT" smtClean="0">
              <a:latin typeface="Tahoma" pitchFamily="-93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CD9824D-DFF7-EF47-981C-3080D9F50ABB}" type="slidenum">
              <a:rPr lang="it-IT" smtClean="0">
                <a:latin typeface="Tahoma" pitchFamily="-93" charset="0"/>
              </a:rPr>
              <a:pPr/>
              <a:t>5</a:t>
            </a:fld>
            <a:endParaRPr lang="it-IT" smtClean="0">
              <a:latin typeface="Tahoma" pitchFamily="-93" charset="0"/>
            </a:endParaRPr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it-IT" sz="2800" b="1">
                <a:effectLst/>
                <a:ea typeface="ＭＳ Ｐゴシック" pitchFamily="-93" charset="-128"/>
                <a:cs typeface="ＭＳ Ｐゴシック" pitchFamily="-93" charset="-128"/>
              </a:rPr>
              <a:t>Strumentazione</a:t>
            </a:r>
            <a:r>
              <a:rPr lang="it-IT">
                <a:effectLst/>
                <a:ea typeface="ＭＳ Ｐゴシック" pitchFamily="-93" charset="-128"/>
                <a:cs typeface="ＭＳ Ｐゴシック" pitchFamily="-93" charset="-128"/>
              </a:rPr>
              <a:t> </a:t>
            </a:r>
          </a:p>
        </p:txBody>
      </p:sp>
      <p:sp>
        <p:nvSpPr>
          <p:cNvPr id="19461" name="Text Box 3"/>
          <p:cNvSpPr txBox="1">
            <a:spLocks noChangeArrowheads="1"/>
          </p:cNvSpPr>
          <p:nvPr/>
        </p:nvSpPr>
        <p:spPr bwMode="auto">
          <a:xfrm>
            <a:off x="381000" y="838200"/>
            <a:ext cx="8382000" cy="53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>
              <a:spcBef>
                <a:spcPct val="50000"/>
              </a:spcBef>
              <a:buFontTx/>
              <a:buNone/>
            </a:pPr>
            <a:r>
              <a:rPr lang="en-US" sz="2400" b="1"/>
              <a:t>Sorgenti sismiche impulsive: a terra</a:t>
            </a:r>
          </a:p>
          <a:p>
            <a:pPr marL="457200" indent="-457200">
              <a:spcBef>
                <a:spcPct val="50000"/>
              </a:spcBef>
              <a:buFontTx/>
              <a:buNone/>
            </a:pPr>
            <a:r>
              <a:rPr lang="en-US" sz="2400" b="1" i="1"/>
              <a:t>Esplosivo in pozzo:</a:t>
            </a:r>
          </a:p>
          <a:p>
            <a:pPr marL="457200" indent="-457200">
              <a:spcBef>
                <a:spcPct val="50000"/>
              </a:spcBef>
              <a:buFontTx/>
              <a:buChar char="-"/>
            </a:pPr>
            <a:r>
              <a:rPr lang="en-US" sz="2400">
                <a:ea typeface="Tahoma" pitchFamily="-93" charset="0"/>
                <a:cs typeface="Tahoma" pitchFamily="-93" charset="0"/>
              </a:rPr>
              <a:t>L’esplosivo deve essere posizionato alla base dello strato a bassa velocita’ (weathering)</a:t>
            </a:r>
          </a:p>
          <a:p>
            <a:pPr marL="457200" indent="-457200">
              <a:spcBef>
                <a:spcPct val="50000"/>
              </a:spcBef>
              <a:buFontTx/>
              <a:buChar char="-"/>
            </a:pPr>
            <a:r>
              <a:rPr lang="en-US" sz="2400">
                <a:ea typeface="Tahoma" pitchFamily="-93" charset="0"/>
                <a:cs typeface="Tahoma" pitchFamily="-93" charset="0"/>
              </a:rPr>
              <a:t>Pozzi da 8-10 cm diametro, profondita’ variabile in funzione delle condizioni del sito (in media tra 6 e 30m)</a:t>
            </a:r>
          </a:p>
          <a:p>
            <a:pPr marL="457200" indent="-457200">
              <a:spcBef>
                <a:spcPct val="50000"/>
              </a:spcBef>
              <a:buFontTx/>
              <a:buChar char="-"/>
            </a:pPr>
            <a:r>
              <a:rPr lang="en-US" sz="2400">
                <a:ea typeface="Tahoma" pitchFamily="-93" charset="0"/>
                <a:cs typeface="Tahoma" pitchFamily="-93" charset="0"/>
              </a:rPr>
              <a:t>Unica sorgente prima dell’introduzione dei metodi a caduta di massa (weight-dropper, thumper method, 1954)</a:t>
            </a:r>
          </a:p>
          <a:p>
            <a:pPr marL="457200" indent="-457200">
              <a:spcBef>
                <a:spcPct val="50000"/>
              </a:spcBef>
              <a:buFontTx/>
              <a:buChar char="-"/>
            </a:pPr>
            <a:r>
              <a:rPr lang="en-US" sz="2400">
                <a:ea typeface="Tahoma" pitchFamily="-93" charset="0"/>
                <a:cs typeface="Tahoma" pitchFamily="-93" charset="0"/>
              </a:rPr>
              <a:t>Attualmente Nitrato di Ammonio o NCN (NitroCarboNitrite) in tubi di cartone o plastica da ca. 5 cm diametro</a:t>
            </a:r>
          </a:p>
        </p:txBody>
      </p:sp>
      <p:graphicFrame>
        <p:nvGraphicFramePr>
          <p:cNvPr id="19458" name="Object 2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19458" name="Equation" r:id="rId3" imgW="114120" imgH="215640" progId="Equation.3">
              <p:embed/>
            </p:oleObj>
          </a:graphicData>
        </a:graphic>
      </p:graphicFrame>
      <p:sp>
        <p:nvSpPr>
          <p:cNvPr id="1946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Tahoma" pitchFamily="-93" charset="0"/>
              </a:rPr>
              <a:t>Sismica - Michele Pipan</a:t>
            </a:r>
            <a:endParaRPr lang="it-IT" smtClean="0">
              <a:latin typeface="Tahoma" pitchFamily="-93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35F64C3-5984-9245-9083-FEC3A866E514}" type="slidenum">
              <a:rPr lang="it-IT" smtClean="0">
                <a:latin typeface="Tahoma" pitchFamily="-93" charset="0"/>
              </a:rPr>
              <a:pPr/>
              <a:t>6</a:t>
            </a:fld>
            <a:endParaRPr lang="it-IT" smtClean="0">
              <a:latin typeface="Tahoma" pitchFamily="-93" charset="0"/>
            </a:endParaRPr>
          </a:p>
        </p:txBody>
      </p:sp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it-IT" sz="2800" b="1">
                <a:effectLst/>
                <a:ea typeface="ＭＳ Ｐゴシック" pitchFamily="-93" charset="-128"/>
                <a:cs typeface="ＭＳ Ｐゴシック" pitchFamily="-93" charset="-128"/>
              </a:rPr>
              <a:t>Strumentazione</a:t>
            </a:r>
            <a:r>
              <a:rPr lang="it-IT">
                <a:effectLst/>
                <a:ea typeface="ＭＳ Ｐゴシック" pitchFamily="-93" charset="-128"/>
                <a:cs typeface="ＭＳ Ｐゴシック" pitchFamily="-93" charset="-128"/>
              </a:rPr>
              <a:t> </a:t>
            </a:r>
          </a:p>
        </p:txBody>
      </p:sp>
      <p:sp>
        <p:nvSpPr>
          <p:cNvPr id="20486" name="Text Box 3"/>
          <p:cNvSpPr txBox="1">
            <a:spLocks noChangeArrowheads="1"/>
          </p:cNvSpPr>
          <p:nvPr/>
        </p:nvSpPr>
        <p:spPr bwMode="auto">
          <a:xfrm>
            <a:off x="381000" y="838200"/>
            <a:ext cx="8382000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>
              <a:spcBef>
                <a:spcPct val="50000"/>
              </a:spcBef>
              <a:buFontTx/>
              <a:buNone/>
            </a:pPr>
            <a:r>
              <a:rPr lang="en-US" sz="2400" b="1"/>
              <a:t>Sorgenti sismiche impulsive: a terra</a:t>
            </a:r>
          </a:p>
          <a:p>
            <a:pPr marL="457200" indent="-457200">
              <a:spcBef>
                <a:spcPct val="50000"/>
              </a:spcBef>
              <a:buFontTx/>
              <a:buNone/>
            </a:pPr>
            <a:r>
              <a:rPr lang="en-US" sz="2400" b="1" i="1"/>
              <a:t>Esplosivo in pozzo (2):</a:t>
            </a:r>
          </a:p>
          <a:p>
            <a:pPr marL="457200" indent="-457200">
              <a:spcBef>
                <a:spcPct val="50000"/>
              </a:spcBef>
              <a:buFontTx/>
              <a:buChar char="-"/>
            </a:pPr>
            <a:r>
              <a:rPr lang="en-US" sz="2400">
                <a:ea typeface="Tahoma" pitchFamily="-93" charset="0"/>
                <a:cs typeface="Tahoma" pitchFamily="-93" charset="0"/>
              </a:rPr>
              <a:t>Velocita’ di detonazione deve essere elevata (tra 6000 e 7000 m/s), in modo da produrre un rilascio di energia quanto piu’ simile ad un impulso</a:t>
            </a:r>
          </a:p>
          <a:p>
            <a:pPr marL="457200" indent="-457200">
              <a:spcBef>
                <a:spcPct val="50000"/>
              </a:spcBef>
              <a:buFontTx/>
              <a:buChar char="-"/>
            </a:pPr>
            <a:r>
              <a:rPr lang="en-US" sz="2400">
                <a:ea typeface="Tahoma" pitchFamily="-93" charset="0"/>
                <a:cs typeface="Tahoma" pitchFamily="-93" charset="0"/>
              </a:rPr>
              <a:t>Strutture vicine possono essere danneggiate: il danno e’ legato principalmente alla velocita’ del moto del terreno che non deve superare i 12 cm/s (ma limite di sicurezza ottimale e’ 5 cm/s)</a:t>
            </a:r>
          </a:p>
          <a:p>
            <a:pPr marL="457200" indent="-457200">
              <a:spcBef>
                <a:spcPct val="50000"/>
              </a:spcBef>
              <a:buFontTx/>
              <a:buChar char="-"/>
            </a:pPr>
            <a:r>
              <a:rPr lang="en-US" sz="2400">
                <a:ea typeface="Tahoma" pitchFamily="-93" charset="0"/>
                <a:cs typeface="Tahoma" pitchFamily="-93" charset="0"/>
              </a:rPr>
              <a:t>Legge empirica per stabilire distanza sicurezza in caso di pesi in caduta e’                    ([x]=m, [m]=kg)</a:t>
            </a:r>
          </a:p>
        </p:txBody>
      </p:sp>
      <p:graphicFrame>
        <p:nvGraphicFramePr>
          <p:cNvPr id="20482" name="Object 2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20482" name="Equation" r:id="rId3" imgW="114120" imgH="215640" progId="Equation.3">
              <p:embed/>
            </p:oleObj>
          </a:graphicData>
        </a:graphic>
      </p:graphicFrame>
      <p:graphicFrame>
        <p:nvGraphicFramePr>
          <p:cNvPr id="20483" name="Object 3"/>
          <p:cNvGraphicFramePr>
            <a:graphicFrameLocks noChangeAspect="1"/>
          </p:cNvGraphicFramePr>
          <p:nvPr/>
        </p:nvGraphicFramePr>
        <p:xfrm>
          <a:off x="3200400" y="5486400"/>
          <a:ext cx="1778000" cy="615950"/>
        </p:xfrm>
        <a:graphic>
          <a:graphicData uri="http://schemas.openxmlformats.org/presentationml/2006/ole">
            <p:oleObj spid="_x0000_s20483" name="Equation" r:id="rId4" imgW="660240" imgH="228600" progId="Equation.3">
              <p:embed/>
            </p:oleObj>
          </a:graphicData>
        </a:graphic>
      </p:graphicFrame>
      <p:sp>
        <p:nvSpPr>
          <p:cNvPr id="2048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Tahoma" pitchFamily="-93" charset="0"/>
              </a:rPr>
              <a:t>Sismica - Michele Pipan</a:t>
            </a:r>
            <a:endParaRPr lang="it-IT" smtClean="0">
              <a:latin typeface="Tahoma" pitchFamily="-93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5557077-B6FD-124C-AE21-F92A43933A84}" type="slidenum">
              <a:rPr lang="it-IT" smtClean="0">
                <a:latin typeface="Tahoma" pitchFamily="-93" charset="0"/>
              </a:rPr>
              <a:pPr/>
              <a:t>7</a:t>
            </a:fld>
            <a:endParaRPr lang="it-IT" smtClean="0">
              <a:latin typeface="Tahoma" pitchFamily="-93" charset="0"/>
            </a:endParaRPr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it-IT" sz="2800" b="1">
                <a:effectLst/>
                <a:ea typeface="ＭＳ Ｐゴシック" pitchFamily="-93" charset="-128"/>
                <a:cs typeface="ＭＳ Ｐゴシック" pitchFamily="-93" charset="-128"/>
              </a:rPr>
              <a:t>Strumentazione</a:t>
            </a:r>
            <a:r>
              <a:rPr lang="it-IT">
                <a:effectLst/>
                <a:ea typeface="ＭＳ Ｐゴシック" pitchFamily="-93" charset="-128"/>
                <a:cs typeface="ＭＳ Ｐゴシック" pitchFamily="-93" charset="-128"/>
              </a:rPr>
              <a:t> </a:t>
            </a:r>
          </a:p>
        </p:txBody>
      </p:sp>
      <p:sp>
        <p:nvSpPr>
          <p:cNvPr id="21509" name="Text Box 3"/>
          <p:cNvSpPr txBox="1">
            <a:spLocks noChangeArrowheads="1"/>
          </p:cNvSpPr>
          <p:nvPr/>
        </p:nvSpPr>
        <p:spPr bwMode="auto">
          <a:xfrm>
            <a:off x="381000" y="838200"/>
            <a:ext cx="8382000" cy="246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>
              <a:spcBef>
                <a:spcPct val="50000"/>
              </a:spcBef>
              <a:buFontTx/>
              <a:buNone/>
            </a:pPr>
            <a:r>
              <a:rPr lang="en-US" sz="2400" b="1"/>
              <a:t>Sorgenti sismiche impulsive: a terra</a:t>
            </a:r>
          </a:p>
          <a:p>
            <a:pPr marL="457200" indent="-457200">
              <a:spcBef>
                <a:spcPct val="50000"/>
              </a:spcBef>
              <a:buFontTx/>
              <a:buNone/>
            </a:pPr>
            <a:r>
              <a:rPr lang="en-US" sz="2400" b="1" i="1"/>
              <a:t>Esplosivo in pozzo (3):</a:t>
            </a:r>
          </a:p>
          <a:p>
            <a:pPr marL="457200" indent="-457200">
              <a:spcBef>
                <a:spcPct val="50000"/>
              </a:spcBef>
              <a:buFontTx/>
              <a:buChar char="-"/>
            </a:pPr>
            <a:r>
              <a:rPr lang="en-US" sz="2400">
                <a:ea typeface="Tahoma" pitchFamily="-93" charset="0"/>
                <a:cs typeface="Tahoma" pitchFamily="-93" charset="0"/>
              </a:rPr>
              <a:t>Distanze minime (m) stabilite dalla International Association of Geophysical Contractors:</a:t>
            </a:r>
          </a:p>
          <a:p>
            <a:pPr marL="457200" indent="-457200">
              <a:spcBef>
                <a:spcPct val="50000"/>
              </a:spcBef>
              <a:buFontTx/>
              <a:buNone/>
            </a:pPr>
            <a:endParaRPr lang="en-US" sz="2400">
              <a:ea typeface="Tahoma" pitchFamily="-93" charset="0"/>
              <a:cs typeface="Tahoma" pitchFamily="-93" charset="0"/>
            </a:endParaRPr>
          </a:p>
        </p:txBody>
      </p:sp>
      <p:graphicFrame>
        <p:nvGraphicFramePr>
          <p:cNvPr id="21506" name="Object 2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21506" name="Equation" r:id="rId3" imgW="114120" imgH="215640" progId="Equation.3">
              <p:embed/>
            </p:oleObj>
          </a:graphicData>
        </a:graphic>
      </p:graphicFrame>
      <p:graphicFrame>
        <p:nvGraphicFramePr>
          <p:cNvPr id="464936" name="Group 40"/>
          <p:cNvGraphicFramePr>
            <a:graphicFrameLocks noGrp="1"/>
          </p:cNvGraphicFramePr>
          <p:nvPr/>
        </p:nvGraphicFramePr>
        <p:xfrm>
          <a:off x="342900" y="2895600"/>
          <a:ext cx="8458200" cy="3200400"/>
        </p:xfrm>
        <a:graphic>
          <a:graphicData uri="http://schemas.openxmlformats.org/drawingml/2006/table">
            <a:tbl>
              <a:tblPr/>
              <a:tblGrid>
                <a:gridCol w="7315200"/>
                <a:gridCol w="1143000"/>
              </a:tblGrid>
              <a:tr h="2730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Tubature</a:t>
                      </a:r>
                      <a:endParaRPr kumimoji="1" lang="en-GB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60</a:t>
                      </a:r>
                      <a:endParaRPr kumimoji="1" lang="en-GB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Linee telefoniche</a:t>
                      </a:r>
                      <a:endParaRPr kumimoji="1" lang="en-GB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12</a:t>
                      </a:r>
                      <a:endParaRPr kumimoji="1" lang="en-GB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Binari</a:t>
                      </a:r>
                      <a:endParaRPr kumimoji="1" lang="en-GB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30</a:t>
                      </a:r>
                      <a:endParaRPr kumimoji="1" lang="en-GB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Linee elettriche</a:t>
                      </a:r>
                      <a:endParaRPr kumimoji="1" lang="en-GB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24</a:t>
                      </a:r>
                      <a:endParaRPr kumimoji="1" lang="en-GB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Linee trasmissioni dati</a:t>
                      </a:r>
                      <a:endParaRPr kumimoji="1" lang="en-GB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60</a:t>
                      </a:r>
                      <a:endParaRPr kumimoji="1" lang="en-GB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Pozzi petroliferi</a:t>
                      </a:r>
                      <a:endParaRPr kumimoji="1" lang="en-GB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60</a:t>
                      </a:r>
                      <a:endParaRPr kumimoji="1" lang="en-GB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Pozzi acqua, cisterne, edifici in muratura</a:t>
                      </a:r>
                      <a:endParaRPr kumimoji="1" lang="en-GB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90</a:t>
                      </a:r>
                      <a:endParaRPr kumimoji="1" lang="en-GB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153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Tahoma" pitchFamily="-93" charset="0"/>
              </a:rPr>
              <a:t>Sismica - Michele Pipan</a:t>
            </a:r>
            <a:endParaRPr lang="it-IT" smtClean="0">
              <a:latin typeface="Tahoma" pitchFamily="-93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B6C21BB-18CA-E147-BA7E-612AB2E4394B}" type="slidenum">
              <a:rPr lang="it-IT" smtClean="0">
                <a:latin typeface="Tahoma" pitchFamily="-93" charset="0"/>
              </a:rPr>
              <a:pPr/>
              <a:t>8</a:t>
            </a:fld>
            <a:endParaRPr lang="it-IT" smtClean="0">
              <a:latin typeface="Tahoma" pitchFamily="-93" charset="0"/>
            </a:endParaRPr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it-IT" sz="2800" b="1">
                <a:effectLst/>
                <a:ea typeface="ＭＳ Ｐゴシック" pitchFamily="-93" charset="-128"/>
                <a:cs typeface="ＭＳ Ｐゴシック" pitchFamily="-93" charset="-128"/>
              </a:rPr>
              <a:t>Strumentazione</a:t>
            </a:r>
            <a:r>
              <a:rPr lang="it-IT">
                <a:effectLst/>
                <a:ea typeface="ＭＳ Ｐゴシック" pitchFamily="-93" charset="-128"/>
                <a:cs typeface="ＭＳ Ｐゴシック" pitchFamily="-93" charset="-128"/>
              </a:rPr>
              <a:t> </a:t>
            </a:r>
          </a:p>
        </p:txBody>
      </p:sp>
      <p:sp>
        <p:nvSpPr>
          <p:cNvPr id="22533" name="Text Box 3"/>
          <p:cNvSpPr txBox="1">
            <a:spLocks noChangeArrowheads="1"/>
          </p:cNvSpPr>
          <p:nvPr/>
        </p:nvSpPr>
        <p:spPr bwMode="auto">
          <a:xfrm>
            <a:off x="381000" y="838200"/>
            <a:ext cx="8382000" cy="556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>
              <a:spcBef>
                <a:spcPct val="50000"/>
              </a:spcBef>
              <a:buFontTx/>
              <a:buNone/>
            </a:pPr>
            <a:r>
              <a:rPr lang="en-US" sz="2400" b="1"/>
              <a:t>Sorgenti sismiche impulsive: a terra</a:t>
            </a:r>
          </a:p>
          <a:p>
            <a:pPr marL="457200" indent="-457200">
              <a:spcBef>
                <a:spcPct val="50000"/>
              </a:spcBef>
              <a:buFontTx/>
              <a:buNone/>
            </a:pPr>
            <a:r>
              <a:rPr lang="en-US" sz="2400" b="1" i="1"/>
              <a:t>Esplosivo in pozzo (4):</a:t>
            </a:r>
          </a:p>
          <a:p>
            <a:pPr marL="457200" indent="-457200">
              <a:spcBef>
                <a:spcPct val="50000"/>
              </a:spcBef>
              <a:buFontTx/>
              <a:buNone/>
            </a:pPr>
            <a:r>
              <a:rPr lang="en-US" sz="2400">
                <a:ea typeface="Tahoma" pitchFamily="-93" charset="0"/>
                <a:cs typeface="Tahoma" pitchFamily="-93" charset="0"/>
              </a:rPr>
              <a:t>Effetti profondita’/dimensione carica:</a:t>
            </a:r>
          </a:p>
          <a:p>
            <a:pPr marL="457200" indent="-457200">
              <a:spcBef>
                <a:spcPct val="50000"/>
              </a:spcBef>
              <a:buFontTx/>
              <a:buChar char="-"/>
            </a:pPr>
            <a:r>
              <a:rPr lang="en-US" sz="2400">
                <a:ea typeface="Tahoma" pitchFamily="-93" charset="0"/>
                <a:cs typeface="Tahoma" pitchFamily="-93" charset="0"/>
              </a:rPr>
              <a:t>Shot al di sotto tavola acqua piu’ efficaci</a:t>
            </a:r>
          </a:p>
          <a:p>
            <a:pPr marL="457200" indent="-457200">
              <a:spcBef>
                <a:spcPct val="50000"/>
              </a:spcBef>
              <a:buFontTx/>
              <a:buChar char="-"/>
            </a:pPr>
            <a:r>
              <a:rPr lang="en-US" sz="2400">
                <a:ea typeface="Tahoma" pitchFamily="-93" charset="0"/>
                <a:cs typeface="Tahoma" pitchFamily="-93" charset="0"/>
              </a:rPr>
              <a:t>Ordine efficacia decrescente: argilla &gt; sabbia &gt;ghiaia</a:t>
            </a:r>
          </a:p>
          <a:p>
            <a:pPr marL="457200" indent="-457200">
              <a:spcBef>
                <a:spcPct val="50000"/>
              </a:spcBef>
              <a:buFontTx/>
              <a:buChar char="-"/>
            </a:pPr>
            <a:r>
              <a:rPr lang="en-US" sz="2400">
                <a:ea typeface="Tahoma" pitchFamily="-93" charset="0"/>
                <a:cs typeface="Tahoma" pitchFamily="-93" charset="0"/>
              </a:rPr>
              <a:t>Profondita’ influenza generazione ghosts</a:t>
            </a:r>
          </a:p>
          <a:p>
            <a:pPr marL="457200" indent="-457200">
              <a:spcBef>
                <a:spcPct val="50000"/>
              </a:spcBef>
              <a:buFontTx/>
              <a:buChar char="-"/>
            </a:pPr>
            <a:r>
              <a:rPr lang="en-US" sz="2400">
                <a:ea typeface="Tahoma" pitchFamily="-93" charset="0"/>
                <a:cs typeface="Tahoma" pitchFamily="-93" charset="0"/>
              </a:rPr>
              <a:t>Piccole cariche generano frequenze piu’ elevate di cariche grandi</a:t>
            </a:r>
          </a:p>
          <a:p>
            <a:pPr marL="457200" indent="-457200">
              <a:spcBef>
                <a:spcPct val="50000"/>
              </a:spcBef>
              <a:buFontTx/>
              <a:buChar char="-"/>
            </a:pPr>
            <a:r>
              <a:rPr lang="en-US" sz="2400">
                <a:ea typeface="Tahoma" pitchFamily="-93" charset="0"/>
                <a:cs typeface="Tahoma" pitchFamily="-93" charset="0"/>
              </a:rPr>
              <a:t>Effetti direzionali si ottengono usando cariche estese linearmente</a:t>
            </a:r>
          </a:p>
          <a:p>
            <a:pPr marL="457200" indent="-457200">
              <a:spcBef>
                <a:spcPct val="50000"/>
              </a:spcBef>
              <a:buFontTx/>
              <a:buNone/>
            </a:pPr>
            <a:endParaRPr lang="en-US" sz="2400">
              <a:ea typeface="Tahoma" pitchFamily="-93" charset="0"/>
              <a:cs typeface="Tahoma" pitchFamily="-93" charset="0"/>
            </a:endParaRPr>
          </a:p>
        </p:txBody>
      </p:sp>
      <p:graphicFrame>
        <p:nvGraphicFramePr>
          <p:cNvPr id="22530" name="Object 2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22530" name="Equation" r:id="rId3" imgW="114120" imgH="215640" progId="Equation.3">
              <p:embed/>
            </p:oleObj>
          </a:graphicData>
        </a:graphic>
      </p:graphicFrame>
      <p:sp>
        <p:nvSpPr>
          <p:cNvPr id="2253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Tahoma" pitchFamily="-93" charset="0"/>
              </a:rPr>
              <a:t>Sismica - Michele Pipan</a:t>
            </a:r>
            <a:endParaRPr lang="it-IT" smtClean="0">
              <a:latin typeface="Tahoma" pitchFamily="-93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3269322-BFDF-B74D-8A86-6C10C2684D2A}" type="slidenum">
              <a:rPr lang="it-IT" smtClean="0">
                <a:latin typeface="Tahoma" pitchFamily="-93" charset="0"/>
              </a:rPr>
              <a:pPr/>
              <a:t>9</a:t>
            </a:fld>
            <a:endParaRPr lang="it-IT" smtClean="0">
              <a:latin typeface="Tahoma" pitchFamily="-93" charset="0"/>
            </a:endParaRPr>
          </a:p>
        </p:txBody>
      </p:sp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it-IT" sz="2800" b="1">
                <a:effectLst/>
                <a:ea typeface="ＭＳ Ｐゴシック" pitchFamily="-93" charset="-128"/>
                <a:cs typeface="ＭＳ Ｐゴシック" pitchFamily="-93" charset="-128"/>
              </a:rPr>
              <a:t>Strumentazione</a:t>
            </a:r>
            <a:endParaRPr lang="it-IT">
              <a:effectLst/>
              <a:ea typeface="ＭＳ Ｐゴシック" pitchFamily="-93" charset="-128"/>
              <a:cs typeface="ＭＳ Ｐゴシック" pitchFamily="-93" charset="-128"/>
            </a:endParaRPr>
          </a:p>
        </p:txBody>
      </p:sp>
      <p:sp>
        <p:nvSpPr>
          <p:cNvPr id="23557" name="Text Box 3"/>
          <p:cNvSpPr txBox="1">
            <a:spLocks noChangeArrowheads="1"/>
          </p:cNvSpPr>
          <p:nvPr/>
        </p:nvSpPr>
        <p:spPr bwMode="auto">
          <a:xfrm>
            <a:off x="381000" y="838200"/>
            <a:ext cx="83820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>
              <a:spcBef>
                <a:spcPct val="50000"/>
              </a:spcBef>
              <a:buFontTx/>
              <a:buNone/>
            </a:pPr>
            <a:r>
              <a:rPr lang="en-US" sz="2400" b="1"/>
              <a:t>Sorgenti sismiche impulsive: a terra</a:t>
            </a:r>
          </a:p>
          <a:p>
            <a:pPr marL="457200" indent="-457200">
              <a:spcBef>
                <a:spcPct val="50000"/>
              </a:spcBef>
              <a:buFontTx/>
              <a:buNone/>
            </a:pPr>
            <a:r>
              <a:rPr lang="en-US" sz="2400" b="1"/>
              <a:t>A proiettile</a:t>
            </a:r>
          </a:p>
        </p:txBody>
      </p:sp>
      <p:graphicFrame>
        <p:nvGraphicFramePr>
          <p:cNvPr id="23554" name="Object 2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23554" name="Equation" r:id="rId3" imgW="114120" imgH="215640" progId="Equation.3">
              <p:embed/>
            </p:oleObj>
          </a:graphicData>
        </a:graphic>
      </p:graphicFrame>
      <p:pic>
        <p:nvPicPr>
          <p:cNvPr id="23558" name="Picture 5" descr="E:\2004GEOFAPP\9.tif"/>
          <p:cNvPicPr>
            <a:picLocks noChangeAspect="1" noChangeArrowheads="1"/>
          </p:cNvPicPr>
          <p:nvPr/>
        </p:nvPicPr>
        <p:blipFill>
          <a:blip r:embed="rId4"/>
          <a:srcRect l="2542" b="79271"/>
          <a:stretch>
            <a:fillRect/>
          </a:stretch>
        </p:blipFill>
        <p:spPr bwMode="auto">
          <a:xfrm>
            <a:off x="381000" y="2057400"/>
            <a:ext cx="8763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Tahoma" pitchFamily="-93" charset="0"/>
              </a:rPr>
              <a:t>Sismica - Michele Pipan</a:t>
            </a:r>
            <a:endParaRPr lang="it-IT" smtClean="0">
              <a:latin typeface="Tahoma" pitchFamily="-93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3">
      <a:dk1>
        <a:srgbClr val="4D4D4D"/>
      </a:dk1>
      <a:lt1>
        <a:srgbClr val="99CCFF"/>
      </a:lt1>
      <a:dk2>
        <a:srgbClr val="4D4D4D"/>
      </a:dk2>
      <a:lt2>
        <a:srgbClr val="000000"/>
      </a:lt2>
      <a:accent1>
        <a:srgbClr val="990099"/>
      </a:accent1>
      <a:accent2>
        <a:srgbClr val="FFCC00"/>
      </a:accent2>
      <a:accent3>
        <a:srgbClr val="CAE2FF"/>
      </a:accent3>
      <a:accent4>
        <a:srgbClr val="404040"/>
      </a:accent4>
      <a:accent5>
        <a:srgbClr val="CAAACA"/>
      </a:accent5>
      <a:accent6>
        <a:srgbClr val="E7B900"/>
      </a:accent6>
      <a:hlink>
        <a:srgbClr val="FFFFFF"/>
      </a:hlink>
      <a:folHlink>
        <a:srgbClr val="EAEAEA"/>
      </a:folHlink>
    </a:clrScheme>
    <a:fontScheme name="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1" lang="en-US" sz="3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1" lang="en-US" sz="3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Default Design 1">
        <a:dk1>
          <a:srgbClr val="4D4D4D"/>
        </a:dk1>
        <a:lt1>
          <a:srgbClr val="FFFFFF"/>
        </a:lt1>
        <a:dk2>
          <a:srgbClr val="006666"/>
        </a:dk2>
        <a:lt2>
          <a:srgbClr val="CC9900"/>
        </a:lt2>
        <a:accent1>
          <a:srgbClr val="CC9900"/>
        </a:accent1>
        <a:accent2>
          <a:srgbClr val="800000"/>
        </a:accent2>
        <a:accent3>
          <a:srgbClr val="AAB8B8"/>
        </a:accent3>
        <a:accent4>
          <a:srgbClr val="DADADA"/>
        </a:accent4>
        <a:accent5>
          <a:srgbClr val="E2CAAA"/>
        </a:accent5>
        <a:accent6>
          <a:srgbClr val="730000"/>
        </a:accent6>
        <a:hlink>
          <a:srgbClr val="C0C0C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10000"/>
        </a:dk1>
        <a:lt1>
          <a:srgbClr val="C0C0C0"/>
        </a:lt1>
        <a:dk2>
          <a:srgbClr val="010000"/>
        </a:dk2>
        <a:lt2>
          <a:srgbClr val="C0C0C0"/>
        </a:lt2>
        <a:accent1>
          <a:srgbClr val="969696"/>
        </a:accent1>
        <a:accent2>
          <a:srgbClr val="000000"/>
        </a:accent2>
        <a:accent3>
          <a:srgbClr val="DCDCDC"/>
        </a:accent3>
        <a:accent4>
          <a:srgbClr val="010000"/>
        </a:accent4>
        <a:accent5>
          <a:srgbClr val="C9C9C9"/>
        </a:accent5>
        <a:accent6>
          <a:srgbClr val="000000"/>
        </a:accent6>
        <a:hlink>
          <a:srgbClr val="FFFFF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4D4D4D"/>
        </a:dk1>
        <a:lt1>
          <a:srgbClr val="99CCFF"/>
        </a:lt1>
        <a:dk2>
          <a:srgbClr val="4D4D4D"/>
        </a:dk2>
        <a:lt2>
          <a:srgbClr val="000000"/>
        </a:lt2>
        <a:accent1>
          <a:srgbClr val="990099"/>
        </a:accent1>
        <a:accent2>
          <a:srgbClr val="FFCC00"/>
        </a:accent2>
        <a:accent3>
          <a:srgbClr val="CAE2FF"/>
        </a:accent3>
        <a:accent4>
          <a:srgbClr val="404040"/>
        </a:accent4>
        <a:accent5>
          <a:srgbClr val="CAAACA"/>
        </a:accent5>
        <a:accent6>
          <a:srgbClr val="E7B900"/>
        </a:accent6>
        <a:hlink>
          <a:srgbClr val="FFFFF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00"/>
        </a:lt1>
        <a:dk2>
          <a:srgbClr val="000066"/>
        </a:dk2>
        <a:lt2>
          <a:srgbClr val="99CC00"/>
        </a:lt2>
        <a:accent1>
          <a:srgbClr val="99CC00"/>
        </a:accent1>
        <a:accent2>
          <a:srgbClr val="FFFF00"/>
        </a:accent2>
        <a:accent3>
          <a:srgbClr val="AAAAB8"/>
        </a:accent3>
        <a:accent4>
          <a:srgbClr val="DADA00"/>
        </a:accent4>
        <a:accent5>
          <a:srgbClr val="CAE2AA"/>
        </a:accent5>
        <a:accent6>
          <a:srgbClr val="E7E700"/>
        </a:accent6>
        <a:hlink>
          <a:srgbClr val="9999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969696"/>
        </a:dk1>
        <a:lt1>
          <a:srgbClr val="FFCC00"/>
        </a:lt1>
        <a:dk2>
          <a:srgbClr val="FF6600"/>
        </a:dk2>
        <a:lt2>
          <a:srgbClr val="009900"/>
        </a:lt2>
        <a:accent1>
          <a:srgbClr val="FFCC00"/>
        </a:accent1>
        <a:accent2>
          <a:srgbClr val="009900"/>
        </a:accent2>
        <a:accent3>
          <a:srgbClr val="FFB8AA"/>
        </a:accent3>
        <a:accent4>
          <a:srgbClr val="DAAE00"/>
        </a:accent4>
        <a:accent5>
          <a:srgbClr val="FFE2AA"/>
        </a:accent5>
        <a:accent6>
          <a:srgbClr val="008A00"/>
        </a:accent6>
        <a:hlink>
          <a:srgbClr val="FFFFFF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CC00"/>
        </a:lt1>
        <a:dk2>
          <a:srgbClr val="336600"/>
        </a:dk2>
        <a:lt2>
          <a:srgbClr val="969696"/>
        </a:lt2>
        <a:accent1>
          <a:srgbClr val="336600"/>
        </a:accent1>
        <a:accent2>
          <a:srgbClr val="CCCC00"/>
        </a:accent2>
        <a:accent3>
          <a:srgbClr val="FFE2AA"/>
        </a:accent3>
        <a:accent4>
          <a:srgbClr val="000000"/>
        </a:accent4>
        <a:accent5>
          <a:srgbClr val="ADB8AA"/>
        </a:accent5>
        <a:accent6>
          <a:srgbClr val="B9B900"/>
        </a:accent6>
        <a:hlink>
          <a:srgbClr val="FFFFFF"/>
        </a:hlink>
        <a:folHlink>
          <a:srgbClr val="FFFFA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10000"/>
        </a:dk1>
        <a:lt1>
          <a:srgbClr val="99CCFF"/>
        </a:lt1>
        <a:dk2>
          <a:srgbClr val="666633"/>
        </a:dk2>
        <a:lt2>
          <a:srgbClr val="969696"/>
        </a:lt2>
        <a:accent1>
          <a:srgbClr val="666633"/>
        </a:accent1>
        <a:accent2>
          <a:srgbClr val="FFCC00"/>
        </a:accent2>
        <a:accent3>
          <a:srgbClr val="CAE2FF"/>
        </a:accent3>
        <a:accent4>
          <a:srgbClr val="010000"/>
        </a:accent4>
        <a:accent5>
          <a:srgbClr val="B8B8AD"/>
        </a:accent5>
        <a:accent6>
          <a:srgbClr val="E7B900"/>
        </a:accent6>
        <a:hlink>
          <a:srgbClr val="FFFFFF"/>
        </a:hlink>
        <a:folHlink>
          <a:srgbClr val="CCE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9900CC"/>
        </a:dk1>
        <a:lt1>
          <a:srgbClr val="FFCC00"/>
        </a:lt1>
        <a:dk2>
          <a:srgbClr val="FF3300"/>
        </a:dk2>
        <a:lt2>
          <a:srgbClr val="969696"/>
        </a:lt2>
        <a:accent1>
          <a:srgbClr val="FF3300"/>
        </a:accent1>
        <a:accent2>
          <a:srgbClr val="FFCC00"/>
        </a:accent2>
        <a:accent3>
          <a:srgbClr val="FFE2AA"/>
        </a:accent3>
        <a:accent4>
          <a:srgbClr val="8200AE"/>
        </a:accent4>
        <a:accent5>
          <a:srgbClr val="FFADAA"/>
        </a:accent5>
        <a:accent6>
          <a:srgbClr val="E7B900"/>
        </a:accent6>
        <a:hlink>
          <a:srgbClr val="FFFFFF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2757</TotalTime>
  <Words>966</Words>
  <Application>Microsoft Macintosh PowerPoint</Application>
  <PresentationFormat>Overhead</PresentationFormat>
  <Paragraphs>173</Paragraphs>
  <Slides>22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Tahoma</vt:lpstr>
      <vt:lpstr>ＭＳ Ｐゴシック</vt:lpstr>
      <vt:lpstr>Arial</vt:lpstr>
      <vt:lpstr>Times New Roman</vt:lpstr>
      <vt:lpstr>Symbol</vt:lpstr>
      <vt:lpstr>Default Design</vt:lpstr>
      <vt:lpstr>Microsoft Equation 3.0</vt:lpstr>
      <vt:lpstr>Strumentazione </vt:lpstr>
      <vt:lpstr>Strumentazione </vt:lpstr>
      <vt:lpstr>Strumentazione </vt:lpstr>
      <vt:lpstr>Strumentazione </vt:lpstr>
      <vt:lpstr>Strumentazione </vt:lpstr>
      <vt:lpstr>Strumentazione </vt:lpstr>
      <vt:lpstr>Strumentazione </vt:lpstr>
      <vt:lpstr>Strumentazione </vt:lpstr>
      <vt:lpstr>Strumentazione</vt:lpstr>
      <vt:lpstr>Strumentazione</vt:lpstr>
      <vt:lpstr>Strumentazione</vt:lpstr>
      <vt:lpstr>Strumentazione</vt:lpstr>
      <vt:lpstr>Strumentazione</vt:lpstr>
      <vt:lpstr>Strumentazione</vt:lpstr>
      <vt:lpstr>Strumentazione</vt:lpstr>
      <vt:lpstr>Strumentazione</vt:lpstr>
      <vt:lpstr>Strumentazione</vt:lpstr>
      <vt:lpstr>Strumentazione</vt:lpstr>
      <vt:lpstr>Strumentazione</vt:lpstr>
      <vt:lpstr>Strumentazione</vt:lpstr>
      <vt:lpstr>Strumentazione</vt:lpstr>
      <vt:lpstr>Strumentazione</vt:lpstr>
    </vt:vector>
  </TitlesOfParts>
  <Company>Dip. Scienze Geologiche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Corso di Telerilevamento</dc:title>
  <dc:creator>EGG</dc:creator>
  <cp:lastModifiedBy>michele pipan</cp:lastModifiedBy>
  <cp:revision>118</cp:revision>
  <cp:lastPrinted>2002-02-06T13:56:03Z</cp:lastPrinted>
  <dcterms:created xsi:type="dcterms:W3CDTF">2016-10-25T18:19:24Z</dcterms:created>
  <dcterms:modified xsi:type="dcterms:W3CDTF">2016-10-25T18:20:50Z</dcterms:modified>
</cp:coreProperties>
</file>