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395" r:id="rId2"/>
    <p:sldId id="484" r:id="rId3"/>
    <p:sldId id="475" r:id="rId4"/>
    <p:sldId id="476" r:id="rId5"/>
    <p:sldId id="477" r:id="rId6"/>
    <p:sldId id="481" r:id="rId7"/>
    <p:sldId id="482" r:id="rId8"/>
    <p:sldId id="478" r:id="rId9"/>
    <p:sldId id="479" r:id="rId10"/>
    <p:sldId id="480" r:id="rId11"/>
    <p:sldId id="483"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a:ea typeface="+mn-ea"/>
        <a:cs typeface="Arial" pitchFamily="34" charset="0"/>
      </a:defRPr>
    </a:lvl1pPr>
    <a:lvl2pPr marL="457200" algn="l" rtl="0" fontAlgn="base">
      <a:spcBef>
        <a:spcPct val="0"/>
      </a:spcBef>
      <a:spcAft>
        <a:spcPct val="0"/>
      </a:spcAft>
      <a:defRPr sz="2400" kern="1200">
        <a:solidFill>
          <a:schemeClr val="tx1"/>
        </a:solidFill>
        <a:latin typeface="Times"/>
        <a:ea typeface="+mn-ea"/>
        <a:cs typeface="Arial" pitchFamily="34" charset="0"/>
      </a:defRPr>
    </a:lvl2pPr>
    <a:lvl3pPr marL="914400" algn="l" rtl="0" fontAlgn="base">
      <a:spcBef>
        <a:spcPct val="0"/>
      </a:spcBef>
      <a:spcAft>
        <a:spcPct val="0"/>
      </a:spcAft>
      <a:defRPr sz="2400" kern="1200">
        <a:solidFill>
          <a:schemeClr val="tx1"/>
        </a:solidFill>
        <a:latin typeface="Times"/>
        <a:ea typeface="+mn-ea"/>
        <a:cs typeface="Arial" pitchFamily="34" charset="0"/>
      </a:defRPr>
    </a:lvl3pPr>
    <a:lvl4pPr marL="1371600" algn="l" rtl="0" fontAlgn="base">
      <a:spcBef>
        <a:spcPct val="0"/>
      </a:spcBef>
      <a:spcAft>
        <a:spcPct val="0"/>
      </a:spcAft>
      <a:defRPr sz="2400" kern="1200">
        <a:solidFill>
          <a:schemeClr val="tx1"/>
        </a:solidFill>
        <a:latin typeface="Times"/>
        <a:ea typeface="+mn-ea"/>
        <a:cs typeface="Arial" pitchFamily="34" charset="0"/>
      </a:defRPr>
    </a:lvl4pPr>
    <a:lvl5pPr marL="1828800" algn="l" rtl="0" fontAlgn="base">
      <a:spcBef>
        <a:spcPct val="0"/>
      </a:spcBef>
      <a:spcAft>
        <a:spcPct val="0"/>
      </a:spcAft>
      <a:defRPr sz="2400" kern="1200">
        <a:solidFill>
          <a:schemeClr val="tx1"/>
        </a:solidFill>
        <a:latin typeface="Times"/>
        <a:ea typeface="+mn-ea"/>
        <a:cs typeface="Arial" pitchFamily="34" charset="0"/>
      </a:defRPr>
    </a:lvl5pPr>
    <a:lvl6pPr marL="2286000" algn="l" defTabSz="914400" rtl="0" eaLnBrk="1" latinLnBrk="0" hangingPunct="1">
      <a:defRPr sz="2400" kern="1200">
        <a:solidFill>
          <a:schemeClr val="tx1"/>
        </a:solidFill>
        <a:latin typeface="Times"/>
        <a:ea typeface="+mn-ea"/>
        <a:cs typeface="Arial" pitchFamily="34" charset="0"/>
      </a:defRPr>
    </a:lvl6pPr>
    <a:lvl7pPr marL="2743200" algn="l" defTabSz="914400" rtl="0" eaLnBrk="1" latinLnBrk="0" hangingPunct="1">
      <a:defRPr sz="2400" kern="1200">
        <a:solidFill>
          <a:schemeClr val="tx1"/>
        </a:solidFill>
        <a:latin typeface="Times"/>
        <a:ea typeface="+mn-ea"/>
        <a:cs typeface="Arial" pitchFamily="34" charset="0"/>
      </a:defRPr>
    </a:lvl7pPr>
    <a:lvl8pPr marL="3200400" algn="l" defTabSz="914400" rtl="0" eaLnBrk="1" latinLnBrk="0" hangingPunct="1">
      <a:defRPr sz="2400" kern="1200">
        <a:solidFill>
          <a:schemeClr val="tx1"/>
        </a:solidFill>
        <a:latin typeface="Times"/>
        <a:ea typeface="+mn-ea"/>
        <a:cs typeface="Arial" pitchFamily="34" charset="0"/>
      </a:defRPr>
    </a:lvl8pPr>
    <a:lvl9pPr marL="3657600" algn="l" defTabSz="914400" rtl="0" eaLnBrk="1" latinLnBrk="0" hangingPunct="1">
      <a:defRPr sz="2400" kern="1200">
        <a:solidFill>
          <a:schemeClr val="tx1"/>
        </a:solidFill>
        <a:latin typeface="Times"/>
        <a:ea typeface="+mn-ea"/>
        <a:cs typeface="Arial" pitchFamily="34"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04" autoAdjust="0"/>
    <p:restoredTop sz="81303" autoAdjust="0"/>
  </p:normalViewPr>
  <p:slideViewPr>
    <p:cSldViewPr>
      <p:cViewPr varScale="1">
        <p:scale>
          <a:sx n="80" d="100"/>
          <a:sy n="80" d="100"/>
        </p:scale>
        <p:origin x="-16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52" charset="0"/>
                <a:cs typeface="+mn-cs"/>
              </a:defRPr>
            </a:lvl1pPr>
          </a:lstStyle>
          <a:p>
            <a:pPr>
              <a:defRPr/>
            </a:pPr>
            <a:endParaRPr lang="en-US"/>
          </a:p>
        </p:txBody>
      </p:sp>
      <p:sp>
        <p:nvSpPr>
          <p:cNvPr id="1505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52" charset="0"/>
                <a:cs typeface="+mn-cs"/>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505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505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52" charset="0"/>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pitchFamily="52" charset="0"/>
                <a:cs typeface="+mn-cs"/>
              </a:defRPr>
            </a:lvl1pPr>
          </a:lstStyle>
          <a:p>
            <a:pPr>
              <a:defRPr/>
            </a:pPr>
            <a:fld id="{3BDBBD6F-3C8F-4396-BF6C-A9DF0CF4530A}" type="slidenum">
              <a:rPr lang="en-US"/>
              <a:pPr>
                <a:defRPr/>
              </a:pPr>
              <a:t>‹n.›</a:t>
            </a:fld>
            <a:endParaRPr lang="en-US"/>
          </a:p>
        </p:txBody>
      </p:sp>
    </p:spTree>
    <p:extLst>
      <p:ext uri="{BB962C8B-B14F-4D97-AF65-F5344CB8AC3E}">
        <p14:creationId xmlns:p14="http://schemas.microsoft.com/office/powerpoint/2010/main" val="2594538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52"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52" charset="0"/>
        <a:ea typeface="+mn-ea"/>
        <a:cs typeface="+mn-cs"/>
      </a:defRPr>
    </a:lvl2pPr>
    <a:lvl3pPr marL="914400" algn="l" rtl="0" eaLnBrk="0" fontAlgn="base" hangingPunct="0">
      <a:spcBef>
        <a:spcPct val="30000"/>
      </a:spcBef>
      <a:spcAft>
        <a:spcPct val="0"/>
      </a:spcAft>
      <a:defRPr sz="1200" kern="1200">
        <a:solidFill>
          <a:schemeClr val="tx1"/>
        </a:solidFill>
        <a:latin typeface="Times" pitchFamily="52" charset="0"/>
        <a:ea typeface="+mn-ea"/>
        <a:cs typeface="+mn-cs"/>
      </a:defRPr>
    </a:lvl3pPr>
    <a:lvl4pPr marL="1371600" algn="l" rtl="0" eaLnBrk="0" fontAlgn="base" hangingPunct="0">
      <a:spcBef>
        <a:spcPct val="30000"/>
      </a:spcBef>
      <a:spcAft>
        <a:spcPct val="0"/>
      </a:spcAft>
      <a:defRPr sz="1200" kern="1200">
        <a:solidFill>
          <a:schemeClr val="tx1"/>
        </a:solidFill>
        <a:latin typeface="Times" pitchFamily="52" charset="0"/>
        <a:ea typeface="+mn-ea"/>
        <a:cs typeface="+mn-cs"/>
      </a:defRPr>
    </a:lvl4pPr>
    <a:lvl5pPr marL="1828800" algn="l" rtl="0" eaLnBrk="0" fontAlgn="base" hangingPunct="0">
      <a:spcBef>
        <a:spcPct val="30000"/>
      </a:spcBef>
      <a:spcAft>
        <a:spcPct val="0"/>
      </a:spcAft>
      <a:defRPr sz="1200" kern="1200">
        <a:solidFill>
          <a:schemeClr val="tx1"/>
        </a:solidFill>
        <a:latin typeface="Times" pitchFamily="5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11</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3</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4</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5</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6</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7</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8</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9</a:t>
            </a:fld>
            <a:endParaRPr lang="en-US"/>
          </a:p>
        </p:txBody>
      </p:sp>
    </p:spTree>
    <p:extLst>
      <p:ext uri="{BB962C8B-B14F-4D97-AF65-F5344CB8AC3E}">
        <p14:creationId xmlns:p14="http://schemas.microsoft.com/office/powerpoint/2010/main" val="3339511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a:p>
        </p:txBody>
      </p:sp>
      <p:sp>
        <p:nvSpPr>
          <p:cNvPr id="4" name="Espace réservé du numéro de diapositive 3"/>
          <p:cNvSpPr>
            <a:spLocks noGrp="1"/>
          </p:cNvSpPr>
          <p:nvPr>
            <p:ph type="sldNum" sz="quarter" idx="10"/>
          </p:nvPr>
        </p:nvSpPr>
        <p:spPr/>
        <p:txBody>
          <a:bodyPr/>
          <a:lstStyle/>
          <a:p>
            <a:pPr>
              <a:defRPr/>
            </a:pPr>
            <a:fld id="{3BDBBD6F-3C8F-4396-BF6C-A9DF0CF4530A}" type="slidenum">
              <a:rPr lang="en-US" smtClean="0"/>
              <a:pPr>
                <a:defRPr/>
              </a:pPr>
              <a:t>10</a:t>
            </a:fld>
            <a:endParaRPr lang="en-US"/>
          </a:p>
        </p:txBody>
      </p:sp>
    </p:spTree>
    <p:extLst>
      <p:ext uri="{BB962C8B-B14F-4D97-AF65-F5344CB8AC3E}">
        <p14:creationId xmlns:p14="http://schemas.microsoft.com/office/powerpoint/2010/main" val="3339511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889193-6647-4632-95A2-3A142E00385E}"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BD311B7-DB45-4C74-8E57-04C2177BEAAD}"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29D5E98-B5A4-4D39-A6E6-DDD7B493CC2C}"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D422467-4EC5-4E46-B188-D85F5BB8F864}"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6D7C160-A947-4838-B279-2FC0859C66E2}"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6E8798-681F-4D3C-B132-9F8FD9EF6701}"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1BA3B92-86E1-4775-A373-E1D3675EBA7E}"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55F4FA4-BEE0-48F5-9B2D-D9C13BA61231}"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55DD510-B834-4E00-B6F8-B9CD7847B0A1}"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AF862E7-1FB7-4AFB-B979-D075DF8825E2}"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EAB22E6-ACF7-4F1B-B8EF-4FB6A85B7BC7}" type="slidenum">
              <a:rPr lang="en-US"/>
              <a:pPr>
                <a:defRPr/>
              </a:pPr>
              <a:t>‹n.›</a:t>
            </a:fld>
            <a:endParaRPr lang="en-US"/>
          </a:p>
        </p:txBody>
      </p:sp>
    </p:spTree>
  </p:cSld>
  <p:clrMapOvr>
    <a:masterClrMapping/>
  </p:clrMapOvr>
  <p:transition xmlns:p14="http://schemas.microsoft.com/office/powerpoint/2010/mai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22758CC-4295-419F-B8B4-C544FAB14D07}" type="slidenum">
              <a:rPr lang="en-US"/>
              <a:pPr>
                <a:defRPr/>
              </a:pPr>
              <a:t>‹n.›</a:t>
            </a:fld>
            <a:endParaRPr lang="en-US"/>
          </a:p>
        </p:txBody>
      </p:sp>
    </p:spTree>
  </p:cSld>
  <p:clrMapOvr>
    <a:masterClrMapping/>
  </p:clrMapOvr>
  <p:transition xmlns:p14="http://schemas.microsoft.com/office/powerpoint/2010/main">
    <p:fade thruBlk="1"/>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52"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52"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52" charset="0"/>
                <a:cs typeface="+mn-cs"/>
              </a:defRPr>
            </a:lvl1pPr>
          </a:lstStyle>
          <a:p>
            <a:pPr>
              <a:defRPr/>
            </a:pPr>
            <a:fld id="{6FC54A50-66F5-4402-B2C5-D634DD327B43}"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xmlns:p14="http://schemas.microsoft.com/office/powerpoint/2010/main">
    <p:fade thruBlk="1"/>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52" charset="0"/>
        </a:defRPr>
      </a:lvl2pPr>
      <a:lvl3pPr algn="ctr" rtl="0" eaLnBrk="0" fontAlgn="base" hangingPunct="0">
        <a:spcBef>
          <a:spcPct val="0"/>
        </a:spcBef>
        <a:spcAft>
          <a:spcPct val="0"/>
        </a:spcAft>
        <a:defRPr sz="4400">
          <a:solidFill>
            <a:schemeClr val="tx2"/>
          </a:solidFill>
          <a:latin typeface="Times" pitchFamily="52" charset="0"/>
        </a:defRPr>
      </a:lvl3pPr>
      <a:lvl4pPr algn="ctr" rtl="0" eaLnBrk="0" fontAlgn="base" hangingPunct="0">
        <a:spcBef>
          <a:spcPct val="0"/>
        </a:spcBef>
        <a:spcAft>
          <a:spcPct val="0"/>
        </a:spcAft>
        <a:defRPr sz="4400">
          <a:solidFill>
            <a:schemeClr val="tx2"/>
          </a:solidFill>
          <a:latin typeface="Times" pitchFamily="52" charset="0"/>
        </a:defRPr>
      </a:lvl4pPr>
      <a:lvl5pPr algn="ctr" rtl="0" eaLnBrk="0" fontAlgn="base" hangingPunct="0">
        <a:spcBef>
          <a:spcPct val="0"/>
        </a:spcBef>
        <a:spcAft>
          <a:spcPct val="0"/>
        </a:spcAft>
        <a:defRPr sz="4400">
          <a:solidFill>
            <a:schemeClr val="tx2"/>
          </a:solidFill>
          <a:latin typeface="Times" pitchFamily="52" charset="0"/>
        </a:defRPr>
      </a:lvl5pPr>
      <a:lvl6pPr marL="457200" algn="ctr" rtl="0" fontAlgn="base">
        <a:spcBef>
          <a:spcPct val="0"/>
        </a:spcBef>
        <a:spcAft>
          <a:spcPct val="0"/>
        </a:spcAft>
        <a:defRPr sz="4400">
          <a:solidFill>
            <a:schemeClr val="tx2"/>
          </a:solidFill>
          <a:latin typeface="Times" pitchFamily="52" charset="0"/>
        </a:defRPr>
      </a:lvl6pPr>
      <a:lvl7pPr marL="914400" algn="ctr" rtl="0" fontAlgn="base">
        <a:spcBef>
          <a:spcPct val="0"/>
        </a:spcBef>
        <a:spcAft>
          <a:spcPct val="0"/>
        </a:spcAft>
        <a:defRPr sz="4400">
          <a:solidFill>
            <a:schemeClr val="tx2"/>
          </a:solidFill>
          <a:latin typeface="Times" pitchFamily="52" charset="0"/>
        </a:defRPr>
      </a:lvl7pPr>
      <a:lvl8pPr marL="1371600" algn="ctr" rtl="0" fontAlgn="base">
        <a:spcBef>
          <a:spcPct val="0"/>
        </a:spcBef>
        <a:spcAft>
          <a:spcPct val="0"/>
        </a:spcAft>
        <a:defRPr sz="4400">
          <a:solidFill>
            <a:schemeClr val="tx2"/>
          </a:solidFill>
          <a:latin typeface="Times" pitchFamily="52" charset="0"/>
        </a:defRPr>
      </a:lvl8pPr>
      <a:lvl9pPr marL="1828800" algn="ctr" rtl="0" fontAlgn="base">
        <a:spcBef>
          <a:spcPct val="0"/>
        </a:spcBef>
        <a:spcAft>
          <a:spcPct val="0"/>
        </a:spcAft>
        <a:defRPr sz="4400">
          <a:solidFill>
            <a:schemeClr val="tx2"/>
          </a:solidFill>
          <a:latin typeface="Times" pitchFamily="5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hyperlink" Target="mailto:ctwolfe1@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836712"/>
            <a:ext cx="8784976" cy="5256584"/>
          </a:xfrm>
        </p:spPr>
        <p:txBody>
          <a:bodyPr/>
          <a:lstStyle/>
          <a:p>
            <a:pPr algn="ctr" eaLnBrk="1" hangingPunct="1">
              <a:buNone/>
              <a:defRPr/>
            </a:pPr>
            <a:r>
              <a:rPr lang="en-US" sz="2400" b="1" cap="small" dirty="0">
                <a:solidFill>
                  <a:schemeClr val="bg1"/>
                </a:solidFill>
                <a:latin typeface="Lucida Sans" pitchFamily="34" charset="0"/>
              </a:rPr>
              <a:t>DIDEROT AND MATERIALIST THEORIES OF THE SELF</a:t>
            </a:r>
            <a:endParaRPr lang="en-US" sz="2400" kern="1200" dirty="0" smtClean="0">
              <a:solidFill>
                <a:schemeClr val="bg1"/>
              </a:solidFill>
              <a:latin typeface="Lucida Sans" pitchFamily="52" charset="0"/>
            </a:endParaRPr>
          </a:p>
          <a:p>
            <a:pPr algn="ctr" eaLnBrk="1" hangingPunct="1">
              <a:buFontTx/>
              <a:buNone/>
              <a:defRPr/>
            </a:pPr>
            <a:endParaRPr lang="en-US" sz="2200" kern="1200" dirty="0" smtClean="0">
              <a:solidFill>
                <a:schemeClr val="bg1"/>
              </a:solidFill>
              <a:latin typeface="Lucida Sans" pitchFamily="52" charset="0"/>
            </a:endParaRPr>
          </a:p>
          <a:p>
            <a:pPr algn="ctr" eaLnBrk="1" hangingPunct="1">
              <a:buFontTx/>
              <a:buNone/>
              <a:defRPr/>
            </a:pPr>
            <a:r>
              <a:rPr lang="en-US" sz="2200" kern="1200" dirty="0" smtClean="0">
                <a:solidFill>
                  <a:schemeClr val="bg1"/>
                </a:solidFill>
                <a:latin typeface="Lucida Sans" pitchFamily="52" charset="0"/>
              </a:rPr>
              <a:t>Charles T. Wolfe</a:t>
            </a:r>
          </a:p>
          <a:p>
            <a:pPr algn="ctr" eaLnBrk="1" hangingPunct="1">
              <a:buFontTx/>
              <a:buNone/>
              <a:defRPr/>
            </a:pPr>
            <a:r>
              <a:rPr lang="en-US" sz="2200" kern="1200" dirty="0" smtClean="0">
                <a:solidFill>
                  <a:schemeClr val="bg1"/>
                </a:solidFill>
                <a:latin typeface="Lucida Sans" pitchFamily="52" charset="0"/>
              </a:rPr>
              <a:t>Dept. of </a:t>
            </a:r>
            <a:r>
              <a:rPr lang="en-US" sz="2200" kern="1200" dirty="0">
                <a:solidFill>
                  <a:schemeClr val="bg1"/>
                </a:solidFill>
                <a:latin typeface="Lucida Sans" pitchFamily="52" charset="0"/>
              </a:rPr>
              <a:t>Philosophy / Sarton Centre for History of Science </a:t>
            </a:r>
            <a:endParaRPr lang="en-US" sz="2200" kern="1200" dirty="0" smtClean="0">
              <a:solidFill>
                <a:schemeClr val="bg1"/>
              </a:solidFill>
              <a:latin typeface="Lucida Sans" pitchFamily="52" charset="0"/>
            </a:endParaRPr>
          </a:p>
          <a:p>
            <a:pPr algn="ctr" eaLnBrk="1" hangingPunct="1">
              <a:buFontTx/>
              <a:buNone/>
              <a:defRPr/>
            </a:pPr>
            <a:r>
              <a:rPr lang="en-US" sz="2200" kern="1200" dirty="0">
                <a:solidFill>
                  <a:schemeClr val="bg1"/>
                </a:solidFill>
                <a:latin typeface="Lucida Sans" pitchFamily="52" charset="0"/>
              </a:rPr>
              <a:t>Ghent University </a:t>
            </a:r>
            <a:endParaRPr lang="en-US" sz="2200" kern="1200" dirty="0" smtClean="0">
              <a:solidFill>
                <a:schemeClr val="bg1"/>
              </a:solidFill>
              <a:latin typeface="Lucida Sans" pitchFamily="52" charset="0"/>
            </a:endParaRPr>
          </a:p>
          <a:p>
            <a:pPr algn="ctr" eaLnBrk="1" hangingPunct="1">
              <a:buFontTx/>
              <a:buNone/>
              <a:defRPr/>
            </a:pPr>
            <a:r>
              <a:rPr lang="en-US" sz="2000" kern="1200" dirty="0" smtClean="0">
                <a:solidFill>
                  <a:schemeClr val="bg1"/>
                </a:solidFill>
                <a:latin typeface="Lucida Sans" pitchFamily="52" charset="0"/>
                <a:hlinkClick r:id="rId3"/>
              </a:rPr>
              <a:t>ctwolfe1@gmail.com</a:t>
            </a:r>
            <a:r>
              <a:rPr lang="en-US" sz="2000" kern="1200" dirty="0" smtClean="0">
                <a:solidFill>
                  <a:schemeClr val="bg1"/>
                </a:solidFill>
                <a:latin typeface="Lucida Sans" pitchFamily="52" charset="0"/>
              </a:rPr>
              <a:t> </a:t>
            </a:r>
          </a:p>
          <a:p>
            <a:pPr algn="ctr" eaLnBrk="1" hangingPunct="1">
              <a:buFontTx/>
              <a:buNone/>
              <a:defRPr/>
            </a:pPr>
            <a:endParaRPr lang="en-US" sz="1600" kern="1200" dirty="0" smtClean="0">
              <a:solidFill>
                <a:schemeClr val="bg1"/>
              </a:solidFill>
              <a:latin typeface="Lucida Sans" pitchFamily="52" charset="0"/>
            </a:endParaRPr>
          </a:p>
          <a:p>
            <a:pPr algn="ctr" eaLnBrk="1" hangingPunct="1">
              <a:buFontTx/>
              <a:buNone/>
              <a:defRPr/>
            </a:pPr>
            <a:r>
              <a:rPr lang="en-US" sz="2200" kern="1200" dirty="0" smtClean="0">
                <a:solidFill>
                  <a:schemeClr val="bg1"/>
                </a:solidFill>
                <a:latin typeface="Lucida Sans" pitchFamily="52" charset="0"/>
              </a:rPr>
              <a:t>OZSW, December 11  2015</a:t>
            </a:r>
          </a:p>
        </p:txBody>
      </p:sp>
    </p:spTree>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2132856"/>
            <a:ext cx="7632848" cy="4464496"/>
          </a:xfrm>
        </p:spPr>
        <p:txBody>
          <a:bodyPr>
            <a:noAutofit/>
          </a:bodyPr>
          <a:lstStyle/>
          <a:p>
            <a:pPr marL="0" indent="0" algn="just">
              <a:lnSpc>
                <a:spcPct val="120000"/>
              </a:lnSpc>
              <a:spcAft>
                <a:spcPts val="300"/>
              </a:spcAft>
              <a:buNone/>
            </a:pPr>
            <a:r>
              <a:rPr lang="en-US" sz="2300" kern="1200" dirty="0" smtClean="0">
                <a:solidFill>
                  <a:schemeClr val="bg1"/>
                </a:solidFill>
                <a:latin typeface="Lucida Sans" pitchFamily="52" charset="0"/>
              </a:rPr>
              <a:t>Spinoza </a:t>
            </a:r>
            <a:r>
              <a:rPr lang="en-US" sz="2300" kern="1200" dirty="0">
                <a:solidFill>
                  <a:schemeClr val="bg1"/>
                </a:solidFill>
                <a:latin typeface="Lucida Sans" pitchFamily="52" charset="0"/>
              </a:rPr>
              <a:t>“deprived him of everything personal,” so he could no longer “find that self in which I was so interested”; “why glory? why shame? ... in the universality of substance, both the lion and the insect have come and gone indistinguishably, both Charlemagne and </a:t>
            </a:r>
            <a:r>
              <a:rPr lang="en-US" sz="2300" kern="1200" dirty="0" err="1">
                <a:solidFill>
                  <a:schemeClr val="bg1"/>
                </a:solidFill>
                <a:latin typeface="Lucida Sans" pitchFamily="52" charset="0"/>
              </a:rPr>
              <a:t>Chilpéric</a:t>
            </a:r>
            <a:r>
              <a:rPr lang="en-US" sz="2300" kern="1200" dirty="0">
                <a:solidFill>
                  <a:schemeClr val="bg1"/>
                </a:solidFill>
                <a:latin typeface="Lucida Sans" pitchFamily="52" charset="0"/>
              </a:rPr>
              <a:t>.” (cit. </a:t>
            </a:r>
            <a:r>
              <a:rPr lang="en-US" sz="2300" kern="1200" dirty="0" err="1">
                <a:solidFill>
                  <a:schemeClr val="bg1"/>
                </a:solidFill>
                <a:latin typeface="Lucida Sans" pitchFamily="52" charset="0"/>
              </a:rPr>
              <a:t>Citton</a:t>
            </a:r>
            <a:r>
              <a:rPr lang="en-US" sz="2300" kern="1200" dirty="0">
                <a:solidFill>
                  <a:schemeClr val="bg1"/>
                </a:solidFill>
                <a:latin typeface="Lucida Sans" pitchFamily="52" charset="0"/>
              </a:rPr>
              <a:t> 2006, 177)</a:t>
            </a:r>
          </a:p>
          <a:p>
            <a:pPr marL="0" indent="0" algn="just">
              <a:lnSpc>
                <a:spcPct val="120000"/>
              </a:lnSpc>
              <a:spcAft>
                <a:spcPts val="300"/>
              </a:spcAft>
              <a:buNone/>
            </a:pPr>
            <a:endParaRPr lang="en-US" sz="2300" kern="1200" dirty="0">
              <a:solidFill>
                <a:schemeClr val="bg1"/>
              </a:solidFill>
              <a:latin typeface="Lucida Sans" pitchFamily="52" charset="0"/>
            </a:endParaRPr>
          </a:p>
        </p:txBody>
      </p:sp>
      <p:sp>
        <p:nvSpPr>
          <p:cNvPr id="4" name="Titre 1"/>
          <p:cNvSpPr>
            <a:spLocks noGrp="1"/>
          </p:cNvSpPr>
          <p:nvPr>
            <p:ph type="title"/>
          </p:nvPr>
        </p:nvSpPr>
        <p:spPr>
          <a:xfrm>
            <a:off x="755576" y="476672"/>
            <a:ext cx="7988424" cy="793733"/>
          </a:xfrm>
        </p:spPr>
        <p:txBody>
          <a:bodyPr/>
          <a:lstStyle/>
          <a:p>
            <a:pPr marL="0" indent="0">
              <a:lnSpc>
                <a:spcPct val="120000"/>
              </a:lnSpc>
              <a:spcAft>
                <a:spcPts val="300"/>
              </a:spcAft>
            </a:pPr>
            <a:r>
              <a:rPr lang="en-US" sz="2800" kern="1200" dirty="0">
                <a:solidFill>
                  <a:schemeClr val="bg1"/>
                </a:solidFill>
                <a:latin typeface="Lucida Sans" pitchFamily="52" charset="0"/>
              </a:rPr>
              <a:t>Montesquieu on </a:t>
            </a:r>
            <a:r>
              <a:rPr lang="en-US" sz="2800" kern="1200" dirty="0" smtClean="0">
                <a:solidFill>
                  <a:schemeClr val="bg1"/>
                </a:solidFill>
                <a:latin typeface="Lucida Sans" pitchFamily="52" charset="0"/>
              </a:rPr>
              <a:t>Spinoza</a:t>
            </a:r>
            <a:endParaRPr lang="en-US" sz="2800" kern="1200" dirty="0">
              <a:solidFill>
                <a:schemeClr val="bg1"/>
              </a:solidFill>
              <a:latin typeface="Lucida Sans" pitchFamily="52" charset="0"/>
            </a:endParaRPr>
          </a:p>
        </p:txBody>
      </p:sp>
    </p:spTree>
    <p:extLst>
      <p:ext uri="{BB962C8B-B14F-4D97-AF65-F5344CB8AC3E}">
        <p14:creationId xmlns:p14="http://schemas.microsoft.com/office/powerpoint/2010/main" val="253704913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2132856"/>
            <a:ext cx="7632848" cy="4464496"/>
          </a:xfrm>
        </p:spPr>
        <p:txBody>
          <a:bodyPr>
            <a:noAutofit/>
          </a:bodyPr>
          <a:lstStyle/>
          <a:p>
            <a:pPr marL="0" indent="0" algn="just">
              <a:lnSpc>
                <a:spcPct val="120000"/>
              </a:lnSpc>
              <a:spcAft>
                <a:spcPts val="300"/>
              </a:spcAft>
              <a:buNone/>
            </a:pPr>
            <a:r>
              <a:rPr lang="en-US" sz="2300" kern="1200" dirty="0" smtClean="0">
                <a:solidFill>
                  <a:schemeClr val="bg1"/>
                </a:solidFill>
                <a:latin typeface="Lucida Sans" pitchFamily="52" charset="0"/>
              </a:rPr>
              <a:t>“</a:t>
            </a:r>
            <a:r>
              <a:rPr lang="en-US" sz="2300" kern="1200" dirty="0">
                <a:solidFill>
                  <a:schemeClr val="bg1"/>
                </a:solidFill>
                <a:latin typeface="Lucida Sans" pitchFamily="52" charset="0"/>
              </a:rPr>
              <a:t>The existence of a proprietary, first-person epistemological access to some phenomenon does not mean that the accessed phenomenon is nonphysical in nature. It means only that someone possesses an information-carrying causal connection to that phenomenon, a connection that others lack” </a:t>
            </a:r>
            <a:endParaRPr lang="en-US" sz="2300" kern="1200" dirty="0" smtClean="0">
              <a:solidFill>
                <a:schemeClr val="bg1"/>
              </a:solidFill>
              <a:latin typeface="Lucida Sans" pitchFamily="52" charset="0"/>
            </a:endParaRPr>
          </a:p>
          <a:p>
            <a:pPr marL="0" indent="0" algn="just">
              <a:lnSpc>
                <a:spcPct val="120000"/>
              </a:lnSpc>
              <a:spcAft>
                <a:spcPts val="300"/>
              </a:spcAft>
              <a:buNone/>
            </a:pPr>
            <a:r>
              <a:rPr lang="en-US" sz="2100" kern="1200" dirty="0" smtClean="0">
                <a:solidFill>
                  <a:schemeClr val="bg1"/>
                </a:solidFill>
                <a:latin typeface="Lucida Sans" pitchFamily="52" charset="0"/>
              </a:rPr>
              <a:t>(</a:t>
            </a:r>
            <a:r>
              <a:rPr lang="en-US" sz="2100" kern="1200" dirty="0">
                <a:solidFill>
                  <a:schemeClr val="bg1"/>
                </a:solidFill>
                <a:latin typeface="Lucida Sans" pitchFamily="52" charset="0"/>
              </a:rPr>
              <a:t>P.M. Churchland 1995, 198</a:t>
            </a:r>
            <a:r>
              <a:rPr lang="en-US" sz="2100" kern="1200" dirty="0" smtClean="0">
                <a:solidFill>
                  <a:schemeClr val="bg1"/>
                </a:solidFill>
                <a:latin typeface="Lucida Sans" pitchFamily="52" charset="0"/>
              </a:rPr>
              <a:t>)</a:t>
            </a:r>
            <a:endParaRPr lang="en-US" sz="2100" kern="1200" dirty="0">
              <a:solidFill>
                <a:schemeClr val="bg1"/>
              </a:solidFill>
              <a:latin typeface="Lucida Sans" pitchFamily="52" charset="0"/>
            </a:endParaRPr>
          </a:p>
        </p:txBody>
      </p:sp>
      <p:sp>
        <p:nvSpPr>
          <p:cNvPr id="4" name="Titre 1"/>
          <p:cNvSpPr>
            <a:spLocks noGrp="1"/>
          </p:cNvSpPr>
          <p:nvPr>
            <p:ph type="title"/>
          </p:nvPr>
        </p:nvSpPr>
        <p:spPr>
          <a:xfrm>
            <a:off x="755576" y="476672"/>
            <a:ext cx="7988424" cy="793733"/>
          </a:xfrm>
        </p:spPr>
        <p:txBody>
          <a:bodyPr/>
          <a:lstStyle/>
          <a:p>
            <a:r>
              <a:rPr lang="en-AU" sz="2600" b="1" dirty="0" smtClean="0">
                <a:solidFill>
                  <a:schemeClr val="bg1"/>
                </a:solidFill>
                <a:latin typeface="Lucida Sans" pitchFamily="34" charset="0"/>
              </a:rPr>
              <a:t>Materialist retort to 1</a:t>
            </a:r>
            <a:r>
              <a:rPr lang="en-AU" sz="2600" b="1" baseline="30000" dirty="0" smtClean="0">
                <a:solidFill>
                  <a:schemeClr val="bg1"/>
                </a:solidFill>
                <a:latin typeface="Lucida Sans" pitchFamily="34" charset="0"/>
              </a:rPr>
              <a:t>st</a:t>
            </a:r>
            <a:r>
              <a:rPr lang="en-AU" sz="2600" b="1" dirty="0" smtClean="0">
                <a:solidFill>
                  <a:schemeClr val="bg1"/>
                </a:solidFill>
                <a:latin typeface="Lucida Sans" pitchFamily="34" charset="0"/>
              </a:rPr>
              <a:t>-personness</a:t>
            </a:r>
            <a:endParaRPr lang="en-US" sz="2600" dirty="0"/>
          </a:p>
        </p:txBody>
      </p:sp>
    </p:spTree>
    <p:extLst>
      <p:ext uri="{BB962C8B-B14F-4D97-AF65-F5344CB8AC3E}">
        <p14:creationId xmlns:p14="http://schemas.microsoft.com/office/powerpoint/2010/main" val="656769838"/>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3064721696"/>
      </p:ext>
    </p:extLst>
  </p:cSld>
  <p:clrMapOvr>
    <a:masterClrMapping/>
  </p:clrMapOvr>
  <p:transition xmlns:p14="http://schemas.microsoft.com/office/powerpoint/2010/mai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11560" y="1844824"/>
            <a:ext cx="7632848" cy="4464496"/>
          </a:xfrm>
        </p:spPr>
        <p:txBody>
          <a:bodyPr>
            <a:noAutofit/>
          </a:bodyPr>
          <a:lstStyle/>
          <a:p>
            <a:pPr marL="0" indent="0" algn="just">
              <a:lnSpc>
                <a:spcPct val="120000"/>
              </a:lnSpc>
              <a:spcAft>
                <a:spcPts val="300"/>
              </a:spcAft>
              <a:buNone/>
            </a:pPr>
            <a:r>
              <a:rPr lang="en-US" sz="2300" kern="1200" dirty="0">
                <a:solidFill>
                  <a:schemeClr val="bg1"/>
                </a:solidFill>
                <a:latin typeface="Lucida Sans" pitchFamily="52" charset="0"/>
              </a:rPr>
              <a:t>“materialists argue either that man’s soul is matter, or that matter is eternal and is God; or that God is just a universal soul distributed throughout matter which moves and arranges it, either to produce beings or to create the various arrangements we see throughout the </a:t>
            </a:r>
            <a:r>
              <a:rPr lang="en-US" sz="2300" kern="1200" dirty="0" smtClean="0">
                <a:solidFill>
                  <a:schemeClr val="bg1"/>
                </a:solidFill>
                <a:latin typeface="Lucida Sans" pitchFamily="52" charset="0"/>
              </a:rPr>
              <a:t>universe.”</a:t>
            </a:r>
          </a:p>
          <a:p>
            <a:pPr marL="0" indent="0" algn="just">
              <a:lnSpc>
                <a:spcPct val="120000"/>
              </a:lnSpc>
              <a:spcAft>
                <a:spcPts val="300"/>
              </a:spcAft>
              <a:buNone/>
            </a:pPr>
            <a:r>
              <a:rPr lang="en-US" sz="2000" kern="1200" dirty="0" smtClean="0">
                <a:solidFill>
                  <a:schemeClr val="bg1"/>
                </a:solidFill>
                <a:latin typeface="Lucida Sans" pitchFamily="52" charset="0"/>
              </a:rPr>
              <a:t>Naigeon, “Materialists (Atheists),” in </a:t>
            </a:r>
            <a:r>
              <a:rPr lang="en-US" sz="2000" i="1" kern="1200" dirty="0" smtClean="0">
                <a:solidFill>
                  <a:schemeClr val="bg1"/>
                </a:solidFill>
                <a:latin typeface="Lucida Sans" pitchFamily="52" charset="0"/>
              </a:rPr>
              <a:t>Enc. </a:t>
            </a:r>
            <a:r>
              <a:rPr lang="en-US" sz="2000" i="1" kern="1200" dirty="0" err="1" smtClean="0">
                <a:solidFill>
                  <a:schemeClr val="bg1"/>
                </a:solidFill>
                <a:latin typeface="Lucida Sans" pitchFamily="52" charset="0"/>
              </a:rPr>
              <a:t>Méthodique</a:t>
            </a:r>
            <a:r>
              <a:rPr lang="en-US" sz="2000" i="1" kern="1200" dirty="0" smtClean="0">
                <a:solidFill>
                  <a:schemeClr val="bg1"/>
                </a:solidFill>
                <a:latin typeface="Lucida Sans" pitchFamily="52" charset="0"/>
              </a:rPr>
              <a:t>,</a:t>
            </a:r>
            <a:r>
              <a:rPr lang="en-US" sz="2000" kern="1200" dirty="0" smtClean="0">
                <a:solidFill>
                  <a:schemeClr val="bg1"/>
                </a:solidFill>
                <a:latin typeface="Lucida Sans" pitchFamily="52" charset="0"/>
              </a:rPr>
              <a:t> </a:t>
            </a:r>
            <a:r>
              <a:rPr lang="en-US" sz="2000" kern="1200" dirty="0">
                <a:solidFill>
                  <a:schemeClr val="bg1"/>
                </a:solidFill>
                <a:latin typeface="Lucida Sans" pitchFamily="52" charset="0"/>
              </a:rPr>
              <a:t>1794, </a:t>
            </a:r>
            <a:r>
              <a:rPr lang="en-US" sz="2000" kern="1200" dirty="0" smtClean="0">
                <a:solidFill>
                  <a:schemeClr val="bg1"/>
                </a:solidFill>
                <a:latin typeface="Lucida Sans" pitchFamily="52" charset="0"/>
              </a:rPr>
              <a:t>208.</a:t>
            </a:r>
            <a:endParaRPr lang="en-US" sz="2000" kern="1200" dirty="0">
              <a:solidFill>
                <a:schemeClr val="bg1"/>
              </a:solidFill>
              <a:latin typeface="Lucida Sans" pitchFamily="52" charset="0"/>
            </a:endParaRPr>
          </a:p>
        </p:txBody>
      </p:sp>
      <p:sp>
        <p:nvSpPr>
          <p:cNvPr id="4" name="Titre 1"/>
          <p:cNvSpPr>
            <a:spLocks noGrp="1"/>
          </p:cNvSpPr>
          <p:nvPr>
            <p:ph type="title"/>
          </p:nvPr>
        </p:nvSpPr>
        <p:spPr>
          <a:xfrm>
            <a:off x="971600" y="476672"/>
            <a:ext cx="7772400" cy="793733"/>
          </a:xfrm>
        </p:spPr>
        <p:txBody>
          <a:bodyPr/>
          <a:lstStyle/>
          <a:p>
            <a:r>
              <a:rPr lang="en-AU" sz="2600" b="1" dirty="0" smtClean="0">
                <a:solidFill>
                  <a:schemeClr val="bg1"/>
                </a:solidFill>
                <a:latin typeface="Lucida Sans" pitchFamily="34" charset="0"/>
              </a:rPr>
              <a:t>Materialism: about mind or matter?</a:t>
            </a:r>
            <a:endParaRPr lang="en-US" sz="2600" dirty="0"/>
          </a:p>
        </p:txBody>
      </p:sp>
    </p:spTree>
    <p:extLst>
      <p:ext uri="{BB962C8B-B14F-4D97-AF65-F5344CB8AC3E}">
        <p14:creationId xmlns:p14="http://schemas.microsoft.com/office/powerpoint/2010/main" val="1638734272"/>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2132856"/>
            <a:ext cx="7632848" cy="4464496"/>
          </a:xfrm>
        </p:spPr>
        <p:txBody>
          <a:bodyPr>
            <a:noAutofit/>
          </a:bodyPr>
          <a:lstStyle/>
          <a:p>
            <a:pPr marL="0" indent="0" algn="just">
              <a:lnSpc>
                <a:spcPct val="120000"/>
              </a:lnSpc>
              <a:spcAft>
                <a:spcPts val="300"/>
              </a:spcAft>
              <a:buNone/>
            </a:pPr>
            <a:r>
              <a:rPr lang="en-US" sz="2300" kern="1200" dirty="0">
                <a:solidFill>
                  <a:schemeClr val="bg1"/>
                </a:solidFill>
                <a:latin typeface="Lucida Sans" pitchFamily="52" charset="0"/>
              </a:rPr>
              <a:t>“half of a self is a contradictory absurdity, while a portion of matter that cannot be divided is also a contradiction: how can mind and matter not be different substances ?” (Necker 1798 III, 88).</a:t>
            </a:r>
          </a:p>
        </p:txBody>
      </p:sp>
      <p:sp>
        <p:nvSpPr>
          <p:cNvPr id="4" name="Titre 1"/>
          <p:cNvSpPr>
            <a:spLocks noGrp="1"/>
          </p:cNvSpPr>
          <p:nvPr>
            <p:ph type="title"/>
          </p:nvPr>
        </p:nvSpPr>
        <p:spPr>
          <a:xfrm>
            <a:off x="971600" y="476672"/>
            <a:ext cx="7772400" cy="793733"/>
          </a:xfrm>
        </p:spPr>
        <p:txBody>
          <a:bodyPr/>
          <a:lstStyle/>
          <a:p>
            <a:r>
              <a:rPr lang="en-AU" sz="2600" b="1" dirty="0" smtClean="0">
                <a:solidFill>
                  <a:schemeClr val="bg1"/>
                </a:solidFill>
                <a:latin typeface="Lucida Sans" pitchFamily="34" charset="0"/>
              </a:rPr>
              <a:t>18C Cartesian anti-materialist vulgate</a:t>
            </a:r>
            <a:endParaRPr lang="en-US" sz="2600" dirty="0"/>
          </a:p>
        </p:txBody>
      </p:sp>
    </p:spTree>
    <p:extLst>
      <p:ext uri="{BB962C8B-B14F-4D97-AF65-F5344CB8AC3E}">
        <p14:creationId xmlns:p14="http://schemas.microsoft.com/office/powerpoint/2010/main" val="253704913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2132856"/>
            <a:ext cx="7632848" cy="4464496"/>
          </a:xfrm>
        </p:spPr>
        <p:txBody>
          <a:bodyPr>
            <a:noAutofit/>
          </a:bodyPr>
          <a:lstStyle/>
          <a:p>
            <a:pPr algn="just">
              <a:lnSpc>
                <a:spcPct val="120000"/>
              </a:lnSpc>
              <a:spcAft>
                <a:spcPts val="300"/>
              </a:spcAft>
            </a:pPr>
            <a:r>
              <a:rPr lang="en-US" sz="2300" kern="1200" dirty="0" smtClean="0">
                <a:solidFill>
                  <a:schemeClr val="bg1"/>
                </a:solidFill>
                <a:latin typeface="Lucida Sans" pitchFamily="52" charset="0"/>
              </a:rPr>
              <a:t>externalism </a:t>
            </a:r>
            <a:r>
              <a:rPr lang="en-US" sz="2300" kern="1200" dirty="0">
                <a:solidFill>
                  <a:schemeClr val="bg1"/>
                </a:solidFill>
                <a:latin typeface="Lucida Sans" pitchFamily="52" charset="0"/>
              </a:rPr>
              <a:t>as a metaphysical position (aka ‘ontology of relations’)</a:t>
            </a:r>
          </a:p>
          <a:p>
            <a:pPr algn="just">
              <a:lnSpc>
                <a:spcPct val="120000"/>
              </a:lnSpc>
              <a:spcAft>
                <a:spcPts val="300"/>
              </a:spcAft>
            </a:pPr>
            <a:r>
              <a:rPr lang="en-US" sz="2300" kern="1200" dirty="0">
                <a:solidFill>
                  <a:schemeClr val="bg1"/>
                </a:solidFill>
                <a:latin typeface="Lucida Sans" pitchFamily="52" charset="0"/>
              </a:rPr>
              <a:t>the </a:t>
            </a:r>
            <a:r>
              <a:rPr lang="en-US" sz="2300" kern="1200" dirty="0" err="1">
                <a:solidFill>
                  <a:schemeClr val="bg1"/>
                </a:solidFill>
                <a:latin typeface="Lucida Sans" pitchFamily="52" charset="0"/>
              </a:rPr>
              <a:t>biologization</a:t>
            </a:r>
            <a:r>
              <a:rPr lang="en-US" sz="2300" kern="1200" dirty="0">
                <a:solidFill>
                  <a:schemeClr val="bg1"/>
                </a:solidFill>
                <a:latin typeface="Lucida Sans" pitchFamily="52" charset="0"/>
              </a:rPr>
              <a:t> of individuality (organism = individual)</a:t>
            </a:r>
          </a:p>
          <a:p>
            <a:pPr algn="just">
              <a:lnSpc>
                <a:spcPct val="120000"/>
              </a:lnSpc>
              <a:spcAft>
                <a:spcPts val="300"/>
              </a:spcAft>
            </a:pPr>
            <a:r>
              <a:rPr lang="en-US" sz="2300" kern="1200" dirty="0">
                <a:solidFill>
                  <a:schemeClr val="bg1"/>
                </a:solidFill>
                <a:latin typeface="Lucida Sans" pitchFamily="52" charset="0"/>
              </a:rPr>
              <a:t>the equation of brain and self (naturalization of selfhood)</a:t>
            </a:r>
          </a:p>
        </p:txBody>
      </p:sp>
      <p:sp>
        <p:nvSpPr>
          <p:cNvPr id="4" name="Titre 1"/>
          <p:cNvSpPr>
            <a:spLocks noGrp="1"/>
          </p:cNvSpPr>
          <p:nvPr>
            <p:ph type="title"/>
          </p:nvPr>
        </p:nvSpPr>
        <p:spPr>
          <a:xfrm>
            <a:off x="611560" y="476672"/>
            <a:ext cx="8208912" cy="793733"/>
          </a:xfrm>
        </p:spPr>
        <p:txBody>
          <a:bodyPr/>
          <a:lstStyle/>
          <a:p>
            <a:r>
              <a:rPr lang="en-US" sz="2600" b="1" dirty="0">
                <a:solidFill>
                  <a:schemeClr val="bg1"/>
                </a:solidFill>
                <a:latin typeface="Lucida Sans" pitchFamily="34" charset="0"/>
              </a:rPr>
              <a:t>‘Planks’ of a materialist theory of </a:t>
            </a:r>
            <a:r>
              <a:rPr lang="en-US" sz="2600" b="1" dirty="0" smtClean="0">
                <a:solidFill>
                  <a:schemeClr val="bg1"/>
                </a:solidFill>
                <a:latin typeface="Lucida Sans" pitchFamily="34" charset="0"/>
              </a:rPr>
              <a:t>self</a:t>
            </a:r>
            <a:br>
              <a:rPr lang="en-US" sz="2600" b="1" dirty="0" smtClean="0">
                <a:solidFill>
                  <a:schemeClr val="bg1"/>
                </a:solidFill>
                <a:latin typeface="Lucida Sans" pitchFamily="34" charset="0"/>
              </a:rPr>
            </a:br>
            <a:r>
              <a:rPr lang="en-US" sz="2600" b="1" dirty="0" smtClean="0">
                <a:solidFill>
                  <a:schemeClr val="bg1"/>
                </a:solidFill>
                <a:latin typeface="Lucida Sans" pitchFamily="34" charset="0"/>
              </a:rPr>
              <a:t>(mix </a:t>
            </a:r>
            <a:r>
              <a:rPr lang="en-US" sz="2600" b="1" dirty="0">
                <a:solidFill>
                  <a:schemeClr val="bg1"/>
                </a:solidFill>
                <a:latin typeface="Lucida Sans" pitchFamily="34" charset="0"/>
              </a:rPr>
              <a:t>and match</a:t>
            </a:r>
            <a:r>
              <a:rPr lang="en-US" sz="2600" b="1" dirty="0" smtClean="0">
                <a:solidFill>
                  <a:schemeClr val="bg1"/>
                </a:solidFill>
                <a:latin typeface="Lucida Sans" pitchFamily="34" charset="0"/>
              </a:rPr>
              <a:t>):</a:t>
            </a:r>
            <a:endParaRPr lang="en-US" sz="2600" dirty="0"/>
          </a:p>
        </p:txBody>
      </p:sp>
    </p:spTree>
    <p:extLst>
      <p:ext uri="{BB962C8B-B14F-4D97-AF65-F5344CB8AC3E}">
        <p14:creationId xmlns:p14="http://schemas.microsoft.com/office/powerpoint/2010/main" val="253704913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124744"/>
            <a:ext cx="8136904" cy="4464496"/>
          </a:xfrm>
        </p:spPr>
        <p:txBody>
          <a:bodyPr>
            <a:noAutofit/>
          </a:bodyPr>
          <a:lstStyle/>
          <a:p>
            <a:pPr marL="0" indent="0" algn="just">
              <a:spcAft>
                <a:spcPts val="300"/>
              </a:spcAft>
              <a:buNone/>
            </a:pPr>
            <a:r>
              <a:rPr lang="en-US" sz="2100" kern="1200" dirty="0" smtClean="0">
                <a:solidFill>
                  <a:schemeClr val="bg1"/>
                </a:solidFill>
                <a:latin typeface="Lucida Sans" pitchFamily="52" charset="0"/>
              </a:rPr>
              <a:t>“</a:t>
            </a:r>
            <a:r>
              <a:rPr lang="en-US" sz="2100" kern="1200" dirty="0">
                <a:solidFill>
                  <a:schemeClr val="bg1"/>
                </a:solidFill>
                <a:latin typeface="Lucida Sans" pitchFamily="52" charset="0"/>
              </a:rPr>
              <a:t>no fact is only accessible to a single person” (</a:t>
            </a:r>
            <a:r>
              <a:rPr lang="en-US" sz="2100" kern="1200" dirty="0" err="1">
                <a:solidFill>
                  <a:schemeClr val="bg1"/>
                </a:solidFill>
                <a:latin typeface="Lucida Sans" pitchFamily="52" charset="0"/>
              </a:rPr>
              <a:t>Dretske</a:t>
            </a:r>
            <a:r>
              <a:rPr lang="en-US" sz="2100" kern="1200" dirty="0">
                <a:solidFill>
                  <a:schemeClr val="bg1"/>
                </a:solidFill>
                <a:latin typeface="Lucida Sans" pitchFamily="52" charset="0"/>
              </a:rPr>
              <a:t> 1995, 65</a:t>
            </a:r>
            <a:r>
              <a:rPr lang="en-US" sz="2100" kern="1200" dirty="0" smtClean="0">
                <a:solidFill>
                  <a:schemeClr val="bg1"/>
                </a:solidFill>
                <a:latin typeface="Lucida Sans" pitchFamily="52" charset="0"/>
              </a:rPr>
              <a:t>)</a:t>
            </a:r>
            <a:endParaRPr lang="en-US" sz="2100" kern="1200" dirty="0">
              <a:solidFill>
                <a:schemeClr val="bg1"/>
              </a:solidFill>
              <a:latin typeface="Lucida Sans" pitchFamily="52" charset="0"/>
            </a:endParaRPr>
          </a:p>
          <a:p>
            <a:pPr marL="0" indent="0" algn="just">
              <a:spcAft>
                <a:spcPts val="300"/>
              </a:spcAft>
              <a:buNone/>
            </a:pPr>
            <a:r>
              <a:rPr lang="en-US" sz="2100" kern="1200" dirty="0">
                <a:solidFill>
                  <a:schemeClr val="bg1"/>
                </a:solidFill>
                <a:latin typeface="Lucida Sans" pitchFamily="52" charset="0"/>
              </a:rPr>
              <a:t>“The order and the connection of ideas is the same as the order and the connection of things” (Spinoza, </a:t>
            </a:r>
            <a:r>
              <a:rPr lang="en-US" sz="2100" i="1" kern="1200" dirty="0">
                <a:solidFill>
                  <a:schemeClr val="bg1"/>
                </a:solidFill>
                <a:latin typeface="Lucida Sans" pitchFamily="52" charset="0"/>
              </a:rPr>
              <a:t>E</a:t>
            </a:r>
            <a:r>
              <a:rPr lang="en-US" sz="2100" kern="1200" dirty="0">
                <a:solidFill>
                  <a:schemeClr val="bg1"/>
                </a:solidFill>
                <a:latin typeface="Lucida Sans" pitchFamily="52" charset="0"/>
              </a:rPr>
              <a:t> IIp7)</a:t>
            </a:r>
          </a:p>
          <a:p>
            <a:pPr marL="0" indent="0" algn="just">
              <a:spcAft>
                <a:spcPts val="300"/>
              </a:spcAft>
              <a:buNone/>
            </a:pPr>
            <a:r>
              <a:rPr lang="en-US" sz="2100" kern="1200" dirty="0" smtClean="0">
                <a:solidFill>
                  <a:schemeClr val="bg1"/>
                </a:solidFill>
                <a:latin typeface="Lucida Sans" pitchFamily="52" charset="0"/>
              </a:rPr>
              <a:t>“[</a:t>
            </a:r>
            <a:r>
              <a:rPr lang="en-US" sz="2100" kern="1200" dirty="0">
                <a:solidFill>
                  <a:schemeClr val="bg1"/>
                </a:solidFill>
                <a:latin typeface="Lucida Sans" pitchFamily="52" charset="0"/>
              </a:rPr>
              <a:t>F]or Spinoza the individual is neither substance nor subject [but…] is a relation between an outside and an inside constituted by this very relation (there is no absolute interiority of the </a:t>
            </a:r>
            <a:r>
              <a:rPr lang="en-US" sz="2100" i="1" kern="1200" dirty="0">
                <a:solidFill>
                  <a:schemeClr val="bg1"/>
                </a:solidFill>
                <a:latin typeface="Lucida Sans" pitchFamily="52" charset="0"/>
              </a:rPr>
              <a:t>cogito</a:t>
            </a:r>
            <a:r>
              <a:rPr lang="en-US" sz="2100" kern="1200" dirty="0">
                <a:solidFill>
                  <a:schemeClr val="bg1"/>
                </a:solidFill>
                <a:latin typeface="Lucida Sans" pitchFamily="52" charset="0"/>
              </a:rPr>
              <a:t> opposed to the absolute exteriority of a world). This relation constitutes the essence of the individual, comprised of its own existence-power. . . . It is a variable power, precisely because the constitutive relation between inner and outer is unstable, not established. The passions are not, therefore, the property of an already given human nature, but they are relations constituting the human individual; their locus is not interiority, but the space </a:t>
            </a:r>
            <a:r>
              <a:rPr lang="en-US" sz="2100" i="1" kern="1200" dirty="0">
                <a:solidFill>
                  <a:schemeClr val="bg1"/>
                </a:solidFill>
                <a:latin typeface="Lucida Sans" pitchFamily="52" charset="0"/>
              </a:rPr>
              <a:t>between</a:t>
            </a:r>
            <a:r>
              <a:rPr lang="en-US" sz="2100" kern="1200" dirty="0">
                <a:solidFill>
                  <a:schemeClr val="bg1"/>
                </a:solidFill>
                <a:latin typeface="Lucida Sans" pitchFamily="52" charset="0"/>
              </a:rPr>
              <a:t> </a:t>
            </a:r>
            <a:r>
              <a:rPr lang="en-US" sz="2100" kern="1200" dirty="0" smtClean="0">
                <a:solidFill>
                  <a:schemeClr val="bg1"/>
                </a:solidFill>
                <a:latin typeface="Lucida Sans" pitchFamily="52" charset="0"/>
              </a:rPr>
              <a:t>individuals” </a:t>
            </a:r>
            <a:r>
              <a:rPr lang="en-US" sz="2100" kern="1200" dirty="0">
                <a:solidFill>
                  <a:schemeClr val="bg1"/>
                </a:solidFill>
                <a:latin typeface="Lucida Sans" pitchFamily="52" charset="0"/>
              </a:rPr>
              <a:t>(</a:t>
            </a:r>
            <a:r>
              <a:rPr lang="en-US" sz="2100" kern="1200" dirty="0" err="1">
                <a:solidFill>
                  <a:schemeClr val="bg1"/>
                </a:solidFill>
                <a:latin typeface="Lucida Sans" pitchFamily="52" charset="0"/>
              </a:rPr>
              <a:t>Morfino</a:t>
            </a:r>
            <a:r>
              <a:rPr lang="en-US" sz="2100" kern="1200" dirty="0">
                <a:solidFill>
                  <a:schemeClr val="bg1"/>
                </a:solidFill>
                <a:latin typeface="Lucida Sans" pitchFamily="52" charset="0"/>
              </a:rPr>
              <a:t> 2006, 118)</a:t>
            </a:r>
          </a:p>
        </p:txBody>
      </p:sp>
      <p:sp>
        <p:nvSpPr>
          <p:cNvPr id="4" name="Titre 1"/>
          <p:cNvSpPr>
            <a:spLocks noGrp="1"/>
          </p:cNvSpPr>
          <p:nvPr>
            <p:ph type="title"/>
          </p:nvPr>
        </p:nvSpPr>
        <p:spPr>
          <a:xfrm>
            <a:off x="899592" y="332656"/>
            <a:ext cx="7772400" cy="793733"/>
          </a:xfrm>
        </p:spPr>
        <p:txBody>
          <a:bodyPr/>
          <a:lstStyle/>
          <a:p>
            <a:r>
              <a:rPr lang="en-AU" sz="2600" b="1" dirty="0" smtClean="0">
                <a:solidFill>
                  <a:schemeClr val="bg1"/>
                </a:solidFill>
                <a:latin typeface="Lucida Sans" pitchFamily="34" charset="0"/>
              </a:rPr>
              <a:t>Externalism</a:t>
            </a:r>
            <a:r>
              <a:rPr lang="en-AU" sz="2600" b="1" dirty="0">
                <a:solidFill>
                  <a:schemeClr val="bg1"/>
                </a:solidFill>
                <a:latin typeface="Lucida Sans" pitchFamily="34" charset="0"/>
              </a:rPr>
              <a:t>:</a:t>
            </a:r>
            <a:endParaRPr lang="en-US" sz="2600" dirty="0"/>
          </a:p>
        </p:txBody>
      </p:sp>
    </p:spTree>
    <p:extLst>
      <p:ext uri="{BB962C8B-B14F-4D97-AF65-F5344CB8AC3E}">
        <p14:creationId xmlns:p14="http://schemas.microsoft.com/office/powerpoint/2010/main" val="2436121172"/>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1628800"/>
            <a:ext cx="7632848" cy="4464496"/>
          </a:xfrm>
        </p:spPr>
        <p:txBody>
          <a:bodyPr>
            <a:noAutofit/>
          </a:bodyPr>
          <a:lstStyle/>
          <a:p>
            <a:pPr marL="0" indent="0" algn="just">
              <a:lnSpc>
                <a:spcPct val="120000"/>
              </a:lnSpc>
              <a:spcAft>
                <a:spcPts val="300"/>
              </a:spcAft>
              <a:buNone/>
            </a:pPr>
            <a:r>
              <a:rPr lang="en-US" sz="2300" kern="1200" dirty="0">
                <a:solidFill>
                  <a:schemeClr val="bg1"/>
                </a:solidFill>
                <a:latin typeface="Lucida Sans" pitchFamily="52" charset="0"/>
              </a:rPr>
              <a:t>“without regard for the sum of elements of which I am composed, I am one, and a cause only has one effect; I have always been one single cause [</a:t>
            </a:r>
            <a:r>
              <a:rPr lang="en-US" sz="2300" i="1" kern="1200" dirty="0" err="1">
                <a:solidFill>
                  <a:schemeClr val="bg1"/>
                </a:solidFill>
                <a:latin typeface="Lucida Sans" pitchFamily="52" charset="0"/>
              </a:rPr>
              <a:t>une</a:t>
            </a:r>
            <a:r>
              <a:rPr lang="en-US" sz="2300" i="1" kern="1200" dirty="0">
                <a:solidFill>
                  <a:schemeClr val="bg1"/>
                </a:solidFill>
                <a:latin typeface="Lucida Sans" pitchFamily="52" charset="0"/>
              </a:rPr>
              <a:t> cause </a:t>
            </a:r>
            <a:r>
              <a:rPr lang="en-US" sz="2300" i="1" kern="1200" dirty="0" err="1">
                <a:solidFill>
                  <a:schemeClr val="bg1"/>
                </a:solidFill>
                <a:latin typeface="Lucida Sans" pitchFamily="52" charset="0"/>
              </a:rPr>
              <a:t>une</a:t>
            </a:r>
            <a:r>
              <a:rPr lang="en-US" sz="2300" kern="1200" dirty="0">
                <a:solidFill>
                  <a:schemeClr val="bg1"/>
                </a:solidFill>
                <a:latin typeface="Lucida Sans" pitchFamily="52" charset="0"/>
              </a:rPr>
              <a:t>], thus I have never had more than one effect to produce; my duration is thus nothing more than a succession of necessary effects.” In that sense, I cannot “do otherwise than myself” or “be anything other than myself.” </a:t>
            </a:r>
            <a:endParaRPr lang="en-US" sz="2300" kern="1200" dirty="0" smtClean="0">
              <a:solidFill>
                <a:schemeClr val="bg1"/>
              </a:solidFill>
              <a:latin typeface="Lucida Sans" pitchFamily="52" charset="0"/>
            </a:endParaRPr>
          </a:p>
          <a:p>
            <a:pPr marL="0" indent="0" algn="just">
              <a:lnSpc>
                <a:spcPct val="120000"/>
              </a:lnSpc>
              <a:spcAft>
                <a:spcPts val="300"/>
              </a:spcAft>
              <a:buNone/>
            </a:pPr>
            <a:r>
              <a:rPr lang="en-US" sz="2300" kern="1200" dirty="0" smtClean="0">
                <a:solidFill>
                  <a:schemeClr val="bg1"/>
                </a:solidFill>
                <a:latin typeface="Lucida Sans" pitchFamily="52" charset="0"/>
              </a:rPr>
              <a:t>(</a:t>
            </a:r>
            <a:r>
              <a:rPr lang="en-US" sz="2300" kern="1200" dirty="0">
                <a:solidFill>
                  <a:schemeClr val="bg1"/>
                </a:solidFill>
                <a:latin typeface="Lucida Sans" pitchFamily="52" charset="0"/>
              </a:rPr>
              <a:t>Diderot, </a:t>
            </a:r>
            <a:r>
              <a:rPr lang="en-US" sz="2300" i="1" kern="1200" dirty="0">
                <a:solidFill>
                  <a:schemeClr val="bg1"/>
                </a:solidFill>
                <a:latin typeface="Lucida Sans" pitchFamily="52" charset="0"/>
              </a:rPr>
              <a:t>Jacques le </a:t>
            </a:r>
            <a:r>
              <a:rPr lang="en-US" sz="2300" i="1" kern="1200" dirty="0" err="1">
                <a:solidFill>
                  <a:schemeClr val="bg1"/>
                </a:solidFill>
                <a:latin typeface="Lucida Sans" pitchFamily="52" charset="0"/>
              </a:rPr>
              <a:t>fataliste</a:t>
            </a:r>
            <a:r>
              <a:rPr lang="en-US" sz="2300" kern="1200" dirty="0">
                <a:solidFill>
                  <a:schemeClr val="bg1"/>
                </a:solidFill>
                <a:latin typeface="Lucida Sans" pitchFamily="52" charset="0"/>
              </a:rPr>
              <a:t>, DPV XXIII, 190, 28)</a:t>
            </a:r>
          </a:p>
        </p:txBody>
      </p:sp>
      <p:sp>
        <p:nvSpPr>
          <p:cNvPr id="4" name="Titre 1"/>
          <p:cNvSpPr>
            <a:spLocks noGrp="1"/>
          </p:cNvSpPr>
          <p:nvPr>
            <p:ph type="title"/>
          </p:nvPr>
        </p:nvSpPr>
        <p:spPr>
          <a:xfrm>
            <a:off x="971600" y="476672"/>
            <a:ext cx="7772400" cy="793733"/>
          </a:xfrm>
        </p:spPr>
        <p:txBody>
          <a:bodyPr/>
          <a:lstStyle/>
          <a:p>
            <a:r>
              <a:rPr lang="en-AU" sz="2600" b="1" dirty="0" smtClean="0">
                <a:solidFill>
                  <a:schemeClr val="bg1"/>
                </a:solidFill>
                <a:latin typeface="Lucida Sans" pitchFamily="34" charset="0"/>
              </a:rPr>
              <a:t>(materialist) organic unity</a:t>
            </a:r>
            <a:endParaRPr lang="en-US" sz="2600" dirty="0"/>
          </a:p>
        </p:txBody>
      </p:sp>
    </p:spTree>
    <p:extLst>
      <p:ext uri="{BB962C8B-B14F-4D97-AF65-F5344CB8AC3E}">
        <p14:creationId xmlns:p14="http://schemas.microsoft.com/office/powerpoint/2010/main" val="2436121172"/>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27584" y="1772816"/>
            <a:ext cx="7632848" cy="4464496"/>
          </a:xfrm>
        </p:spPr>
        <p:txBody>
          <a:bodyPr>
            <a:noAutofit/>
          </a:bodyPr>
          <a:lstStyle/>
          <a:p>
            <a:pPr marL="0" indent="0" algn="just">
              <a:lnSpc>
                <a:spcPct val="120000"/>
              </a:lnSpc>
              <a:spcAft>
                <a:spcPts val="300"/>
              </a:spcAft>
              <a:buNone/>
            </a:pPr>
            <a:r>
              <a:rPr lang="en-US" sz="2300" kern="1200" dirty="0" smtClean="0">
                <a:solidFill>
                  <a:schemeClr val="bg1"/>
                </a:solidFill>
                <a:latin typeface="Lucida Sans" pitchFamily="52" charset="0"/>
              </a:rPr>
              <a:t>“Materialism </a:t>
            </a:r>
            <a:r>
              <a:rPr lang="en-US" sz="2300" kern="1200" dirty="0">
                <a:solidFill>
                  <a:schemeClr val="bg1"/>
                </a:solidFill>
                <a:latin typeface="Lucida Sans" pitchFamily="52" charset="0"/>
              </a:rPr>
              <a:t>as a working philosophy, used as a tool in the scientific investigation of the material universe, is appropriate and highly effective. Intended for the objective analysis and description of the world of externals, it yields disastrous results when applied to the inner, subjective world of human nature, human thought, and human </a:t>
            </a:r>
            <a:r>
              <a:rPr lang="en-US" sz="2300" kern="1200" dirty="0" smtClean="0">
                <a:solidFill>
                  <a:schemeClr val="bg1"/>
                </a:solidFill>
                <a:latin typeface="Lucida Sans" pitchFamily="52" charset="0"/>
              </a:rPr>
              <a:t>emotions”</a:t>
            </a:r>
          </a:p>
          <a:p>
            <a:pPr marL="0" indent="0" algn="just">
              <a:lnSpc>
                <a:spcPct val="120000"/>
              </a:lnSpc>
              <a:spcAft>
                <a:spcPts val="300"/>
              </a:spcAft>
              <a:buNone/>
            </a:pPr>
            <a:r>
              <a:rPr lang="en-US" sz="2200" kern="1200" dirty="0" smtClean="0">
                <a:solidFill>
                  <a:schemeClr val="bg1"/>
                </a:solidFill>
                <a:latin typeface="Lucida Sans" pitchFamily="52" charset="0"/>
              </a:rPr>
              <a:t>(Hill 1968</a:t>
            </a:r>
            <a:r>
              <a:rPr lang="en-US" sz="2200" kern="1200" dirty="0">
                <a:solidFill>
                  <a:schemeClr val="bg1"/>
                </a:solidFill>
                <a:latin typeface="Lucida Sans" pitchFamily="52" charset="0"/>
              </a:rPr>
              <a:t>, </a:t>
            </a:r>
            <a:r>
              <a:rPr lang="en-US" sz="2200" kern="1200" dirty="0" smtClean="0">
                <a:solidFill>
                  <a:schemeClr val="bg1"/>
                </a:solidFill>
                <a:latin typeface="Lucida Sans" pitchFamily="52" charset="0"/>
              </a:rPr>
              <a:t>90).</a:t>
            </a:r>
            <a:endParaRPr lang="en-US" sz="2200" kern="1200" dirty="0">
              <a:solidFill>
                <a:schemeClr val="bg1"/>
              </a:solidFill>
              <a:latin typeface="Lucida Sans" pitchFamily="52" charset="0"/>
            </a:endParaRPr>
          </a:p>
        </p:txBody>
      </p:sp>
      <p:sp>
        <p:nvSpPr>
          <p:cNvPr id="4" name="Titre 1"/>
          <p:cNvSpPr>
            <a:spLocks noGrp="1"/>
          </p:cNvSpPr>
          <p:nvPr>
            <p:ph type="title"/>
          </p:nvPr>
        </p:nvSpPr>
        <p:spPr>
          <a:xfrm>
            <a:off x="683568" y="476672"/>
            <a:ext cx="8060432" cy="793733"/>
          </a:xfrm>
        </p:spPr>
        <p:txBody>
          <a:bodyPr/>
          <a:lstStyle/>
          <a:p>
            <a:r>
              <a:rPr lang="en-AU" sz="2600" b="1" dirty="0">
                <a:solidFill>
                  <a:schemeClr val="bg1"/>
                </a:solidFill>
                <a:latin typeface="Lucida Sans" pitchFamily="34" charset="0"/>
              </a:rPr>
              <a:t>m</a:t>
            </a:r>
            <a:r>
              <a:rPr lang="en-AU" sz="2600" b="1" dirty="0" smtClean="0">
                <a:solidFill>
                  <a:schemeClr val="bg1"/>
                </a:solidFill>
                <a:latin typeface="Lucida Sans" pitchFamily="34" charset="0"/>
              </a:rPr>
              <a:t>aterialism as the death of interiority?</a:t>
            </a:r>
            <a:endParaRPr lang="en-US" sz="2600" dirty="0"/>
          </a:p>
        </p:txBody>
      </p:sp>
    </p:spTree>
    <p:extLst>
      <p:ext uri="{BB962C8B-B14F-4D97-AF65-F5344CB8AC3E}">
        <p14:creationId xmlns:p14="http://schemas.microsoft.com/office/powerpoint/2010/main" val="253704913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5576" y="2132856"/>
            <a:ext cx="7632848" cy="4464496"/>
          </a:xfrm>
        </p:spPr>
        <p:txBody>
          <a:bodyPr>
            <a:noAutofit/>
          </a:bodyPr>
          <a:lstStyle/>
          <a:p>
            <a:pPr marL="0" indent="0" algn="just">
              <a:lnSpc>
                <a:spcPct val="120000"/>
              </a:lnSpc>
              <a:spcAft>
                <a:spcPts val="300"/>
              </a:spcAft>
              <a:buNone/>
            </a:pPr>
            <a:r>
              <a:rPr lang="en-US" sz="2300" kern="1200" dirty="0" smtClean="0">
                <a:solidFill>
                  <a:schemeClr val="bg1"/>
                </a:solidFill>
                <a:latin typeface="Lucida Sans" pitchFamily="52" charset="0"/>
              </a:rPr>
              <a:t>The </a:t>
            </a:r>
            <a:r>
              <a:rPr lang="en-US" sz="2300" i="1" kern="1200" dirty="0" err="1">
                <a:solidFill>
                  <a:schemeClr val="bg1"/>
                </a:solidFill>
                <a:latin typeface="Lucida Sans" pitchFamily="52" charset="0"/>
              </a:rPr>
              <a:t>Nouvelles</a:t>
            </a:r>
            <a:r>
              <a:rPr lang="en-US" sz="2300" i="1" kern="1200" dirty="0">
                <a:solidFill>
                  <a:schemeClr val="bg1"/>
                </a:solidFill>
                <a:latin typeface="Lucida Sans" pitchFamily="52" charset="0"/>
              </a:rPr>
              <a:t> </a:t>
            </a:r>
            <a:r>
              <a:rPr lang="en-US" sz="2300" i="1" kern="1200" dirty="0" err="1">
                <a:solidFill>
                  <a:schemeClr val="bg1"/>
                </a:solidFill>
                <a:latin typeface="Lucida Sans" pitchFamily="52" charset="0"/>
              </a:rPr>
              <a:t>ecclésiastiques</a:t>
            </a:r>
            <a:r>
              <a:rPr lang="en-US" sz="2300" i="1" kern="1200" dirty="0">
                <a:solidFill>
                  <a:schemeClr val="bg1"/>
                </a:solidFill>
                <a:latin typeface="Lucida Sans" pitchFamily="52" charset="0"/>
              </a:rPr>
              <a:t> </a:t>
            </a:r>
            <a:r>
              <a:rPr lang="en-US" sz="2300" kern="1200" dirty="0">
                <a:solidFill>
                  <a:schemeClr val="bg1"/>
                </a:solidFill>
                <a:latin typeface="Lucida Sans" pitchFamily="52" charset="0"/>
              </a:rPr>
              <a:t>(an important Jansenist publication) declared in November 1758 that Helvétius’ </a:t>
            </a:r>
            <a:r>
              <a:rPr lang="en-US" sz="2300" i="1" kern="1200" dirty="0">
                <a:solidFill>
                  <a:schemeClr val="bg1"/>
                </a:solidFill>
                <a:latin typeface="Lucida Sans" pitchFamily="52" charset="0"/>
              </a:rPr>
              <a:t>De </a:t>
            </a:r>
            <a:r>
              <a:rPr lang="en-US" sz="2300" i="1" kern="1200" dirty="0" err="1">
                <a:solidFill>
                  <a:schemeClr val="bg1"/>
                </a:solidFill>
                <a:latin typeface="Lucida Sans" pitchFamily="52" charset="0"/>
              </a:rPr>
              <a:t>l’Esprit</a:t>
            </a:r>
            <a:r>
              <a:rPr lang="en-US" sz="2300" i="1" kern="1200" dirty="0">
                <a:solidFill>
                  <a:schemeClr val="bg1"/>
                </a:solidFill>
                <a:latin typeface="Lucida Sans" pitchFamily="52" charset="0"/>
              </a:rPr>
              <a:t> </a:t>
            </a:r>
            <a:r>
              <a:rPr lang="en-US" sz="2300" kern="1200" dirty="0">
                <a:solidFill>
                  <a:schemeClr val="bg1"/>
                </a:solidFill>
                <a:latin typeface="Lucida Sans" pitchFamily="52" charset="0"/>
              </a:rPr>
              <a:t>should really have been entitled </a:t>
            </a:r>
            <a:r>
              <a:rPr lang="en-US" sz="2300" kern="1200" dirty="0" smtClean="0">
                <a:solidFill>
                  <a:schemeClr val="bg1"/>
                </a:solidFill>
                <a:latin typeface="Lucida Sans" pitchFamily="52" charset="0"/>
              </a:rPr>
              <a:t>“</a:t>
            </a:r>
            <a:r>
              <a:rPr lang="en-US" sz="2300" i="1" kern="1200" dirty="0" smtClean="0">
                <a:solidFill>
                  <a:schemeClr val="bg1"/>
                </a:solidFill>
                <a:latin typeface="Lucida Sans" pitchFamily="52" charset="0"/>
              </a:rPr>
              <a:t>On </a:t>
            </a:r>
            <a:r>
              <a:rPr lang="en-US" sz="2300" i="1" kern="1200" dirty="0">
                <a:solidFill>
                  <a:schemeClr val="bg1"/>
                </a:solidFill>
                <a:latin typeface="Lucida Sans" pitchFamily="52" charset="0"/>
              </a:rPr>
              <a:t>Diversely Organized Matter, </a:t>
            </a:r>
            <a:r>
              <a:rPr lang="en-US" sz="2300" kern="1200" dirty="0">
                <a:solidFill>
                  <a:schemeClr val="bg1"/>
                </a:solidFill>
                <a:latin typeface="Lucida Sans" pitchFamily="52" charset="0"/>
              </a:rPr>
              <a:t>and even better, . . . </a:t>
            </a:r>
            <a:r>
              <a:rPr lang="en-US" sz="2300" i="1" kern="1200" dirty="0">
                <a:solidFill>
                  <a:schemeClr val="bg1"/>
                </a:solidFill>
                <a:latin typeface="Lucida Sans" pitchFamily="52" charset="0"/>
              </a:rPr>
              <a:t>On the Flesh, Particularly the Dirtiest, Most Impure Flesh</a:t>
            </a:r>
            <a:r>
              <a:rPr lang="en-US" sz="2300" kern="1200" dirty="0" smtClean="0">
                <a:solidFill>
                  <a:schemeClr val="bg1"/>
                </a:solidFill>
                <a:latin typeface="Lucida Sans" pitchFamily="52" charset="0"/>
              </a:rPr>
              <a:t>.” </a:t>
            </a:r>
            <a:endParaRPr lang="en-US" sz="2300" kern="1200" dirty="0">
              <a:solidFill>
                <a:schemeClr val="bg1"/>
              </a:solidFill>
              <a:latin typeface="Lucida Sans" pitchFamily="52" charset="0"/>
            </a:endParaRPr>
          </a:p>
        </p:txBody>
      </p:sp>
      <p:sp>
        <p:nvSpPr>
          <p:cNvPr id="4" name="Titre 1"/>
          <p:cNvSpPr>
            <a:spLocks noGrp="1"/>
          </p:cNvSpPr>
          <p:nvPr>
            <p:ph type="title"/>
          </p:nvPr>
        </p:nvSpPr>
        <p:spPr>
          <a:xfrm>
            <a:off x="971600" y="476672"/>
            <a:ext cx="7772400" cy="793733"/>
          </a:xfrm>
        </p:spPr>
        <p:txBody>
          <a:bodyPr/>
          <a:lstStyle/>
          <a:p>
            <a:r>
              <a:rPr lang="en-AU" sz="2600" b="1" dirty="0">
                <a:solidFill>
                  <a:schemeClr val="bg1"/>
                </a:solidFill>
                <a:latin typeface="Lucida Sans" pitchFamily="34" charset="0"/>
              </a:rPr>
              <a:t>Materialist </a:t>
            </a:r>
            <a:r>
              <a:rPr lang="en-AU" sz="2600" b="1" dirty="0" smtClean="0">
                <a:solidFill>
                  <a:schemeClr val="bg1"/>
                </a:solidFill>
                <a:latin typeface="Lucida Sans" pitchFamily="34" charset="0"/>
              </a:rPr>
              <a:t>embodiment?</a:t>
            </a:r>
            <a:endParaRPr lang="en-US" sz="2600" dirty="0"/>
          </a:p>
        </p:txBody>
      </p:sp>
    </p:spTree>
    <p:extLst>
      <p:ext uri="{BB962C8B-B14F-4D97-AF65-F5344CB8AC3E}">
        <p14:creationId xmlns:p14="http://schemas.microsoft.com/office/powerpoint/2010/main" val="2537049133"/>
      </p:ext>
    </p:extLst>
  </p:cSld>
  <p:clrMapOvr>
    <a:masterClrMapping/>
  </p:clrMapOvr>
  <p:transition xmlns:p14="http://schemas.microsoft.com/office/powerpoint/2010/main">
    <p:fade thruBlk="1"/>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5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pitchFamily="52"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5571</TotalTime>
  <Words>757</Words>
  <Application>Microsoft Macintosh PowerPoint</Application>
  <PresentationFormat>Presentazione su schermo (4:3)</PresentationFormat>
  <Paragraphs>44</Paragraphs>
  <Slides>11</Slides>
  <Notes>10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Blank Presentation</vt:lpstr>
      <vt:lpstr>Presentazione di PowerPoint</vt:lpstr>
      <vt:lpstr>Presentazione di PowerPoint</vt:lpstr>
      <vt:lpstr>Materialism: about mind or matter?</vt:lpstr>
      <vt:lpstr>18C Cartesian anti-materialist vulgate</vt:lpstr>
      <vt:lpstr>‘Planks’ of a materialist theory of self (mix and match):</vt:lpstr>
      <vt:lpstr>Externalism:</vt:lpstr>
      <vt:lpstr>(materialist) organic unity</vt:lpstr>
      <vt:lpstr>materialism as the death of interiority?</vt:lpstr>
      <vt:lpstr>Materialist embodiment?</vt:lpstr>
      <vt:lpstr>Montesquieu on Spinoza</vt:lpstr>
      <vt:lpstr>Materialist retort to 1st-personness</vt:lpstr>
    </vt:vector>
  </TitlesOfParts>
  <Company>뿿_</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Lily Hibberd</dc:creator>
  <cp:lastModifiedBy>cinzia ferrini</cp:lastModifiedBy>
  <cp:revision>339</cp:revision>
  <dcterms:created xsi:type="dcterms:W3CDTF">2005-05-07T08:37:34Z</dcterms:created>
  <dcterms:modified xsi:type="dcterms:W3CDTF">2017-01-12T18:23:14Z</dcterms:modified>
</cp:coreProperties>
</file>