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5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0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2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1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9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7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3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6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3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D0D86-9A5A-4B9D-B4C0-2EAB66B9476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D7F3D-FF0F-474D-AC1A-135C1BFD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6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Science, Technology, Technic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Conventional definitions:</a:t>
            </a:r>
          </a:p>
          <a:p>
            <a:r>
              <a:rPr lang="en-US" dirty="0" smtClean="0"/>
              <a:t>SCIENCE develops theoretical and not-finalized knowledge </a:t>
            </a:r>
          </a:p>
          <a:p>
            <a:r>
              <a:rPr lang="en-US" dirty="0" smtClean="0"/>
              <a:t>TECHNOLOGY is finalization of scientific knowledge for useful uses</a:t>
            </a:r>
          </a:p>
          <a:p>
            <a:r>
              <a:rPr lang="en-US" dirty="0" smtClean="0"/>
              <a:t>TECHNIC is materialization of science and technology into machines, projects, products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Dasgupta</a:t>
            </a:r>
            <a:r>
              <a:rPr lang="en-US" dirty="0" smtClean="0"/>
              <a:t> and David definitions (based on social organization):</a:t>
            </a:r>
          </a:p>
          <a:p>
            <a:pPr marL="0" indent="0">
              <a:buNone/>
            </a:pPr>
            <a:r>
              <a:rPr lang="en-US" dirty="0" smtClean="0"/>
              <a:t>SCIENCE as public good, related to the specific targets of scientific community (&gt;&gt; publication, openness)</a:t>
            </a:r>
          </a:p>
          <a:p>
            <a:pPr marL="0" indent="0">
              <a:buNone/>
            </a:pPr>
            <a:r>
              <a:rPr lang="en-US" dirty="0" smtClean="0"/>
              <a:t>TECHNOLOGY as private good, related to private firms targets: market shares, profit (&gt;&gt; secrecy)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61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the chain-model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Analytic design = exploring how combining (or recombining) existing knowledge </a:t>
            </a:r>
            <a:r>
              <a:rPr lang="en-US" dirty="0" smtClean="0"/>
              <a:t>components; </a:t>
            </a:r>
            <a:endParaRPr lang="en-US" dirty="0"/>
          </a:p>
          <a:p>
            <a:r>
              <a:rPr lang="en-US" i="1" dirty="0"/>
              <a:t>Innovation not as a fully new thing, but as a smart recombination of existing components</a:t>
            </a:r>
          </a:p>
          <a:p>
            <a:r>
              <a:rPr lang="en-US" dirty="0" smtClean="0"/>
              <a:t>Feedbacks </a:t>
            </a:r>
            <a:r>
              <a:rPr lang="en-US" dirty="0" smtClean="0"/>
              <a:t>(F) provide useful information both to down/ and upper phases of the innovation </a:t>
            </a:r>
            <a:r>
              <a:rPr lang="en-US" dirty="0" smtClean="0"/>
              <a:t>process – e.g. tests (with analytic design; production/distribution-marketing)</a:t>
            </a:r>
            <a:endParaRPr lang="en-US" dirty="0" smtClean="0"/>
          </a:p>
          <a:p>
            <a:r>
              <a:rPr lang="en-US" dirty="0" smtClean="0"/>
              <a:t>New analytic design </a:t>
            </a:r>
            <a:r>
              <a:rPr lang="en-US" u="sng" dirty="0" smtClean="0"/>
              <a:t>might</a:t>
            </a:r>
            <a:r>
              <a:rPr lang="en-US" dirty="0" smtClean="0"/>
              <a:t> </a:t>
            </a:r>
            <a:r>
              <a:rPr lang="en-US" dirty="0" smtClean="0"/>
              <a:t>(not always!) derive </a:t>
            </a:r>
            <a:r>
              <a:rPr lang="en-US" dirty="0" smtClean="0"/>
              <a:t>from scientific knowledge advancements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0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Adequate level of scientific and technological knowledge is needed (useful), not just to generate new analytic design, but along the whole innovation  chain as well!</a:t>
            </a:r>
          </a:p>
          <a:p>
            <a:r>
              <a:rPr lang="en-US" dirty="0" smtClean="0"/>
              <a:t>Innovation (e.g. in products) might allow innovation in related sectors/fields – e.g. new scientific instruments; advancement in science, etc. (enrichment of the mono-directionality of the linear model – from science to innovation!)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2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B) Relationship between science/Technology and Innovation</a:t>
            </a:r>
          </a:p>
          <a:p>
            <a:r>
              <a:rPr lang="en-US" dirty="0" smtClean="0"/>
              <a:t>As seen above…technology might pave the way to science (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Bessmer</a:t>
            </a:r>
            <a:r>
              <a:rPr lang="en-US" dirty="0" smtClean="0"/>
              <a:t> – metallurgy;  transistor – solid status science)</a:t>
            </a:r>
          </a:p>
          <a:p>
            <a:r>
              <a:rPr lang="en-US" dirty="0" smtClean="0"/>
              <a:t>Role of Instruments (e.g. microscope! Pasteur; Telescope! Astronomy)</a:t>
            </a:r>
          </a:p>
          <a:p>
            <a:endParaRPr lang="en-US" dirty="0"/>
          </a:p>
          <a:p>
            <a:r>
              <a:rPr lang="en-US" b="1" dirty="0" smtClean="0"/>
              <a:t>C) Fundamental role played by “the firm” </a:t>
            </a:r>
          </a:p>
          <a:p>
            <a:r>
              <a:rPr lang="en-US" dirty="0" smtClean="0"/>
              <a:t>It learns; coordinates the (internal) innovation process and networks external subjects; invests in innovation activity. However, firms differ one from another and change over time (it is very “difficult” to analyze them…!)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069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D) Support from Institutions is relevant</a:t>
            </a:r>
            <a:r>
              <a:rPr lang="en-US" dirty="0" smtClean="0"/>
              <a:t>: universities, public research institutes, public policies – government - ; financial institution – venture capital. The role played by institution has to be explored and understood…</a:t>
            </a:r>
          </a:p>
          <a:p>
            <a:r>
              <a:rPr lang="en-US" b="1" dirty="0" smtClean="0"/>
              <a:t>E) Innovation as a “system”</a:t>
            </a:r>
            <a:r>
              <a:rPr lang="en-US" dirty="0" smtClean="0"/>
              <a:t> (see D, for </a:t>
            </a:r>
            <a:r>
              <a:rPr lang="en-US" dirty="0" err="1" smtClean="0"/>
              <a:t>inistance</a:t>
            </a:r>
            <a:r>
              <a:rPr lang="en-US" dirty="0" smtClean="0"/>
              <a:t>); many heterogeneous subjects, networks and relationships are involved (it is a “collective” phenomenon) </a:t>
            </a:r>
          </a:p>
          <a:p>
            <a:endParaRPr lang="en-US" dirty="0"/>
          </a:p>
          <a:p>
            <a:r>
              <a:rPr lang="en-US" b="1" dirty="0" smtClean="0"/>
              <a:t>F) innovation as “dynamic” force </a:t>
            </a:r>
            <a:r>
              <a:rPr lang="en-US" dirty="0" smtClean="0"/>
              <a:t>within a not equilibrium-oriented economic system and key driver of industrial dynamics and, more in general, structural evolution of advanced systems (see Atkinson and Ezell – USA).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9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 and Innovation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(after </a:t>
            </a:r>
            <a:r>
              <a:rPr lang="en-US" dirty="0" err="1" smtClean="0"/>
              <a:t>Shumpeter</a:t>
            </a:r>
            <a:r>
              <a:rPr lang="en-US" dirty="0" smtClean="0"/>
              <a:t>: focus on technical materialization and utilization) </a:t>
            </a:r>
          </a:p>
          <a:p>
            <a:pPr marL="0" indent="0">
              <a:buNone/>
            </a:pPr>
            <a:r>
              <a:rPr lang="en-US" dirty="0" smtClean="0"/>
              <a:t>INVENTION: new idea or scientific concept, or technological novelty not technically realized/materialized yet</a:t>
            </a:r>
          </a:p>
          <a:p>
            <a:pPr marL="0" indent="0">
              <a:buNone/>
            </a:pPr>
            <a:r>
              <a:rPr lang="en-US" dirty="0" smtClean="0"/>
              <a:t>INNOVATION: realization of an invention (or of another non-invention idea) into a new product or production process, together </a:t>
            </a:r>
            <a:r>
              <a:rPr lang="en-US" dirty="0"/>
              <a:t>w</a:t>
            </a:r>
            <a:r>
              <a:rPr lang="en-US" dirty="0" smtClean="0"/>
              <a:t>ith its commercial utilization</a:t>
            </a:r>
          </a:p>
          <a:p>
            <a:pPr marL="0" indent="0">
              <a:buNone/>
            </a:pPr>
            <a:r>
              <a:rPr lang="en-US" dirty="0" smtClean="0"/>
              <a:t>(e.g.: design, manufacturing, marketing of an invention)</a:t>
            </a:r>
          </a:p>
          <a:p>
            <a:pPr marL="0" indent="0">
              <a:buNone/>
            </a:pPr>
            <a:r>
              <a:rPr lang="en-US" dirty="0" smtClean="0"/>
              <a:t>Wide scope – not only within the technological field - of the term “innovation”:</a:t>
            </a:r>
          </a:p>
          <a:p>
            <a:pPr lvl="1"/>
            <a:r>
              <a:rPr lang="en-US" dirty="0" smtClean="0"/>
              <a:t>e.g. smart recombining existing knowledge; </a:t>
            </a:r>
          </a:p>
          <a:p>
            <a:pPr lvl="1"/>
            <a:r>
              <a:rPr lang="en-US" dirty="0" smtClean="0"/>
              <a:t>Changes in organizational forms of the firm</a:t>
            </a:r>
          </a:p>
          <a:p>
            <a:pPr lvl="1"/>
            <a:r>
              <a:rPr lang="en-US" dirty="0" smtClean="0"/>
              <a:t>Using existing products to satisfy  different demand types or markets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7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Radical Innovation and Incremental Innovation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Innovation differ in terms of novelty degree in respect of existing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Organization </a:t>
            </a:r>
          </a:p>
          <a:p>
            <a:pPr lvl="1"/>
            <a:r>
              <a:rPr lang="en-US" dirty="0" smtClean="0"/>
              <a:t>Demand</a:t>
            </a:r>
          </a:p>
          <a:p>
            <a:pPr marL="0" indent="0">
              <a:buNone/>
            </a:pPr>
            <a:r>
              <a:rPr lang="en-US" dirty="0" smtClean="0"/>
              <a:t>Incremental innovations are improvements of a exiting “dominant” design, product concept, productive process or demand – they appear quite frequently</a:t>
            </a:r>
          </a:p>
          <a:p>
            <a:pPr marL="0" indent="0">
              <a:buNone/>
            </a:pPr>
            <a:r>
              <a:rPr lang="en-US" dirty="0" smtClean="0"/>
              <a:t>Radical innovations represent breaks in trends compared with existing product/processes (e.g. transistor, computer) - they appear seldom</a:t>
            </a:r>
          </a:p>
          <a:p>
            <a:pPr marL="0" indent="0">
              <a:buNone/>
            </a:pPr>
            <a:r>
              <a:rPr lang="en-US" dirty="0" smtClean="0"/>
              <a:t> There is some “continuity” between I. and R. innovations…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9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vs Process innovations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Innovation might refer to products or productive process</a:t>
            </a:r>
          </a:p>
          <a:p>
            <a:r>
              <a:rPr lang="en-US" dirty="0" smtClean="0"/>
              <a:t>Service industries and manufacturing industries show different propensity to innovate</a:t>
            </a:r>
          </a:p>
          <a:p>
            <a:r>
              <a:rPr lang="en-US" dirty="0" smtClean="0"/>
              <a:t>Product and process innovations are often associated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2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and 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Diffusion is defined as the adoption process of an innovation by industry users or final consumers</a:t>
            </a:r>
          </a:p>
          <a:p>
            <a:r>
              <a:rPr lang="en-US" dirty="0" smtClean="0"/>
              <a:t>It is bundled to the economic relevancy of the innovation for the economic system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1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699" y="0"/>
            <a:ext cx="10515600" cy="1325563"/>
          </a:xfrm>
        </p:spPr>
        <p:txBody>
          <a:bodyPr/>
          <a:lstStyle/>
          <a:p>
            <a:r>
              <a:rPr lang="en-US" dirty="0" smtClean="0"/>
              <a:t>SOURCES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41" y="1065229"/>
            <a:ext cx="10515600" cy="503718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RESEARCH AND DEVELOPMENT (R&amp;D) </a:t>
            </a:r>
            <a:r>
              <a:rPr lang="en-US" dirty="0" smtClean="0"/>
              <a:t>is an organized and formalized activity by firms or other subjects oriented at  developing innovations</a:t>
            </a:r>
          </a:p>
          <a:p>
            <a:r>
              <a:rPr lang="en-US" dirty="0" smtClean="0"/>
              <a:t>Research and experimental development (R&amp;D) comprise creative work undertaken on a systematic basis in order to increase the stock of knowledge, including knowledge of man, culture and society, and the use of this stock of knowledge to devise new applications.</a:t>
            </a:r>
          </a:p>
          <a:p>
            <a:r>
              <a:rPr lang="en-US" u="sng" dirty="0" smtClean="0"/>
              <a:t>R&amp;D is differentiated (</a:t>
            </a:r>
            <a:r>
              <a:rPr lang="en-US" u="sng" dirty="0" err="1" smtClean="0"/>
              <a:t>frascati</a:t>
            </a:r>
            <a:r>
              <a:rPr lang="en-US" u="sng" dirty="0" smtClean="0"/>
              <a:t> Manual, OECD 2015) </a:t>
            </a:r>
          </a:p>
          <a:p>
            <a:r>
              <a:rPr lang="en-US" b="1" dirty="0" smtClean="0"/>
              <a:t>Basic research </a:t>
            </a:r>
            <a:r>
              <a:rPr lang="en-US" dirty="0" smtClean="0"/>
              <a:t>is experimental or theoretical work undertaken primarily to acquire new knowledge of the underlying foundation of phenomena and observable facts, without any particular application or use in view.</a:t>
            </a:r>
          </a:p>
          <a:p>
            <a:r>
              <a:rPr lang="en-US" b="1" dirty="0" smtClean="0"/>
              <a:t>Applied research </a:t>
            </a:r>
            <a:r>
              <a:rPr lang="en-US" dirty="0" smtClean="0"/>
              <a:t>is also original investigation undertaken in order to acquire new knowledge. It is, however, directed primarily towards a specific practical aim or objective.</a:t>
            </a:r>
          </a:p>
          <a:p>
            <a:r>
              <a:rPr lang="en-US" b="1" dirty="0" smtClean="0"/>
              <a:t>Experimental development </a:t>
            </a:r>
            <a:r>
              <a:rPr lang="en-US" dirty="0" smtClean="0"/>
              <a:t>is systematic work, drawing on existing knowledge gained from research and/or practical experience, which is directed to producing new materials, products or devices, to installing new processes, systems and services, or to improving substantially those already produced or installed. R&amp;D covers both formal R&amp;D in R&amp;D units and informal or occasional R&amp;D in other units.</a:t>
            </a:r>
          </a:p>
          <a:p>
            <a:r>
              <a:rPr lang="en-US" dirty="0" smtClean="0"/>
              <a:t>Importance of each category differs among industries and might require different competences and being developed by different organizations (firms, universities, research centers, etc.)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032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699" y="0"/>
            <a:ext cx="10515600" cy="1325563"/>
          </a:xfrm>
        </p:spPr>
        <p:txBody>
          <a:bodyPr/>
          <a:lstStyle/>
          <a:p>
            <a:r>
              <a:rPr lang="en-US" dirty="0" smtClean="0"/>
              <a:t>SOURCES OF INNOVATION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41" y="1065229"/>
            <a:ext cx="10515600" cy="5037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Informal learning</a:t>
            </a:r>
          </a:p>
          <a:p>
            <a:pPr marL="0" indent="0">
              <a:buNone/>
            </a:pPr>
            <a:r>
              <a:rPr lang="en-US" dirty="0" smtClean="0"/>
              <a:t>It is another source of innovation</a:t>
            </a:r>
          </a:p>
          <a:p>
            <a:pPr marL="0" indent="0">
              <a:buNone/>
            </a:pPr>
            <a:r>
              <a:rPr lang="en-US" dirty="0" smtClean="0"/>
              <a:t>Learning and knowledge both represent key innovation sources in contemporary economies</a:t>
            </a:r>
          </a:p>
          <a:p>
            <a:pPr marL="0" indent="0">
              <a:buNone/>
            </a:pPr>
            <a:r>
              <a:rPr lang="en-US" dirty="0" smtClean="0"/>
              <a:t>Usually, learning was considered as an automatic process, capable to induce, over time,  average-cost reduction for the firm; </a:t>
            </a:r>
          </a:p>
          <a:p>
            <a:pPr marL="0" indent="0">
              <a:buNone/>
            </a:pPr>
            <a:r>
              <a:rPr lang="en-US" dirty="0" smtClean="0"/>
              <a:t>This interpretation is not able to fully mirror articulation and complexity of the learning process, which shows heavy differences in terms of:  paths, learning mechanisms (e.g. by doing, by using, by interacting, etc.), links between learning and further knowledge sources, relations between competences and learning, etc. </a:t>
            </a:r>
          </a:p>
        </p:txBody>
      </p:sp>
    </p:spTree>
    <p:extLst>
      <p:ext uri="{BB962C8B-B14F-4D97-AF65-F5344CB8AC3E}">
        <p14:creationId xmlns:p14="http://schemas.microsoft.com/office/powerpoint/2010/main" val="137867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A) INNOVATION </a:t>
            </a:r>
            <a:r>
              <a:rPr lang="en-US" b="1" dirty="0" smtClean="0"/>
              <a:t>AS A PROCESS</a:t>
            </a:r>
          </a:p>
          <a:p>
            <a:r>
              <a:rPr lang="en-US" b="1" dirty="0" smtClean="0"/>
              <a:t>Linear Model</a:t>
            </a:r>
            <a:r>
              <a:rPr lang="en-US" dirty="0" smtClean="0"/>
              <a:t>:  Research&gt;&gt;Development&gt;&gt;Production&gt;&gt;</a:t>
            </a:r>
            <a:r>
              <a:rPr lang="en-US" dirty="0" smtClean="0"/>
              <a:t>Marketing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53" y="2817739"/>
            <a:ext cx="6164825" cy="404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1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3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Chain Model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878" y="1078373"/>
            <a:ext cx="10515600" cy="4351338"/>
          </a:xfrm>
        </p:spPr>
        <p:txBody>
          <a:bodyPr/>
          <a:lstStyle/>
          <a:p>
            <a:r>
              <a:rPr lang="en-US" dirty="0" smtClean="0"/>
              <a:t>Market </a:t>
            </a:r>
            <a:r>
              <a:rPr lang="en-US" dirty="0"/>
              <a:t>Potential Perception&gt;&gt;</a:t>
            </a:r>
            <a:r>
              <a:rPr lang="en-US" u="sng" dirty="0"/>
              <a:t>Analytic Design </a:t>
            </a:r>
            <a:r>
              <a:rPr lang="en-US" dirty="0"/>
              <a:t>(based on existing knowledge and innovations)&gt;&gt; Tests + feed-backs</a:t>
            </a:r>
            <a:r>
              <a:rPr lang="en-US" dirty="0" smtClean="0"/>
              <a:t>. -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255" y="1950729"/>
            <a:ext cx="6065789" cy="490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66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1062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Science, Technology, Technic</vt:lpstr>
      <vt:lpstr>Invention and Innovation </vt:lpstr>
      <vt:lpstr>Radical Innovation and Incremental Innovation</vt:lpstr>
      <vt:lpstr>Product vs Process innovations</vt:lpstr>
      <vt:lpstr>Innovation and Diffusion</vt:lpstr>
      <vt:lpstr>SOURCES OF INNOVATION</vt:lpstr>
      <vt:lpstr>SOURCES OF INNOVATION (2)</vt:lpstr>
      <vt:lpstr>Further Key Concepts</vt:lpstr>
      <vt:lpstr>Chain Model:  </vt:lpstr>
      <vt:lpstr>Key features of the chain-model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Vittorio</dc:creator>
  <cp:lastModifiedBy>Vittorio</cp:lastModifiedBy>
  <cp:revision>21</cp:revision>
  <dcterms:created xsi:type="dcterms:W3CDTF">2017-01-04T14:09:35Z</dcterms:created>
  <dcterms:modified xsi:type="dcterms:W3CDTF">2017-02-22T14:52:23Z</dcterms:modified>
</cp:coreProperties>
</file>