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8" r:id="rId4"/>
    <p:sldId id="277" r:id="rId5"/>
    <p:sldId id="259" r:id="rId6"/>
    <p:sldId id="270" r:id="rId7"/>
    <p:sldId id="260" r:id="rId8"/>
    <p:sldId id="282" r:id="rId9"/>
    <p:sldId id="261" r:id="rId10"/>
    <p:sldId id="262" r:id="rId11"/>
    <p:sldId id="285" r:id="rId12"/>
    <p:sldId id="283" r:id="rId13"/>
    <p:sldId id="284" r:id="rId14"/>
    <p:sldId id="280" r:id="rId15"/>
    <p:sldId id="263" r:id="rId16"/>
    <p:sldId id="281" r:id="rId17"/>
    <p:sldId id="264" r:id="rId18"/>
    <p:sldId id="271" r:id="rId19"/>
    <p:sldId id="272" r:id="rId20"/>
    <p:sldId id="265" r:id="rId21"/>
    <p:sldId id="266" r:id="rId22"/>
    <p:sldId id="267" r:id="rId23"/>
    <p:sldId id="273" r:id="rId24"/>
    <p:sldId id="276" r:id="rId25"/>
    <p:sldId id="274" r:id="rId26"/>
    <p:sldId id="275" r:id="rId2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B9BBF229-96AF-4A38-B46B-8D1095A7FEC2}" type="datetimeFigureOut">
              <a:rPr lang="it-IT" smtClean="0"/>
              <a:t>15/03/2017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911E1F6-D9C9-437C-B882-E92B7499711C}" type="slidenum">
              <a:rPr lang="it-IT" smtClean="0"/>
              <a:t>‹#›</a:t>
            </a:fld>
            <a:endParaRPr lang="it-IT"/>
          </a:p>
        </p:txBody>
      </p:sp>
    </p:spTree>
    <p:extLst>
      <p:ext uri="{BB962C8B-B14F-4D97-AF65-F5344CB8AC3E}">
        <p14:creationId xmlns:p14="http://schemas.microsoft.com/office/powerpoint/2010/main" val="623524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9BBF229-96AF-4A38-B46B-8D1095A7FEC2}" type="datetimeFigureOut">
              <a:rPr lang="it-IT" smtClean="0"/>
              <a:t>15/03/2017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911E1F6-D9C9-437C-B882-E92B7499711C}" type="slidenum">
              <a:rPr lang="it-IT" smtClean="0"/>
              <a:t>‹#›</a:t>
            </a:fld>
            <a:endParaRPr lang="it-IT"/>
          </a:p>
        </p:txBody>
      </p:sp>
    </p:spTree>
    <p:extLst>
      <p:ext uri="{BB962C8B-B14F-4D97-AF65-F5344CB8AC3E}">
        <p14:creationId xmlns:p14="http://schemas.microsoft.com/office/powerpoint/2010/main" val="4003131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9BBF229-96AF-4A38-B46B-8D1095A7FEC2}" type="datetimeFigureOut">
              <a:rPr lang="it-IT" smtClean="0"/>
              <a:t>15/03/2017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911E1F6-D9C9-437C-B882-E92B7499711C}" type="slidenum">
              <a:rPr lang="it-IT" smtClean="0"/>
              <a:t>‹#›</a:t>
            </a:fld>
            <a:endParaRPr lang="it-IT"/>
          </a:p>
        </p:txBody>
      </p:sp>
    </p:spTree>
    <p:extLst>
      <p:ext uri="{BB962C8B-B14F-4D97-AF65-F5344CB8AC3E}">
        <p14:creationId xmlns:p14="http://schemas.microsoft.com/office/powerpoint/2010/main" val="1650666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9BBF229-96AF-4A38-B46B-8D1095A7FEC2}" type="datetimeFigureOut">
              <a:rPr lang="it-IT" smtClean="0"/>
              <a:t>15/03/2017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911E1F6-D9C9-437C-B882-E92B7499711C}" type="slidenum">
              <a:rPr lang="it-IT" smtClean="0"/>
              <a:t>‹#›</a:t>
            </a:fld>
            <a:endParaRPr lang="it-IT"/>
          </a:p>
        </p:txBody>
      </p:sp>
    </p:spTree>
    <p:extLst>
      <p:ext uri="{BB962C8B-B14F-4D97-AF65-F5344CB8AC3E}">
        <p14:creationId xmlns:p14="http://schemas.microsoft.com/office/powerpoint/2010/main" val="763732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B9BBF229-96AF-4A38-B46B-8D1095A7FEC2}" type="datetimeFigureOut">
              <a:rPr lang="it-IT" smtClean="0"/>
              <a:t>15/03/2017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911E1F6-D9C9-437C-B882-E92B7499711C}" type="slidenum">
              <a:rPr lang="it-IT" smtClean="0"/>
              <a:t>‹#›</a:t>
            </a:fld>
            <a:endParaRPr lang="it-IT"/>
          </a:p>
        </p:txBody>
      </p:sp>
    </p:spTree>
    <p:extLst>
      <p:ext uri="{BB962C8B-B14F-4D97-AF65-F5344CB8AC3E}">
        <p14:creationId xmlns:p14="http://schemas.microsoft.com/office/powerpoint/2010/main" val="1207794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B9BBF229-96AF-4A38-B46B-8D1095A7FEC2}" type="datetimeFigureOut">
              <a:rPr lang="it-IT" smtClean="0"/>
              <a:t>15/03/2017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911E1F6-D9C9-437C-B882-E92B7499711C}" type="slidenum">
              <a:rPr lang="it-IT" smtClean="0"/>
              <a:t>‹#›</a:t>
            </a:fld>
            <a:endParaRPr lang="it-IT"/>
          </a:p>
        </p:txBody>
      </p:sp>
    </p:spTree>
    <p:extLst>
      <p:ext uri="{BB962C8B-B14F-4D97-AF65-F5344CB8AC3E}">
        <p14:creationId xmlns:p14="http://schemas.microsoft.com/office/powerpoint/2010/main" val="680943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B9BBF229-96AF-4A38-B46B-8D1095A7FEC2}" type="datetimeFigureOut">
              <a:rPr lang="it-IT" smtClean="0"/>
              <a:t>15/03/2017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911E1F6-D9C9-437C-B882-E92B7499711C}" type="slidenum">
              <a:rPr lang="it-IT" smtClean="0"/>
              <a:t>‹#›</a:t>
            </a:fld>
            <a:endParaRPr lang="it-IT"/>
          </a:p>
        </p:txBody>
      </p:sp>
    </p:spTree>
    <p:extLst>
      <p:ext uri="{BB962C8B-B14F-4D97-AF65-F5344CB8AC3E}">
        <p14:creationId xmlns:p14="http://schemas.microsoft.com/office/powerpoint/2010/main" val="1775098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B9BBF229-96AF-4A38-B46B-8D1095A7FEC2}" type="datetimeFigureOut">
              <a:rPr lang="it-IT" smtClean="0"/>
              <a:t>15/03/2017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911E1F6-D9C9-437C-B882-E92B7499711C}" type="slidenum">
              <a:rPr lang="it-IT" smtClean="0"/>
              <a:t>‹#›</a:t>
            </a:fld>
            <a:endParaRPr lang="it-IT"/>
          </a:p>
        </p:txBody>
      </p:sp>
    </p:spTree>
    <p:extLst>
      <p:ext uri="{BB962C8B-B14F-4D97-AF65-F5344CB8AC3E}">
        <p14:creationId xmlns:p14="http://schemas.microsoft.com/office/powerpoint/2010/main" val="4220562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9BBF229-96AF-4A38-B46B-8D1095A7FEC2}" type="datetimeFigureOut">
              <a:rPr lang="it-IT" smtClean="0"/>
              <a:t>15/03/2017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911E1F6-D9C9-437C-B882-E92B7499711C}" type="slidenum">
              <a:rPr lang="it-IT" smtClean="0"/>
              <a:t>‹#›</a:t>
            </a:fld>
            <a:endParaRPr lang="it-IT"/>
          </a:p>
        </p:txBody>
      </p:sp>
    </p:spTree>
    <p:extLst>
      <p:ext uri="{BB962C8B-B14F-4D97-AF65-F5344CB8AC3E}">
        <p14:creationId xmlns:p14="http://schemas.microsoft.com/office/powerpoint/2010/main" val="1322374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9BBF229-96AF-4A38-B46B-8D1095A7FEC2}" type="datetimeFigureOut">
              <a:rPr lang="it-IT" smtClean="0"/>
              <a:t>15/03/2017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911E1F6-D9C9-437C-B882-E92B7499711C}" type="slidenum">
              <a:rPr lang="it-IT" smtClean="0"/>
              <a:t>‹#›</a:t>
            </a:fld>
            <a:endParaRPr lang="it-IT"/>
          </a:p>
        </p:txBody>
      </p:sp>
    </p:spTree>
    <p:extLst>
      <p:ext uri="{BB962C8B-B14F-4D97-AF65-F5344CB8AC3E}">
        <p14:creationId xmlns:p14="http://schemas.microsoft.com/office/powerpoint/2010/main" val="1573441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9BBF229-96AF-4A38-B46B-8D1095A7FEC2}" type="datetimeFigureOut">
              <a:rPr lang="it-IT" smtClean="0"/>
              <a:t>15/03/2017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911E1F6-D9C9-437C-B882-E92B7499711C}" type="slidenum">
              <a:rPr lang="it-IT" smtClean="0"/>
              <a:t>‹#›</a:t>
            </a:fld>
            <a:endParaRPr lang="it-IT"/>
          </a:p>
        </p:txBody>
      </p:sp>
    </p:spTree>
    <p:extLst>
      <p:ext uri="{BB962C8B-B14F-4D97-AF65-F5344CB8AC3E}">
        <p14:creationId xmlns:p14="http://schemas.microsoft.com/office/powerpoint/2010/main" val="3593407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BBF229-96AF-4A38-B46B-8D1095A7FEC2}" type="datetimeFigureOut">
              <a:rPr lang="it-IT" smtClean="0"/>
              <a:t>15/03/2017</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11E1F6-D9C9-437C-B882-E92B7499711C}" type="slidenum">
              <a:rPr lang="it-IT" smtClean="0"/>
              <a:t>‹#›</a:t>
            </a:fld>
            <a:endParaRPr lang="it-IT"/>
          </a:p>
        </p:txBody>
      </p:sp>
    </p:spTree>
    <p:extLst>
      <p:ext uri="{BB962C8B-B14F-4D97-AF65-F5344CB8AC3E}">
        <p14:creationId xmlns:p14="http://schemas.microsoft.com/office/powerpoint/2010/main" val="800592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FINANCE and INNOVATION</a:t>
            </a:r>
            <a:endParaRPr lang="it-IT" dirty="0"/>
          </a:p>
        </p:txBody>
      </p:sp>
      <p:sp>
        <p:nvSpPr>
          <p:cNvPr id="3" name="Sottotitolo 2"/>
          <p:cNvSpPr>
            <a:spLocks noGrp="1"/>
          </p:cNvSpPr>
          <p:nvPr>
            <p:ph type="subTitle" idx="1"/>
          </p:nvPr>
        </p:nvSpPr>
        <p:spPr/>
        <p:txBody>
          <a:bodyPr/>
          <a:lstStyle/>
          <a:p>
            <a:r>
              <a:rPr lang="it-IT" dirty="0" smtClean="0"/>
              <a:t>Vittorio Torbianelli</a:t>
            </a:r>
            <a:endParaRPr lang="it-IT" dirty="0"/>
          </a:p>
        </p:txBody>
      </p:sp>
    </p:spTree>
    <p:extLst>
      <p:ext uri="{BB962C8B-B14F-4D97-AF65-F5344CB8AC3E}">
        <p14:creationId xmlns:p14="http://schemas.microsoft.com/office/powerpoint/2010/main" val="3125239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 </a:t>
            </a:r>
            <a:r>
              <a:rPr lang="it-IT" dirty="0" err="1" smtClean="0"/>
              <a:t>summary</a:t>
            </a:r>
            <a:r>
              <a:rPr lang="it-IT" dirty="0" smtClean="0"/>
              <a:t>…</a:t>
            </a:r>
            <a:endParaRPr lang="it-IT" dirty="0"/>
          </a:p>
        </p:txBody>
      </p:sp>
      <p:sp>
        <p:nvSpPr>
          <p:cNvPr id="3" name="Segnaposto contenuto 2"/>
          <p:cNvSpPr>
            <a:spLocks noGrp="1"/>
          </p:cNvSpPr>
          <p:nvPr>
            <p:ph idx="1"/>
          </p:nvPr>
        </p:nvSpPr>
        <p:spPr/>
        <p:txBody>
          <a:bodyPr>
            <a:normAutofit fontScale="92500" lnSpcReduction="20000"/>
          </a:bodyPr>
          <a:lstStyle/>
          <a:p>
            <a:r>
              <a:rPr lang="it-IT" dirty="0" err="1" smtClean="0"/>
              <a:t>Heavy</a:t>
            </a:r>
            <a:r>
              <a:rPr lang="it-IT" dirty="0" smtClean="0"/>
              <a:t> </a:t>
            </a:r>
            <a:r>
              <a:rPr lang="it-IT" dirty="0" err="1" smtClean="0"/>
              <a:t>differences</a:t>
            </a:r>
            <a:r>
              <a:rPr lang="it-IT" dirty="0" smtClean="0"/>
              <a:t> in.. </a:t>
            </a:r>
          </a:p>
          <a:p>
            <a:pPr lvl="1"/>
            <a:r>
              <a:rPr lang="it-IT" dirty="0" err="1" smtClean="0"/>
              <a:t>Characteristics</a:t>
            </a:r>
            <a:r>
              <a:rPr lang="it-IT" dirty="0" smtClean="0"/>
              <a:t> of </a:t>
            </a:r>
            <a:r>
              <a:rPr lang="it-IT" dirty="0" err="1" smtClean="0"/>
              <a:t>enterprise</a:t>
            </a:r>
            <a:r>
              <a:rPr lang="it-IT" dirty="0" smtClean="0"/>
              <a:t> </a:t>
            </a:r>
            <a:r>
              <a:rPr lang="it-IT" dirty="0" err="1" smtClean="0"/>
              <a:t>requiring</a:t>
            </a:r>
            <a:r>
              <a:rPr lang="it-IT" dirty="0" smtClean="0"/>
              <a:t> </a:t>
            </a:r>
            <a:r>
              <a:rPr lang="it-IT" dirty="0" err="1" smtClean="0"/>
              <a:t>finance</a:t>
            </a:r>
            <a:endParaRPr lang="it-IT" dirty="0" smtClean="0"/>
          </a:p>
          <a:p>
            <a:pPr lvl="1"/>
            <a:r>
              <a:rPr lang="it-IT" dirty="0" err="1" smtClean="0"/>
              <a:t>Sources</a:t>
            </a:r>
            <a:r>
              <a:rPr lang="it-IT" dirty="0" smtClean="0"/>
              <a:t> of </a:t>
            </a:r>
            <a:r>
              <a:rPr lang="it-IT" dirty="0" err="1" smtClean="0"/>
              <a:t>finances</a:t>
            </a:r>
            <a:r>
              <a:rPr lang="it-IT" dirty="0" smtClean="0"/>
              <a:t> on </a:t>
            </a:r>
            <a:r>
              <a:rPr lang="it-IT" dirty="0" err="1" smtClean="0"/>
              <a:t>whch</a:t>
            </a:r>
            <a:r>
              <a:rPr lang="it-IT" dirty="0" smtClean="0"/>
              <a:t> </a:t>
            </a:r>
            <a:r>
              <a:rPr lang="it-IT" dirty="0" err="1" smtClean="0"/>
              <a:t>they</a:t>
            </a:r>
            <a:r>
              <a:rPr lang="it-IT" dirty="0" smtClean="0"/>
              <a:t> </a:t>
            </a:r>
            <a:r>
              <a:rPr lang="it-IT" dirty="0" err="1" smtClean="0"/>
              <a:t>rely</a:t>
            </a:r>
            <a:endParaRPr lang="it-IT" dirty="0" smtClean="0"/>
          </a:p>
          <a:p>
            <a:pPr lvl="1"/>
            <a:r>
              <a:rPr lang="it-IT" dirty="0" err="1" smtClean="0"/>
              <a:t>Implication</a:t>
            </a:r>
            <a:r>
              <a:rPr lang="it-IT" dirty="0" smtClean="0"/>
              <a:t> of </a:t>
            </a:r>
            <a:r>
              <a:rPr lang="it-IT" dirty="0" err="1" smtClean="0"/>
              <a:t>financial</a:t>
            </a:r>
            <a:r>
              <a:rPr lang="it-IT" dirty="0" smtClean="0"/>
              <a:t> </a:t>
            </a:r>
            <a:r>
              <a:rPr lang="it-IT" dirty="0" err="1" smtClean="0"/>
              <a:t>arrangement</a:t>
            </a:r>
            <a:r>
              <a:rPr lang="it-IT" dirty="0" smtClean="0"/>
              <a:t> (</a:t>
            </a:r>
            <a:r>
              <a:rPr lang="it-IT" dirty="0" err="1" smtClean="0"/>
              <a:t>eg</a:t>
            </a:r>
            <a:r>
              <a:rPr lang="it-IT" dirty="0" smtClean="0"/>
              <a:t>. </a:t>
            </a:r>
            <a:r>
              <a:rPr lang="it-IT" dirty="0" err="1" smtClean="0"/>
              <a:t>Licensing</a:t>
            </a:r>
            <a:r>
              <a:rPr lang="it-IT" dirty="0" smtClean="0"/>
              <a:t>, </a:t>
            </a:r>
            <a:r>
              <a:rPr lang="it-IT" dirty="0" err="1" smtClean="0"/>
              <a:t>etc</a:t>
            </a:r>
            <a:r>
              <a:rPr lang="it-IT" dirty="0" smtClean="0"/>
              <a:t>) for </a:t>
            </a:r>
            <a:r>
              <a:rPr lang="it-IT" dirty="0" err="1" smtClean="0"/>
              <a:t>innovation</a:t>
            </a:r>
            <a:endParaRPr lang="it-IT" dirty="0" smtClean="0"/>
          </a:p>
          <a:p>
            <a:pPr marL="457200" lvl="1" indent="0">
              <a:buNone/>
            </a:pPr>
            <a:endParaRPr lang="it-IT" dirty="0" smtClean="0"/>
          </a:p>
          <a:p>
            <a:pPr marL="0" indent="0">
              <a:buNone/>
            </a:pPr>
            <a:r>
              <a:rPr lang="it-IT" dirty="0" err="1" smtClean="0"/>
              <a:t>Two</a:t>
            </a:r>
            <a:r>
              <a:rPr lang="it-IT" dirty="0" smtClean="0"/>
              <a:t>-way </a:t>
            </a:r>
            <a:r>
              <a:rPr lang="it-IT" dirty="0" err="1" smtClean="0"/>
              <a:t>relationships</a:t>
            </a:r>
            <a:r>
              <a:rPr lang="it-IT" dirty="0" smtClean="0"/>
              <a:t>…? (and </a:t>
            </a:r>
            <a:r>
              <a:rPr lang="it-IT" dirty="0" err="1" smtClean="0"/>
              <a:t>possible</a:t>
            </a:r>
            <a:r>
              <a:rPr lang="it-IT" dirty="0" smtClean="0"/>
              <a:t> </a:t>
            </a:r>
            <a:r>
              <a:rPr lang="it-IT" dirty="0" err="1" smtClean="0"/>
              <a:t>constraints</a:t>
            </a:r>
            <a:r>
              <a:rPr lang="it-IT" dirty="0" smtClean="0"/>
              <a:t>)</a:t>
            </a:r>
          </a:p>
          <a:p>
            <a:pPr lvl="1"/>
            <a:r>
              <a:rPr lang="it-IT" i="1" dirty="0" smtClean="0">
                <a:solidFill>
                  <a:srgbClr val="FF0000"/>
                </a:solidFill>
              </a:rPr>
              <a:t>1) e.g</a:t>
            </a:r>
            <a:r>
              <a:rPr lang="it-IT" i="1" u="sng" dirty="0" smtClean="0">
                <a:solidFill>
                  <a:srgbClr val="FF0000"/>
                </a:solidFill>
              </a:rPr>
              <a:t>. </a:t>
            </a:r>
            <a:r>
              <a:rPr lang="it-IT" i="1" u="sng" dirty="0" err="1" smtClean="0">
                <a:solidFill>
                  <a:srgbClr val="FF0000"/>
                </a:solidFill>
              </a:rPr>
              <a:t>Incumbents</a:t>
            </a:r>
            <a:r>
              <a:rPr lang="it-IT" i="1" u="sng" dirty="0" smtClean="0">
                <a:solidFill>
                  <a:srgbClr val="FF0000"/>
                </a:solidFill>
              </a:rPr>
              <a:t> </a:t>
            </a:r>
            <a:r>
              <a:rPr lang="it-IT" i="1" u="sng" dirty="0" err="1" smtClean="0">
                <a:solidFill>
                  <a:srgbClr val="FF0000"/>
                </a:solidFill>
              </a:rPr>
              <a:t>dominanting</a:t>
            </a:r>
            <a:r>
              <a:rPr lang="it-IT" i="1" u="sng" dirty="0" smtClean="0">
                <a:solidFill>
                  <a:srgbClr val="FF0000"/>
                </a:solidFill>
              </a:rPr>
              <a:t>  </a:t>
            </a:r>
            <a:r>
              <a:rPr lang="it-IT" i="1" u="sng" dirty="0" err="1" smtClean="0">
                <a:solidFill>
                  <a:srgbClr val="FF0000"/>
                </a:solidFill>
              </a:rPr>
              <a:t>entrants</a:t>
            </a:r>
            <a:r>
              <a:rPr lang="it-IT" i="1" dirty="0" smtClean="0">
                <a:solidFill>
                  <a:srgbClr val="FF0000"/>
                </a:solidFill>
              </a:rPr>
              <a:t>: are </a:t>
            </a:r>
            <a:r>
              <a:rPr lang="it-IT" i="1" dirty="0" err="1" smtClean="0">
                <a:solidFill>
                  <a:srgbClr val="FF0000"/>
                </a:solidFill>
              </a:rPr>
              <a:t>incumbents</a:t>
            </a:r>
            <a:r>
              <a:rPr lang="it-IT" i="1" dirty="0" smtClean="0">
                <a:solidFill>
                  <a:srgbClr val="FF0000"/>
                </a:solidFill>
              </a:rPr>
              <a:t> more innovative or </a:t>
            </a:r>
            <a:r>
              <a:rPr lang="it-IT" i="1" dirty="0" err="1" smtClean="0">
                <a:solidFill>
                  <a:srgbClr val="FF0000"/>
                </a:solidFill>
              </a:rPr>
              <a:t>entrants</a:t>
            </a:r>
            <a:r>
              <a:rPr lang="it-IT" i="1" dirty="0" smtClean="0">
                <a:solidFill>
                  <a:srgbClr val="FF0000"/>
                </a:solidFill>
              </a:rPr>
              <a:t> </a:t>
            </a:r>
            <a:r>
              <a:rPr lang="it-IT" i="1" dirty="0" err="1" smtClean="0">
                <a:solidFill>
                  <a:srgbClr val="FF0000"/>
                </a:solidFill>
              </a:rPr>
              <a:t>too</a:t>
            </a:r>
            <a:r>
              <a:rPr lang="it-IT" i="1" dirty="0" smtClean="0">
                <a:solidFill>
                  <a:srgbClr val="FF0000"/>
                </a:solidFill>
              </a:rPr>
              <a:t> </a:t>
            </a:r>
            <a:r>
              <a:rPr lang="it-IT" i="1" dirty="0" err="1" smtClean="0">
                <a:solidFill>
                  <a:srgbClr val="FF0000"/>
                </a:solidFill>
              </a:rPr>
              <a:t>financially</a:t>
            </a:r>
            <a:r>
              <a:rPr lang="it-IT" i="1" dirty="0" smtClean="0">
                <a:solidFill>
                  <a:srgbClr val="FF0000"/>
                </a:solidFill>
              </a:rPr>
              <a:t> </a:t>
            </a:r>
            <a:r>
              <a:rPr lang="it-IT" i="1" dirty="0" err="1" smtClean="0">
                <a:solidFill>
                  <a:srgbClr val="FF0000"/>
                </a:solidFill>
              </a:rPr>
              <a:t>constrained</a:t>
            </a:r>
            <a:r>
              <a:rPr lang="it-IT" i="1" dirty="0" smtClean="0">
                <a:solidFill>
                  <a:srgbClr val="FF0000"/>
                </a:solidFill>
              </a:rPr>
              <a:t>? </a:t>
            </a:r>
          </a:p>
          <a:p>
            <a:pPr lvl="1"/>
            <a:endParaRPr lang="it-IT" i="1" u="sng" dirty="0" smtClean="0"/>
          </a:p>
          <a:p>
            <a:pPr lvl="1"/>
            <a:r>
              <a:rPr lang="it-IT" i="1" u="sng" dirty="0" smtClean="0">
                <a:solidFill>
                  <a:srgbClr val="FF0000"/>
                </a:solidFill>
              </a:rPr>
              <a:t>2) </a:t>
            </a:r>
            <a:r>
              <a:rPr lang="it-IT" i="1" u="sng" dirty="0" err="1" smtClean="0">
                <a:solidFill>
                  <a:srgbClr val="FF0000"/>
                </a:solidFill>
              </a:rPr>
              <a:t>Entrants</a:t>
            </a:r>
            <a:r>
              <a:rPr lang="it-IT" i="1" u="sng" dirty="0" smtClean="0">
                <a:solidFill>
                  <a:srgbClr val="FF0000"/>
                </a:solidFill>
              </a:rPr>
              <a:t> </a:t>
            </a:r>
            <a:r>
              <a:rPr lang="it-IT" i="1" u="sng" dirty="0" err="1" smtClean="0">
                <a:solidFill>
                  <a:srgbClr val="FF0000"/>
                </a:solidFill>
              </a:rPr>
              <a:t>dominating</a:t>
            </a:r>
            <a:r>
              <a:rPr lang="it-IT" i="1" u="sng" dirty="0" smtClean="0">
                <a:solidFill>
                  <a:srgbClr val="FF0000"/>
                </a:solidFill>
              </a:rPr>
              <a:t> </a:t>
            </a:r>
            <a:r>
              <a:rPr lang="it-IT" i="1" u="sng" dirty="0" err="1" smtClean="0">
                <a:solidFill>
                  <a:srgbClr val="FF0000"/>
                </a:solidFill>
              </a:rPr>
              <a:t>incunbents</a:t>
            </a:r>
            <a:r>
              <a:rPr lang="it-IT" i="1" dirty="0" smtClean="0">
                <a:solidFill>
                  <a:srgbClr val="FF0000"/>
                </a:solidFill>
              </a:rPr>
              <a:t>: are </a:t>
            </a:r>
            <a:r>
              <a:rPr lang="it-IT" i="1" dirty="0" err="1" smtClean="0">
                <a:solidFill>
                  <a:srgbClr val="FF0000"/>
                </a:solidFill>
              </a:rPr>
              <a:t>they</a:t>
            </a:r>
            <a:r>
              <a:rPr lang="it-IT" i="1" dirty="0" smtClean="0">
                <a:solidFill>
                  <a:srgbClr val="FF0000"/>
                </a:solidFill>
              </a:rPr>
              <a:t> more innovative or are </a:t>
            </a:r>
            <a:r>
              <a:rPr lang="it-IT" i="1" dirty="0" err="1" smtClean="0">
                <a:solidFill>
                  <a:srgbClr val="FF0000"/>
                </a:solidFill>
              </a:rPr>
              <a:t>allowed</a:t>
            </a:r>
            <a:r>
              <a:rPr lang="it-IT" i="1" dirty="0" smtClean="0">
                <a:solidFill>
                  <a:srgbClr val="FF0000"/>
                </a:solidFill>
              </a:rPr>
              <a:t> by </a:t>
            </a:r>
            <a:r>
              <a:rPr lang="it-IT" i="1" dirty="0" err="1" smtClean="0">
                <a:solidFill>
                  <a:srgbClr val="FF0000"/>
                </a:solidFill>
              </a:rPr>
              <a:t>availability</a:t>
            </a:r>
            <a:r>
              <a:rPr lang="it-IT" i="1" dirty="0" smtClean="0">
                <a:solidFill>
                  <a:srgbClr val="FF0000"/>
                </a:solidFill>
              </a:rPr>
              <a:t> of </a:t>
            </a:r>
            <a:r>
              <a:rPr lang="it-IT" i="1" dirty="0" err="1" smtClean="0">
                <a:solidFill>
                  <a:srgbClr val="FF0000"/>
                </a:solidFill>
              </a:rPr>
              <a:t>f.r</a:t>
            </a:r>
            <a:r>
              <a:rPr lang="it-IT" i="1" dirty="0" smtClean="0"/>
              <a:t>?</a:t>
            </a:r>
          </a:p>
          <a:p>
            <a:pPr lvl="1"/>
            <a:endParaRPr lang="it-IT" dirty="0" smtClean="0"/>
          </a:p>
          <a:p>
            <a:pPr lvl="1"/>
            <a:r>
              <a:rPr lang="it-IT" dirty="0" err="1" smtClean="0"/>
              <a:t>What</a:t>
            </a:r>
            <a:r>
              <a:rPr lang="it-IT" dirty="0" smtClean="0"/>
              <a:t> </a:t>
            </a:r>
            <a:r>
              <a:rPr lang="it-IT" u="sng" dirty="0" err="1"/>
              <a:t>relationship</a:t>
            </a:r>
            <a:r>
              <a:rPr lang="it-IT" u="sng" dirty="0"/>
              <a:t> </a:t>
            </a:r>
            <a:r>
              <a:rPr lang="it-IT" u="sng" dirty="0" err="1"/>
              <a:t>between</a:t>
            </a:r>
            <a:r>
              <a:rPr lang="it-IT" u="sng" dirty="0"/>
              <a:t> R&amp;D </a:t>
            </a:r>
            <a:r>
              <a:rPr lang="it-IT" u="sng" dirty="0" err="1"/>
              <a:t>expenditure</a:t>
            </a:r>
            <a:r>
              <a:rPr lang="it-IT" u="sng" dirty="0"/>
              <a:t> and «</a:t>
            </a:r>
            <a:r>
              <a:rPr lang="it-IT" u="sng" dirty="0" err="1"/>
              <a:t>finance</a:t>
            </a:r>
            <a:r>
              <a:rPr lang="it-IT" u="sng" dirty="0"/>
              <a:t>»?</a:t>
            </a:r>
          </a:p>
          <a:p>
            <a:pPr lvl="1"/>
            <a:endParaRPr lang="it-IT" i="1" dirty="0" smtClean="0"/>
          </a:p>
          <a:p>
            <a:pPr lvl="1"/>
            <a:endParaRPr lang="it-IT" i="1" dirty="0" smtClean="0"/>
          </a:p>
          <a:p>
            <a:pPr lvl="1"/>
            <a:endParaRPr lang="it-IT" dirty="0" smtClean="0"/>
          </a:p>
          <a:p>
            <a:endParaRPr lang="it-IT" dirty="0"/>
          </a:p>
        </p:txBody>
      </p:sp>
    </p:spTree>
    <p:extLst>
      <p:ext uri="{BB962C8B-B14F-4D97-AF65-F5344CB8AC3E}">
        <p14:creationId xmlns:p14="http://schemas.microsoft.com/office/powerpoint/2010/main" val="58634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9541" y="773573"/>
            <a:ext cx="10515600" cy="5351924"/>
          </a:xfrm>
        </p:spPr>
        <p:txBody>
          <a:bodyPr>
            <a:normAutofit fontScale="92500" lnSpcReduction="20000"/>
          </a:bodyPr>
          <a:lstStyle/>
          <a:p>
            <a:r>
              <a:rPr lang="en-US" dirty="0" smtClean="0"/>
              <a:t>DO </a:t>
            </a:r>
            <a:r>
              <a:rPr lang="en-US" b="1" dirty="0" smtClean="0">
                <a:solidFill>
                  <a:srgbClr val="FF0000"/>
                </a:solidFill>
              </a:rPr>
              <a:t>FINANCIAL CONSTRAINTS </a:t>
            </a:r>
            <a:r>
              <a:rPr lang="en-US" dirty="0" smtClean="0"/>
              <a:t>MATTER FOR INNOVATION? (or not?)</a:t>
            </a:r>
          </a:p>
          <a:p>
            <a:r>
              <a:rPr lang="en-US" dirty="0" smtClean="0"/>
              <a:t>“Innovation” oriented investmen</a:t>
            </a:r>
            <a:r>
              <a:rPr lang="en-US" dirty="0"/>
              <a:t>t</a:t>
            </a:r>
            <a:r>
              <a:rPr lang="en-US" dirty="0" smtClean="0"/>
              <a:t>: number </a:t>
            </a:r>
            <a:r>
              <a:rPr lang="en-US" dirty="0"/>
              <a:t>of characteristics that make it </a:t>
            </a:r>
            <a:r>
              <a:rPr lang="en-US" dirty="0" smtClean="0"/>
              <a:t>more difficult </a:t>
            </a:r>
            <a:r>
              <a:rPr lang="en-US" dirty="0"/>
              <a:t>to finance than other investments. R&amp;D projects are risky, sometimes radically </a:t>
            </a:r>
            <a:r>
              <a:rPr lang="en-US" dirty="0" smtClean="0"/>
              <a:t>uncertain </a:t>
            </a:r>
          </a:p>
          <a:p>
            <a:r>
              <a:rPr lang="en-US" dirty="0" smtClean="0"/>
              <a:t>With  negative </a:t>
            </a:r>
            <a:r>
              <a:rPr lang="en-US" dirty="0"/>
              <a:t>consequences both for their equity financing – as investors discount this uncertainty </a:t>
            </a:r>
            <a:r>
              <a:rPr lang="en-US" dirty="0" smtClean="0"/>
              <a:t>on financial </a:t>
            </a:r>
            <a:r>
              <a:rPr lang="en-US" dirty="0"/>
              <a:t>and stock markets – and for their debt financing – when collateralization becomes </a:t>
            </a:r>
            <a:r>
              <a:rPr lang="en-US" dirty="0" smtClean="0"/>
              <a:t>difficult. </a:t>
            </a:r>
            <a:endParaRPr lang="en-US" dirty="0"/>
          </a:p>
          <a:p>
            <a:r>
              <a:rPr lang="en-US" dirty="0" smtClean="0"/>
              <a:t>Furthermore</a:t>
            </a:r>
            <a:r>
              <a:rPr lang="en-US" dirty="0"/>
              <a:t>, the problems of opportunistic </a:t>
            </a:r>
            <a:r>
              <a:rPr lang="en-US" dirty="0" err="1"/>
              <a:t>behaviour</a:t>
            </a:r>
            <a:r>
              <a:rPr lang="en-US" dirty="0"/>
              <a:t>, adverse selection </a:t>
            </a:r>
            <a:r>
              <a:rPr lang="en-US" dirty="0" smtClean="0"/>
              <a:t>and moral </a:t>
            </a:r>
            <a:r>
              <a:rPr lang="en-US" dirty="0"/>
              <a:t>hazard affecting the financing of capital investments in general are exacerbated in the case </a:t>
            </a:r>
            <a:r>
              <a:rPr lang="en-US" dirty="0" smtClean="0"/>
              <a:t>of R&amp;D </a:t>
            </a:r>
            <a:r>
              <a:rPr lang="en-US" dirty="0"/>
              <a:t>financing, with respect to which contract incompleteness, opaqueness and </a:t>
            </a:r>
            <a:r>
              <a:rPr lang="en-US" dirty="0" smtClean="0"/>
              <a:t>information asymmetry </a:t>
            </a:r>
            <a:r>
              <a:rPr lang="en-US" dirty="0"/>
              <a:t>between firms and investors are also more </a:t>
            </a:r>
            <a:r>
              <a:rPr lang="en-US" dirty="0" err="1"/>
              <a:t>pervasisve</a:t>
            </a:r>
            <a:r>
              <a:rPr lang="en-US" dirty="0"/>
              <a:t> (Hall and Lerner, 2010). </a:t>
            </a:r>
            <a:endParaRPr lang="en-US" dirty="0" smtClean="0"/>
          </a:p>
          <a:p>
            <a:r>
              <a:rPr lang="en-US" dirty="0" smtClean="0"/>
              <a:t>Theory, however, differs from empirics…</a:t>
            </a:r>
          </a:p>
          <a:p>
            <a:r>
              <a:rPr lang="en-US" i="1" dirty="0" smtClean="0"/>
              <a:t>Source: Pietro </a:t>
            </a:r>
            <a:r>
              <a:rPr lang="en-US" i="1" dirty="0" err="1"/>
              <a:t>Moncada‐Paternò</a:t>
            </a:r>
            <a:r>
              <a:rPr lang="en-US" i="1" dirty="0"/>
              <a:t> </a:t>
            </a:r>
            <a:r>
              <a:rPr lang="en-US" i="1" dirty="0" smtClean="0"/>
              <a:t>Castello, , </a:t>
            </a:r>
            <a:r>
              <a:rPr lang="en-US" i="1" dirty="0"/>
              <a:t>Sandro </a:t>
            </a:r>
            <a:r>
              <a:rPr lang="en-US" i="1" dirty="0" smtClean="0"/>
              <a:t>Montresor, and </a:t>
            </a:r>
            <a:r>
              <a:rPr lang="en-US" i="1" dirty="0"/>
              <a:t>Antonio </a:t>
            </a:r>
            <a:r>
              <a:rPr lang="en-US" i="1" dirty="0" err="1" smtClean="0"/>
              <a:t>Vezzani</a:t>
            </a:r>
            <a:r>
              <a:rPr lang="en-US" i="1" dirty="0" smtClean="0"/>
              <a:t> (2015)</a:t>
            </a:r>
            <a:endParaRPr lang="en-US" i="1" dirty="0"/>
          </a:p>
          <a:p>
            <a:pPr marL="0" indent="0">
              <a:buNone/>
            </a:pPr>
            <a:endParaRPr lang="en-US" dirty="0"/>
          </a:p>
        </p:txBody>
      </p:sp>
    </p:spTree>
    <p:extLst>
      <p:ext uri="{BB962C8B-B14F-4D97-AF65-F5344CB8AC3E}">
        <p14:creationId xmlns:p14="http://schemas.microsoft.com/office/powerpoint/2010/main" val="31739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600" i="1" dirty="0" err="1" smtClean="0"/>
              <a:t>Exploring</a:t>
            </a:r>
            <a:r>
              <a:rPr lang="it-IT" sz="3600" i="1" dirty="0" smtClean="0"/>
              <a:t> </a:t>
            </a:r>
            <a:r>
              <a:rPr lang="it-IT" sz="3600" i="1" dirty="0" err="1" smtClean="0"/>
              <a:t>theories</a:t>
            </a:r>
            <a:r>
              <a:rPr lang="it-IT" sz="3600" i="1" dirty="0" smtClean="0"/>
              <a:t>…</a:t>
            </a:r>
            <a:br>
              <a:rPr lang="it-IT" sz="3600" i="1" dirty="0" smtClean="0"/>
            </a:br>
            <a:r>
              <a:rPr lang="it-IT" dirty="0" err="1" smtClean="0"/>
              <a:t>Internal</a:t>
            </a:r>
            <a:r>
              <a:rPr lang="it-IT" dirty="0" smtClean="0"/>
              <a:t> vs </a:t>
            </a:r>
            <a:r>
              <a:rPr lang="it-IT" dirty="0" err="1" smtClean="0"/>
              <a:t>external</a:t>
            </a:r>
            <a:r>
              <a:rPr lang="it-IT" dirty="0" smtClean="0"/>
              <a:t> </a:t>
            </a:r>
            <a:r>
              <a:rPr lang="it-IT" dirty="0" err="1" smtClean="0"/>
              <a:t>finance</a:t>
            </a:r>
            <a:endParaRPr lang="it-IT" dirty="0"/>
          </a:p>
        </p:txBody>
      </p:sp>
      <p:sp>
        <p:nvSpPr>
          <p:cNvPr id="3" name="Segnaposto contenuto 2"/>
          <p:cNvSpPr>
            <a:spLocks noGrp="1"/>
          </p:cNvSpPr>
          <p:nvPr>
            <p:ph idx="1"/>
          </p:nvPr>
        </p:nvSpPr>
        <p:spPr/>
        <p:txBody>
          <a:bodyPr/>
          <a:lstStyle/>
          <a:p>
            <a:r>
              <a:rPr lang="it-IT" dirty="0" err="1" smtClean="0"/>
              <a:t>Asymmetric</a:t>
            </a:r>
            <a:r>
              <a:rPr lang="it-IT" dirty="0" smtClean="0"/>
              <a:t> information: do </a:t>
            </a:r>
            <a:r>
              <a:rPr lang="it-IT" dirty="0" err="1" smtClean="0"/>
              <a:t>internal</a:t>
            </a:r>
            <a:r>
              <a:rPr lang="it-IT" dirty="0" smtClean="0"/>
              <a:t> </a:t>
            </a:r>
            <a:r>
              <a:rPr lang="it-IT" dirty="0" err="1" smtClean="0"/>
              <a:t>resources</a:t>
            </a:r>
            <a:r>
              <a:rPr lang="it-IT" dirty="0" smtClean="0"/>
              <a:t> (</a:t>
            </a:r>
            <a:r>
              <a:rPr lang="it-IT" dirty="0" err="1" smtClean="0"/>
              <a:t>liquidity</a:t>
            </a:r>
            <a:r>
              <a:rPr lang="it-IT" dirty="0" smtClean="0"/>
              <a:t>) </a:t>
            </a:r>
            <a:r>
              <a:rPr lang="it-IT" dirty="0" err="1" smtClean="0"/>
              <a:t>cost</a:t>
            </a:r>
            <a:r>
              <a:rPr lang="it-IT" dirty="0" smtClean="0"/>
              <a:t> </a:t>
            </a:r>
            <a:r>
              <a:rPr lang="it-IT" dirty="0" err="1" smtClean="0"/>
              <a:t>less</a:t>
            </a:r>
            <a:r>
              <a:rPr lang="it-IT" dirty="0" smtClean="0"/>
              <a:t> </a:t>
            </a:r>
            <a:r>
              <a:rPr lang="it-IT" dirty="0" err="1" smtClean="0"/>
              <a:t>than</a:t>
            </a:r>
            <a:r>
              <a:rPr lang="it-IT" dirty="0" smtClean="0"/>
              <a:t> </a:t>
            </a:r>
            <a:r>
              <a:rPr lang="it-IT" dirty="0" err="1" smtClean="0"/>
              <a:t>external</a:t>
            </a:r>
            <a:r>
              <a:rPr lang="it-IT" dirty="0" smtClean="0"/>
              <a:t> </a:t>
            </a:r>
            <a:r>
              <a:rPr lang="it-IT" dirty="0" err="1" smtClean="0"/>
              <a:t>ones</a:t>
            </a:r>
            <a:r>
              <a:rPr lang="it-IT" dirty="0" smtClean="0"/>
              <a:t>?</a:t>
            </a:r>
          </a:p>
          <a:p>
            <a:pPr lvl="1"/>
            <a:r>
              <a:rPr lang="it-IT" sz="2000" i="1" dirty="0" smtClean="0"/>
              <a:t>Some </a:t>
            </a:r>
            <a:r>
              <a:rPr lang="it-IT" sz="2000" i="1" dirty="0" err="1" smtClean="0"/>
              <a:t>empirical</a:t>
            </a:r>
            <a:r>
              <a:rPr lang="it-IT" sz="2000" i="1" dirty="0" smtClean="0"/>
              <a:t> </a:t>
            </a:r>
            <a:r>
              <a:rPr lang="it-IT" sz="2000" i="1" dirty="0" err="1" smtClean="0"/>
              <a:t>evidence</a:t>
            </a:r>
            <a:r>
              <a:rPr lang="it-IT" sz="2000" i="1" dirty="0" smtClean="0"/>
              <a:t>: </a:t>
            </a:r>
            <a:r>
              <a:rPr lang="it-IT" sz="2000" i="1" dirty="0" err="1" smtClean="0"/>
              <a:t>liquidity</a:t>
            </a:r>
            <a:r>
              <a:rPr lang="it-IT" sz="2000" i="1" dirty="0" smtClean="0"/>
              <a:t> </a:t>
            </a:r>
            <a:r>
              <a:rPr lang="it-IT" sz="2000" i="1" dirty="0" err="1" smtClean="0"/>
              <a:t>matters</a:t>
            </a:r>
            <a:r>
              <a:rPr lang="it-IT" sz="2000" i="1" dirty="0" smtClean="0"/>
              <a:t>!...</a:t>
            </a:r>
            <a:r>
              <a:rPr lang="it-IT" sz="2000" i="1" dirty="0" err="1" smtClean="0"/>
              <a:t>but</a:t>
            </a:r>
            <a:r>
              <a:rPr lang="it-IT" sz="2000" i="1" dirty="0" smtClean="0"/>
              <a:t> </a:t>
            </a:r>
          </a:p>
          <a:p>
            <a:pPr lvl="1"/>
            <a:r>
              <a:rPr lang="it-IT" sz="2000" i="1" dirty="0" smtClean="0"/>
              <a:t>…</a:t>
            </a:r>
            <a:r>
              <a:rPr lang="it-IT" sz="2000" i="1" dirty="0" err="1" smtClean="0"/>
              <a:t>but</a:t>
            </a:r>
            <a:r>
              <a:rPr lang="it-IT" sz="2000" i="1" dirty="0" smtClean="0"/>
              <a:t> </a:t>
            </a:r>
            <a:r>
              <a:rPr lang="it-IT" sz="2000" i="1" dirty="0" err="1" smtClean="0"/>
              <a:t>characteristics</a:t>
            </a:r>
            <a:r>
              <a:rPr lang="it-IT" sz="2000" i="1" dirty="0" smtClean="0"/>
              <a:t> of </a:t>
            </a:r>
            <a:r>
              <a:rPr lang="it-IT" sz="2000" i="1" dirty="0" err="1" smtClean="0"/>
              <a:t>enterprise</a:t>
            </a:r>
            <a:r>
              <a:rPr lang="it-IT" sz="2000" i="1" dirty="0" smtClean="0"/>
              <a:t> </a:t>
            </a:r>
            <a:r>
              <a:rPr lang="it-IT" sz="2000" i="1" dirty="0" err="1" smtClean="0"/>
              <a:t>investment</a:t>
            </a:r>
            <a:r>
              <a:rPr lang="it-IT" sz="2000" i="1" dirty="0"/>
              <a:t> </a:t>
            </a:r>
            <a:r>
              <a:rPr lang="it-IT" sz="2000" i="1" dirty="0" err="1" smtClean="0"/>
              <a:t>might</a:t>
            </a:r>
            <a:r>
              <a:rPr lang="it-IT" sz="2000" i="1" dirty="0" smtClean="0"/>
              <a:t> </a:t>
            </a:r>
            <a:r>
              <a:rPr lang="it-IT" sz="2000" i="1" dirty="0" err="1" smtClean="0"/>
              <a:t>influence</a:t>
            </a:r>
            <a:r>
              <a:rPr lang="it-IT" sz="2000" i="1" dirty="0" smtClean="0"/>
              <a:t> </a:t>
            </a:r>
            <a:r>
              <a:rPr lang="it-IT" sz="2000" i="1" dirty="0" err="1" smtClean="0"/>
              <a:t>finance</a:t>
            </a:r>
            <a:r>
              <a:rPr lang="it-IT" sz="2000" i="1" dirty="0" smtClean="0"/>
              <a:t>!</a:t>
            </a:r>
          </a:p>
          <a:p>
            <a:pPr lvl="1"/>
            <a:r>
              <a:rPr lang="it-IT" sz="2000" i="1" dirty="0"/>
              <a:t>s</a:t>
            </a:r>
            <a:r>
              <a:rPr lang="it-IT" sz="2000" i="1" dirty="0" smtClean="0"/>
              <a:t>tage of </a:t>
            </a:r>
            <a:r>
              <a:rPr lang="it-IT" sz="2000" i="1" dirty="0" err="1" smtClean="0"/>
              <a:t>developmentmight</a:t>
            </a:r>
            <a:r>
              <a:rPr lang="it-IT" sz="2000" i="1" dirty="0" smtClean="0"/>
              <a:t> </a:t>
            </a:r>
            <a:r>
              <a:rPr lang="it-IT" sz="2000" i="1" dirty="0" err="1" smtClean="0"/>
              <a:t>matter</a:t>
            </a:r>
            <a:r>
              <a:rPr lang="it-IT" sz="2000" i="1" dirty="0" smtClean="0"/>
              <a:t> </a:t>
            </a:r>
            <a:r>
              <a:rPr lang="it-IT" sz="2000" i="1" dirty="0" err="1" smtClean="0"/>
              <a:t>too</a:t>
            </a:r>
            <a:endParaRPr lang="it-IT" sz="2000" i="1" dirty="0" smtClean="0"/>
          </a:p>
          <a:p>
            <a:r>
              <a:rPr lang="it-IT" dirty="0" smtClean="0"/>
              <a:t>R&amp;D and </a:t>
            </a:r>
            <a:r>
              <a:rPr lang="it-IT" dirty="0" err="1" smtClean="0"/>
              <a:t>finance</a:t>
            </a:r>
            <a:r>
              <a:rPr lang="it-IT" dirty="0" smtClean="0"/>
              <a:t> (info </a:t>
            </a:r>
            <a:r>
              <a:rPr lang="it-IT" dirty="0" err="1" smtClean="0"/>
              <a:t>asymmetries</a:t>
            </a:r>
            <a:r>
              <a:rPr lang="it-IT" dirty="0" smtClean="0"/>
              <a:t> </a:t>
            </a:r>
            <a:r>
              <a:rPr lang="it-IT" dirty="0" err="1" smtClean="0"/>
              <a:t>between</a:t>
            </a:r>
            <a:r>
              <a:rPr lang="it-IT" dirty="0" smtClean="0"/>
              <a:t> </a:t>
            </a:r>
            <a:r>
              <a:rPr lang="it-IT" dirty="0" err="1" smtClean="0"/>
              <a:t>financers</a:t>
            </a:r>
            <a:r>
              <a:rPr lang="it-IT" dirty="0" smtClean="0"/>
              <a:t> and </a:t>
            </a:r>
            <a:r>
              <a:rPr lang="it-IT" dirty="0" err="1" smtClean="0"/>
              <a:t>managers</a:t>
            </a:r>
            <a:r>
              <a:rPr lang="it-IT" dirty="0" smtClean="0"/>
              <a:t>)</a:t>
            </a:r>
          </a:p>
          <a:p>
            <a:pPr lvl="1"/>
            <a:r>
              <a:rPr lang="it-IT" sz="2000" i="1" dirty="0" err="1" smtClean="0"/>
              <a:t>Cost</a:t>
            </a:r>
            <a:r>
              <a:rPr lang="it-IT" sz="2000" i="1" dirty="0" smtClean="0"/>
              <a:t> gap </a:t>
            </a:r>
            <a:r>
              <a:rPr lang="it-IT" sz="2000" i="1" dirty="0" err="1" smtClean="0"/>
              <a:t>between</a:t>
            </a:r>
            <a:r>
              <a:rPr lang="it-IT" sz="2000" i="1" dirty="0" smtClean="0"/>
              <a:t> </a:t>
            </a:r>
            <a:r>
              <a:rPr lang="it-IT" sz="2000" i="1" dirty="0" err="1" smtClean="0"/>
              <a:t>internal</a:t>
            </a:r>
            <a:r>
              <a:rPr lang="it-IT" sz="2000" i="1" dirty="0" smtClean="0"/>
              <a:t> and </a:t>
            </a:r>
            <a:r>
              <a:rPr lang="it-IT" sz="2000" i="1" dirty="0" err="1" smtClean="0"/>
              <a:t>external</a:t>
            </a:r>
            <a:r>
              <a:rPr lang="it-IT" sz="2000" i="1" dirty="0" smtClean="0"/>
              <a:t> </a:t>
            </a:r>
            <a:r>
              <a:rPr lang="it-IT" sz="2000" i="1" dirty="0" err="1" smtClean="0"/>
              <a:t>finance</a:t>
            </a:r>
            <a:r>
              <a:rPr lang="it-IT" sz="2000" i="1" dirty="0" smtClean="0"/>
              <a:t> </a:t>
            </a:r>
            <a:r>
              <a:rPr lang="it-IT" sz="2000" i="1" dirty="0" err="1" smtClean="0"/>
              <a:t>is</a:t>
            </a:r>
            <a:r>
              <a:rPr lang="it-IT" sz="2000" i="1" dirty="0" smtClean="0"/>
              <a:t> </a:t>
            </a:r>
            <a:r>
              <a:rPr lang="it-IT" sz="2000" i="1" dirty="0" err="1" smtClean="0"/>
              <a:t>greater</a:t>
            </a:r>
            <a:r>
              <a:rPr lang="it-IT" sz="2000" i="1" dirty="0" smtClean="0"/>
              <a:t> </a:t>
            </a:r>
            <a:r>
              <a:rPr lang="it-IT" sz="2000" i="1" dirty="0" err="1" smtClean="0"/>
              <a:t>than</a:t>
            </a:r>
            <a:r>
              <a:rPr lang="it-IT" sz="2000" i="1" dirty="0" smtClean="0"/>
              <a:t> </a:t>
            </a:r>
            <a:r>
              <a:rPr lang="it-IT" sz="2000" i="1" dirty="0" err="1" smtClean="0"/>
              <a:t>other</a:t>
            </a:r>
            <a:r>
              <a:rPr lang="it-IT" sz="2000" i="1" dirty="0" smtClean="0"/>
              <a:t> </a:t>
            </a:r>
            <a:r>
              <a:rPr lang="it-IT" sz="2000" i="1" dirty="0" err="1" smtClean="0"/>
              <a:t>investments</a:t>
            </a:r>
            <a:r>
              <a:rPr lang="it-IT" sz="2000" i="1" dirty="0" smtClean="0"/>
              <a:t> (more </a:t>
            </a:r>
            <a:r>
              <a:rPr lang="it-IT" sz="2000" i="1" dirty="0" err="1" smtClean="0"/>
              <a:t>internal</a:t>
            </a:r>
            <a:r>
              <a:rPr lang="it-IT" sz="2000" i="1" dirty="0" smtClean="0"/>
              <a:t> funds)</a:t>
            </a:r>
          </a:p>
          <a:p>
            <a:pPr lvl="1"/>
            <a:r>
              <a:rPr lang="it-IT" sz="2000" i="1" dirty="0" err="1" smtClean="0"/>
              <a:t>Imperfection</a:t>
            </a:r>
            <a:r>
              <a:rPr lang="it-IT" sz="2000" i="1" dirty="0" smtClean="0"/>
              <a:t> in capital </a:t>
            </a:r>
            <a:r>
              <a:rPr lang="it-IT" sz="2000" i="1" dirty="0" err="1" smtClean="0"/>
              <a:t>markets</a:t>
            </a:r>
            <a:r>
              <a:rPr lang="it-IT" sz="2000" i="1" dirty="0" smtClean="0"/>
              <a:t> </a:t>
            </a:r>
            <a:r>
              <a:rPr lang="it-IT" sz="2000" i="1" dirty="0" err="1" smtClean="0"/>
              <a:t>might</a:t>
            </a:r>
            <a:r>
              <a:rPr lang="it-IT" sz="2000" i="1" dirty="0" smtClean="0"/>
              <a:t> </a:t>
            </a:r>
            <a:r>
              <a:rPr lang="it-IT" sz="2000" i="1" dirty="0" err="1" smtClean="0"/>
              <a:t>have</a:t>
            </a:r>
            <a:r>
              <a:rPr lang="it-IT" sz="2000" i="1" dirty="0" smtClean="0"/>
              <a:t> more </a:t>
            </a:r>
            <a:r>
              <a:rPr lang="it-IT" sz="2000" i="1" dirty="0" err="1" smtClean="0"/>
              <a:t>effect</a:t>
            </a:r>
            <a:r>
              <a:rPr lang="it-IT" sz="2000" i="1" dirty="0" smtClean="0"/>
              <a:t> on R&amp;D (and in general on high </a:t>
            </a:r>
            <a:r>
              <a:rPr lang="it-IT" sz="2000" i="1" dirty="0" err="1" smtClean="0"/>
              <a:t>tech</a:t>
            </a:r>
            <a:r>
              <a:rPr lang="it-IT" sz="2000" i="1" dirty="0" smtClean="0"/>
              <a:t> </a:t>
            </a:r>
            <a:r>
              <a:rPr lang="it-IT" sz="2000" i="1" dirty="0" err="1" smtClean="0"/>
              <a:t>industries</a:t>
            </a:r>
            <a:r>
              <a:rPr lang="it-IT" sz="2000" i="1" dirty="0" smtClean="0"/>
              <a:t>?) </a:t>
            </a:r>
            <a:r>
              <a:rPr lang="it-IT" sz="2000" i="1" dirty="0" err="1" smtClean="0"/>
              <a:t>than</a:t>
            </a:r>
            <a:r>
              <a:rPr lang="it-IT" sz="2000" i="1" dirty="0" smtClean="0"/>
              <a:t> </a:t>
            </a:r>
            <a:r>
              <a:rPr lang="it-IT" sz="2000" i="1" dirty="0" err="1" smtClean="0"/>
              <a:t>other</a:t>
            </a:r>
            <a:r>
              <a:rPr lang="it-IT" sz="2000" i="1" dirty="0" smtClean="0"/>
              <a:t> </a:t>
            </a:r>
            <a:r>
              <a:rPr lang="it-IT" sz="2000" i="1" dirty="0" err="1" smtClean="0"/>
              <a:t>investment</a:t>
            </a:r>
            <a:r>
              <a:rPr lang="it-IT" sz="2000" i="1" dirty="0" smtClean="0"/>
              <a:t> </a:t>
            </a:r>
          </a:p>
          <a:p>
            <a:pPr lvl="1"/>
            <a:r>
              <a:rPr lang="it-IT" dirty="0" smtClean="0"/>
              <a:t>Cash flow </a:t>
            </a:r>
            <a:r>
              <a:rPr lang="it-IT" dirty="0" err="1" smtClean="0"/>
              <a:t>positively</a:t>
            </a:r>
            <a:r>
              <a:rPr lang="it-IT" dirty="0" smtClean="0"/>
              <a:t> </a:t>
            </a:r>
            <a:r>
              <a:rPr lang="it-IT" dirty="0" err="1" smtClean="0"/>
              <a:t>correlated</a:t>
            </a:r>
            <a:r>
              <a:rPr lang="it-IT" dirty="0" smtClean="0"/>
              <a:t> with R&amp;D </a:t>
            </a:r>
            <a:r>
              <a:rPr lang="it-IT" dirty="0" err="1" smtClean="0"/>
              <a:t>expenditure</a:t>
            </a:r>
            <a:r>
              <a:rPr lang="it-IT" dirty="0" smtClean="0"/>
              <a:t>..(</a:t>
            </a:r>
            <a:r>
              <a:rPr lang="it-IT" dirty="0" err="1" smtClean="0"/>
              <a:t>but</a:t>
            </a:r>
            <a:r>
              <a:rPr lang="it-IT" dirty="0" smtClean="0"/>
              <a:t>…)</a:t>
            </a:r>
            <a:endParaRPr lang="it-IT" dirty="0"/>
          </a:p>
        </p:txBody>
      </p:sp>
    </p:spTree>
    <p:extLst>
      <p:ext uri="{BB962C8B-B14F-4D97-AF65-F5344CB8AC3E}">
        <p14:creationId xmlns:p14="http://schemas.microsoft.com/office/powerpoint/2010/main" val="2283798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i="1" dirty="0" err="1"/>
              <a:t>Exploring</a:t>
            </a:r>
            <a:r>
              <a:rPr lang="it-IT" i="1" dirty="0"/>
              <a:t> </a:t>
            </a:r>
            <a:r>
              <a:rPr lang="it-IT" i="1" dirty="0" err="1"/>
              <a:t>theories</a:t>
            </a:r>
            <a:r>
              <a:rPr lang="it-IT" i="1" dirty="0"/>
              <a:t>…</a:t>
            </a:r>
            <a:br>
              <a:rPr lang="it-IT" i="1" dirty="0"/>
            </a:br>
            <a:r>
              <a:rPr lang="it-IT" dirty="0" err="1" smtClean="0"/>
              <a:t>Firm</a:t>
            </a:r>
            <a:r>
              <a:rPr lang="it-IT" dirty="0" smtClean="0"/>
              <a:t> and </a:t>
            </a:r>
            <a:r>
              <a:rPr lang="it-IT" dirty="0" err="1" smtClean="0"/>
              <a:t>financial</a:t>
            </a:r>
            <a:r>
              <a:rPr lang="it-IT" dirty="0" smtClean="0"/>
              <a:t> </a:t>
            </a:r>
            <a:r>
              <a:rPr lang="it-IT" dirty="0" err="1" smtClean="0"/>
              <a:t>behaviour</a:t>
            </a:r>
            <a:endParaRPr lang="it-IT" dirty="0"/>
          </a:p>
        </p:txBody>
      </p:sp>
      <p:sp>
        <p:nvSpPr>
          <p:cNvPr id="3" name="Segnaposto contenuto 2"/>
          <p:cNvSpPr>
            <a:spLocks noGrp="1"/>
          </p:cNvSpPr>
          <p:nvPr>
            <p:ph idx="1"/>
          </p:nvPr>
        </p:nvSpPr>
        <p:spPr/>
        <p:txBody>
          <a:bodyPr/>
          <a:lstStyle/>
          <a:p>
            <a:r>
              <a:rPr lang="it-IT" dirty="0" smtClean="0"/>
              <a:t>(do) </a:t>
            </a:r>
            <a:r>
              <a:rPr lang="it-IT" dirty="0"/>
              <a:t>t</a:t>
            </a:r>
            <a:r>
              <a:rPr lang="it-IT" dirty="0" smtClean="0"/>
              <a:t>he </a:t>
            </a:r>
            <a:r>
              <a:rPr lang="it-IT" dirty="0" err="1" smtClean="0"/>
              <a:t>charateristics</a:t>
            </a:r>
            <a:r>
              <a:rPr lang="it-IT" dirty="0" smtClean="0"/>
              <a:t> of </a:t>
            </a:r>
            <a:r>
              <a:rPr lang="it-IT" dirty="0" err="1" smtClean="0"/>
              <a:t>investing</a:t>
            </a:r>
            <a:r>
              <a:rPr lang="it-IT" dirty="0" smtClean="0"/>
              <a:t> </a:t>
            </a:r>
            <a:r>
              <a:rPr lang="it-IT" dirty="0" err="1" smtClean="0"/>
              <a:t>firm</a:t>
            </a:r>
            <a:r>
              <a:rPr lang="it-IT" dirty="0" smtClean="0"/>
              <a:t> </a:t>
            </a:r>
            <a:r>
              <a:rPr lang="it-IT" dirty="0" err="1" smtClean="0"/>
              <a:t>matter</a:t>
            </a:r>
            <a:r>
              <a:rPr lang="it-IT" dirty="0" smtClean="0"/>
              <a:t> to the </a:t>
            </a:r>
            <a:r>
              <a:rPr lang="it-IT" dirty="0" err="1" smtClean="0"/>
              <a:t>financial</a:t>
            </a:r>
            <a:r>
              <a:rPr lang="it-IT" dirty="0" smtClean="0"/>
              <a:t> </a:t>
            </a:r>
            <a:r>
              <a:rPr lang="it-IT" dirty="0" err="1" smtClean="0"/>
              <a:t>behaviour</a:t>
            </a:r>
            <a:r>
              <a:rPr lang="it-IT" dirty="0" smtClean="0"/>
              <a:t>…(?)</a:t>
            </a:r>
          </a:p>
          <a:p>
            <a:endParaRPr lang="it-IT" dirty="0" smtClean="0"/>
          </a:p>
          <a:p>
            <a:pPr lvl="1"/>
            <a:r>
              <a:rPr lang="it-IT" dirty="0" smtClean="0"/>
              <a:t>«</a:t>
            </a:r>
            <a:r>
              <a:rPr lang="it-IT" dirty="0" err="1" smtClean="0"/>
              <a:t>Financing</a:t>
            </a:r>
            <a:r>
              <a:rPr lang="it-IT" dirty="0" smtClean="0"/>
              <a:t> </a:t>
            </a:r>
            <a:r>
              <a:rPr lang="it-IT" dirty="0" err="1" smtClean="0"/>
              <a:t>growth</a:t>
            </a:r>
            <a:r>
              <a:rPr lang="it-IT" dirty="0" smtClean="0"/>
              <a:t> </a:t>
            </a:r>
            <a:r>
              <a:rPr lang="it-IT" dirty="0" err="1" smtClean="0"/>
              <a:t>cycle</a:t>
            </a:r>
            <a:r>
              <a:rPr lang="it-IT" dirty="0" smtClean="0"/>
              <a:t>» </a:t>
            </a:r>
            <a:r>
              <a:rPr lang="it-IT" dirty="0" err="1" smtClean="0"/>
              <a:t>theory</a:t>
            </a:r>
            <a:r>
              <a:rPr lang="it-IT" dirty="0" smtClean="0"/>
              <a:t>. E.g. </a:t>
            </a:r>
            <a:r>
              <a:rPr lang="it-IT" dirty="0" err="1" smtClean="0"/>
              <a:t>Early</a:t>
            </a:r>
            <a:r>
              <a:rPr lang="it-IT" dirty="0" smtClean="0"/>
              <a:t> </a:t>
            </a:r>
            <a:r>
              <a:rPr lang="it-IT" dirty="0" err="1" smtClean="0"/>
              <a:t>stages</a:t>
            </a:r>
            <a:r>
              <a:rPr lang="it-IT" dirty="0" smtClean="0"/>
              <a:t> = </a:t>
            </a:r>
            <a:r>
              <a:rPr lang="it-IT" dirty="0" err="1" smtClean="0"/>
              <a:t>difficulties</a:t>
            </a:r>
            <a:r>
              <a:rPr lang="it-IT" dirty="0" smtClean="0"/>
              <a:t> </a:t>
            </a:r>
            <a:r>
              <a:rPr lang="it-IT" dirty="0" err="1" smtClean="0"/>
              <a:t>rasing</a:t>
            </a:r>
            <a:r>
              <a:rPr lang="it-IT" dirty="0" smtClean="0"/>
              <a:t> </a:t>
            </a:r>
            <a:r>
              <a:rPr lang="it-IT" dirty="0" err="1" smtClean="0"/>
              <a:t>external</a:t>
            </a:r>
            <a:r>
              <a:rPr lang="it-IT" dirty="0" smtClean="0"/>
              <a:t> </a:t>
            </a:r>
            <a:r>
              <a:rPr lang="it-IT" dirty="0" err="1" smtClean="0"/>
              <a:t>finance</a:t>
            </a:r>
            <a:r>
              <a:rPr lang="it-IT" dirty="0" smtClean="0"/>
              <a:t> (</a:t>
            </a:r>
            <a:r>
              <a:rPr lang="it-IT" dirty="0" err="1" smtClean="0"/>
              <a:t>asimmetryc</a:t>
            </a:r>
            <a:r>
              <a:rPr lang="it-IT" dirty="0" smtClean="0"/>
              <a:t> info, etc.)…</a:t>
            </a:r>
            <a:r>
              <a:rPr lang="it-IT" dirty="0" err="1" smtClean="0"/>
              <a:t>but</a:t>
            </a:r>
            <a:endParaRPr lang="it-IT" dirty="0" smtClean="0"/>
          </a:p>
          <a:p>
            <a:pPr lvl="1"/>
            <a:endParaRPr lang="it-IT" dirty="0" smtClean="0"/>
          </a:p>
          <a:p>
            <a:pPr lvl="1"/>
            <a:r>
              <a:rPr lang="it-IT" dirty="0" smtClean="0"/>
              <a:t>…</a:t>
            </a:r>
            <a:r>
              <a:rPr lang="it-IT" dirty="0" err="1" smtClean="0"/>
              <a:t>but</a:t>
            </a:r>
            <a:r>
              <a:rPr lang="it-IT" dirty="0" smtClean="0"/>
              <a:t> </a:t>
            </a:r>
            <a:r>
              <a:rPr lang="it-IT" dirty="0" err="1" smtClean="0"/>
              <a:t>empirical</a:t>
            </a:r>
            <a:r>
              <a:rPr lang="it-IT" dirty="0" smtClean="0"/>
              <a:t> </a:t>
            </a:r>
            <a:r>
              <a:rPr lang="it-IT" dirty="0" err="1" smtClean="0"/>
              <a:t>reaserch</a:t>
            </a:r>
            <a:r>
              <a:rPr lang="it-IT" dirty="0" smtClean="0"/>
              <a:t> shows: funds </a:t>
            </a:r>
            <a:r>
              <a:rPr lang="it-IT" dirty="0" err="1" smtClean="0"/>
              <a:t>provided</a:t>
            </a:r>
            <a:r>
              <a:rPr lang="it-IT" dirty="0" smtClean="0"/>
              <a:t> by the </a:t>
            </a:r>
            <a:r>
              <a:rPr lang="it-IT" dirty="0" err="1" smtClean="0"/>
              <a:t>owner</a:t>
            </a:r>
            <a:r>
              <a:rPr lang="it-IT" dirty="0" smtClean="0"/>
              <a:t> are more </a:t>
            </a:r>
            <a:r>
              <a:rPr lang="it-IT" dirty="0" err="1" smtClean="0"/>
              <a:t>important</a:t>
            </a:r>
            <a:r>
              <a:rPr lang="it-IT" dirty="0" smtClean="0"/>
              <a:t> </a:t>
            </a:r>
            <a:r>
              <a:rPr lang="it-IT" dirty="0" err="1" smtClean="0"/>
              <a:t>as</a:t>
            </a:r>
            <a:r>
              <a:rPr lang="it-IT" dirty="0" smtClean="0"/>
              <a:t> the </a:t>
            </a:r>
            <a:r>
              <a:rPr lang="it-IT" dirty="0" err="1" smtClean="0"/>
              <a:t>firm</a:t>
            </a:r>
            <a:r>
              <a:rPr lang="it-IT" dirty="0" smtClean="0"/>
              <a:t> </a:t>
            </a:r>
            <a:r>
              <a:rPr lang="it-IT" dirty="0" err="1" smtClean="0"/>
              <a:t>gets</a:t>
            </a:r>
            <a:r>
              <a:rPr lang="it-IT" dirty="0" smtClean="0"/>
              <a:t> </a:t>
            </a:r>
            <a:r>
              <a:rPr lang="it-IT" dirty="0" err="1" smtClean="0"/>
              <a:t>older</a:t>
            </a:r>
            <a:r>
              <a:rPr lang="it-IT" dirty="0" smtClean="0"/>
              <a:t>; </a:t>
            </a:r>
            <a:r>
              <a:rPr lang="it-IT" dirty="0" err="1" smtClean="0"/>
              <a:t>finance</a:t>
            </a:r>
            <a:r>
              <a:rPr lang="it-IT" dirty="0" smtClean="0"/>
              <a:t> from insiders </a:t>
            </a:r>
            <a:r>
              <a:rPr lang="it-IT" dirty="0" err="1" smtClean="0"/>
              <a:t>never</a:t>
            </a:r>
            <a:r>
              <a:rPr lang="it-IT" dirty="0" smtClean="0"/>
              <a:t> </a:t>
            </a:r>
            <a:r>
              <a:rPr lang="it-IT" dirty="0" err="1" smtClean="0"/>
              <a:t>outweights</a:t>
            </a:r>
            <a:r>
              <a:rPr lang="it-IT" dirty="0" smtClean="0"/>
              <a:t> </a:t>
            </a:r>
            <a:r>
              <a:rPr lang="it-IT" dirty="0" err="1" smtClean="0"/>
              <a:t>finance</a:t>
            </a:r>
            <a:r>
              <a:rPr lang="it-IT" dirty="0" smtClean="0"/>
              <a:t> </a:t>
            </a:r>
            <a:r>
              <a:rPr lang="it-IT" dirty="0" err="1" smtClean="0"/>
              <a:t>provided</a:t>
            </a:r>
            <a:r>
              <a:rPr lang="it-IT" dirty="0" smtClean="0"/>
              <a:t> by outsiders (</a:t>
            </a:r>
            <a:r>
              <a:rPr lang="it-IT" dirty="0" err="1" smtClean="0"/>
              <a:t>also</a:t>
            </a:r>
            <a:r>
              <a:rPr lang="it-IT" dirty="0" smtClean="0"/>
              <a:t> for the </a:t>
            </a:r>
            <a:r>
              <a:rPr lang="it-IT" dirty="0" err="1" smtClean="0"/>
              <a:t>youngest</a:t>
            </a:r>
            <a:r>
              <a:rPr lang="it-IT" dirty="0" smtClean="0"/>
              <a:t> companies).</a:t>
            </a:r>
          </a:p>
          <a:p>
            <a:pPr lvl="1"/>
            <a:r>
              <a:rPr lang="it-IT" dirty="0" err="1" smtClean="0"/>
              <a:t>TBSFs</a:t>
            </a:r>
            <a:r>
              <a:rPr lang="it-IT" dirty="0" smtClean="0"/>
              <a:t> do </a:t>
            </a:r>
            <a:r>
              <a:rPr lang="it-IT" dirty="0" err="1" smtClean="0"/>
              <a:t>not</a:t>
            </a:r>
            <a:r>
              <a:rPr lang="it-IT" dirty="0" smtClean="0"/>
              <a:t> </a:t>
            </a:r>
            <a:r>
              <a:rPr lang="it-IT" dirty="0" err="1" smtClean="0"/>
              <a:t>have</a:t>
            </a:r>
            <a:r>
              <a:rPr lang="it-IT" dirty="0" smtClean="0"/>
              <a:t> more </a:t>
            </a:r>
            <a:r>
              <a:rPr lang="it-IT" dirty="0" err="1" smtClean="0"/>
              <a:t>difficulties</a:t>
            </a:r>
            <a:r>
              <a:rPr lang="it-IT" dirty="0" smtClean="0"/>
              <a:t> </a:t>
            </a:r>
            <a:r>
              <a:rPr lang="it-IT" dirty="0" err="1" smtClean="0"/>
              <a:t>thn</a:t>
            </a:r>
            <a:r>
              <a:rPr lang="it-IT" dirty="0" smtClean="0"/>
              <a:t> </a:t>
            </a:r>
            <a:r>
              <a:rPr lang="it-IT" dirty="0" err="1" smtClean="0"/>
              <a:t>SMEs</a:t>
            </a:r>
            <a:r>
              <a:rPr lang="it-IT" dirty="0" smtClean="0"/>
              <a:t> in general (UK)</a:t>
            </a:r>
          </a:p>
          <a:p>
            <a:endParaRPr lang="it-IT" dirty="0"/>
          </a:p>
          <a:p>
            <a:pPr lvl="1"/>
            <a:endParaRPr lang="it-IT" dirty="0" smtClean="0"/>
          </a:p>
          <a:p>
            <a:endParaRPr lang="it-IT" dirty="0" smtClean="0"/>
          </a:p>
          <a:p>
            <a:pPr lvl="1"/>
            <a:endParaRPr lang="it-IT" dirty="0" smtClean="0"/>
          </a:p>
          <a:p>
            <a:pPr lvl="1"/>
            <a:endParaRPr lang="it-IT" dirty="0" smtClean="0"/>
          </a:p>
          <a:p>
            <a:endParaRPr lang="it-IT" dirty="0"/>
          </a:p>
        </p:txBody>
      </p:sp>
    </p:spTree>
    <p:extLst>
      <p:ext uri="{BB962C8B-B14F-4D97-AF65-F5344CB8AC3E}">
        <p14:creationId xmlns:p14="http://schemas.microsoft.com/office/powerpoint/2010/main" val="992080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0606"/>
            <a:ext cx="10515600" cy="6076336"/>
          </a:xfrm>
        </p:spPr>
        <p:txBody>
          <a:bodyPr>
            <a:normAutofit fontScale="85000" lnSpcReduction="20000"/>
          </a:bodyPr>
          <a:lstStyle/>
          <a:p>
            <a:r>
              <a:rPr lang="en-US" b="1" dirty="0"/>
              <a:t>The financing decisions of innovative firms, Peter D. </a:t>
            </a:r>
            <a:r>
              <a:rPr lang="en-US" b="1" dirty="0" err="1"/>
              <a:t>Casson</a:t>
            </a:r>
            <a:r>
              <a:rPr lang="en-US" b="1" dirty="0"/>
              <a:t> a, Roderick Martin, Tahir M. </a:t>
            </a:r>
            <a:r>
              <a:rPr lang="en-US" b="1" dirty="0" err="1" smtClean="0"/>
              <a:t>Nisar</a:t>
            </a:r>
            <a:r>
              <a:rPr lang="en-US" b="1" dirty="0" smtClean="0"/>
              <a:t>, Research </a:t>
            </a:r>
            <a:r>
              <a:rPr lang="en-US" b="1" dirty="0"/>
              <a:t>in International Business and Finance 22 (2008) </a:t>
            </a:r>
            <a:r>
              <a:rPr lang="en-US" b="1" dirty="0" smtClean="0"/>
              <a:t>208–221</a:t>
            </a:r>
          </a:p>
          <a:p>
            <a:r>
              <a:rPr lang="en-US" dirty="0"/>
              <a:t>The paper examines the relation between forms of financing and the level of expenditure on research </a:t>
            </a:r>
            <a:r>
              <a:rPr lang="en-US" dirty="0" smtClean="0"/>
              <a:t>and development </a:t>
            </a:r>
            <a:r>
              <a:rPr lang="en-US" dirty="0"/>
              <a:t>(R&amp;D). </a:t>
            </a:r>
            <a:endParaRPr lang="en-US" dirty="0" smtClean="0"/>
          </a:p>
          <a:p>
            <a:r>
              <a:rPr lang="en-US" dirty="0" smtClean="0"/>
              <a:t>The </a:t>
            </a:r>
            <a:r>
              <a:rPr lang="en-US" dirty="0"/>
              <a:t>paper shows that the </a:t>
            </a:r>
            <a:r>
              <a:rPr lang="en-US" b="1" dirty="0">
                <a:solidFill>
                  <a:srgbClr val="FF0000"/>
                </a:solidFill>
              </a:rPr>
              <a:t>probability of issuing new equity </a:t>
            </a:r>
            <a:r>
              <a:rPr lang="en-US" dirty="0"/>
              <a:t>rises monotonically </a:t>
            </a:r>
            <a:r>
              <a:rPr lang="en-US" dirty="0" smtClean="0"/>
              <a:t>with the </a:t>
            </a:r>
            <a:r>
              <a:rPr lang="en-US" dirty="0"/>
              <a:t>level of expenditure on R&amp;D, whilst the </a:t>
            </a:r>
            <a:r>
              <a:rPr lang="en-US" b="1" dirty="0">
                <a:solidFill>
                  <a:srgbClr val="FF0000"/>
                </a:solidFill>
              </a:rPr>
              <a:t>use of debt finance </a:t>
            </a:r>
            <a:r>
              <a:rPr lang="en-US" dirty="0"/>
              <a:t>follows an inverted U curve, rising and </a:t>
            </a:r>
            <a:r>
              <a:rPr lang="en-US" dirty="0" smtClean="0"/>
              <a:t>then falling </a:t>
            </a:r>
            <a:r>
              <a:rPr lang="en-US" dirty="0"/>
              <a:t>as R&amp;D expenditure rises. </a:t>
            </a:r>
            <a:endParaRPr lang="en-US" dirty="0" smtClean="0"/>
          </a:p>
          <a:p>
            <a:r>
              <a:rPr lang="en-US" dirty="0" smtClean="0"/>
              <a:t>The </a:t>
            </a:r>
            <a:r>
              <a:rPr lang="en-US" dirty="0"/>
              <a:t>analysis confirms ‘</a:t>
            </a:r>
            <a:r>
              <a:rPr lang="en-US" dirty="0">
                <a:solidFill>
                  <a:srgbClr val="FF0000"/>
                </a:solidFill>
              </a:rPr>
              <a:t>control rights’ theories of financing</a:t>
            </a:r>
            <a:r>
              <a:rPr lang="en-US" dirty="0"/>
              <a:t>, in which </a:t>
            </a:r>
            <a:r>
              <a:rPr lang="en-US" dirty="0" smtClean="0"/>
              <a:t>firms </a:t>
            </a:r>
            <a:r>
              <a:rPr lang="en-US" u="sng" dirty="0" smtClean="0"/>
              <a:t>follow </a:t>
            </a:r>
            <a:r>
              <a:rPr lang="en-US" u="sng" dirty="0"/>
              <a:t>an established hierarchy of preferences </a:t>
            </a:r>
            <a:r>
              <a:rPr lang="en-US" u="sng" dirty="0" smtClean="0"/>
              <a:t>– “pecking order” - for </a:t>
            </a:r>
            <a:r>
              <a:rPr lang="en-US" u="sng" dirty="0"/>
              <a:t>modes of financing</a:t>
            </a:r>
            <a:r>
              <a:rPr lang="en-US" dirty="0"/>
              <a:t>, with debt preferred to equity since </a:t>
            </a:r>
            <a:r>
              <a:rPr lang="en-US" dirty="0" smtClean="0"/>
              <a:t>it involves </a:t>
            </a:r>
            <a:r>
              <a:rPr lang="en-US" dirty="0"/>
              <a:t>less loss of control rights. </a:t>
            </a:r>
            <a:r>
              <a:rPr lang="en-US" dirty="0" smtClean="0"/>
              <a:t>(</a:t>
            </a:r>
            <a:r>
              <a:rPr lang="en-US" dirty="0" smtClean="0">
                <a:effectLst>
                  <a:outerShdw blurRad="38100" dist="38100" dir="2700000" algn="tl">
                    <a:srgbClr val="000000">
                      <a:alpha val="43137"/>
                    </a:srgbClr>
                  </a:outerShdw>
                </a:effectLst>
              </a:rPr>
              <a:t>Governance structure matters</a:t>
            </a:r>
            <a:r>
              <a:rPr lang="en-US" dirty="0" smtClean="0"/>
              <a:t>!)</a:t>
            </a:r>
          </a:p>
          <a:p>
            <a:r>
              <a:rPr lang="en-US" dirty="0" smtClean="0"/>
              <a:t>The </a:t>
            </a:r>
            <a:r>
              <a:rPr lang="en-US" dirty="0"/>
              <a:t>mode of financing is linked to characteristic types of innovation, </a:t>
            </a:r>
            <a:r>
              <a:rPr lang="en-US" dirty="0" smtClean="0"/>
              <a:t>with debt </a:t>
            </a:r>
            <a:r>
              <a:rPr lang="en-US" dirty="0"/>
              <a:t>financing associated with incremental </a:t>
            </a:r>
            <a:r>
              <a:rPr lang="en-US" dirty="0" smtClean="0"/>
              <a:t>innovation  </a:t>
            </a:r>
            <a:r>
              <a:rPr lang="en-US" dirty="0"/>
              <a:t>and equity funding with R&amp;D intensive innovation</a:t>
            </a:r>
            <a:r>
              <a:rPr lang="en-US" dirty="0" smtClean="0"/>
              <a:t>, as </a:t>
            </a:r>
            <a:r>
              <a:rPr lang="en-US" dirty="0"/>
              <a:t>in pharmaceuticals. </a:t>
            </a:r>
            <a:endParaRPr lang="en-US" dirty="0" smtClean="0"/>
          </a:p>
          <a:p>
            <a:r>
              <a:rPr lang="en-US" dirty="0" smtClean="0"/>
              <a:t>The </a:t>
            </a:r>
            <a:r>
              <a:rPr lang="en-US" dirty="0"/>
              <a:t>paper concludes by suggesting a linkage between modes of financing, types </a:t>
            </a:r>
            <a:r>
              <a:rPr lang="en-US" dirty="0" smtClean="0"/>
              <a:t>of innovation </a:t>
            </a:r>
            <a:r>
              <a:rPr lang="en-US" dirty="0"/>
              <a:t>and business systems, with the UK’s innovation pattern linked to market financing </a:t>
            </a:r>
            <a:r>
              <a:rPr lang="en-US" dirty="0" smtClean="0"/>
              <a:t>contrasting with </a:t>
            </a:r>
            <a:r>
              <a:rPr lang="en-US" dirty="0"/>
              <a:t>the relationship financing of bank oriented systems such as Germany.</a:t>
            </a:r>
          </a:p>
        </p:txBody>
      </p:sp>
    </p:spTree>
    <p:extLst>
      <p:ext uri="{BB962C8B-B14F-4D97-AF65-F5344CB8AC3E}">
        <p14:creationId xmlns:p14="http://schemas.microsoft.com/office/powerpoint/2010/main" val="1368965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Long </a:t>
            </a:r>
            <a:r>
              <a:rPr lang="it-IT" dirty="0" err="1" smtClean="0"/>
              <a:t>term</a:t>
            </a:r>
            <a:r>
              <a:rPr lang="it-IT" dirty="0" smtClean="0"/>
              <a:t> </a:t>
            </a:r>
            <a:r>
              <a:rPr lang="it-IT" dirty="0" err="1" smtClean="0"/>
              <a:t>structural</a:t>
            </a:r>
            <a:r>
              <a:rPr lang="it-IT" dirty="0" smtClean="0"/>
              <a:t> </a:t>
            </a:r>
            <a:r>
              <a:rPr lang="it-IT" dirty="0" err="1" smtClean="0"/>
              <a:t>aspects</a:t>
            </a:r>
            <a:r>
              <a:rPr lang="it-IT" dirty="0" smtClean="0"/>
              <a:t>: Techno-</a:t>
            </a:r>
            <a:r>
              <a:rPr lang="it-IT" dirty="0" err="1" smtClean="0"/>
              <a:t>Economic</a:t>
            </a:r>
            <a:r>
              <a:rPr lang="it-IT" dirty="0" smtClean="0"/>
              <a:t> </a:t>
            </a:r>
            <a:r>
              <a:rPr lang="it-IT" dirty="0" err="1"/>
              <a:t>Paradigms</a:t>
            </a:r>
            <a:r>
              <a:rPr lang="it-IT" dirty="0"/>
              <a:t> and </a:t>
            </a:r>
            <a:r>
              <a:rPr lang="it-IT" dirty="0" err="1" smtClean="0"/>
              <a:t>finance</a:t>
            </a:r>
            <a:endParaRPr lang="it-IT" dirty="0"/>
          </a:p>
        </p:txBody>
      </p:sp>
      <p:sp>
        <p:nvSpPr>
          <p:cNvPr id="3" name="Segnaposto contenuto 2"/>
          <p:cNvSpPr>
            <a:spLocks noGrp="1"/>
          </p:cNvSpPr>
          <p:nvPr>
            <p:ph idx="1"/>
          </p:nvPr>
        </p:nvSpPr>
        <p:spPr>
          <a:xfrm>
            <a:off x="700549" y="1690688"/>
            <a:ext cx="10515600" cy="5113655"/>
          </a:xfrm>
        </p:spPr>
        <p:txBody>
          <a:bodyPr>
            <a:normAutofit fontScale="85000" lnSpcReduction="20000"/>
          </a:bodyPr>
          <a:lstStyle/>
          <a:p>
            <a:pPr marL="0" indent="0">
              <a:buNone/>
            </a:pPr>
            <a:r>
              <a:rPr lang="it-IT" dirty="0" smtClean="0"/>
              <a:t>Clusters of radical </a:t>
            </a:r>
            <a:r>
              <a:rPr lang="it-IT" dirty="0" err="1" smtClean="0"/>
              <a:t>innovation</a:t>
            </a:r>
            <a:r>
              <a:rPr lang="it-IT" dirty="0" smtClean="0"/>
              <a:t>…(</a:t>
            </a:r>
            <a:r>
              <a:rPr lang="it-IT" dirty="0" err="1" smtClean="0"/>
              <a:t>intepretative</a:t>
            </a:r>
            <a:r>
              <a:rPr lang="it-IT" dirty="0" smtClean="0"/>
              <a:t> </a:t>
            </a:r>
            <a:r>
              <a:rPr lang="it-IT" dirty="0" err="1" smtClean="0"/>
              <a:t>frameworks</a:t>
            </a:r>
            <a:r>
              <a:rPr lang="it-IT" dirty="0"/>
              <a:t>)</a:t>
            </a:r>
            <a:endParaRPr lang="it-IT" dirty="0" smtClean="0"/>
          </a:p>
          <a:p>
            <a:r>
              <a:rPr lang="it-IT" i="1" dirty="0" smtClean="0"/>
              <a:t>Business </a:t>
            </a:r>
            <a:r>
              <a:rPr lang="it-IT" i="1" dirty="0" err="1" smtClean="0"/>
              <a:t>cycles</a:t>
            </a:r>
            <a:r>
              <a:rPr lang="it-IT" i="1" dirty="0" smtClean="0"/>
              <a:t> (</a:t>
            </a:r>
            <a:r>
              <a:rPr lang="it-IT" i="1" dirty="0" err="1" smtClean="0"/>
              <a:t>Shumpeter</a:t>
            </a:r>
            <a:r>
              <a:rPr lang="it-IT" i="1" dirty="0" smtClean="0"/>
              <a:t>)</a:t>
            </a:r>
          </a:p>
          <a:p>
            <a:r>
              <a:rPr lang="it-IT" i="1" dirty="0" smtClean="0"/>
              <a:t>National Systems of </a:t>
            </a:r>
            <a:r>
              <a:rPr lang="it-IT" i="1" dirty="0" err="1" smtClean="0"/>
              <a:t>innovation</a:t>
            </a:r>
            <a:endParaRPr lang="it-IT" i="1" dirty="0" smtClean="0"/>
          </a:p>
          <a:p>
            <a:pPr marL="457200" lvl="1" indent="0">
              <a:buNone/>
            </a:pPr>
            <a:endParaRPr lang="it-IT" i="1" dirty="0"/>
          </a:p>
          <a:p>
            <a:pPr marL="0" indent="0">
              <a:buNone/>
            </a:pPr>
            <a:r>
              <a:rPr lang="it-IT" i="1" dirty="0" err="1" smtClean="0"/>
              <a:t>Carlota</a:t>
            </a:r>
            <a:r>
              <a:rPr lang="it-IT" i="1" dirty="0" smtClean="0"/>
              <a:t> </a:t>
            </a:r>
            <a:r>
              <a:rPr lang="it-IT" i="1" dirty="0" err="1" smtClean="0"/>
              <a:t>Perez</a:t>
            </a:r>
            <a:r>
              <a:rPr lang="it-IT" i="1" dirty="0" smtClean="0"/>
              <a:t> (2002) – </a:t>
            </a:r>
            <a:r>
              <a:rPr lang="en-US" dirty="0"/>
              <a:t>Technological Revolutions and Financial Capital: Carlota Perez, Edward Elgar, Cheltenham, UK, </a:t>
            </a:r>
            <a:r>
              <a:rPr lang="en-US" dirty="0" smtClean="0"/>
              <a:t>2002</a:t>
            </a:r>
            <a:endParaRPr lang="en-US" dirty="0"/>
          </a:p>
          <a:p>
            <a:pPr marL="0" indent="0">
              <a:buNone/>
            </a:pPr>
            <a:r>
              <a:rPr lang="it-IT" i="1" dirty="0" smtClean="0"/>
              <a:t>«</a:t>
            </a:r>
            <a:r>
              <a:rPr lang="it-IT" i="1" dirty="0" err="1" smtClean="0">
                <a:solidFill>
                  <a:srgbClr val="FF0000"/>
                </a:solidFill>
              </a:rPr>
              <a:t>relationships</a:t>
            </a:r>
            <a:r>
              <a:rPr lang="it-IT" i="1" dirty="0" smtClean="0">
                <a:solidFill>
                  <a:srgbClr val="FF0000"/>
                </a:solidFill>
              </a:rPr>
              <a:t> </a:t>
            </a:r>
            <a:r>
              <a:rPr lang="it-IT" i="1" dirty="0" err="1" smtClean="0">
                <a:solidFill>
                  <a:srgbClr val="FF0000"/>
                </a:solidFill>
              </a:rPr>
              <a:t>between</a:t>
            </a:r>
            <a:r>
              <a:rPr lang="it-IT" i="1" dirty="0" smtClean="0">
                <a:solidFill>
                  <a:srgbClr val="FF0000"/>
                </a:solidFill>
              </a:rPr>
              <a:t> the </a:t>
            </a:r>
            <a:r>
              <a:rPr lang="it-IT" i="1" dirty="0" err="1" smtClean="0">
                <a:solidFill>
                  <a:srgbClr val="FF0000"/>
                </a:solidFill>
              </a:rPr>
              <a:t>financial</a:t>
            </a:r>
            <a:r>
              <a:rPr lang="it-IT" i="1" dirty="0" smtClean="0">
                <a:solidFill>
                  <a:srgbClr val="FF0000"/>
                </a:solidFill>
              </a:rPr>
              <a:t> and </a:t>
            </a:r>
            <a:r>
              <a:rPr lang="it-IT" i="1" dirty="0" err="1" smtClean="0">
                <a:solidFill>
                  <a:srgbClr val="FF0000"/>
                </a:solidFill>
              </a:rPr>
              <a:t>productive</a:t>
            </a:r>
            <a:r>
              <a:rPr lang="it-IT" i="1" dirty="0" smtClean="0">
                <a:solidFill>
                  <a:srgbClr val="FF0000"/>
                </a:solidFill>
              </a:rPr>
              <a:t> </a:t>
            </a:r>
            <a:r>
              <a:rPr lang="it-IT" i="1" dirty="0" err="1" smtClean="0">
                <a:solidFill>
                  <a:srgbClr val="FF0000"/>
                </a:solidFill>
              </a:rPr>
              <a:t>sectors</a:t>
            </a:r>
            <a:r>
              <a:rPr lang="it-IT" i="1" dirty="0" smtClean="0">
                <a:solidFill>
                  <a:srgbClr val="FF0000"/>
                </a:solidFill>
              </a:rPr>
              <a:t> </a:t>
            </a:r>
            <a:r>
              <a:rPr lang="it-IT" i="1" dirty="0" err="1" smtClean="0">
                <a:solidFill>
                  <a:srgbClr val="FF0000"/>
                </a:solidFill>
              </a:rPr>
              <a:t>alters</a:t>
            </a:r>
            <a:r>
              <a:rPr lang="it-IT" i="1" dirty="0" smtClean="0">
                <a:solidFill>
                  <a:srgbClr val="FF0000"/>
                </a:solidFill>
              </a:rPr>
              <a:t> </a:t>
            </a:r>
            <a:r>
              <a:rPr lang="it-IT" i="1" dirty="0" err="1" smtClean="0">
                <a:solidFill>
                  <a:srgbClr val="FF0000"/>
                </a:solidFill>
              </a:rPr>
              <a:t>as</a:t>
            </a:r>
            <a:r>
              <a:rPr lang="it-IT" i="1" dirty="0" smtClean="0">
                <a:solidFill>
                  <a:srgbClr val="FF0000"/>
                </a:solidFill>
              </a:rPr>
              <a:t> the economy </a:t>
            </a:r>
            <a:r>
              <a:rPr lang="it-IT" i="1" dirty="0" err="1" smtClean="0">
                <a:solidFill>
                  <a:srgbClr val="FF0000"/>
                </a:solidFill>
              </a:rPr>
              <a:t>moves</a:t>
            </a:r>
            <a:r>
              <a:rPr lang="it-IT" i="1" dirty="0" smtClean="0">
                <a:solidFill>
                  <a:srgbClr val="FF0000"/>
                </a:solidFill>
              </a:rPr>
              <a:t> from </a:t>
            </a:r>
            <a:r>
              <a:rPr lang="it-IT" i="1" dirty="0" err="1" smtClean="0">
                <a:solidFill>
                  <a:srgbClr val="FF0000"/>
                </a:solidFill>
              </a:rPr>
              <a:t>one</a:t>
            </a:r>
            <a:r>
              <a:rPr lang="it-IT" i="1" dirty="0" smtClean="0">
                <a:solidFill>
                  <a:srgbClr val="FF0000"/>
                </a:solidFill>
              </a:rPr>
              <a:t> stage of the life </a:t>
            </a:r>
            <a:r>
              <a:rPr lang="it-IT" i="1" dirty="0" err="1" smtClean="0">
                <a:solidFill>
                  <a:srgbClr val="FF0000"/>
                </a:solidFill>
              </a:rPr>
              <a:t>cycle</a:t>
            </a:r>
            <a:r>
              <a:rPr lang="it-IT" i="1" dirty="0" smtClean="0">
                <a:solidFill>
                  <a:srgbClr val="FF0000"/>
                </a:solidFill>
              </a:rPr>
              <a:t> to </a:t>
            </a:r>
            <a:r>
              <a:rPr lang="it-IT" i="1" dirty="0" err="1" smtClean="0">
                <a:solidFill>
                  <a:srgbClr val="FF0000"/>
                </a:solidFill>
              </a:rPr>
              <a:t>another</a:t>
            </a:r>
            <a:r>
              <a:rPr lang="it-IT" i="1" dirty="0" smtClean="0">
                <a:solidFill>
                  <a:srgbClr val="FF0000"/>
                </a:solidFill>
              </a:rPr>
              <a:t>»</a:t>
            </a:r>
          </a:p>
          <a:p>
            <a:pPr lvl="1"/>
            <a:r>
              <a:rPr lang="it-IT" i="1" dirty="0" err="1" smtClean="0">
                <a:solidFill>
                  <a:srgbClr val="FF0000"/>
                </a:solidFill>
              </a:rPr>
              <a:t>What</a:t>
            </a:r>
            <a:r>
              <a:rPr lang="it-IT" i="1" dirty="0" smtClean="0">
                <a:solidFill>
                  <a:srgbClr val="FF0000"/>
                </a:solidFill>
              </a:rPr>
              <a:t> </a:t>
            </a:r>
            <a:r>
              <a:rPr lang="it-IT" i="1" dirty="0" err="1" smtClean="0">
                <a:solidFill>
                  <a:srgbClr val="FF0000"/>
                </a:solidFill>
              </a:rPr>
              <a:t>is</a:t>
            </a:r>
            <a:r>
              <a:rPr lang="it-IT" i="1" dirty="0" smtClean="0">
                <a:solidFill>
                  <a:srgbClr val="FF0000"/>
                </a:solidFill>
              </a:rPr>
              <a:t> </a:t>
            </a:r>
            <a:r>
              <a:rPr lang="it-IT" i="1" dirty="0" err="1" smtClean="0">
                <a:solidFill>
                  <a:srgbClr val="FF0000"/>
                </a:solidFill>
              </a:rPr>
              <a:t>exactly</a:t>
            </a:r>
            <a:r>
              <a:rPr lang="it-IT" i="1" dirty="0" smtClean="0">
                <a:solidFill>
                  <a:srgbClr val="FF0000"/>
                </a:solidFill>
              </a:rPr>
              <a:t> the </a:t>
            </a:r>
            <a:r>
              <a:rPr lang="it-IT" i="1" dirty="0" err="1" smtClean="0">
                <a:solidFill>
                  <a:srgbClr val="FF0000"/>
                </a:solidFill>
              </a:rPr>
              <a:t>role</a:t>
            </a:r>
            <a:r>
              <a:rPr lang="it-IT" i="1" dirty="0" smtClean="0">
                <a:solidFill>
                  <a:srgbClr val="FF0000"/>
                </a:solidFill>
              </a:rPr>
              <a:t> of </a:t>
            </a:r>
            <a:r>
              <a:rPr lang="it-IT" i="1" dirty="0" err="1" smtClean="0">
                <a:solidFill>
                  <a:srgbClr val="FF0000"/>
                </a:solidFill>
              </a:rPr>
              <a:t>finance</a:t>
            </a:r>
            <a:r>
              <a:rPr lang="it-IT" i="1" dirty="0" smtClean="0">
                <a:solidFill>
                  <a:srgbClr val="FF0000"/>
                </a:solidFill>
              </a:rPr>
              <a:t> in </a:t>
            </a:r>
            <a:r>
              <a:rPr lang="it-IT" i="1" dirty="0" err="1" smtClean="0">
                <a:solidFill>
                  <a:srgbClr val="FF0000"/>
                </a:solidFill>
              </a:rPr>
              <a:t>funding</a:t>
            </a:r>
            <a:r>
              <a:rPr lang="it-IT" i="1" dirty="0" smtClean="0">
                <a:solidFill>
                  <a:srgbClr val="FF0000"/>
                </a:solidFill>
              </a:rPr>
              <a:t> </a:t>
            </a:r>
            <a:r>
              <a:rPr lang="it-IT" i="1" dirty="0" err="1" smtClean="0">
                <a:solidFill>
                  <a:srgbClr val="FF0000"/>
                </a:solidFill>
              </a:rPr>
              <a:t>tech.revolution</a:t>
            </a:r>
            <a:r>
              <a:rPr lang="it-IT" i="1" dirty="0" smtClean="0">
                <a:solidFill>
                  <a:srgbClr val="FF0000"/>
                </a:solidFill>
              </a:rPr>
              <a:t>???.</a:t>
            </a:r>
          </a:p>
          <a:p>
            <a:pPr lvl="1"/>
            <a:endParaRPr lang="it-IT" i="1" dirty="0" smtClean="0">
              <a:solidFill>
                <a:srgbClr val="FF0000"/>
              </a:solidFill>
            </a:endParaRPr>
          </a:p>
          <a:p>
            <a:pPr marL="457200" lvl="1" indent="0">
              <a:buNone/>
            </a:pPr>
            <a:r>
              <a:rPr lang="en-US" dirty="0" smtClean="0"/>
              <a:t>“Perez</a:t>
            </a:r>
            <a:r>
              <a:rPr lang="en-US" dirty="0"/>
              <a:t>’ new contribution, which is highlighted in this book, is concerned with the changing role of finance over the course of a long cycle. What she presents here is original, provocative, and to me at least persuasive</a:t>
            </a:r>
            <a:r>
              <a:rPr lang="en-US" dirty="0" smtClean="0"/>
              <a:t>.” (Nelson, R.R.)</a:t>
            </a:r>
            <a:endParaRPr lang="it-IT" dirty="0"/>
          </a:p>
          <a:p>
            <a:pPr marL="457200" lvl="1" indent="0">
              <a:buNone/>
            </a:pPr>
            <a:endParaRPr lang="it-IT" i="1" dirty="0" smtClean="0"/>
          </a:p>
          <a:p>
            <a:pPr marL="0" indent="0">
              <a:buNone/>
            </a:pPr>
            <a:r>
              <a:rPr lang="it-IT" i="1" dirty="0" smtClean="0"/>
              <a:t>Stock </a:t>
            </a:r>
            <a:r>
              <a:rPr lang="it-IT" i="1" dirty="0" err="1" smtClean="0"/>
              <a:t>markets</a:t>
            </a:r>
            <a:r>
              <a:rPr lang="it-IT" i="1" dirty="0" smtClean="0"/>
              <a:t>: </a:t>
            </a:r>
            <a:r>
              <a:rPr lang="it-IT" i="1" dirty="0" err="1" smtClean="0"/>
              <a:t>transition</a:t>
            </a:r>
            <a:r>
              <a:rPr lang="it-IT" i="1" dirty="0" smtClean="0"/>
              <a:t> </a:t>
            </a:r>
            <a:r>
              <a:rPr lang="it-IT" i="1" dirty="0" err="1" smtClean="0"/>
              <a:t>periods</a:t>
            </a:r>
            <a:r>
              <a:rPr lang="it-IT" i="1" dirty="0" smtClean="0"/>
              <a:t> (from </a:t>
            </a:r>
            <a:r>
              <a:rPr lang="it-IT" i="1" dirty="0" err="1" smtClean="0"/>
              <a:t>founding</a:t>
            </a:r>
            <a:r>
              <a:rPr lang="it-IT" i="1" dirty="0" smtClean="0"/>
              <a:t>/ «</a:t>
            </a:r>
            <a:r>
              <a:rPr lang="it-IT" i="1" dirty="0" err="1" smtClean="0"/>
              <a:t>incorporation</a:t>
            </a:r>
            <a:r>
              <a:rPr lang="it-IT" i="1" dirty="0" smtClean="0"/>
              <a:t>» /first </a:t>
            </a:r>
            <a:r>
              <a:rPr lang="it-IT" i="1" dirty="0" err="1" smtClean="0"/>
              <a:t>product</a:t>
            </a:r>
            <a:r>
              <a:rPr lang="it-IT" i="1" dirty="0" smtClean="0"/>
              <a:t> to listing) </a:t>
            </a:r>
            <a:r>
              <a:rPr lang="it-IT" i="1" dirty="0" err="1" smtClean="0"/>
              <a:t>change</a:t>
            </a:r>
            <a:r>
              <a:rPr lang="it-IT" i="1" dirty="0" smtClean="0"/>
              <a:t> </a:t>
            </a:r>
            <a:r>
              <a:rPr lang="it-IT" i="1" dirty="0" err="1" smtClean="0"/>
              <a:t>across</a:t>
            </a:r>
            <a:r>
              <a:rPr lang="it-IT" i="1" dirty="0" smtClean="0"/>
              <a:t> time… </a:t>
            </a:r>
            <a:endParaRPr lang="it-IT" i="1" dirty="0"/>
          </a:p>
        </p:txBody>
      </p:sp>
    </p:spTree>
    <p:extLst>
      <p:ext uri="{BB962C8B-B14F-4D97-AF65-F5344CB8AC3E}">
        <p14:creationId xmlns:p14="http://schemas.microsoft.com/office/powerpoint/2010/main" val="3815582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i="1" dirty="0" smtClean="0"/>
              <a:t>Finance and </a:t>
            </a:r>
            <a:r>
              <a:rPr lang="en-US" sz="3600" i="1" dirty="0" smtClean="0">
                <a:solidFill>
                  <a:srgbClr val="FF0000"/>
                </a:solidFill>
              </a:rPr>
              <a:t>Technological cycles </a:t>
            </a:r>
            <a:r>
              <a:rPr lang="en-US" sz="3600" i="1" dirty="0" smtClean="0"/>
              <a:t>among Perez</a:t>
            </a:r>
            <a:endParaRPr lang="en-US" sz="3600" i="1" dirty="0"/>
          </a:p>
        </p:txBody>
      </p:sp>
      <p:sp>
        <p:nvSpPr>
          <p:cNvPr id="3" name="Content Placeholder 2"/>
          <p:cNvSpPr>
            <a:spLocks noGrp="1"/>
          </p:cNvSpPr>
          <p:nvPr>
            <p:ph idx="1"/>
          </p:nvPr>
        </p:nvSpPr>
        <p:spPr/>
        <p:txBody>
          <a:bodyPr>
            <a:normAutofit fontScale="62500" lnSpcReduction="20000"/>
          </a:bodyPr>
          <a:lstStyle/>
          <a:p>
            <a:r>
              <a:rPr lang="en-US" dirty="0" smtClean="0"/>
              <a:t>after </a:t>
            </a:r>
            <a:r>
              <a:rPr lang="en-US" dirty="0"/>
              <a:t>the early “irruption” stage when the new technologies that will drive an era come into view, an important part of the financial system comes to bet on them, speculatively</a:t>
            </a:r>
            <a:r>
              <a:rPr lang="en-US" dirty="0" smtClean="0"/>
              <a:t>.</a:t>
            </a:r>
          </a:p>
          <a:p>
            <a:r>
              <a:rPr lang="en-US" dirty="0" smtClean="0"/>
              <a:t> </a:t>
            </a:r>
            <a:r>
              <a:rPr lang="en-US" dirty="0"/>
              <a:t>Finance goes to new firms and new industries driven by great hopes of getting rich, fast. This clearly is the stuff of “bubbles.” The bubble in the Internet and related technologies that rose in the 1990s and broke at the turn of the century is a model. </a:t>
            </a:r>
            <a:endParaRPr lang="en-US" dirty="0" smtClean="0"/>
          </a:p>
          <a:p>
            <a:r>
              <a:rPr lang="en-US" dirty="0" smtClean="0"/>
              <a:t>But </a:t>
            </a:r>
            <a:r>
              <a:rPr lang="en-US" dirty="0"/>
              <a:t>Perez argues that the historical record shows very similar patterns of speculative, “get-rich” financing in the early stages of the other long waves. </a:t>
            </a:r>
            <a:endParaRPr lang="en-US" dirty="0" smtClean="0"/>
          </a:p>
          <a:p>
            <a:r>
              <a:rPr lang="en-US" dirty="0" smtClean="0"/>
              <a:t>She </a:t>
            </a:r>
            <a:r>
              <a:rPr lang="en-US" dirty="0"/>
              <a:t>notes a similar bubble in the 1920s, and an earlier one in the 1890s, each associated with the very rapid development and expansion of new industries, a belief by investors that they could get rich fast if they bet on the right firms, </a:t>
            </a:r>
            <a:r>
              <a:rPr lang="en-US" b="1" dirty="0">
                <a:solidFill>
                  <a:srgbClr val="FF0000"/>
                </a:solidFill>
              </a:rPr>
              <a:t>the development of financial arrangements to support the speculation, and ultimately a collapse of the bubble.</a:t>
            </a:r>
            <a:endParaRPr lang="it-IT" b="1" dirty="0">
              <a:solidFill>
                <a:srgbClr val="FF0000"/>
              </a:solidFill>
            </a:endParaRPr>
          </a:p>
          <a:p>
            <a:r>
              <a:rPr lang="en-US" dirty="0" smtClean="0"/>
              <a:t>Perez </a:t>
            </a:r>
            <a:r>
              <a:rPr lang="en-US" dirty="0"/>
              <a:t>then goes on to note that in the earlier eras after the bubble burst, and after a period of recession and shake out, economic growth resumed based on these no longer completely new industries, productivity and living standards rose for a period of time, and finance settled in to more sustained and less speculative modes of supporting economic activity</a:t>
            </a:r>
            <a:r>
              <a:rPr lang="en-US" dirty="0" smtClean="0"/>
              <a:t>.</a:t>
            </a:r>
          </a:p>
          <a:p>
            <a:endParaRPr lang="en-US" dirty="0"/>
          </a:p>
          <a:p>
            <a:r>
              <a:rPr lang="it-IT" i="1" dirty="0"/>
              <a:t>Case </a:t>
            </a:r>
            <a:r>
              <a:rPr lang="it-IT" i="1" dirty="0" err="1"/>
              <a:t>Study</a:t>
            </a:r>
            <a:r>
              <a:rPr lang="it-IT" i="1" dirty="0"/>
              <a:t> 1.: «</a:t>
            </a:r>
            <a:r>
              <a:rPr lang="it-IT" i="1" dirty="0">
                <a:solidFill>
                  <a:srgbClr val="FF0000"/>
                </a:solidFill>
              </a:rPr>
              <a:t>Capital market </a:t>
            </a:r>
            <a:r>
              <a:rPr lang="it-IT" i="1" dirty="0" err="1">
                <a:solidFill>
                  <a:srgbClr val="FF0000"/>
                </a:solidFill>
              </a:rPr>
              <a:t>Myopia</a:t>
            </a:r>
            <a:r>
              <a:rPr lang="it-IT" i="1" dirty="0">
                <a:solidFill>
                  <a:srgbClr val="FF0000"/>
                </a:solidFill>
              </a:rPr>
              <a:t>» - Hard disk drive </a:t>
            </a:r>
            <a:r>
              <a:rPr lang="it-IT" i="1" dirty="0" err="1">
                <a:solidFill>
                  <a:srgbClr val="FF0000"/>
                </a:solidFill>
              </a:rPr>
              <a:t>industry</a:t>
            </a:r>
            <a:r>
              <a:rPr lang="it-IT" i="1" dirty="0">
                <a:solidFill>
                  <a:srgbClr val="FF0000"/>
                </a:solidFill>
              </a:rPr>
              <a:t> (‘80) with </a:t>
            </a:r>
            <a:r>
              <a:rPr lang="it-IT" i="1" dirty="0" err="1">
                <a:solidFill>
                  <a:srgbClr val="FF0000"/>
                </a:solidFill>
              </a:rPr>
              <a:t>many</a:t>
            </a:r>
            <a:r>
              <a:rPr lang="it-IT" i="1" dirty="0">
                <a:solidFill>
                  <a:srgbClr val="FF0000"/>
                </a:solidFill>
              </a:rPr>
              <a:t> </a:t>
            </a:r>
            <a:r>
              <a:rPr lang="it-IT" i="1" dirty="0" err="1">
                <a:solidFill>
                  <a:srgbClr val="FF0000"/>
                </a:solidFill>
              </a:rPr>
              <a:t>failures</a:t>
            </a:r>
            <a:r>
              <a:rPr lang="it-IT" i="1" dirty="0">
                <a:solidFill>
                  <a:srgbClr val="FF0000"/>
                </a:solidFill>
              </a:rPr>
              <a:t>. </a:t>
            </a:r>
            <a:r>
              <a:rPr lang="it-IT" i="1" dirty="0" err="1">
                <a:solidFill>
                  <a:srgbClr val="FF0000"/>
                </a:solidFill>
              </a:rPr>
              <a:t>Example</a:t>
            </a:r>
            <a:r>
              <a:rPr lang="it-IT" i="1" dirty="0">
                <a:solidFill>
                  <a:srgbClr val="FF0000"/>
                </a:solidFill>
              </a:rPr>
              <a:t> of over-</a:t>
            </a:r>
            <a:r>
              <a:rPr lang="it-IT" i="1" dirty="0" err="1">
                <a:solidFill>
                  <a:srgbClr val="FF0000"/>
                </a:solidFill>
              </a:rPr>
              <a:t>investment</a:t>
            </a:r>
            <a:r>
              <a:rPr lang="it-IT" i="1" dirty="0">
                <a:solidFill>
                  <a:srgbClr val="FF0000"/>
                </a:solidFill>
              </a:rPr>
              <a:t> in venture capital? (short </a:t>
            </a:r>
            <a:r>
              <a:rPr lang="it-IT" i="1" dirty="0" err="1">
                <a:solidFill>
                  <a:srgbClr val="FF0000"/>
                </a:solidFill>
              </a:rPr>
              <a:t>term</a:t>
            </a:r>
            <a:r>
              <a:rPr lang="it-IT" i="1" dirty="0">
                <a:solidFill>
                  <a:srgbClr val="FF0000"/>
                </a:solidFill>
              </a:rPr>
              <a:t>… …</a:t>
            </a:r>
            <a:r>
              <a:rPr lang="it-IT" i="1" dirty="0" err="1">
                <a:solidFill>
                  <a:srgbClr val="FF0000"/>
                </a:solidFill>
              </a:rPr>
              <a:t>but</a:t>
            </a:r>
            <a:r>
              <a:rPr lang="it-IT" i="1" dirty="0">
                <a:solidFill>
                  <a:srgbClr val="FF0000"/>
                </a:solidFill>
              </a:rPr>
              <a:t> </a:t>
            </a:r>
            <a:r>
              <a:rPr lang="it-IT" i="1" dirty="0" err="1">
                <a:solidFill>
                  <a:srgbClr val="FF0000"/>
                </a:solidFill>
              </a:rPr>
              <a:t>survivors</a:t>
            </a:r>
            <a:r>
              <a:rPr lang="it-IT" i="1" dirty="0">
                <a:solidFill>
                  <a:srgbClr val="FF0000"/>
                </a:solidFill>
              </a:rPr>
              <a:t> in long </a:t>
            </a:r>
            <a:r>
              <a:rPr lang="it-IT" i="1" dirty="0" err="1">
                <a:solidFill>
                  <a:srgbClr val="FF0000"/>
                </a:solidFill>
              </a:rPr>
              <a:t>term</a:t>
            </a:r>
            <a:r>
              <a:rPr lang="it-IT" i="1" dirty="0">
                <a:solidFill>
                  <a:srgbClr val="FF0000"/>
                </a:solidFill>
              </a:rPr>
              <a:t> </a:t>
            </a:r>
            <a:r>
              <a:rPr lang="it-IT" i="1" dirty="0" err="1">
                <a:solidFill>
                  <a:srgbClr val="FF0000"/>
                </a:solidFill>
              </a:rPr>
              <a:t>perspective</a:t>
            </a:r>
            <a:r>
              <a:rPr lang="it-IT" i="1" dirty="0">
                <a:solidFill>
                  <a:srgbClr val="FF0000"/>
                </a:solidFill>
              </a:rPr>
              <a:t>?) </a:t>
            </a:r>
          </a:p>
          <a:p>
            <a:endParaRPr lang="en-US" dirty="0"/>
          </a:p>
        </p:txBody>
      </p:sp>
    </p:spTree>
    <p:extLst>
      <p:ext uri="{BB962C8B-B14F-4D97-AF65-F5344CB8AC3E}">
        <p14:creationId xmlns:p14="http://schemas.microsoft.com/office/powerpoint/2010/main" val="40575514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Financial </a:t>
            </a:r>
            <a:r>
              <a:rPr lang="it-IT" b="1" dirty="0" err="1" smtClean="0"/>
              <a:t>economics</a:t>
            </a:r>
            <a:r>
              <a:rPr lang="it-IT" b="1" dirty="0" smtClean="0"/>
              <a:t> and </a:t>
            </a:r>
            <a:r>
              <a:rPr lang="it-IT" b="1" dirty="0" err="1" smtClean="0"/>
              <a:t>innovation</a:t>
            </a:r>
            <a:endParaRPr lang="it-IT" b="1" dirty="0"/>
          </a:p>
        </p:txBody>
      </p:sp>
      <p:sp>
        <p:nvSpPr>
          <p:cNvPr id="3" name="Segnaposto contenuto 2"/>
          <p:cNvSpPr>
            <a:spLocks noGrp="1"/>
          </p:cNvSpPr>
          <p:nvPr>
            <p:ph idx="1"/>
          </p:nvPr>
        </p:nvSpPr>
        <p:spPr/>
        <p:txBody>
          <a:bodyPr>
            <a:normAutofit/>
          </a:bodyPr>
          <a:lstStyle/>
          <a:p>
            <a:r>
              <a:rPr lang="it-IT" dirty="0" smtClean="0"/>
              <a:t>Corporate </a:t>
            </a:r>
            <a:r>
              <a:rPr lang="it-IT" dirty="0" err="1" smtClean="0"/>
              <a:t>finance</a:t>
            </a:r>
            <a:r>
              <a:rPr lang="it-IT" dirty="0" smtClean="0"/>
              <a:t> and </a:t>
            </a:r>
            <a:r>
              <a:rPr lang="it-IT" dirty="0" err="1" smtClean="0"/>
              <a:t>investment</a:t>
            </a:r>
            <a:r>
              <a:rPr lang="it-IT" dirty="0" smtClean="0"/>
              <a:t> </a:t>
            </a:r>
          </a:p>
          <a:p>
            <a:r>
              <a:rPr lang="it-IT" dirty="0" err="1" smtClean="0"/>
              <a:t>Literature</a:t>
            </a:r>
            <a:r>
              <a:rPr lang="it-IT" dirty="0" smtClean="0"/>
              <a:t> on </a:t>
            </a:r>
            <a:r>
              <a:rPr lang="it-IT" b="1" dirty="0" err="1" smtClean="0">
                <a:solidFill>
                  <a:srgbClr val="FF0000"/>
                </a:solidFill>
              </a:rPr>
              <a:t>economic</a:t>
            </a:r>
            <a:r>
              <a:rPr lang="it-IT" b="1" dirty="0" smtClean="0">
                <a:solidFill>
                  <a:srgbClr val="FF0000"/>
                </a:solidFill>
              </a:rPr>
              <a:t> </a:t>
            </a:r>
            <a:r>
              <a:rPr lang="it-IT" b="1" dirty="0" err="1" smtClean="0">
                <a:solidFill>
                  <a:srgbClr val="FF0000"/>
                </a:solidFill>
              </a:rPr>
              <a:t>growth</a:t>
            </a:r>
            <a:r>
              <a:rPr lang="it-IT" dirty="0" smtClean="0"/>
              <a:t>; </a:t>
            </a:r>
            <a:r>
              <a:rPr lang="it-IT" dirty="0" err="1" smtClean="0"/>
              <a:t>endogenous</a:t>
            </a:r>
            <a:r>
              <a:rPr lang="it-IT" dirty="0" smtClean="0"/>
              <a:t> </a:t>
            </a:r>
            <a:r>
              <a:rPr lang="it-IT" dirty="0" err="1" smtClean="0"/>
              <a:t>growth</a:t>
            </a:r>
            <a:r>
              <a:rPr lang="it-IT" dirty="0" smtClean="0"/>
              <a:t> </a:t>
            </a:r>
            <a:r>
              <a:rPr lang="it-IT" dirty="0" err="1" smtClean="0"/>
              <a:t>theory</a:t>
            </a:r>
            <a:r>
              <a:rPr lang="it-IT" dirty="0" smtClean="0"/>
              <a:t> </a:t>
            </a:r>
            <a:r>
              <a:rPr lang="it-IT" dirty="0" err="1" smtClean="0"/>
              <a:t>focuses</a:t>
            </a:r>
            <a:r>
              <a:rPr lang="it-IT" dirty="0" smtClean="0"/>
              <a:t> on:</a:t>
            </a:r>
          </a:p>
          <a:p>
            <a:pPr lvl="1"/>
            <a:r>
              <a:rPr lang="it-IT" dirty="0" err="1" smtClean="0"/>
              <a:t>Characteristics</a:t>
            </a:r>
            <a:r>
              <a:rPr lang="it-IT" dirty="0" smtClean="0"/>
              <a:t> and </a:t>
            </a:r>
            <a:r>
              <a:rPr lang="it-IT" dirty="0" err="1" smtClean="0"/>
              <a:t>importance</a:t>
            </a:r>
            <a:r>
              <a:rPr lang="it-IT" dirty="0" smtClean="0"/>
              <a:t> of venture capital</a:t>
            </a:r>
          </a:p>
          <a:p>
            <a:pPr lvl="1"/>
            <a:r>
              <a:rPr lang="it-IT" dirty="0" err="1" smtClean="0"/>
              <a:t>Financing</a:t>
            </a:r>
            <a:r>
              <a:rPr lang="it-IT" dirty="0" smtClean="0"/>
              <a:t> R&amp;D intensive </a:t>
            </a:r>
            <a:r>
              <a:rPr lang="it-IT" dirty="0" err="1" smtClean="0"/>
              <a:t>firms</a:t>
            </a:r>
            <a:endParaRPr lang="it-IT" dirty="0" smtClean="0"/>
          </a:p>
          <a:p>
            <a:r>
              <a:rPr lang="it-IT" dirty="0" smtClean="0"/>
              <a:t>Finance </a:t>
            </a:r>
            <a:r>
              <a:rPr lang="it-IT" dirty="0" err="1" smtClean="0"/>
              <a:t>economists</a:t>
            </a:r>
            <a:r>
              <a:rPr lang="it-IT" dirty="0" smtClean="0"/>
              <a:t> </a:t>
            </a:r>
            <a:r>
              <a:rPr lang="it-IT" dirty="0" err="1" smtClean="0"/>
              <a:t>have</a:t>
            </a:r>
            <a:r>
              <a:rPr lang="it-IT" dirty="0" smtClean="0"/>
              <a:t> </a:t>
            </a:r>
            <a:r>
              <a:rPr lang="it-IT" dirty="0" err="1" smtClean="0"/>
              <a:t>limits</a:t>
            </a:r>
            <a:r>
              <a:rPr lang="it-IT" dirty="0" smtClean="0"/>
              <a:t> in </a:t>
            </a:r>
            <a:r>
              <a:rPr lang="it-IT" dirty="0" err="1" smtClean="0"/>
              <a:t>understanding</a:t>
            </a:r>
            <a:r>
              <a:rPr lang="it-IT" dirty="0" smtClean="0"/>
              <a:t> the </a:t>
            </a:r>
            <a:r>
              <a:rPr lang="it-IT" dirty="0" err="1" smtClean="0"/>
              <a:t>finance</a:t>
            </a:r>
            <a:r>
              <a:rPr lang="it-IT" dirty="0" smtClean="0"/>
              <a:t>/</a:t>
            </a:r>
            <a:r>
              <a:rPr lang="it-IT" dirty="0" err="1" smtClean="0"/>
              <a:t>innovaton</a:t>
            </a:r>
            <a:r>
              <a:rPr lang="it-IT" dirty="0" smtClean="0"/>
              <a:t> </a:t>
            </a:r>
            <a:r>
              <a:rPr lang="it-IT" dirty="0" err="1" smtClean="0"/>
              <a:t>relationship</a:t>
            </a:r>
            <a:r>
              <a:rPr lang="it-IT" dirty="0" smtClean="0"/>
              <a:t>? </a:t>
            </a:r>
          </a:p>
          <a:p>
            <a:r>
              <a:rPr lang="it-IT" dirty="0" err="1" smtClean="0"/>
              <a:t>Traditional</a:t>
            </a:r>
            <a:r>
              <a:rPr lang="it-IT" dirty="0" smtClean="0"/>
              <a:t> </a:t>
            </a:r>
            <a:r>
              <a:rPr lang="it-IT" dirty="0" err="1" smtClean="0"/>
              <a:t>approaches</a:t>
            </a:r>
            <a:r>
              <a:rPr lang="it-IT" dirty="0" smtClean="0"/>
              <a:t>: </a:t>
            </a:r>
          </a:p>
          <a:p>
            <a:pPr lvl="1"/>
            <a:r>
              <a:rPr lang="it-IT" dirty="0" err="1" smtClean="0"/>
              <a:t>Cost</a:t>
            </a:r>
            <a:r>
              <a:rPr lang="it-IT" dirty="0" smtClean="0"/>
              <a:t>-benefit of </a:t>
            </a:r>
            <a:r>
              <a:rPr lang="it-IT" dirty="0" err="1" smtClean="0"/>
              <a:t>different</a:t>
            </a:r>
            <a:r>
              <a:rPr lang="it-IT" dirty="0" smtClean="0"/>
              <a:t> fin. </a:t>
            </a:r>
            <a:r>
              <a:rPr lang="it-IT" dirty="0" err="1" smtClean="0"/>
              <a:t>sources</a:t>
            </a:r>
            <a:r>
              <a:rPr lang="it-IT" dirty="0" smtClean="0"/>
              <a:t> (Modigliani Miller, 1958);</a:t>
            </a:r>
          </a:p>
          <a:p>
            <a:pPr lvl="1"/>
            <a:r>
              <a:rPr lang="it-IT" dirty="0" smtClean="0"/>
              <a:t>Focus on information </a:t>
            </a:r>
            <a:r>
              <a:rPr lang="it-IT" dirty="0" err="1" smtClean="0"/>
              <a:t>asymmetry</a:t>
            </a:r>
            <a:r>
              <a:rPr lang="it-IT" dirty="0" smtClean="0"/>
              <a:t> (’70)</a:t>
            </a:r>
          </a:p>
          <a:p>
            <a:pPr lvl="1"/>
            <a:endParaRPr lang="it-IT" dirty="0" smtClean="0"/>
          </a:p>
          <a:p>
            <a:pPr lvl="1"/>
            <a:endParaRPr lang="it-IT" dirty="0"/>
          </a:p>
        </p:txBody>
      </p:sp>
    </p:spTree>
    <p:extLst>
      <p:ext uri="{BB962C8B-B14F-4D97-AF65-F5344CB8AC3E}">
        <p14:creationId xmlns:p14="http://schemas.microsoft.com/office/powerpoint/2010/main" val="39057640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Finance, </a:t>
            </a:r>
            <a:r>
              <a:rPr lang="it-IT" dirty="0" err="1" smtClean="0"/>
              <a:t>innovation</a:t>
            </a:r>
            <a:r>
              <a:rPr lang="it-IT" dirty="0" smtClean="0"/>
              <a:t> </a:t>
            </a:r>
            <a:r>
              <a:rPr lang="it-IT" b="1" dirty="0" smtClean="0"/>
              <a:t>and…</a:t>
            </a:r>
            <a:r>
              <a:rPr lang="it-IT" b="1" dirty="0" err="1" smtClean="0"/>
              <a:t>Economic</a:t>
            </a:r>
            <a:r>
              <a:rPr lang="it-IT" b="1" dirty="0" smtClean="0"/>
              <a:t> </a:t>
            </a:r>
            <a:r>
              <a:rPr lang="it-IT" b="1" dirty="0" err="1" smtClean="0"/>
              <a:t>Growth</a:t>
            </a:r>
            <a:endParaRPr lang="it-IT" b="1" dirty="0"/>
          </a:p>
        </p:txBody>
      </p:sp>
      <p:sp>
        <p:nvSpPr>
          <p:cNvPr id="3" name="Segnaposto contenuto 2"/>
          <p:cNvSpPr>
            <a:spLocks noGrp="1"/>
          </p:cNvSpPr>
          <p:nvPr>
            <p:ph idx="1"/>
          </p:nvPr>
        </p:nvSpPr>
        <p:spPr>
          <a:xfrm>
            <a:off x="838200" y="1398905"/>
            <a:ext cx="10515600" cy="4351338"/>
          </a:xfrm>
        </p:spPr>
        <p:txBody>
          <a:bodyPr>
            <a:normAutofit fontScale="92500"/>
          </a:bodyPr>
          <a:lstStyle/>
          <a:p>
            <a:r>
              <a:rPr lang="it-IT" b="1" dirty="0" err="1" smtClean="0"/>
              <a:t>Might</a:t>
            </a:r>
            <a:r>
              <a:rPr lang="it-IT" b="1" dirty="0" smtClean="0"/>
              <a:t> the </a:t>
            </a:r>
            <a:r>
              <a:rPr lang="it-IT" b="1" dirty="0" err="1" smtClean="0"/>
              <a:t>development</a:t>
            </a:r>
            <a:r>
              <a:rPr lang="it-IT" b="1" dirty="0" smtClean="0"/>
              <a:t> and </a:t>
            </a:r>
            <a:r>
              <a:rPr lang="it-IT" b="1" dirty="0" err="1" smtClean="0"/>
              <a:t>structure</a:t>
            </a:r>
            <a:r>
              <a:rPr lang="it-IT" b="1" dirty="0" smtClean="0"/>
              <a:t> of a </a:t>
            </a:r>
            <a:r>
              <a:rPr lang="it-IT" b="1" dirty="0" smtClean="0">
                <a:solidFill>
                  <a:srgbClr val="FF0000"/>
                </a:solidFill>
              </a:rPr>
              <a:t>country </a:t>
            </a:r>
            <a:r>
              <a:rPr lang="it-IT" b="1" dirty="0" err="1" smtClean="0">
                <a:solidFill>
                  <a:srgbClr val="FF0000"/>
                </a:solidFill>
              </a:rPr>
              <a:t>financial</a:t>
            </a:r>
            <a:r>
              <a:rPr lang="it-IT" b="1" dirty="0" smtClean="0">
                <a:solidFill>
                  <a:srgbClr val="FF0000"/>
                </a:solidFill>
              </a:rPr>
              <a:t> </a:t>
            </a:r>
            <a:r>
              <a:rPr lang="it-IT" b="1" dirty="0" err="1" smtClean="0">
                <a:solidFill>
                  <a:srgbClr val="FF0000"/>
                </a:solidFill>
              </a:rPr>
              <a:t>system</a:t>
            </a:r>
            <a:r>
              <a:rPr lang="it-IT" b="1" dirty="0" smtClean="0">
                <a:solidFill>
                  <a:srgbClr val="FF0000"/>
                </a:solidFill>
              </a:rPr>
              <a:t> </a:t>
            </a:r>
            <a:r>
              <a:rPr lang="it-IT" b="1" dirty="0" err="1" smtClean="0"/>
              <a:t>have</a:t>
            </a:r>
            <a:r>
              <a:rPr lang="it-IT" b="1" dirty="0" smtClean="0"/>
              <a:t> </a:t>
            </a:r>
            <a:r>
              <a:rPr lang="it-IT" b="1" dirty="0" err="1" smtClean="0"/>
              <a:t>implication</a:t>
            </a:r>
            <a:r>
              <a:rPr lang="it-IT" b="1" dirty="0" smtClean="0"/>
              <a:t> for </a:t>
            </a:r>
            <a:r>
              <a:rPr lang="it-IT" b="1" dirty="0" err="1" smtClean="0"/>
              <a:t>its</a:t>
            </a:r>
            <a:r>
              <a:rPr lang="it-IT" b="1" dirty="0" smtClean="0"/>
              <a:t> </a:t>
            </a:r>
            <a:r>
              <a:rPr lang="it-IT" b="1" dirty="0" err="1" smtClean="0"/>
              <a:t>economic</a:t>
            </a:r>
            <a:r>
              <a:rPr lang="it-IT" b="1" dirty="0" smtClean="0"/>
              <a:t> </a:t>
            </a:r>
            <a:r>
              <a:rPr lang="it-IT" b="1" dirty="0" err="1" smtClean="0"/>
              <a:t>growth</a:t>
            </a:r>
            <a:r>
              <a:rPr lang="it-IT" b="1" dirty="0" smtClean="0"/>
              <a:t>? </a:t>
            </a:r>
          </a:p>
          <a:p>
            <a:pPr lvl="1"/>
            <a:r>
              <a:rPr lang="it-IT" dirty="0" err="1" smtClean="0"/>
              <a:t>Recent</a:t>
            </a:r>
            <a:r>
              <a:rPr lang="it-IT" dirty="0" smtClean="0"/>
              <a:t> </a:t>
            </a:r>
            <a:r>
              <a:rPr lang="it-IT" dirty="0" err="1" smtClean="0"/>
              <a:t>articles</a:t>
            </a:r>
            <a:r>
              <a:rPr lang="it-IT" dirty="0" smtClean="0"/>
              <a:t> focus on the </a:t>
            </a:r>
            <a:r>
              <a:rPr lang="it-IT" dirty="0" err="1" smtClean="0"/>
              <a:t>mechanism</a:t>
            </a:r>
            <a:r>
              <a:rPr lang="it-IT" dirty="0" smtClean="0"/>
              <a:t>…</a:t>
            </a:r>
          </a:p>
          <a:p>
            <a:pPr lvl="1"/>
            <a:r>
              <a:rPr lang="it-IT" dirty="0" err="1" smtClean="0"/>
              <a:t>Neoclassical</a:t>
            </a:r>
            <a:r>
              <a:rPr lang="it-IT" dirty="0" smtClean="0"/>
              <a:t> </a:t>
            </a:r>
            <a:r>
              <a:rPr lang="it-IT" dirty="0" err="1" smtClean="0"/>
              <a:t>theory</a:t>
            </a:r>
            <a:r>
              <a:rPr lang="it-IT" dirty="0" smtClean="0"/>
              <a:t> </a:t>
            </a:r>
            <a:r>
              <a:rPr lang="it-IT" dirty="0" err="1" smtClean="0"/>
              <a:t>doas</a:t>
            </a:r>
            <a:r>
              <a:rPr lang="it-IT" dirty="0" smtClean="0"/>
              <a:t> </a:t>
            </a:r>
            <a:r>
              <a:rPr lang="it-IT" dirty="0" err="1" smtClean="0"/>
              <a:t>not</a:t>
            </a:r>
            <a:r>
              <a:rPr lang="it-IT" dirty="0" smtClean="0"/>
              <a:t> </a:t>
            </a:r>
            <a:r>
              <a:rPr lang="it-IT" dirty="0" err="1" smtClean="0"/>
              <a:t>differentiate</a:t>
            </a:r>
            <a:r>
              <a:rPr lang="it-IT" dirty="0" smtClean="0"/>
              <a:t> </a:t>
            </a:r>
            <a:r>
              <a:rPr lang="it-IT" dirty="0" err="1" smtClean="0"/>
              <a:t>among</a:t>
            </a:r>
            <a:r>
              <a:rPr lang="it-IT" dirty="0" smtClean="0"/>
              <a:t> </a:t>
            </a:r>
            <a:r>
              <a:rPr lang="it-IT" dirty="0" err="1" smtClean="0"/>
              <a:t>sectors</a:t>
            </a:r>
            <a:r>
              <a:rPr lang="it-IT" dirty="0" smtClean="0"/>
              <a:t>…(aggregate economica </a:t>
            </a:r>
            <a:r>
              <a:rPr lang="it-IT" dirty="0" err="1" smtClean="0"/>
              <a:t>activity</a:t>
            </a:r>
            <a:r>
              <a:rPr lang="it-IT" dirty="0" smtClean="0"/>
              <a:t>)…</a:t>
            </a:r>
          </a:p>
          <a:p>
            <a:pPr lvl="1"/>
            <a:r>
              <a:rPr lang="it-IT" dirty="0" smtClean="0"/>
              <a:t>…some </a:t>
            </a:r>
            <a:r>
              <a:rPr lang="it-IT" dirty="0" err="1" smtClean="0"/>
              <a:t>scholars</a:t>
            </a:r>
            <a:r>
              <a:rPr lang="it-IT" dirty="0" smtClean="0"/>
              <a:t> </a:t>
            </a:r>
            <a:r>
              <a:rPr lang="it-IT" dirty="0" err="1" smtClean="0"/>
              <a:t>differentiated</a:t>
            </a:r>
            <a:r>
              <a:rPr lang="it-IT" dirty="0" smtClean="0"/>
              <a:t> </a:t>
            </a:r>
            <a:r>
              <a:rPr lang="it-IT" dirty="0" err="1" smtClean="0"/>
              <a:t>among</a:t>
            </a:r>
            <a:r>
              <a:rPr lang="it-IT" dirty="0" smtClean="0"/>
              <a:t> </a:t>
            </a:r>
            <a:r>
              <a:rPr lang="it-IT" dirty="0" err="1" smtClean="0"/>
              <a:t>industries</a:t>
            </a:r>
            <a:r>
              <a:rPr lang="it-IT" dirty="0" smtClean="0"/>
              <a:t> (</a:t>
            </a:r>
            <a:r>
              <a:rPr lang="it-IT" dirty="0" err="1" smtClean="0"/>
              <a:t>they</a:t>
            </a:r>
            <a:r>
              <a:rPr lang="it-IT" dirty="0" smtClean="0"/>
              <a:t> </a:t>
            </a:r>
            <a:r>
              <a:rPr lang="it-IT" dirty="0" err="1" smtClean="0"/>
              <a:t>have</a:t>
            </a:r>
            <a:r>
              <a:rPr lang="it-IT" dirty="0" smtClean="0"/>
              <a:t> </a:t>
            </a:r>
            <a:r>
              <a:rPr lang="it-IT" dirty="0" err="1" smtClean="0"/>
              <a:t>different</a:t>
            </a:r>
            <a:r>
              <a:rPr lang="it-IT" dirty="0" smtClean="0"/>
              <a:t> </a:t>
            </a:r>
            <a:r>
              <a:rPr lang="it-IT" dirty="0" err="1" smtClean="0"/>
              <a:t>finance</a:t>
            </a:r>
            <a:r>
              <a:rPr lang="it-IT" dirty="0" smtClean="0"/>
              <a:t> </a:t>
            </a:r>
            <a:r>
              <a:rPr lang="it-IT" dirty="0" err="1" smtClean="0"/>
              <a:t>requirements</a:t>
            </a:r>
            <a:r>
              <a:rPr lang="it-IT" dirty="0" smtClean="0"/>
              <a:t> in </a:t>
            </a:r>
            <a:r>
              <a:rPr lang="it-IT" dirty="0" err="1" smtClean="0"/>
              <a:t>different</a:t>
            </a:r>
            <a:r>
              <a:rPr lang="it-IT" dirty="0" smtClean="0"/>
              <a:t> </a:t>
            </a:r>
            <a:r>
              <a:rPr lang="it-IT" dirty="0" err="1" smtClean="0"/>
              <a:t>stages</a:t>
            </a:r>
            <a:r>
              <a:rPr lang="it-IT" dirty="0" smtClean="0"/>
              <a:t>…</a:t>
            </a:r>
            <a:r>
              <a:rPr lang="it-IT" dirty="0" err="1" smtClean="0"/>
              <a:t>Thus</a:t>
            </a:r>
            <a:r>
              <a:rPr lang="it-IT" dirty="0" smtClean="0"/>
              <a:t> </a:t>
            </a:r>
            <a:r>
              <a:rPr lang="it-IT" dirty="0" err="1" smtClean="0"/>
              <a:t>relationship</a:t>
            </a:r>
            <a:r>
              <a:rPr lang="it-IT" dirty="0" smtClean="0"/>
              <a:t> with «</a:t>
            </a:r>
            <a:r>
              <a:rPr lang="it-IT" dirty="0" err="1" smtClean="0"/>
              <a:t>external</a:t>
            </a:r>
            <a:r>
              <a:rPr lang="it-IT" dirty="0" smtClean="0"/>
              <a:t> </a:t>
            </a:r>
            <a:r>
              <a:rPr lang="it-IT" dirty="0" err="1" smtClean="0"/>
              <a:t>finance</a:t>
            </a:r>
            <a:r>
              <a:rPr lang="it-IT" dirty="0" smtClean="0"/>
              <a:t>» </a:t>
            </a:r>
            <a:r>
              <a:rPr lang="it-IT" dirty="0" err="1" smtClean="0"/>
              <a:t>is</a:t>
            </a:r>
            <a:r>
              <a:rPr lang="it-IT" dirty="0" smtClean="0"/>
              <a:t> </a:t>
            </a:r>
            <a:r>
              <a:rPr lang="it-IT" dirty="0" err="1" smtClean="0"/>
              <a:t>not</a:t>
            </a:r>
            <a:r>
              <a:rPr lang="it-IT" dirty="0" smtClean="0"/>
              <a:t> the </a:t>
            </a:r>
            <a:r>
              <a:rPr lang="it-IT" dirty="0" err="1" smtClean="0"/>
              <a:t>same</a:t>
            </a:r>
            <a:r>
              <a:rPr lang="it-IT" dirty="0" smtClean="0"/>
              <a:t>) </a:t>
            </a:r>
          </a:p>
          <a:p>
            <a:pPr lvl="1"/>
            <a:r>
              <a:rPr lang="it-IT" dirty="0" err="1" smtClean="0">
                <a:solidFill>
                  <a:srgbClr val="FF0000"/>
                </a:solidFill>
              </a:rPr>
              <a:t>Rajan</a:t>
            </a:r>
            <a:r>
              <a:rPr lang="it-IT" dirty="0" smtClean="0">
                <a:solidFill>
                  <a:srgbClr val="FF0000"/>
                </a:solidFill>
              </a:rPr>
              <a:t> and Zingales (</a:t>
            </a:r>
            <a:r>
              <a:rPr lang="it-IT" dirty="0" err="1" smtClean="0">
                <a:solidFill>
                  <a:srgbClr val="FF0000"/>
                </a:solidFill>
              </a:rPr>
              <a:t>disaggregated</a:t>
            </a:r>
            <a:r>
              <a:rPr lang="it-IT" dirty="0" smtClean="0">
                <a:solidFill>
                  <a:srgbClr val="FF0000"/>
                </a:solidFill>
              </a:rPr>
              <a:t> </a:t>
            </a:r>
            <a:r>
              <a:rPr lang="it-IT" dirty="0" err="1" smtClean="0">
                <a:solidFill>
                  <a:srgbClr val="FF0000"/>
                </a:solidFill>
              </a:rPr>
              <a:t>approach</a:t>
            </a:r>
            <a:r>
              <a:rPr lang="it-IT" dirty="0" smtClean="0">
                <a:solidFill>
                  <a:srgbClr val="FF0000"/>
                </a:solidFill>
              </a:rPr>
              <a:t>): some </a:t>
            </a:r>
            <a:r>
              <a:rPr lang="it-IT" dirty="0" err="1" smtClean="0">
                <a:solidFill>
                  <a:srgbClr val="FF0000"/>
                </a:solidFill>
              </a:rPr>
              <a:t>industries</a:t>
            </a:r>
            <a:r>
              <a:rPr lang="it-IT" dirty="0" smtClean="0">
                <a:solidFill>
                  <a:srgbClr val="FF0000"/>
                </a:solidFill>
              </a:rPr>
              <a:t> </a:t>
            </a:r>
            <a:r>
              <a:rPr lang="it-IT" dirty="0" err="1" smtClean="0">
                <a:solidFill>
                  <a:srgbClr val="FF0000"/>
                </a:solidFill>
              </a:rPr>
              <a:t>need</a:t>
            </a:r>
            <a:r>
              <a:rPr lang="it-IT" dirty="0" smtClean="0">
                <a:solidFill>
                  <a:srgbClr val="FF0000"/>
                </a:solidFill>
              </a:rPr>
              <a:t> a </a:t>
            </a:r>
            <a:r>
              <a:rPr lang="it-IT" dirty="0" err="1" smtClean="0">
                <a:solidFill>
                  <a:srgbClr val="FF0000"/>
                </a:solidFill>
              </a:rPr>
              <a:t>developed</a:t>
            </a:r>
            <a:r>
              <a:rPr lang="it-IT" dirty="0" smtClean="0">
                <a:solidFill>
                  <a:srgbClr val="FF0000"/>
                </a:solidFill>
              </a:rPr>
              <a:t> </a:t>
            </a:r>
            <a:r>
              <a:rPr lang="it-IT" dirty="0" err="1" smtClean="0">
                <a:solidFill>
                  <a:srgbClr val="FF0000"/>
                </a:solidFill>
              </a:rPr>
              <a:t>financial</a:t>
            </a:r>
            <a:r>
              <a:rPr lang="it-IT" dirty="0" smtClean="0">
                <a:solidFill>
                  <a:srgbClr val="FF0000"/>
                </a:solidFill>
              </a:rPr>
              <a:t> </a:t>
            </a:r>
            <a:r>
              <a:rPr lang="it-IT" dirty="0" err="1" smtClean="0">
                <a:solidFill>
                  <a:srgbClr val="FF0000"/>
                </a:solidFill>
              </a:rPr>
              <a:t>system</a:t>
            </a:r>
            <a:r>
              <a:rPr lang="it-IT" dirty="0" smtClean="0">
                <a:solidFill>
                  <a:srgbClr val="FF0000"/>
                </a:solidFill>
              </a:rPr>
              <a:t>, in the country; </a:t>
            </a:r>
            <a:r>
              <a:rPr lang="it-IT" dirty="0" err="1" smtClean="0">
                <a:solidFill>
                  <a:srgbClr val="FF0000"/>
                </a:solidFill>
              </a:rPr>
              <a:t>other</a:t>
            </a:r>
            <a:r>
              <a:rPr lang="it-IT" dirty="0" smtClean="0">
                <a:solidFill>
                  <a:srgbClr val="FF0000"/>
                </a:solidFill>
              </a:rPr>
              <a:t> </a:t>
            </a:r>
            <a:r>
              <a:rPr lang="it-IT" dirty="0" err="1" smtClean="0">
                <a:solidFill>
                  <a:srgbClr val="FF0000"/>
                </a:solidFill>
              </a:rPr>
              <a:t>ones</a:t>
            </a:r>
            <a:r>
              <a:rPr lang="it-IT" dirty="0">
                <a:solidFill>
                  <a:srgbClr val="FF0000"/>
                </a:solidFill>
              </a:rPr>
              <a:t> </a:t>
            </a:r>
            <a:r>
              <a:rPr lang="it-IT" dirty="0" smtClean="0">
                <a:solidFill>
                  <a:srgbClr val="FF0000"/>
                </a:solidFill>
              </a:rPr>
              <a:t>do </a:t>
            </a:r>
            <a:r>
              <a:rPr lang="it-IT" dirty="0" err="1" smtClean="0">
                <a:solidFill>
                  <a:srgbClr val="FF0000"/>
                </a:solidFill>
              </a:rPr>
              <a:t>not</a:t>
            </a:r>
            <a:r>
              <a:rPr lang="it-IT" dirty="0" smtClean="0">
                <a:solidFill>
                  <a:srgbClr val="FF0000"/>
                </a:solidFill>
              </a:rPr>
              <a:t>. – (</a:t>
            </a:r>
            <a:r>
              <a:rPr lang="it-IT" dirty="0" err="1" smtClean="0">
                <a:solidFill>
                  <a:srgbClr val="FF0000"/>
                </a:solidFill>
              </a:rPr>
              <a:t>influences</a:t>
            </a:r>
            <a:r>
              <a:rPr lang="it-IT" dirty="0" smtClean="0">
                <a:solidFill>
                  <a:srgbClr val="FF0000"/>
                </a:solidFill>
              </a:rPr>
              <a:t> on </a:t>
            </a:r>
            <a:r>
              <a:rPr lang="it-IT" dirty="0" err="1" smtClean="0">
                <a:solidFill>
                  <a:srgbClr val="FF0000"/>
                </a:solidFill>
              </a:rPr>
              <a:t>specific</a:t>
            </a:r>
            <a:r>
              <a:rPr lang="it-IT" dirty="0" smtClean="0">
                <a:solidFill>
                  <a:srgbClr val="FF0000"/>
                </a:solidFill>
              </a:rPr>
              <a:t> </a:t>
            </a:r>
            <a:r>
              <a:rPr lang="it-IT" dirty="0" err="1" smtClean="0">
                <a:solidFill>
                  <a:srgbClr val="FF0000"/>
                </a:solidFill>
              </a:rPr>
              <a:t>sectors</a:t>
            </a:r>
            <a:r>
              <a:rPr lang="it-IT" dirty="0" smtClean="0">
                <a:solidFill>
                  <a:srgbClr val="FF0000"/>
                </a:solidFill>
              </a:rPr>
              <a:t>). </a:t>
            </a:r>
          </a:p>
          <a:p>
            <a:pPr lvl="1"/>
            <a:endParaRPr lang="it-IT" dirty="0" smtClean="0">
              <a:solidFill>
                <a:srgbClr val="FF0000"/>
              </a:solidFill>
            </a:endParaRPr>
          </a:p>
          <a:p>
            <a:pPr lvl="1"/>
            <a:r>
              <a:rPr lang="it-IT" dirty="0" err="1" smtClean="0"/>
              <a:t>Variations</a:t>
            </a:r>
            <a:r>
              <a:rPr lang="it-IT" dirty="0" smtClean="0"/>
              <a:t> </a:t>
            </a:r>
            <a:r>
              <a:rPr lang="it-IT" dirty="0" err="1" smtClean="0"/>
              <a:t>across</a:t>
            </a:r>
            <a:r>
              <a:rPr lang="it-IT" dirty="0" smtClean="0"/>
              <a:t> </a:t>
            </a:r>
            <a:r>
              <a:rPr lang="it-IT" dirty="0" err="1" smtClean="0"/>
              <a:t>countries</a:t>
            </a:r>
            <a:r>
              <a:rPr lang="it-IT" dirty="0" smtClean="0"/>
              <a:t> in </a:t>
            </a:r>
            <a:r>
              <a:rPr lang="it-IT" dirty="0" err="1" smtClean="0"/>
              <a:t>composition</a:t>
            </a:r>
            <a:r>
              <a:rPr lang="it-IT" dirty="0" smtClean="0"/>
              <a:t> of </a:t>
            </a:r>
            <a:r>
              <a:rPr lang="it-IT" dirty="0" err="1" smtClean="0"/>
              <a:t>economic</a:t>
            </a:r>
            <a:r>
              <a:rPr lang="it-IT" dirty="0" smtClean="0"/>
              <a:t> </a:t>
            </a:r>
            <a:r>
              <a:rPr lang="it-IT" dirty="0" err="1" smtClean="0"/>
              <a:t>growth</a:t>
            </a:r>
            <a:endParaRPr lang="it-IT" dirty="0" smtClean="0"/>
          </a:p>
          <a:p>
            <a:pPr lvl="1"/>
            <a:endParaRPr lang="it-IT" dirty="0" smtClean="0"/>
          </a:p>
          <a:p>
            <a:pPr lvl="1"/>
            <a:endParaRPr lang="it-IT" dirty="0" smtClean="0"/>
          </a:p>
          <a:p>
            <a:endParaRPr lang="it-IT" dirty="0" smtClean="0"/>
          </a:p>
          <a:p>
            <a:endParaRPr lang="it-IT" dirty="0"/>
          </a:p>
        </p:txBody>
      </p:sp>
    </p:spTree>
    <p:extLst>
      <p:ext uri="{BB962C8B-B14F-4D97-AF65-F5344CB8AC3E}">
        <p14:creationId xmlns:p14="http://schemas.microsoft.com/office/powerpoint/2010/main" val="25439742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Research</a:t>
            </a:r>
            <a:r>
              <a:rPr lang="it-IT" dirty="0" smtClean="0"/>
              <a:t> agenda on </a:t>
            </a:r>
            <a:r>
              <a:rPr lang="it-IT" dirty="0" err="1" smtClean="0"/>
              <a:t>finance</a:t>
            </a:r>
            <a:r>
              <a:rPr lang="it-IT" dirty="0" smtClean="0"/>
              <a:t> and </a:t>
            </a:r>
            <a:r>
              <a:rPr lang="it-IT" dirty="0" err="1" smtClean="0"/>
              <a:t>innovation</a:t>
            </a:r>
            <a:endParaRPr lang="it-IT" dirty="0"/>
          </a:p>
        </p:txBody>
      </p:sp>
      <p:sp>
        <p:nvSpPr>
          <p:cNvPr id="3" name="Segnaposto contenuto 2"/>
          <p:cNvSpPr>
            <a:spLocks noGrp="1"/>
          </p:cNvSpPr>
          <p:nvPr>
            <p:ph idx="1"/>
          </p:nvPr>
        </p:nvSpPr>
        <p:spPr/>
        <p:txBody>
          <a:bodyPr/>
          <a:lstStyle/>
          <a:p>
            <a:r>
              <a:rPr lang="it-IT" dirty="0" err="1" smtClean="0"/>
              <a:t>Good</a:t>
            </a:r>
            <a:r>
              <a:rPr lang="it-IT" dirty="0" smtClean="0"/>
              <a:t> case for </a:t>
            </a:r>
            <a:r>
              <a:rPr lang="it-IT" dirty="0" err="1" smtClean="0"/>
              <a:t>further</a:t>
            </a:r>
            <a:r>
              <a:rPr lang="it-IT" dirty="0" smtClean="0"/>
              <a:t> </a:t>
            </a:r>
            <a:r>
              <a:rPr lang="it-IT" dirty="0" err="1" smtClean="0"/>
              <a:t>integrating</a:t>
            </a:r>
            <a:r>
              <a:rPr lang="it-IT" dirty="0" smtClean="0"/>
              <a:t> </a:t>
            </a:r>
            <a:r>
              <a:rPr lang="it-IT" dirty="0" err="1" smtClean="0"/>
              <a:t>theory</a:t>
            </a:r>
            <a:r>
              <a:rPr lang="it-IT" dirty="0" smtClean="0"/>
              <a:t> and </a:t>
            </a:r>
            <a:r>
              <a:rPr lang="it-IT" dirty="0" err="1" smtClean="0"/>
              <a:t>empirical</a:t>
            </a:r>
            <a:r>
              <a:rPr lang="it-IT" dirty="0" smtClean="0"/>
              <a:t> </a:t>
            </a:r>
            <a:r>
              <a:rPr lang="it-IT" dirty="0" err="1" smtClean="0"/>
              <a:t>evidence</a:t>
            </a:r>
            <a:endParaRPr lang="it-IT" dirty="0" smtClean="0"/>
          </a:p>
          <a:p>
            <a:r>
              <a:rPr lang="it-IT" dirty="0" smtClean="0"/>
              <a:t>Limits of the </a:t>
            </a:r>
            <a:r>
              <a:rPr lang="it-IT" dirty="0" err="1" smtClean="0"/>
              <a:t>dominant</a:t>
            </a:r>
            <a:r>
              <a:rPr lang="it-IT" dirty="0" smtClean="0"/>
              <a:t> </a:t>
            </a:r>
            <a:r>
              <a:rPr lang="it-IT" dirty="0" err="1" smtClean="0"/>
              <a:t>approach</a:t>
            </a:r>
            <a:r>
              <a:rPr lang="it-IT" dirty="0" smtClean="0"/>
              <a:t> (</a:t>
            </a:r>
            <a:r>
              <a:rPr lang="it-IT" dirty="0" err="1" smtClean="0"/>
              <a:t>financial</a:t>
            </a:r>
            <a:r>
              <a:rPr lang="it-IT" dirty="0" smtClean="0"/>
              <a:t> </a:t>
            </a:r>
            <a:r>
              <a:rPr lang="it-IT" dirty="0" err="1" smtClean="0"/>
              <a:t>economics</a:t>
            </a:r>
            <a:r>
              <a:rPr lang="it-IT" dirty="0" smtClean="0"/>
              <a:t>) – </a:t>
            </a:r>
            <a:r>
              <a:rPr lang="it-IT" dirty="0" err="1" smtClean="0"/>
              <a:t>role</a:t>
            </a:r>
            <a:r>
              <a:rPr lang="it-IT" dirty="0" smtClean="0"/>
              <a:t> of </a:t>
            </a:r>
            <a:r>
              <a:rPr lang="it-IT" dirty="0" err="1" smtClean="0"/>
              <a:t>historical</a:t>
            </a:r>
            <a:r>
              <a:rPr lang="it-IT" dirty="0" smtClean="0"/>
              <a:t> </a:t>
            </a:r>
            <a:r>
              <a:rPr lang="it-IT" dirty="0" err="1" smtClean="0"/>
              <a:t>processes</a:t>
            </a:r>
            <a:endParaRPr lang="it-IT" dirty="0" smtClean="0"/>
          </a:p>
          <a:p>
            <a:r>
              <a:rPr lang="it-IT" dirty="0" err="1" smtClean="0"/>
              <a:t>Lmits</a:t>
            </a:r>
            <a:r>
              <a:rPr lang="it-IT" dirty="0" smtClean="0"/>
              <a:t> of </a:t>
            </a:r>
            <a:r>
              <a:rPr lang="it-IT" dirty="0" err="1" smtClean="0"/>
              <a:t>versatility</a:t>
            </a:r>
            <a:r>
              <a:rPr lang="it-IT" dirty="0" smtClean="0"/>
              <a:t> of the «</a:t>
            </a:r>
            <a:r>
              <a:rPr lang="it-IT" dirty="0" err="1" smtClean="0"/>
              <a:t>asimmetries</a:t>
            </a:r>
            <a:r>
              <a:rPr lang="it-IT" dirty="0" smtClean="0"/>
              <a:t> of information» </a:t>
            </a:r>
            <a:r>
              <a:rPr lang="it-IT" dirty="0" err="1" smtClean="0"/>
              <a:t>device</a:t>
            </a:r>
            <a:r>
              <a:rPr lang="it-IT" dirty="0" smtClean="0"/>
              <a:t> </a:t>
            </a:r>
          </a:p>
          <a:p>
            <a:pPr lvl="1"/>
            <a:r>
              <a:rPr lang="it-IT" dirty="0" smtClean="0"/>
              <a:t>are </a:t>
            </a:r>
            <a:r>
              <a:rPr lang="it-IT" dirty="0" err="1" smtClean="0"/>
              <a:t>there</a:t>
            </a:r>
            <a:r>
              <a:rPr lang="it-IT" dirty="0" smtClean="0"/>
              <a:t> </a:t>
            </a:r>
            <a:r>
              <a:rPr lang="it-IT" dirty="0" err="1" smtClean="0"/>
              <a:t>differences</a:t>
            </a:r>
            <a:r>
              <a:rPr lang="it-IT" dirty="0" smtClean="0"/>
              <a:t> </a:t>
            </a:r>
            <a:r>
              <a:rPr lang="it-IT" dirty="0" err="1" smtClean="0"/>
              <a:t>between</a:t>
            </a:r>
            <a:r>
              <a:rPr lang="it-IT" dirty="0" smtClean="0"/>
              <a:t> R&amp;D </a:t>
            </a:r>
            <a:r>
              <a:rPr lang="it-IT" dirty="0" err="1" smtClean="0"/>
              <a:t>investments</a:t>
            </a:r>
            <a:r>
              <a:rPr lang="it-IT" dirty="0" smtClean="0"/>
              <a:t> of a </a:t>
            </a:r>
            <a:r>
              <a:rPr lang="it-IT" dirty="0" err="1" smtClean="0"/>
              <a:t>pharma</a:t>
            </a:r>
            <a:r>
              <a:rPr lang="it-IT" dirty="0" smtClean="0"/>
              <a:t> </a:t>
            </a:r>
            <a:r>
              <a:rPr lang="it-IT" dirty="0" err="1" smtClean="0"/>
              <a:t>firm</a:t>
            </a:r>
            <a:r>
              <a:rPr lang="it-IT" dirty="0" smtClean="0"/>
              <a:t> and a new automobile </a:t>
            </a:r>
            <a:r>
              <a:rPr lang="it-IT" dirty="0" err="1" smtClean="0"/>
              <a:t>plant</a:t>
            </a:r>
            <a:r>
              <a:rPr lang="it-IT" dirty="0" smtClean="0"/>
              <a:t>?</a:t>
            </a:r>
          </a:p>
          <a:p>
            <a:pPr lvl="1"/>
            <a:r>
              <a:rPr lang="it-IT" b="1" dirty="0" err="1"/>
              <a:t>u</a:t>
            </a:r>
            <a:r>
              <a:rPr lang="it-IT" b="1" dirty="0" err="1" smtClean="0"/>
              <a:t>ncertainty</a:t>
            </a:r>
            <a:r>
              <a:rPr lang="it-IT" b="1" dirty="0" smtClean="0"/>
              <a:t> </a:t>
            </a:r>
            <a:r>
              <a:rPr lang="it-IT" dirty="0" err="1" smtClean="0"/>
              <a:t>is</a:t>
            </a:r>
            <a:r>
              <a:rPr lang="it-IT" dirty="0" smtClean="0"/>
              <a:t> more </a:t>
            </a:r>
            <a:r>
              <a:rPr lang="it-IT" dirty="0" err="1" smtClean="0"/>
              <a:t>relevant</a:t>
            </a:r>
            <a:r>
              <a:rPr lang="it-IT" dirty="0" smtClean="0"/>
              <a:t> </a:t>
            </a:r>
            <a:r>
              <a:rPr lang="it-IT" dirty="0" err="1" smtClean="0"/>
              <a:t>than</a:t>
            </a:r>
            <a:r>
              <a:rPr lang="it-IT" dirty="0" smtClean="0"/>
              <a:t> </a:t>
            </a:r>
            <a:r>
              <a:rPr lang="it-IT" dirty="0" err="1" smtClean="0"/>
              <a:t>asimmetries</a:t>
            </a:r>
            <a:r>
              <a:rPr lang="it-IT" dirty="0" smtClean="0"/>
              <a:t> of information! No </a:t>
            </a:r>
            <a:r>
              <a:rPr lang="it-IT" dirty="0" err="1" smtClean="0"/>
              <a:t>objective</a:t>
            </a:r>
            <a:r>
              <a:rPr lang="it-IT" dirty="0" smtClean="0"/>
              <a:t> </a:t>
            </a:r>
            <a:r>
              <a:rPr lang="it-IT" dirty="0" err="1" smtClean="0"/>
              <a:t>guidelines</a:t>
            </a:r>
            <a:r>
              <a:rPr lang="it-IT" dirty="0"/>
              <a:t> </a:t>
            </a:r>
            <a:r>
              <a:rPr lang="it-IT" dirty="0" smtClean="0"/>
              <a:t>for </a:t>
            </a:r>
            <a:r>
              <a:rPr lang="it-IT" dirty="0" err="1" smtClean="0"/>
              <a:t>making</a:t>
            </a:r>
            <a:r>
              <a:rPr lang="it-IT" dirty="0" smtClean="0"/>
              <a:t> </a:t>
            </a:r>
            <a:r>
              <a:rPr lang="it-IT" dirty="0" err="1" smtClean="0"/>
              <a:t>decisions</a:t>
            </a:r>
            <a:r>
              <a:rPr lang="it-IT" dirty="0" smtClean="0"/>
              <a:t>… </a:t>
            </a:r>
          </a:p>
          <a:p>
            <a:pPr lvl="1"/>
            <a:r>
              <a:rPr lang="it-IT" dirty="0" err="1" smtClean="0"/>
              <a:t>Different</a:t>
            </a:r>
            <a:r>
              <a:rPr lang="it-IT" dirty="0" smtClean="0"/>
              <a:t> «</a:t>
            </a:r>
            <a:r>
              <a:rPr lang="it-IT" dirty="0" err="1" smtClean="0"/>
              <a:t>states</a:t>
            </a:r>
            <a:r>
              <a:rPr lang="it-IT" dirty="0" smtClean="0"/>
              <a:t> of the world» are </a:t>
            </a:r>
            <a:r>
              <a:rPr lang="it-IT" dirty="0" err="1" smtClean="0"/>
              <a:t>possible</a:t>
            </a:r>
            <a:r>
              <a:rPr lang="it-IT" dirty="0" smtClean="0"/>
              <a:t> and new information </a:t>
            </a:r>
            <a:r>
              <a:rPr lang="it-IT" dirty="0" err="1" smtClean="0"/>
              <a:t>might</a:t>
            </a:r>
            <a:r>
              <a:rPr lang="it-IT" dirty="0" smtClean="0"/>
              <a:t> be </a:t>
            </a:r>
            <a:r>
              <a:rPr lang="it-IT" dirty="0" err="1" smtClean="0"/>
              <a:t>unuseful</a:t>
            </a:r>
            <a:r>
              <a:rPr lang="it-IT" dirty="0" smtClean="0"/>
              <a:t>..</a:t>
            </a:r>
          </a:p>
          <a:p>
            <a:pPr lvl="1"/>
            <a:endParaRPr lang="it-IT" dirty="0" smtClean="0"/>
          </a:p>
          <a:p>
            <a:pPr lvl="1"/>
            <a:endParaRPr lang="it-IT" dirty="0" smtClean="0"/>
          </a:p>
          <a:p>
            <a:endParaRPr lang="it-IT" dirty="0" smtClean="0"/>
          </a:p>
          <a:p>
            <a:endParaRPr lang="it-IT" dirty="0" smtClean="0"/>
          </a:p>
          <a:p>
            <a:endParaRPr lang="it-IT" dirty="0" smtClean="0"/>
          </a:p>
          <a:p>
            <a:endParaRPr lang="it-IT" dirty="0" smtClean="0"/>
          </a:p>
          <a:p>
            <a:endParaRPr lang="it-IT" dirty="0"/>
          </a:p>
        </p:txBody>
      </p:sp>
    </p:spTree>
    <p:extLst>
      <p:ext uri="{BB962C8B-B14F-4D97-AF65-F5344CB8AC3E}">
        <p14:creationId xmlns:p14="http://schemas.microsoft.com/office/powerpoint/2010/main" val="3119956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Finance/</a:t>
            </a:r>
            <a:r>
              <a:rPr lang="it-IT" dirty="0" err="1"/>
              <a:t>I</a:t>
            </a:r>
            <a:r>
              <a:rPr lang="it-IT" dirty="0" err="1" smtClean="0"/>
              <a:t>nnovation</a:t>
            </a:r>
            <a:r>
              <a:rPr lang="it-IT" dirty="0" smtClean="0"/>
              <a:t> </a:t>
            </a:r>
            <a:r>
              <a:rPr lang="it-IT" dirty="0" err="1" smtClean="0"/>
              <a:t>issue</a:t>
            </a:r>
            <a:endParaRPr lang="it-IT" dirty="0"/>
          </a:p>
        </p:txBody>
      </p:sp>
      <p:sp>
        <p:nvSpPr>
          <p:cNvPr id="3" name="Segnaposto contenuto 2"/>
          <p:cNvSpPr>
            <a:spLocks noGrp="1"/>
          </p:cNvSpPr>
          <p:nvPr>
            <p:ph idx="1"/>
          </p:nvPr>
        </p:nvSpPr>
        <p:spPr/>
        <p:txBody>
          <a:bodyPr>
            <a:normAutofit fontScale="92500" lnSpcReduction="10000"/>
          </a:bodyPr>
          <a:lstStyle/>
          <a:p>
            <a:r>
              <a:rPr lang="it-IT" dirty="0" err="1" smtClean="0"/>
              <a:t>Financing</a:t>
            </a:r>
            <a:r>
              <a:rPr lang="it-IT" dirty="0" smtClean="0"/>
              <a:t> </a:t>
            </a:r>
            <a:r>
              <a:rPr lang="it-IT" u="sng" dirty="0" err="1" smtClean="0"/>
              <a:t>Sources</a:t>
            </a:r>
            <a:r>
              <a:rPr lang="it-IT" u="sng" dirty="0" smtClean="0"/>
              <a:t> </a:t>
            </a:r>
          </a:p>
          <a:p>
            <a:r>
              <a:rPr lang="it-IT" u="sng" dirty="0" smtClean="0">
                <a:solidFill>
                  <a:srgbClr val="FF0000"/>
                </a:solidFill>
              </a:rPr>
              <a:t>INTERNAL SOURCES; </a:t>
            </a:r>
          </a:p>
          <a:p>
            <a:pPr lvl="1"/>
            <a:r>
              <a:rPr lang="it-IT" u="sng" dirty="0" smtClean="0">
                <a:solidFill>
                  <a:srgbClr val="FF0000"/>
                </a:solidFill>
              </a:rPr>
              <a:t> e.g. cash </a:t>
            </a:r>
            <a:r>
              <a:rPr lang="it-IT" u="sng" dirty="0" err="1">
                <a:solidFill>
                  <a:srgbClr val="FF0000"/>
                </a:solidFill>
              </a:rPr>
              <a:t>flows</a:t>
            </a:r>
            <a:r>
              <a:rPr lang="it-IT" u="sng" dirty="0">
                <a:solidFill>
                  <a:srgbClr val="FF0000"/>
                </a:solidFill>
              </a:rPr>
              <a:t> </a:t>
            </a:r>
            <a:r>
              <a:rPr lang="it-IT" u="sng" dirty="0" smtClean="0">
                <a:solidFill>
                  <a:srgbClr val="FF0000"/>
                </a:solidFill>
              </a:rPr>
              <a:t>(and </a:t>
            </a:r>
            <a:r>
              <a:rPr lang="it-IT" u="sng" dirty="0" err="1" smtClean="0">
                <a:solidFill>
                  <a:srgbClr val="FF0000"/>
                </a:solidFill>
              </a:rPr>
              <a:t>c.f.</a:t>
            </a:r>
            <a:r>
              <a:rPr lang="it-IT" u="sng" dirty="0" smtClean="0">
                <a:solidFill>
                  <a:srgbClr val="FF0000"/>
                </a:solidFill>
              </a:rPr>
              <a:t> </a:t>
            </a:r>
            <a:r>
              <a:rPr lang="it-IT" u="sng" dirty="0" err="1" smtClean="0">
                <a:solidFill>
                  <a:srgbClr val="FF0000"/>
                </a:solidFill>
              </a:rPr>
              <a:t>expectations</a:t>
            </a:r>
            <a:r>
              <a:rPr lang="it-IT" u="sng" dirty="0">
                <a:solidFill>
                  <a:srgbClr val="FF0000"/>
                </a:solidFill>
              </a:rPr>
              <a:t>); </a:t>
            </a:r>
            <a:r>
              <a:rPr lang="it-IT" u="sng" dirty="0" smtClean="0">
                <a:solidFill>
                  <a:srgbClr val="FF0000"/>
                </a:solidFill>
              </a:rPr>
              <a:t>cash </a:t>
            </a:r>
            <a:endParaRPr lang="it-IT" u="sng" dirty="0">
              <a:solidFill>
                <a:srgbClr val="FF0000"/>
              </a:solidFill>
            </a:endParaRPr>
          </a:p>
          <a:p>
            <a:r>
              <a:rPr lang="it-IT" u="sng" dirty="0" smtClean="0">
                <a:solidFill>
                  <a:srgbClr val="FF0000"/>
                </a:solidFill>
              </a:rPr>
              <a:t>EQUITY FINANCE (</a:t>
            </a:r>
            <a:r>
              <a:rPr lang="it-IT" u="sng" dirty="0" err="1" smtClean="0">
                <a:solidFill>
                  <a:srgbClr val="FF0000"/>
                </a:solidFill>
              </a:rPr>
              <a:t>raising</a:t>
            </a:r>
            <a:r>
              <a:rPr lang="it-IT" u="sng" dirty="0" smtClean="0">
                <a:solidFill>
                  <a:srgbClr val="FF0000"/>
                </a:solidFill>
              </a:rPr>
              <a:t> </a:t>
            </a:r>
            <a:r>
              <a:rPr lang="it-IT" u="sng" dirty="0" err="1" smtClean="0">
                <a:solidFill>
                  <a:srgbClr val="FF0000"/>
                </a:solidFill>
              </a:rPr>
              <a:t>risk</a:t>
            </a:r>
            <a:r>
              <a:rPr lang="it-IT" u="sng" dirty="0" smtClean="0">
                <a:solidFill>
                  <a:srgbClr val="FF0000"/>
                </a:solidFill>
              </a:rPr>
              <a:t> capital – </a:t>
            </a:r>
            <a:r>
              <a:rPr lang="it-IT" u="sng" dirty="0" err="1" smtClean="0">
                <a:solidFill>
                  <a:srgbClr val="FF0000"/>
                </a:solidFill>
              </a:rPr>
              <a:t>loos</a:t>
            </a:r>
            <a:r>
              <a:rPr lang="it-IT" u="sng" dirty="0" smtClean="0">
                <a:solidFill>
                  <a:srgbClr val="FF0000"/>
                </a:solidFill>
              </a:rPr>
              <a:t> of control?) </a:t>
            </a:r>
            <a:r>
              <a:rPr lang="it-IT" u="sng" dirty="0">
                <a:solidFill>
                  <a:srgbClr val="FF0000"/>
                </a:solidFill>
              </a:rPr>
              <a:t>-  </a:t>
            </a:r>
            <a:r>
              <a:rPr lang="it-IT" u="sng" dirty="0" smtClean="0">
                <a:solidFill>
                  <a:srgbClr val="FF0000"/>
                </a:solidFill>
              </a:rPr>
              <a:t>VC; </a:t>
            </a:r>
          </a:p>
          <a:p>
            <a:r>
              <a:rPr lang="it-IT" u="sng" dirty="0" smtClean="0">
                <a:solidFill>
                  <a:srgbClr val="FF0000"/>
                </a:solidFill>
              </a:rPr>
              <a:t>DEBT FINANCE – </a:t>
            </a:r>
            <a:r>
              <a:rPr lang="it-IT" u="sng" dirty="0" err="1" smtClean="0">
                <a:solidFill>
                  <a:srgbClr val="FF0000"/>
                </a:solidFill>
              </a:rPr>
              <a:t>borrowing</a:t>
            </a:r>
            <a:r>
              <a:rPr lang="it-IT" u="sng" dirty="0" smtClean="0">
                <a:solidFill>
                  <a:srgbClr val="FF0000"/>
                </a:solidFill>
              </a:rPr>
              <a:t> – (</a:t>
            </a:r>
            <a:r>
              <a:rPr lang="it-IT" u="sng" dirty="0" err="1" smtClean="0">
                <a:solidFill>
                  <a:srgbClr val="FF0000"/>
                </a:solidFill>
              </a:rPr>
              <a:t>less</a:t>
            </a:r>
            <a:r>
              <a:rPr lang="it-IT" u="sng" dirty="0" smtClean="0">
                <a:solidFill>
                  <a:srgbClr val="FF0000"/>
                </a:solidFill>
              </a:rPr>
              <a:t> </a:t>
            </a:r>
            <a:r>
              <a:rPr lang="it-IT" u="sng" dirty="0" err="1" smtClean="0">
                <a:solidFill>
                  <a:srgbClr val="FF0000"/>
                </a:solidFill>
              </a:rPr>
              <a:t>loos</a:t>
            </a:r>
            <a:r>
              <a:rPr lang="it-IT" u="sng" dirty="0" smtClean="0">
                <a:solidFill>
                  <a:srgbClr val="FF0000"/>
                </a:solidFill>
              </a:rPr>
              <a:t> of control </a:t>
            </a:r>
            <a:r>
              <a:rPr lang="it-IT" u="sng" dirty="0" err="1" smtClean="0">
                <a:solidFill>
                  <a:srgbClr val="FF0000"/>
                </a:solidFill>
              </a:rPr>
              <a:t>than</a:t>
            </a:r>
            <a:r>
              <a:rPr lang="it-IT" u="sng" dirty="0" smtClean="0">
                <a:solidFill>
                  <a:srgbClr val="FF0000"/>
                </a:solidFill>
              </a:rPr>
              <a:t> </a:t>
            </a:r>
            <a:r>
              <a:rPr lang="it-IT" u="sng" dirty="0" err="1" smtClean="0">
                <a:solidFill>
                  <a:srgbClr val="FF0000"/>
                </a:solidFill>
              </a:rPr>
              <a:t>Equity</a:t>
            </a:r>
            <a:r>
              <a:rPr lang="it-IT" u="sng" dirty="0" smtClean="0">
                <a:solidFill>
                  <a:srgbClr val="FF0000"/>
                </a:solidFill>
              </a:rPr>
              <a:t>)</a:t>
            </a:r>
          </a:p>
          <a:p>
            <a:r>
              <a:rPr lang="it-IT" dirty="0" smtClean="0"/>
              <a:t>Focus: </a:t>
            </a:r>
            <a:r>
              <a:rPr lang="it-IT" dirty="0" err="1" smtClean="0"/>
              <a:t>Innovation</a:t>
            </a:r>
            <a:r>
              <a:rPr lang="it-IT" dirty="0" smtClean="0"/>
              <a:t> and </a:t>
            </a:r>
            <a:r>
              <a:rPr lang="it-IT" dirty="0" err="1" smtClean="0"/>
              <a:t>resources</a:t>
            </a:r>
            <a:r>
              <a:rPr lang="it-IT" dirty="0" smtClean="0"/>
              <a:t> (</a:t>
            </a:r>
            <a:r>
              <a:rPr lang="it-IT" dirty="0" err="1" smtClean="0"/>
              <a:t>innovation</a:t>
            </a:r>
            <a:r>
              <a:rPr lang="it-IT" dirty="0" smtClean="0"/>
              <a:t> </a:t>
            </a:r>
            <a:r>
              <a:rPr lang="it-IT" dirty="0" err="1" smtClean="0"/>
              <a:t>is</a:t>
            </a:r>
            <a:r>
              <a:rPr lang="it-IT" dirty="0" smtClean="0"/>
              <a:t> an </a:t>
            </a:r>
            <a:r>
              <a:rPr lang="it-IT" dirty="0" err="1" smtClean="0"/>
              <a:t>expensive</a:t>
            </a:r>
            <a:r>
              <a:rPr lang="it-IT" dirty="0" smtClean="0"/>
              <a:t> </a:t>
            </a:r>
            <a:r>
              <a:rPr lang="it-IT" dirty="0" err="1" smtClean="0"/>
              <a:t>process</a:t>
            </a:r>
            <a:r>
              <a:rPr lang="it-IT" dirty="0" smtClean="0"/>
              <a:t>!)</a:t>
            </a:r>
          </a:p>
          <a:p>
            <a:r>
              <a:rPr lang="it-IT" dirty="0" err="1" smtClean="0"/>
              <a:t>Uncertainess</a:t>
            </a:r>
            <a:r>
              <a:rPr lang="it-IT" dirty="0" smtClean="0"/>
              <a:t> </a:t>
            </a:r>
          </a:p>
          <a:p>
            <a:r>
              <a:rPr lang="it-IT" dirty="0" err="1" smtClean="0"/>
              <a:t>Relationship</a:t>
            </a:r>
            <a:r>
              <a:rPr lang="it-IT" dirty="0" smtClean="0"/>
              <a:t> </a:t>
            </a:r>
            <a:r>
              <a:rPr lang="it-IT" dirty="0" err="1" smtClean="0"/>
              <a:t>beteween</a:t>
            </a:r>
            <a:r>
              <a:rPr lang="it-IT" dirty="0" smtClean="0"/>
              <a:t> </a:t>
            </a:r>
            <a:r>
              <a:rPr lang="it-IT" dirty="0" err="1" smtClean="0"/>
              <a:t>finance</a:t>
            </a:r>
            <a:r>
              <a:rPr lang="it-IT" dirty="0" smtClean="0"/>
              <a:t> and </a:t>
            </a:r>
            <a:r>
              <a:rPr lang="it-IT" dirty="0" err="1" smtClean="0"/>
              <a:t>innovation</a:t>
            </a:r>
            <a:r>
              <a:rPr lang="it-IT" dirty="0" smtClean="0"/>
              <a:t>: = </a:t>
            </a:r>
            <a:r>
              <a:rPr lang="it-IT" dirty="0" err="1" smtClean="0"/>
              <a:t>implication</a:t>
            </a:r>
            <a:r>
              <a:rPr lang="it-IT" dirty="0" smtClean="0"/>
              <a:t> of innovative </a:t>
            </a:r>
            <a:r>
              <a:rPr lang="it-IT" dirty="0" err="1" smtClean="0"/>
              <a:t>activity</a:t>
            </a:r>
            <a:r>
              <a:rPr lang="it-IT" dirty="0" smtClean="0"/>
              <a:t> for </a:t>
            </a:r>
            <a:r>
              <a:rPr lang="it-IT" dirty="0" err="1" smtClean="0"/>
              <a:t>resource</a:t>
            </a:r>
            <a:r>
              <a:rPr lang="it-IT" dirty="0" smtClean="0"/>
              <a:t> </a:t>
            </a:r>
            <a:r>
              <a:rPr lang="it-IT" dirty="0" err="1" smtClean="0"/>
              <a:t>allocation</a:t>
            </a:r>
            <a:endParaRPr lang="it-IT" dirty="0" smtClean="0"/>
          </a:p>
          <a:p>
            <a:r>
              <a:rPr lang="it-IT" dirty="0" err="1" smtClean="0"/>
              <a:t>Neglected</a:t>
            </a:r>
            <a:r>
              <a:rPr lang="it-IT" dirty="0" smtClean="0"/>
              <a:t> </a:t>
            </a:r>
            <a:r>
              <a:rPr lang="it-IT" dirty="0" err="1" smtClean="0"/>
              <a:t>issue</a:t>
            </a:r>
            <a:r>
              <a:rPr lang="it-IT" dirty="0" smtClean="0"/>
              <a:t>!</a:t>
            </a:r>
          </a:p>
          <a:p>
            <a:endParaRPr lang="it-IT" dirty="0" smtClean="0"/>
          </a:p>
          <a:p>
            <a:endParaRPr lang="it-IT" dirty="0"/>
          </a:p>
        </p:txBody>
      </p:sp>
    </p:spTree>
    <p:extLst>
      <p:ext uri="{BB962C8B-B14F-4D97-AF65-F5344CB8AC3E}">
        <p14:creationId xmlns:p14="http://schemas.microsoft.com/office/powerpoint/2010/main" val="29445880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Focus on the «venture </a:t>
            </a:r>
            <a:r>
              <a:rPr lang="it-IT" dirty="0" err="1" smtClean="0">
                <a:solidFill>
                  <a:srgbClr val="FF0000"/>
                </a:solidFill>
              </a:rPr>
              <a:t>capitalist</a:t>
            </a:r>
            <a:r>
              <a:rPr lang="it-IT" dirty="0" smtClean="0">
                <a:solidFill>
                  <a:srgbClr val="FF0000"/>
                </a:solidFill>
              </a:rPr>
              <a:t>»</a:t>
            </a:r>
            <a:endParaRPr lang="it-IT" dirty="0">
              <a:solidFill>
                <a:srgbClr val="FF0000"/>
              </a:solidFill>
            </a:endParaRPr>
          </a:p>
        </p:txBody>
      </p:sp>
      <p:sp>
        <p:nvSpPr>
          <p:cNvPr id="3" name="Segnaposto contenuto 2"/>
          <p:cNvSpPr>
            <a:spLocks noGrp="1"/>
          </p:cNvSpPr>
          <p:nvPr>
            <p:ph idx="1"/>
          </p:nvPr>
        </p:nvSpPr>
        <p:spPr/>
        <p:txBody>
          <a:bodyPr/>
          <a:lstStyle/>
          <a:p>
            <a:r>
              <a:rPr lang="it-IT" dirty="0" smtClean="0"/>
              <a:t>…</a:t>
            </a:r>
            <a:r>
              <a:rPr lang="it-IT" dirty="0" err="1" smtClean="0"/>
              <a:t>asymmetric</a:t>
            </a:r>
            <a:r>
              <a:rPr lang="it-IT" dirty="0" smtClean="0"/>
              <a:t> information </a:t>
            </a:r>
            <a:r>
              <a:rPr lang="it-IT" dirty="0" err="1" smtClean="0"/>
              <a:t>as</a:t>
            </a:r>
            <a:r>
              <a:rPr lang="it-IT" dirty="0" smtClean="0"/>
              <a:t> the </a:t>
            </a:r>
            <a:r>
              <a:rPr lang="it-IT" dirty="0" err="1" smtClean="0"/>
              <a:t>foundation</a:t>
            </a:r>
            <a:r>
              <a:rPr lang="it-IT" dirty="0" smtClean="0"/>
              <a:t> for a «</a:t>
            </a:r>
            <a:r>
              <a:rPr lang="it-IT" dirty="0" err="1" smtClean="0"/>
              <a:t>theory</a:t>
            </a:r>
            <a:r>
              <a:rPr lang="it-IT" dirty="0" smtClean="0"/>
              <a:t> of venture </a:t>
            </a:r>
            <a:r>
              <a:rPr lang="it-IT" dirty="0" err="1" smtClean="0"/>
              <a:t>finance</a:t>
            </a:r>
            <a:r>
              <a:rPr lang="it-IT" dirty="0" smtClean="0"/>
              <a:t>» (</a:t>
            </a:r>
            <a:r>
              <a:rPr lang="it-IT" dirty="0" err="1" smtClean="0"/>
              <a:t>Sahlman</a:t>
            </a:r>
            <a:r>
              <a:rPr lang="it-IT" dirty="0" smtClean="0"/>
              <a:t>)</a:t>
            </a:r>
          </a:p>
          <a:p>
            <a:r>
              <a:rPr lang="it-IT" u="sng" dirty="0" smtClean="0">
                <a:solidFill>
                  <a:srgbClr val="FF0000"/>
                </a:solidFill>
              </a:rPr>
              <a:t>«How the venture </a:t>
            </a:r>
            <a:r>
              <a:rPr lang="it-IT" u="sng" dirty="0" err="1" smtClean="0">
                <a:solidFill>
                  <a:srgbClr val="FF0000"/>
                </a:solidFill>
              </a:rPr>
              <a:t>capitalist</a:t>
            </a:r>
            <a:r>
              <a:rPr lang="it-IT" u="sng" dirty="0" smtClean="0">
                <a:solidFill>
                  <a:srgbClr val="FF0000"/>
                </a:solidFill>
              </a:rPr>
              <a:t> </a:t>
            </a:r>
            <a:r>
              <a:rPr lang="it-IT" u="sng" dirty="0" err="1" smtClean="0">
                <a:solidFill>
                  <a:srgbClr val="FF0000"/>
                </a:solidFill>
              </a:rPr>
              <a:t>overcomes</a:t>
            </a:r>
            <a:r>
              <a:rPr lang="it-IT" u="sng" dirty="0" smtClean="0">
                <a:solidFill>
                  <a:srgbClr val="FF0000"/>
                </a:solidFill>
              </a:rPr>
              <a:t> the </a:t>
            </a:r>
            <a:r>
              <a:rPr lang="it-IT" u="sng" dirty="0" err="1" smtClean="0">
                <a:solidFill>
                  <a:srgbClr val="FF0000"/>
                </a:solidFill>
              </a:rPr>
              <a:t>problem</a:t>
            </a:r>
            <a:r>
              <a:rPr lang="it-IT" u="sng" dirty="0" smtClean="0">
                <a:solidFill>
                  <a:srgbClr val="FF0000"/>
                </a:solidFill>
              </a:rPr>
              <a:t> of </a:t>
            </a:r>
            <a:r>
              <a:rPr lang="it-IT" u="sng" dirty="0" err="1" smtClean="0">
                <a:solidFill>
                  <a:srgbClr val="FF0000"/>
                </a:solidFill>
              </a:rPr>
              <a:t>financing</a:t>
            </a:r>
            <a:r>
              <a:rPr lang="it-IT" u="sng" dirty="0" smtClean="0">
                <a:solidFill>
                  <a:srgbClr val="FF0000"/>
                </a:solidFill>
              </a:rPr>
              <a:t> </a:t>
            </a:r>
            <a:r>
              <a:rPr lang="it-IT" u="sng" dirty="0" err="1" smtClean="0">
                <a:solidFill>
                  <a:srgbClr val="FF0000"/>
                </a:solidFill>
              </a:rPr>
              <a:t>ventures</a:t>
            </a:r>
            <a:r>
              <a:rPr lang="it-IT" u="sng" dirty="0" smtClean="0">
                <a:solidFill>
                  <a:srgbClr val="FF0000"/>
                </a:solidFill>
              </a:rPr>
              <a:t> in the </a:t>
            </a:r>
            <a:r>
              <a:rPr lang="it-IT" u="sng" dirty="0" err="1" smtClean="0">
                <a:solidFill>
                  <a:srgbClr val="FF0000"/>
                </a:solidFill>
              </a:rPr>
              <a:t>presence</a:t>
            </a:r>
            <a:r>
              <a:rPr lang="it-IT" u="sng" dirty="0" smtClean="0">
                <a:solidFill>
                  <a:srgbClr val="FF0000"/>
                </a:solidFill>
              </a:rPr>
              <a:t> of </a:t>
            </a:r>
            <a:r>
              <a:rPr lang="it-IT" u="sng" dirty="0" err="1" smtClean="0">
                <a:solidFill>
                  <a:srgbClr val="FF0000"/>
                </a:solidFill>
              </a:rPr>
              <a:t>asymmetric</a:t>
            </a:r>
            <a:r>
              <a:rPr lang="it-IT" u="sng" dirty="0" smtClean="0">
                <a:solidFill>
                  <a:srgbClr val="FF0000"/>
                </a:solidFill>
              </a:rPr>
              <a:t> information</a:t>
            </a:r>
            <a:r>
              <a:rPr lang="it-IT" dirty="0" smtClean="0"/>
              <a:t>»</a:t>
            </a:r>
          </a:p>
          <a:p>
            <a:r>
              <a:rPr lang="it-IT" dirty="0" err="1" smtClean="0"/>
              <a:t>Further</a:t>
            </a:r>
            <a:r>
              <a:rPr lang="it-IT" dirty="0" smtClean="0"/>
              <a:t> </a:t>
            </a:r>
            <a:r>
              <a:rPr lang="it-IT" dirty="0" err="1" smtClean="0"/>
              <a:t>research</a:t>
            </a:r>
            <a:r>
              <a:rPr lang="it-IT" dirty="0" smtClean="0"/>
              <a:t> on the </a:t>
            </a:r>
            <a:r>
              <a:rPr lang="it-IT" dirty="0" err="1" smtClean="0"/>
              <a:t>capitalist</a:t>
            </a:r>
            <a:r>
              <a:rPr lang="it-IT" dirty="0"/>
              <a:t>/</a:t>
            </a:r>
            <a:r>
              <a:rPr lang="it-IT" dirty="0" smtClean="0"/>
              <a:t>company </a:t>
            </a:r>
            <a:r>
              <a:rPr lang="it-IT" dirty="0" err="1" smtClean="0"/>
              <a:t>relationship</a:t>
            </a:r>
            <a:r>
              <a:rPr lang="it-IT" dirty="0" smtClean="0"/>
              <a:t>:</a:t>
            </a:r>
          </a:p>
          <a:p>
            <a:pPr lvl="1"/>
            <a:r>
              <a:rPr lang="it-IT" dirty="0" err="1" smtClean="0"/>
              <a:t>Staging</a:t>
            </a:r>
            <a:r>
              <a:rPr lang="it-IT" dirty="0" smtClean="0"/>
              <a:t>/</a:t>
            </a:r>
            <a:r>
              <a:rPr lang="it-IT" dirty="0" err="1" smtClean="0"/>
              <a:t>compensation</a:t>
            </a:r>
            <a:r>
              <a:rPr lang="it-IT" dirty="0" smtClean="0"/>
              <a:t>/</a:t>
            </a:r>
            <a:r>
              <a:rPr lang="it-IT" dirty="0" err="1" smtClean="0"/>
              <a:t>monitoring</a:t>
            </a:r>
            <a:r>
              <a:rPr lang="it-IT" dirty="0" smtClean="0"/>
              <a:t> and control of </a:t>
            </a:r>
            <a:r>
              <a:rPr lang="it-IT" dirty="0" err="1" smtClean="0"/>
              <a:t>investee</a:t>
            </a:r>
            <a:r>
              <a:rPr lang="it-IT" dirty="0" smtClean="0"/>
              <a:t> company</a:t>
            </a:r>
          </a:p>
          <a:p>
            <a:endParaRPr lang="it-IT" dirty="0" smtClean="0"/>
          </a:p>
        </p:txBody>
      </p:sp>
    </p:spTree>
    <p:extLst>
      <p:ext uri="{BB962C8B-B14F-4D97-AF65-F5344CB8AC3E}">
        <p14:creationId xmlns:p14="http://schemas.microsoft.com/office/powerpoint/2010/main" val="30042693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Venture Capital (</a:t>
            </a:r>
            <a:r>
              <a:rPr lang="it-IT" dirty="0" err="1" smtClean="0"/>
              <a:t>v.c.</a:t>
            </a:r>
            <a:r>
              <a:rPr lang="it-IT" dirty="0" smtClean="0"/>
              <a:t>) in USA</a:t>
            </a:r>
            <a:endParaRPr lang="it-IT" dirty="0"/>
          </a:p>
        </p:txBody>
      </p:sp>
      <p:sp>
        <p:nvSpPr>
          <p:cNvPr id="3" name="Segnaposto contenuto 2"/>
          <p:cNvSpPr>
            <a:spLocks noGrp="1"/>
          </p:cNvSpPr>
          <p:nvPr>
            <p:ph idx="1"/>
          </p:nvPr>
        </p:nvSpPr>
        <p:spPr/>
        <p:txBody>
          <a:bodyPr>
            <a:normAutofit lnSpcReduction="10000"/>
          </a:bodyPr>
          <a:lstStyle/>
          <a:p>
            <a:r>
              <a:rPr lang="it-IT" dirty="0" smtClean="0"/>
              <a:t>1946. Boston.  American </a:t>
            </a:r>
            <a:r>
              <a:rPr lang="it-IT" dirty="0" err="1" smtClean="0"/>
              <a:t>Research</a:t>
            </a:r>
            <a:r>
              <a:rPr lang="it-IT" dirty="0" smtClean="0"/>
              <a:t> and Development (ARD), </a:t>
            </a:r>
            <a:r>
              <a:rPr lang="it-IT" dirty="0" err="1" smtClean="0"/>
              <a:t>founded</a:t>
            </a:r>
            <a:r>
              <a:rPr lang="it-IT" dirty="0" smtClean="0"/>
              <a:t> by </a:t>
            </a:r>
            <a:r>
              <a:rPr lang="it-IT" dirty="0" err="1" smtClean="0"/>
              <a:t>local</a:t>
            </a:r>
            <a:r>
              <a:rPr lang="it-IT" dirty="0" smtClean="0"/>
              <a:t> </a:t>
            </a:r>
            <a:r>
              <a:rPr lang="it-IT" dirty="0" err="1" smtClean="0"/>
              <a:t>ivestment</a:t>
            </a:r>
            <a:r>
              <a:rPr lang="it-IT" dirty="0" smtClean="0"/>
              <a:t> community (+ MIT)</a:t>
            </a:r>
          </a:p>
          <a:p>
            <a:r>
              <a:rPr lang="it-IT" dirty="0" smtClean="0"/>
              <a:t>Link – and funds - with MIT </a:t>
            </a:r>
          </a:p>
          <a:p>
            <a:pPr lvl="1"/>
            <a:r>
              <a:rPr lang="it-IT" dirty="0" smtClean="0"/>
              <a:t>1957 – Digital </a:t>
            </a:r>
            <a:r>
              <a:rPr lang="it-IT" dirty="0" err="1" smtClean="0"/>
              <a:t>Equipment</a:t>
            </a:r>
            <a:r>
              <a:rPr lang="it-IT" dirty="0" smtClean="0"/>
              <a:t> Corporation (1957) – </a:t>
            </a:r>
            <a:r>
              <a:rPr lang="it-IT" dirty="0" err="1" smtClean="0"/>
              <a:t>huge</a:t>
            </a:r>
            <a:r>
              <a:rPr lang="it-IT" dirty="0" smtClean="0"/>
              <a:t> success/</a:t>
            </a:r>
            <a:r>
              <a:rPr lang="it-IT" dirty="0" err="1" smtClean="0"/>
              <a:t>interest</a:t>
            </a:r>
            <a:r>
              <a:rPr lang="it-IT" dirty="0" smtClean="0"/>
              <a:t>!</a:t>
            </a:r>
          </a:p>
          <a:p>
            <a:r>
              <a:rPr lang="it-IT" dirty="0" smtClean="0"/>
              <a:t>A new </a:t>
            </a:r>
            <a:r>
              <a:rPr lang="it-IT" dirty="0" err="1" smtClean="0"/>
              <a:t>breed</a:t>
            </a:r>
            <a:r>
              <a:rPr lang="it-IT" dirty="0" smtClean="0"/>
              <a:t> of </a:t>
            </a:r>
            <a:r>
              <a:rPr lang="it-IT" dirty="0" err="1" smtClean="0"/>
              <a:t>financiers</a:t>
            </a:r>
            <a:r>
              <a:rPr lang="it-IT" dirty="0"/>
              <a:t> </a:t>
            </a:r>
            <a:r>
              <a:rPr lang="it-IT" dirty="0" err="1" smtClean="0"/>
              <a:t>has</a:t>
            </a:r>
            <a:r>
              <a:rPr lang="it-IT" dirty="0" smtClean="0"/>
              <a:t> </a:t>
            </a:r>
            <a:r>
              <a:rPr lang="it-IT" dirty="0" err="1" smtClean="0"/>
              <a:t>emerged</a:t>
            </a:r>
            <a:r>
              <a:rPr lang="it-IT" dirty="0" smtClean="0"/>
              <a:t> out of </a:t>
            </a:r>
            <a:r>
              <a:rPr lang="it-IT" dirty="0" err="1" smtClean="0"/>
              <a:t>Sylicon</a:t>
            </a:r>
            <a:r>
              <a:rPr lang="it-IT" dirty="0" smtClean="0"/>
              <a:t> Valley</a:t>
            </a:r>
          </a:p>
          <a:p>
            <a:pPr lvl="1"/>
            <a:r>
              <a:rPr lang="it-IT" dirty="0" smtClean="0"/>
              <a:t>E.g. «</a:t>
            </a:r>
            <a:r>
              <a:rPr lang="it-IT" dirty="0" err="1" smtClean="0"/>
              <a:t>Starchild</a:t>
            </a:r>
            <a:r>
              <a:rPr lang="it-IT" dirty="0" smtClean="0"/>
              <a:t>»: </a:t>
            </a:r>
            <a:r>
              <a:rPr lang="it-IT" dirty="0" err="1" smtClean="0"/>
              <a:t>Reinvesting</a:t>
            </a:r>
            <a:r>
              <a:rPr lang="it-IT" dirty="0" smtClean="0"/>
              <a:t> capital in </a:t>
            </a:r>
            <a:r>
              <a:rPr lang="it-IT" dirty="0" err="1" smtClean="0"/>
              <a:t>promising</a:t>
            </a:r>
            <a:r>
              <a:rPr lang="it-IT" dirty="0" smtClean="0"/>
              <a:t> </a:t>
            </a:r>
            <a:r>
              <a:rPr lang="it-IT" dirty="0" err="1" smtClean="0"/>
              <a:t>startups</a:t>
            </a:r>
            <a:r>
              <a:rPr lang="it-IT" dirty="0" smtClean="0"/>
              <a:t> + cash, </a:t>
            </a:r>
            <a:r>
              <a:rPr lang="it-IT" dirty="0" err="1" smtClean="0"/>
              <a:t>technical</a:t>
            </a:r>
            <a:r>
              <a:rPr lang="it-IT" dirty="0" smtClean="0"/>
              <a:t> and </a:t>
            </a:r>
            <a:r>
              <a:rPr lang="it-IT" dirty="0" err="1" smtClean="0"/>
              <a:t>managerial</a:t>
            </a:r>
            <a:r>
              <a:rPr lang="it-IT" dirty="0" smtClean="0"/>
              <a:t> </a:t>
            </a:r>
            <a:r>
              <a:rPr lang="it-IT" dirty="0" err="1" smtClean="0"/>
              <a:t>skill</a:t>
            </a:r>
            <a:r>
              <a:rPr lang="it-IT" dirty="0" smtClean="0"/>
              <a:t>, </a:t>
            </a:r>
            <a:r>
              <a:rPr lang="it-IT" dirty="0" err="1" smtClean="0"/>
              <a:t>operating</a:t>
            </a:r>
            <a:r>
              <a:rPr lang="it-IT" dirty="0" smtClean="0"/>
              <a:t> </a:t>
            </a:r>
            <a:r>
              <a:rPr lang="it-IT" dirty="0" err="1" smtClean="0"/>
              <a:t>experiences</a:t>
            </a:r>
            <a:r>
              <a:rPr lang="it-IT" dirty="0" smtClean="0"/>
              <a:t>, network of </a:t>
            </a:r>
            <a:r>
              <a:rPr lang="it-IT" dirty="0" err="1" smtClean="0"/>
              <a:t>contacts</a:t>
            </a:r>
            <a:r>
              <a:rPr lang="it-IT" dirty="0" smtClean="0"/>
              <a:t> (co-</a:t>
            </a:r>
            <a:r>
              <a:rPr lang="it-IT" dirty="0" err="1" smtClean="0"/>
              <a:t>investors</a:t>
            </a:r>
            <a:r>
              <a:rPr lang="it-IT" dirty="0" smtClean="0"/>
              <a:t>), </a:t>
            </a:r>
            <a:r>
              <a:rPr lang="it-IT" dirty="0" err="1" smtClean="0"/>
              <a:t>advising</a:t>
            </a:r>
            <a:r>
              <a:rPr lang="it-IT" dirty="0" smtClean="0"/>
              <a:t>, etc.</a:t>
            </a:r>
          </a:p>
          <a:p>
            <a:r>
              <a:rPr lang="it-IT" dirty="0" smtClean="0"/>
              <a:t>‘80/’90 – </a:t>
            </a:r>
            <a:r>
              <a:rPr lang="it-IT" dirty="0" err="1" smtClean="0"/>
              <a:t>further</a:t>
            </a:r>
            <a:r>
              <a:rPr lang="it-IT" dirty="0" smtClean="0"/>
              <a:t> </a:t>
            </a:r>
            <a:r>
              <a:rPr lang="it-IT" dirty="0" err="1" smtClean="0"/>
              <a:t>expansion</a:t>
            </a:r>
            <a:r>
              <a:rPr lang="it-IT" dirty="0" smtClean="0"/>
              <a:t>; </a:t>
            </a:r>
            <a:r>
              <a:rPr lang="it-IT" dirty="0" err="1" smtClean="0"/>
              <a:t>regulatory</a:t>
            </a:r>
            <a:r>
              <a:rPr lang="it-IT" dirty="0" smtClean="0"/>
              <a:t> </a:t>
            </a:r>
            <a:r>
              <a:rPr lang="it-IT" dirty="0" err="1" smtClean="0"/>
              <a:t>changes</a:t>
            </a:r>
            <a:r>
              <a:rPr lang="it-IT" dirty="0"/>
              <a:t> </a:t>
            </a:r>
            <a:r>
              <a:rPr lang="it-IT" dirty="0" smtClean="0"/>
              <a:t>(</a:t>
            </a:r>
            <a:r>
              <a:rPr lang="it-IT" dirty="0" err="1" smtClean="0"/>
              <a:t>reduction</a:t>
            </a:r>
            <a:r>
              <a:rPr lang="it-IT" dirty="0" smtClean="0"/>
              <a:t> of capital </a:t>
            </a:r>
            <a:r>
              <a:rPr lang="it-IT" dirty="0" err="1" smtClean="0"/>
              <a:t>gains</a:t>
            </a:r>
            <a:r>
              <a:rPr lang="it-IT" dirty="0" smtClean="0"/>
              <a:t> </a:t>
            </a:r>
            <a:r>
              <a:rPr lang="it-IT" dirty="0" err="1" smtClean="0"/>
              <a:t>taxes</a:t>
            </a:r>
            <a:r>
              <a:rPr lang="it-IT" dirty="0" smtClean="0"/>
              <a:t> from 49% to 20%; </a:t>
            </a:r>
            <a:r>
              <a:rPr lang="it-IT" dirty="0" err="1" smtClean="0"/>
              <a:t>promoting</a:t>
            </a:r>
            <a:r>
              <a:rPr lang="it-IT" dirty="0" smtClean="0"/>
              <a:t> </a:t>
            </a:r>
            <a:r>
              <a:rPr lang="it-IT" dirty="0" err="1" smtClean="0"/>
              <a:t>investment</a:t>
            </a:r>
            <a:r>
              <a:rPr lang="it-IT" dirty="0" smtClean="0"/>
              <a:t> by </a:t>
            </a:r>
            <a:r>
              <a:rPr lang="it-IT" dirty="0" err="1" smtClean="0"/>
              <a:t>pension</a:t>
            </a:r>
            <a:r>
              <a:rPr lang="it-IT" dirty="0" smtClean="0"/>
              <a:t> funds; </a:t>
            </a:r>
          </a:p>
          <a:p>
            <a:endParaRPr lang="it-IT" dirty="0"/>
          </a:p>
        </p:txBody>
      </p:sp>
    </p:spTree>
    <p:extLst>
      <p:ext uri="{BB962C8B-B14F-4D97-AF65-F5344CB8AC3E}">
        <p14:creationId xmlns:p14="http://schemas.microsoft.com/office/powerpoint/2010/main" val="20003452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Venture capital in USA (2)</a:t>
            </a:r>
            <a:endParaRPr lang="it-IT" dirty="0"/>
          </a:p>
        </p:txBody>
      </p:sp>
      <p:sp>
        <p:nvSpPr>
          <p:cNvPr id="3" name="Segnaposto contenuto 2"/>
          <p:cNvSpPr>
            <a:spLocks noGrp="1"/>
          </p:cNvSpPr>
          <p:nvPr>
            <p:ph idx="1"/>
          </p:nvPr>
        </p:nvSpPr>
        <p:spPr/>
        <p:txBody>
          <a:bodyPr>
            <a:normAutofit/>
          </a:bodyPr>
          <a:lstStyle/>
          <a:p>
            <a:r>
              <a:rPr lang="it-IT" dirty="0" err="1" smtClean="0"/>
              <a:t>Considerable</a:t>
            </a:r>
            <a:r>
              <a:rPr lang="it-IT" dirty="0" smtClean="0"/>
              <a:t> </a:t>
            </a:r>
            <a:r>
              <a:rPr lang="it-IT" dirty="0" err="1" smtClean="0"/>
              <a:t>volatility</a:t>
            </a:r>
            <a:r>
              <a:rPr lang="it-IT" dirty="0"/>
              <a:t> </a:t>
            </a:r>
            <a:r>
              <a:rPr lang="it-IT" dirty="0" smtClean="0"/>
              <a:t>(boom-</a:t>
            </a:r>
            <a:r>
              <a:rPr lang="it-IT" dirty="0" err="1" smtClean="0"/>
              <a:t>bust</a:t>
            </a:r>
            <a:r>
              <a:rPr lang="it-IT" dirty="0" smtClean="0"/>
              <a:t> </a:t>
            </a:r>
            <a:r>
              <a:rPr lang="it-IT" dirty="0" err="1" smtClean="0"/>
              <a:t>cycles</a:t>
            </a:r>
            <a:r>
              <a:rPr lang="it-IT" dirty="0" smtClean="0"/>
              <a:t> – ’60, ‘80, late ’90/’00)</a:t>
            </a:r>
            <a:endParaRPr lang="it-IT" dirty="0"/>
          </a:p>
          <a:p>
            <a:r>
              <a:rPr lang="it-IT" dirty="0" smtClean="0"/>
              <a:t>High </a:t>
            </a:r>
            <a:r>
              <a:rPr lang="it-IT" dirty="0" err="1" smtClean="0"/>
              <a:t>concentration</a:t>
            </a:r>
            <a:r>
              <a:rPr lang="it-IT" dirty="0" smtClean="0"/>
              <a:t> by </a:t>
            </a:r>
            <a:r>
              <a:rPr lang="it-IT" dirty="0" err="1" smtClean="0"/>
              <a:t>sector</a:t>
            </a:r>
            <a:r>
              <a:rPr lang="it-IT" dirty="0"/>
              <a:t> </a:t>
            </a:r>
            <a:endParaRPr lang="it-IT" dirty="0" smtClean="0"/>
          </a:p>
          <a:p>
            <a:pPr lvl="1"/>
            <a:r>
              <a:rPr lang="it-IT" dirty="0" smtClean="0"/>
              <a:t>‘60-’90: office/</a:t>
            </a:r>
            <a:r>
              <a:rPr lang="it-IT" dirty="0" err="1" smtClean="0"/>
              <a:t>computing</a:t>
            </a:r>
            <a:r>
              <a:rPr lang="it-IT" dirty="0" smtClean="0"/>
              <a:t> </a:t>
            </a:r>
            <a:r>
              <a:rPr lang="it-IT" dirty="0" err="1" smtClean="0"/>
              <a:t>machines</a:t>
            </a:r>
            <a:r>
              <a:rPr lang="it-IT" dirty="0" smtClean="0"/>
              <a:t>.; </a:t>
            </a:r>
            <a:r>
              <a:rPr lang="it-IT" dirty="0" err="1" smtClean="0"/>
              <a:t>commun</a:t>
            </a:r>
            <a:r>
              <a:rPr lang="it-IT" dirty="0" smtClean="0"/>
              <a:t>./</a:t>
            </a:r>
            <a:r>
              <a:rPr lang="it-IT" dirty="0" err="1" smtClean="0"/>
              <a:t>electronics</a:t>
            </a:r>
            <a:r>
              <a:rPr lang="it-IT" dirty="0" smtClean="0"/>
              <a:t>; </a:t>
            </a:r>
            <a:r>
              <a:rPr lang="it-IT" dirty="0" err="1" smtClean="0"/>
              <a:t>pharma</a:t>
            </a:r>
            <a:r>
              <a:rPr lang="it-IT" dirty="0" smtClean="0"/>
              <a:t>; </a:t>
            </a:r>
            <a:r>
              <a:rPr lang="it-IT" dirty="0" err="1" smtClean="0"/>
              <a:t>scientific</a:t>
            </a:r>
            <a:r>
              <a:rPr lang="it-IT" dirty="0" smtClean="0"/>
              <a:t> Instruments (= 81% of </a:t>
            </a:r>
            <a:r>
              <a:rPr lang="it-IT" dirty="0" err="1" smtClean="0"/>
              <a:t>all</a:t>
            </a:r>
            <a:r>
              <a:rPr lang="it-IT" dirty="0" smtClean="0"/>
              <a:t> USA </a:t>
            </a:r>
            <a:r>
              <a:rPr lang="it-IT" dirty="0" err="1" smtClean="0"/>
              <a:t>v.c.</a:t>
            </a:r>
            <a:r>
              <a:rPr lang="it-IT" dirty="0" smtClean="0"/>
              <a:t> </a:t>
            </a:r>
            <a:r>
              <a:rPr lang="it-IT" dirty="0" err="1" smtClean="0"/>
              <a:t>investment</a:t>
            </a:r>
            <a:r>
              <a:rPr lang="it-IT" dirty="0" smtClean="0"/>
              <a:t>) – with </a:t>
            </a:r>
            <a:r>
              <a:rPr lang="it-IT" dirty="0" err="1" smtClean="0"/>
              <a:t>differences</a:t>
            </a:r>
            <a:r>
              <a:rPr lang="it-IT" dirty="0" smtClean="0"/>
              <a:t> </a:t>
            </a:r>
            <a:r>
              <a:rPr lang="it-IT" dirty="0" err="1" smtClean="0"/>
              <a:t>across</a:t>
            </a:r>
            <a:r>
              <a:rPr lang="it-IT" dirty="0" smtClean="0"/>
              <a:t> time</a:t>
            </a:r>
          </a:p>
          <a:p>
            <a:pPr lvl="1"/>
            <a:endParaRPr lang="it-IT" dirty="0" smtClean="0"/>
          </a:p>
          <a:p>
            <a:pPr lvl="1"/>
            <a:r>
              <a:rPr lang="it-IT" dirty="0" smtClean="0"/>
              <a:t>EU: </a:t>
            </a:r>
            <a:r>
              <a:rPr lang="it-IT" dirty="0" err="1" smtClean="0"/>
              <a:t>v.c.</a:t>
            </a:r>
            <a:r>
              <a:rPr lang="it-IT" dirty="0" smtClean="0"/>
              <a:t> </a:t>
            </a:r>
            <a:r>
              <a:rPr lang="it-IT" dirty="0" err="1" smtClean="0"/>
              <a:t>growth</a:t>
            </a:r>
            <a:r>
              <a:rPr lang="it-IT" dirty="0" smtClean="0"/>
              <a:t> 1989-99 (from 0,04 to 0,12 of GDP)</a:t>
            </a:r>
          </a:p>
          <a:p>
            <a:pPr lvl="1"/>
            <a:r>
              <a:rPr lang="it-IT" dirty="0" err="1" smtClean="0"/>
              <a:t>Italy</a:t>
            </a:r>
            <a:r>
              <a:rPr lang="it-IT" dirty="0" smtClean="0"/>
              <a:t>: 0,02-0,05; </a:t>
            </a:r>
            <a:r>
              <a:rPr lang="it-IT" dirty="0" err="1" smtClean="0"/>
              <a:t>Sweden</a:t>
            </a:r>
            <a:r>
              <a:rPr lang="it-IT" dirty="0" smtClean="0"/>
              <a:t>; 0,02-0,19</a:t>
            </a:r>
            <a:endParaRPr lang="it-IT" dirty="0"/>
          </a:p>
        </p:txBody>
      </p:sp>
    </p:spTree>
    <p:extLst>
      <p:ext uri="{BB962C8B-B14F-4D97-AF65-F5344CB8AC3E}">
        <p14:creationId xmlns:p14="http://schemas.microsoft.com/office/powerpoint/2010/main" val="37082652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Limits of the </a:t>
            </a:r>
            <a:r>
              <a:rPr lang="it-IT" dirty="0" err="1" smtClean="0"/>
              <a:t>neoclassical</a:t>
            </a:r>
            <a:r>
              <a:rPr lang="it-IT" dirty="0" smtClean="0"/>
              <a:t> </a:t>
            </a:r>
            <a:r>
              <a:rPr lang="it-IT" dirty="0" err="1" smtClean="0"/>
              <a:t>financial</a:t>
            </a:r>
            <a:r>
              <a:rPr lang="it-IT" dirty="0" smtClean="0"/>
              <a:t> </a:t>
            </a:r>
            <a:r>
              <a:rPr lang="it-IT" dirty="0" err="1" smtClean="0"/>
              <a:t>economics</a:t>
            </a:r>
            <a:r>
              <a:rPr lang="it-IT" dirty="0" smtClean="0"/>
              <a:t> </a:t>
            </a:r>
            <a:r>
              <a:rPr lang="it-IT" dirty="0" err="1" smtClean="0"/>
              <a:t>approach</a:t>
            </a:r>
            <a:endParaRPr lang="it-IT" dirty="0"/>
          </a:p>
        </p:txBody>
      </p:sp>
      <p:sp>
        <p:nvSpPr>
          <p:cNvPr id="3" name="Segnaposto contenuto 2"/>
          <p:cNvSpPr>
            <a:spLocks noGrp="1"/>
          </p:cNvSpPr>
          <p:nvPr>
            <p:ph idx="1"/>
          </p:nvPr>
        </p:nvSpPr>
        <p:spPr/>
        <p:txBody>
          <a:bodyPr/>
          <a:lstStyle/>
          <a:p>
            <a:r>
              <a:rPr lang="it-IT" dirty="0" smtClean="0"/>
              <a:t>A </a:t>
            </a:r>
            <a:r>
              <a:rPr lang="it-IT" dirty="0" err="1" smtClean="0"/>
              <a:t>rather</a:t>
            </a:r>
            <a:r>
              <a:rPr lang="it-IT" dirty="0" smtClean="0"/>
              <a:t> </a:t>
            </a:r>
            <a:r>
              <a:rPr lang="it-IT" dirty="0" err="1" smtClean="0"/>
              <a:t>limited</a:t>
            </a:r>
            <a:r>
              <a:rPr lang="it-IT" dirty="0" smtClean="0"/>
              <a:t> and </a:t>
            </a:r>
            <a:r>
              <a:rPr lang="it-IT" dirty="0" err="1" smtClean="0"/>
              <a:t>static</a:t>
            </a:r>
            <a:r>
              <a:rPr lang="it-IT" dirty="0" smtClean="0"/>
              <a:t> </a:t>
            </a:r>
            <a:r>
              <a:rPr lang="it-IT" dirty="0" err="1" smtClean="0"/>
              <a:t>concept</a:t>
            </a:r>
            <a:r>
              <a:rPr lang="it-IT" dirty="0" smtClean="0"/>
              <a:t> of </a:t>
            </a:r>
            <a:r>
              <a:rPr lang="it-IT" dirty="0" err="1" smtClean="0"/>
              <a:t>rationality</a:t>
            </a:r>
            <a:r>
              <a:rPr lang="it-IT" dirty="0" smtClean="0"/>
              <a:t> </a:t>
            </a:r>
            <a:r>
              <a:rPr lang="it-IT" dirty="0" err="1" smtClean="0"/>
              <a:t>is</a:t>
            </a:r>
            <a:r>
              <a:rPr lang="it-IT" dirty="0" smtClean="0"/>
              <a:t> </a:t>
            </a:r>
            <a:r>
              <a:rPr lang="it-IT" dirty="0" err="1" smtClean="0"/>
              <a:t>adopted</a:t>
            </a:r>
            <a:r>
              <a:rPr lang="it-IT" dirty="0" smtClean="0"/>
              <a:t> </a:t>
            </a:r>
          </a:p>
          <a:p>
            <a:pPr lvl="1"/>
            <a:r>
              <a:rPr lang="it-IT" dirty="0" err="1" smtClean="0"/>
              <a:t>Subjective</a:t>
            </a:r>
            <a:r>
              <a:rPr lang="it-IT" dirty="0" smtClean="0"/>
              <a:t> and </a:t>
            </a:r>
            <a:r>
              <a:rPr lang="it-IT" dirty="0" err="1" smtClean="0"/>
              <a:t>experential</a:t>
            </a:r>
            <a:r>
              <a:rPr lang="it-IT" dirty="0" smtClean="0"/>
              <a:t> </a:t>
            </a:r>
            <a:r>
              <a:rPr lang="it-IT" dirty="0" err="1" smtClean="0"/>
              <a:t>dimension</a:t>
            </a:r>
            <a:r>
              <a:rPr lang="it-IT" dirty="0" smtClean="0"/>
              <a:t> are </a:t>
            </a:r>
            <a:r>
              <a:rPr lang="it-IT" dirty="0" err="1" smtClean="0"/>
              <a:t>excluded</a:t>
            </a:r>
            <a:endParaRPr lang="it-IT" dirty="0" smtClean="0"/>
          </a:p>
          <a:p>
            <a:pPr lvl="1"/>
            <a:r>
              <a:rPr lang="it-IT" dirty="0" smtClean="0"/>
              <a:t>no </a:t>
            </a:r>
            <a:r>
              <a:rPr lang="it-IT" dirty="0" err="1" smtClean="0"/>
              <a:t>attention</a:t>
            </a:r>
            <a:r>
              <a:rPr lang="it-IT" dirty="0" smtClean="0"/>
              <a:t> </a:t>
            </a:r>
            <a:r>
              <a:rPr lang="it-IT" dirty="0" err="1" smtClean="0"/>
              <a:t>payed</a:t>
            </a:r>
            <a:r>
              <a:rPr lang="it-IT" dirty="0" smtClean="0"/>
              <a:t> to the </a:t>
            </a:r>
            <a:r>
              <a:rPr lang="it-IT" dirty="0" err="1" smtClean="0"/>
              <a:t>firm</a:t>
            </a:r>
            <a:r>
              <a:rPr lang="it-IT" dirty="0" smtClean="0"/>
              <a:t> </a:t>
            </a:r>
            <a:r>
              <a:rPr lang="it-IT" dirty="0" err="1" smtClean="0"/>
              <a:t>as</a:t>
            </a:r>
            <a:r>
              <a:rPr lang="it-IT" dirty="0" smtClean="0"/>
              <a:t> an </a:t>
            </a:r>
            <a:r>
              <a:rPr lang="it-IT" dirty="0" err="1" smtClean="0"/>
              <a:t>organization</a:t>
            </a:r>
            <a:r>
              <a:rPr lang="it-IT" dirty="0" smtClean="0"/>
              <a:t> (</a:t>
            </a:r>
            <a:r>
              <a:rPr lang="it-IT" dirty="0" err="1" smtClean="0"/>
              <a:t>not</a:t>
            </a:r>
            <a:r>
              <a:rPr lang="it-IT" dirty="0" smtClean="0"/>
              <a:t> </a:t>
            </a:r>
            <a:r>
              <a:rPr lang="it-IT" dirty="0" err="1" smtClean="0"/>
              <a:t>only</a:t>
            </a:r>
            <a:r>
              <a:rPr lang="it-IT" dirty="0" smtClean="0"/>
              <a:t> «</a:t>
            </a:r>
            <a:r>
              <a:rPr lang="it-IT" dirty="0" err="1" smtClean="0"/>
              <a:t>markets</a:t>
            </a:r>
            <a:r>
              <a:rPr lang="it-IT" dirty="0" smtClean="0"/>
              <a:t>») </a:t>
            </a:r>
          </a:p>
          <a:p>
            <a:pPr lvl="1"/>
            <a:r>
              <a:rPr lang="it-IT" dirty="0" smtClean="0"/>
              <a:t>No </a:t>
            </a:r>
            <a:r>
              <a:rPr lang="it-IT" dirty="0" err="1" smtClean="0"/>
              <a:t>allowance</a:t>
            </a:r>
            <a:r>
              <a:rPr lang="it-IT" dirty="0" smtClean="0"/>
              <a:t> for </a:t>
            </a:r>
            <a:r>
              <a:rPr lang="it-IT" dirty="0" err="1" smtClean="0"/>
              <a:t>variations</a:t>
            </a:r>
            <a:r>
              <a:rPr lang="it-IT" dirty="0" smtClean="0"/>
              <a:t> and </a:t>
            </a:r>
            <a:r>
              <a:rPr lang="it-IT" dirty="0" err="1" smtClean="0"/>
              <a:t>changes</a:t>
            </a:r>
            <a:r>
              <a:rPr lang="it-IT" dirty="0" smtClean="0"/>
              <a:t> in </a:t>
            </a:r>
            <a:r>
              <a:rPr lang="it-IT" dirty="0" err="1" smtClean="0"/>
              <a:t>istitutional</a:t>
            </a:r>
            <a:r>
              <a:rPr lang="it-IT" dirty="0" smtClean="0"/>
              <a:t> </a:t>
            </a:r>
            <a:r>
              <a:rPr lang="it-IT" dirty="0" err="1" smtClean="0"/>
              <a:t>context</a:t>
            </a:r>
            <a:endParaRPr lang="it-IT" dirty="0" smtClean="0"/>
          </a:p>
          <a:p>
            <a:pPr lvl="1"/>
            <a:r>
              <a:rPr lang="it-IT" dirty="0" err="1" smtClean="0"/>
              <a:t>Only</a:t>
            </a:r>
            <a:r>
              <a:rPr lang="it-IT" dirty="0" smtClean="0"/>
              <a:t> focus on </a:t>
            </a:r>
            <a:r>
              <a:rPr lang="it-IT" dirty="0" err="1" smtClean="0"/>
              <a:t>price</a:t>
            </a:r>
            <a:r>
              <a:rPr lang="it-IT" dirty="0" smtClean="0"/>
              <a:t> and </a:t>
            </a:r>
            <a:r>
              <a:rPr lang="it-IT" dirty="0" err="1" smtClean="0"/>
              <a:t>quantity</a:t>
            </a:r>
            <a:r>
              <a:rPr lang="it-IT" dirty="0" smtClean="0"/>
              <a:t> of </a:t>
            </a:r>
            <a:r>
              <a:rPr lang="it-IT" dirty="0" err="1" smtClean="0"/>
              <a:t>finance</a:t>
            </a:r>
            <a:r>
              <a:rPr lang="it-IT" dirty="0" smtClean="0"/>
              <a:t> </a:t>
            </a:r>
            <a:r>
              <a:rPr lang="it-IT" dirty="0" err="1" smtClean="0"/>
              <a:t>provided</a:t>
            </a:r>
            <a:endParaRPr lang="it-IT" dirty="0" smtClean="0"/>
          </a:p>
          <a:p>
            <a:r>
              <a:rPr lang="it-IT" dirty="0" err="1" smtClean="0"/>
              <a:t>Suggestion</a:t>
            </a:r>
            <a:r>
              <a:rPr lang="it-IT" dirty="0" smtClean="0"/>
              <a:t> to </a:t>
            </a:r>
            <a:r>
              <a:rPr lang="it-IT" dirty="0" err="1" smtClean="0"/>
              <a:t>embrace</a:t>
            </a:r>
            <a:r>
              <a:rPr lang="it-IT" dirty="0"/>
              <a:t> </a:t>
            </a:r>
            <a:r>
              <a:rPr lang="it-IT" dirty="0" smtClean="0"/>
              <a:t>a </a:t>
            </a:r>
            <a:r>
              <a:rPr lang="it-IT" dirty="0" err="1" smtClean="0"/>
              <a:t>conception</a:t>
            </a:r>
            <a:r>
              <a:rPr lang="it-IT" dirty="0" smtClean="0"/>
              <a:t> of </a:t>
            </a:r>
            <a:r>
              <a:rPr lang="it-IT" dirty="0" err="1" smtClean="0"/>
              <a:t>technology</a:t>
            </a:r>
            <a:r>
              <a:rPr lang="it-IT" dirty="0" smtClean="0"/>
              <a:t> </a:t>
            </a:r>
            <a:r>
              <a:rPr lang="it-IT" dirty="0" err="1" smtClean="0"/>
              <a:t>that</a:t>
            </a:r>
            <a:r>
              <a:rPr lang="it-IT" dirty="0" smtClean="0"/>
              <a:t> </a:t>
            </a:r>
            <a:r>
              <a:rPr lang="it-IT" dirty="0" err="1" smtClean="0"/>
              <a:t>is</a:t>
            </a:r>
            <a:r>
              <a:rPr lang="it-IT" dirty="0" smtClean="0"/>
              <a:t> </a:t>
            </a:r>
            <a:r>
              <a:rPr lang="it-IT" dirty="0" err="1" smtClean="0"/>
              <a:t>historically-contingent</a:t>
            </a:r>
            <a:r>
              <a:rPr lang="it-IT" dirty="0" smtClean="0"/>
              <a:t> and </a:t>
            </a:r>
            <a:r>
              <a:rPr lang="it-IT" dirty="0" err="1" smtClean="0"/>
              <a:t>institutionally</a:t>
            </a:r>
            <a:r>
              <a:rPr lang="it-IT" dirty="0" smtClean="0"/>
              <a:t> </a:t>
            </a:r>
            <a:r>
              <a:rPr lang="it-IT" dirty="0" err="1" smtClean="0"/>
              <a:t>specific</a:t>
            </a:r>
            <a:endParaRPr lang="it-IT" dirty="0"/>
          </a:p>
          <a:p>
            <a:r>
              <a:rPr lang="it-IT" dirty="0" err="1" smtClean="0"/>
              <a:t>Who</a:t>
            </a:r>
            <a:r>
              <a:rPr lang="it-IT" dirty="0" smtClean="0"/>
              <a:t> </a:t>
            </a:r>
            <a:r>
              <a:rPr lang="it-IT" dirty="0" err="1" smtClean="0"/>
              <a:t>gets</a:t>
            </a:r>
            <a:r>
              <a:rPr lang="it-IT" dirty="0" smtClean="0"/>
              <a:t> </a:t>
            </a:r>
            <a:r>
              <a:rPr lang="it-IT" dirty="0" err="1" smtClean="0"/>
              <a:t>financial</a:t>
            </a:r>
            <a:r>
              <a:rPr lang="it-IT" dirty="0" smtClean="0"/>
              <a:t> </a:t>
            </a:r>
            <a:r>
              <a:rPr lang="it-IT" dirty="0" err="1" smtClean="0"/>
              <a:t>resources</a:t>
            </a:r>
            <a:r>
              <a:rPr lang="it-IT" dirty="0" smtClean="0"/>
              <a:t>; </a:t>
            </a:r>
            <a:r>
              <a:rPr lang="it-IT" dirty="0" err="1" smtClean="0"/>
              <a:t>when</a:t>
            </a:r>
            <a:r>
              <a:rPr lang="it-IT" dirty="0" smtClean="0"/>
              <a:t> </a:t>
            </a:r>
            <a:r>
              <a:rPr lang="it-IT" dirty="0" err="1" smtClean="0"/>
              <a:t>they</a:t>
            </a:r>
            <a:r>
              <a:rPr lang="it-IT" dirty="0" smtClean="0"/>
              <a:t> </a:t>
            </a:r>
            <a:r>
              <a:rPr lang="it-IT" dirty="0" err="1" smtClean="0"/>
              <a:t>get</a:t>
            </a:r>
            <a:r>
              <a:rPr lang="it-IT" dirty="0" smtClean="0"/>
              <a:t> </a:t>
            </a:r>
            <a:r>
              <a:rPr lang="it-IT" dirty="0" err="1" smtClean="0"/>
              <a:t>them</a:t>
            </a:r>
            <a:r>
              <a:rPr lang="it-IT" dirty="0" smtClean="0"/>
              <a:t>; </a:t>
            </a:r>
            <a:r>
              <a:rPr lang="it-IT" dirty="0" err="1" smtClean="0"/>
              <a:t>how</a:t>
            </a:r>
            <a:r>
              <a:rPr lang="it-IT" dirty="0" smtClean="0"/>
              <a:t> </a:t>
            </a:r>
            <a:r>
              <a:rPr lang="it-IT" dirty="0" err="1" smtClean="0"/>
              <a:t>they</a:t>
            </a:r>
            <a:r>
              <a:rPr lang="it-IT" dirty="0" smtClean="0"/>
              <a:t> use </a:t>
            </a:r>
            <a:r>
              <a:rPr lang="it-IT" dirty="0" err="1" smtClean="0"/>
              <a:t>them</a:t>
            </a:r>
            <a:r>
              <a:rPr lang="it-IT" dirty="0" smtClean="0"/>
              <a:t>; - qualitative </a:t>
            </a:r>
            <a:r>
              <a:rPr lang="it-IT" dirty="0" err="1" smtClean="0"/>
              <a:t>distinctions</a:t>
            </a:r>
            <a:r>
              <a:rPr lang="it-IT" dirty="0" smtClean="0"/>
              <a:t> </a:t>
            </a:r>
            <a:r>
              <a:rPr lang="it-IT" dirty="0" err="1" smtClean="0"/>
              <a:t>among</a:t>
            </a:r>
            <a:r>
              <a:rPr lang="it-IT" dirty="0" smtClean="0"/>
              <a:t> </a:t>
            </a:r>
            <a:r>
              <a:rPr lang="it-IT" dirty="0" err="1" smtClean="0"/>
              <a:t>firms</a:t>
            </a:r>
            <a:r>
              <a:rPr lang="it-IT" dirty="0" smtClean="0"/>
              <a:t>/</a:t>
            </a:r>
            <a:r>
              <a:rPr lang="it-IT" dirty="0" err="1" smtClean="0"/>
              <a:t>periods</a:t>
            </a:r>
            <a:r>
              <a:rPr lang="it-IT" dirty="0" smtClean="0"/>
              <a:t>/</a:t>
            </a:r>
            <a:r>
              <a:rPr lang="it-IT" dirty="0" err="1" smtClean="0"/>
              <a:t>investments</a:t>
            </a:r>
            <a:r>
              <a:rPr lang="it-IT" dirty="0" smtClean="0"/>
              <a:t>/</a:t>
            </a:r>
            <a:r>
              <a:rPr lang="it-IT" smtClean="0"/>
              <a:t>contexts</a:t>
            </a:r>
            <a:endParaRPr lang="it-IT" dirty="0" smtClean="0"/>
          </a:p>
        </p:txBody>
      </p:sp>
    </p:spTree>
    <p:extLst>
      <p:ext uri="{BB962C8B-B14F-4D97-AF65-F5344CB8AC3E}">
        <p14:creationId xmlns:p14="http://schemas.microsoft.com/office/powerpoint/2010/main" val="11130221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Governamental</a:t>
            </a:r>
            <a:r>
              <a:rPr lang="it-IT" dirty="0" smtClean="0"/>
              <a:t> VC</a:t>
            </a:r>
            <a:endParaRPr lang="it-IT" dirty="0"/>
          </a:p>
        </p:txBody>
      </p:sp>
      <p:sp>
        <p:nvSpPr>
          <p:cNvPr id="3" name="Segnaposto contenuto 2"/>
          <p:cNvSpPr>
            <a:spLocks noGrp="1"/>
          </p:cNvSpPr>
          <p:nvPr>
            <p:ph idx="1"/>
          </p:nvPr>
        </p:nvSpPr>
        <p:spPr/>
        <p:txBody>
          <a:bodyPr/>
          <a:lstStyle/>
          <a:p>
            <a:endParaRPr lang="it-IT"/>
          </a:p>
        </p:txBody>
      </p:sp>
    </p:spTree>
    <p:extLst>
      <p:ext uri="{BB962C8B-B14F-4D97-AF65-F5344CB8AC3E}">
        <p14:creationId xmlns:p14="http://schemas.microsoft.com/office/powerpoint/2010/main" val="21078763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pic>
        <p:nvPicPr>
          <p:cNvPr id="4" name="Immagine 3"/>
          <p:cNvPicPr>
            <a:picLocks noChangeAspect="1"/>
          </p:cNvPicPr>
          <p:nvPr/>
        </p:nvPicPr>
        <p:blipFill>
          <a:blip r:embed="rId2"/>
          <a:stretch>
            <a:fillRect/>
          </a:stretch>
        </p:blipFill>
        <p:spPr>
          <a:xfrm rot="5400000">
            <a:off x="2470507" y="-1743189"/>
            <a:ext cx="6455802" cy="10746575"/>
          </a:xfrm>
          <a:prstGeom prst="rect">
            <a:avLst/>
          </a:prstGeom>
        </p:spPr>
      </p:pic>
    </p:spTree>
    <p:extLst>
      <p:ext uri="{BB962C8B-B14F-4D97-AF65-F5344CB8AC3E}">
        <p14:creationId xmlns:p14="http://schemas.microsoft.com/office/powerpoint/2010/main" val="19816960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pic>
        <p:nvPicPr>
          <p:cNvPr id="4" name="Immagine 3"/>
          <p:cNvPicPr>
            <a:picLocks noChangeAspect="1"/>
          </p:cNvPicPr>
          <p:nvPr/>
        </p:nvPicPr>
        <p:blipFill>
          <a:blip r:embed="rId2"/>
          <a:stretch>
            <a:fillRect/>
          </a:stretch>
        </p:blipFill>
        <p:spPr>
          <a:xfrm rot="5400000">
            <a:off x="2520181" y="-1971538"/>
            <a:ext cx="5769882" cy="9916163"/>
          </a:xfrm>
          <a:prstGeom prst="rect">
            <a:avLst/>
          </a:prstGeom>
        </p:spPr>
      </p:pic>
      <p:pic>
        <p:nvPicPr>
          <p:cNvPr id="5" name="Immagine 4"/>
          <p:cNvPicPr>
            <a:picLocks noChangeAspect="1"/>
          </p:cNvPicPr>
          <p:nvPr/>
        </p:nvPicPr>
        <p:blipFill>
          <a:blip r:embed="rId3"/>
          <a:stretch>
            <a:fillRect/>
          </a:stretch>
        </p:blipFill>
        <p:spPr>
          <a:xfrm rot="5400000">
            <a:off x="4213535" y="1667796"/>
            <a:ext cx="2131135" cy="9288208"/>
          </a:xfrm>
          <a:prstGeom prst="rect">
            <a:avLst/>
          </a:prstGeom>
        </p:spPr>
      </p:pic>
    </p:spTree>
    <p:extLst>
      <p:ext uri="{BB962C8B-B14F-4D97-AF65-F5344CB8AC3E}">
        <p14:creationId xmlns:p14="http://schemas.microsoft.com/office/powerpoint/2010/main" val="2617199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Venture Capital (definition) </a:t>
            </a:r>
            <a:br>
              <a:rPr lang="en-US" dirty="0" smtClean="0">
                <a:solidFill>
                  <a:srgbClr val="FF0000"/>
                </a:solidFill>
              </a:rPr>
            </a:br>
            <a:r>
              <a:rPr lang="en-US" sz="2400" dirty="0" smtClean="0"/>
              <a:t>Source: The Financial Times Lexicon</a:t>
            </a:r>
            <a:endParaRPr lang="en-US" sz="2400" dirty="0"/>
          </a:p>
        </p:txBody>
      </p:sp>
      <p:sp>
        <p:nvSpPr>
          <p:cNvPr id="3" name="Content Placeholder 2"/>
          <p:cNvSpPr>
            <a:spLocks noGrp="1"/>
          </p:cNvSpPr>
          <p:nvPr>
            <p:ph idx="1"/>
          </p:nvPr>
        </p:nvSpPr>
        <p:spPr>
          <a:xfrm>
            <a:off x="838200" y="1573162"/>
            <a:ext cx="10515600" cy="5043948"/>
          </a:xfrm>
        </p:spPr>
        <p:txBody>
          <a:bodyPr>
            <a:normAutofit fontScale="70000" lnSpcReduction="20000"/>
          </a:bodyPr>
          <a:lstStyle/>
          <a:p>
            <a:r>
              <a:rPr lang="en-US" sz="3400" dirty="0"/>
              <a:t>Private </a:t>
            </a:r>
            <a:r>
              <a:rPr lang="en-US" sz="3400" b="1" dirty="0"/>
              <a:t>equity</a:t>
            </a:r>
            <a:r>
              <a:rPr lang="en-US" sz="3400" dirty="0"/>
              <a:t> or </a:t>
            </a:r>
            <a:r>
              <a:rPr lang="en-US" sz="3400" b="1" dirty="0"/>
              <a:t>institutional funding </a:t>
            </a:r>
            <a:r>
              <a:rPr lang="en-US" sz="3400" dirty="0"/>
              <a:t>for </a:t>
            </a:r>
            <a:r>
              <a:rPr lang="en-US" sz="3400" b="1" dirty="0"/>
              <a:t>start-up companies </a:t>
            </a:r>
            <a:r>
              <a:rPr lang="en-US" sz="3400" dirty="0"/>
              <a:t>considered to have </a:t>
            </a:r>
            <a:r>
              <a:rPr lang="en-US" sz="3400" b="1" dirty="0"/>
              <a:t>strong growth prospects</a:t>
            </a:r>
            <a:r>
              <a:rPr lang="en-US" sz="3400" dirty="0"/>
              <a:t>. There can be several phases of investment (see seed money), through to the </a:t>
            </a:r>
            <a:r>
              <a:rPr lang="en-US" sz="3400" u="sng" dirty="0"/>
              <a:t>stage when the company is able to go public</a:t>
            </a:r>
            <a:r>
              <a:rPr lang="en-US" sz="3400" dirty="0"/>
              <a:t>. Venture capital firms may also provide management assistance and other services. </a:t>
            </a:r>
          </a:p>
          <a:p>
            <a:r>
              <a:rPr lang="en-US" sz="2900" i="1" dirty="0" smtClean="0"/>
              <a:t>(This </a:t>
            </a:r>
            <a:r>
              <a:rPr lang="en-US" sz="2900" i="1" dirty="0"/>
              <a:t>is equity or quasi equity funding provided by professional investors to young, high growth oriented companies, typically to finance their early market development and growth. As well as funding, investors usually provide value added services. Funding is often provided in stages, providing sufficient cash to reach the next </a:t>
            </a:r>
            <a:r>
              <a:rPr lang="en-US" sz="2900" i="1" dirty="0" smtClean="0"/>
              <a:t>milestone).</a:t>
            </a:r>
          </a:p>
          <a:p>
            <a:endParaRPr lang="en-US" sz="3400" dirty="0"/>
          </a:p>
          <a:p>
            <a:r>
              <a:rPr lang="en-US" sz="2600" b="1" i="1" dirty="0"/>
              <a:t>Example</a:t>
            </a:r>
            <a:r>
              <a:rPr lang="en-US" sz="2600" i="1" dirty="0"/>
              <a:t/>
            </a:r>
            <a:br>
              <a:rPr lang="en-US" sz="2600" i="1" dirty="0"/>
            </a:br>
            <a:r>
              <a:rPr lang="en-US" sz="2600" i="1" dirty="0"/>
              <a:t>Lastminute.com, the UK travel and leisure website was founded in 1998 and raised £600,000 from four venture capital firms during the start-up phase.</a:t>
            </a:r>
          </a:p>
          <a:p>
            <a:r>
              <a:rPr lang="en-US" sz="2600" i="1" dirty="0"/>
              <a:t>In 1999, an additional £13.5m was raised in two capital increases through the issuance of shares to existing shareholders and key employees, and also to venture capital firms, corporate and institutional investors including Intel Corporation.</a:t>
            </a:r>
          </a:p>
          <a:p>
            <a:r>
              <a:rPr lang="en-US" sz="2600" i="1" dirty="0"/>
              <a:t>In 2000, a private placement of preference shares to strategic partners raised £18.5m. In a fourth financing round with some of the existing shareholders, an additional £6.2m was raised. At the IPO in 2000, lastminute.com raised approximately £61m</a:t>
            </a:r>
          </a:p>
          <a:p>
            <a:endParaRPr lang="en-US" dirty="0"/>
          </a:p>
        </p:txBody>
      </p:sp>
    </p:spTree>
    <p:extLst>
      <p:ext uri="{BB962C8B-B14F-4D97-AF65-F5344CB8AC3E}">
        <p14:creationId xmlns:p14="http://schemas.microsoft.com/office/powerpoint/2010/main" val="4106984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Reminding </a:t>
            </a:r>
            <a:r>
              <a:rPr lang="en-US" dirty="0" err="1" smtClean="0"/>
              <a:t>Shumpeter</a:t>
            </a:r>
            <a:r>
              <a:rPr lang="en-US" dirty="0" smtClean="0"/>
              <a:t>..</a:t>
            </a:r>
            <a:endParaRPr lang="en-US" dirty="0"/>
          </a:p>
        </p:txBody>
      </p:sp>
      <p:sp>
        <p:nvSpPr>
          <p:cNvPr id="3" name="Content Placeholder 2"/>
          <p:cNvSpPr>
            <a:spLocks noGrp="1"/>
          </p:cNvSpPr>
          <p:nvPr>
            <p:ph idx="1"/>
          </p:nvPr>
        </p:nvSpPr>
        <p:spPr/>
        <p:txBody>
          <a:bodyPr>
            <a:normAutofit fontScale="77500" lnSpcReduction="20000"/>
          </a:bodyPr>
          <a:lstStyle/>
          <a:p>
            <a:r>
              <a:rPr lang="en-US" dirty="0"/>
              <a:t>Linking technological regimes to start-up and </a:t>
            </a:r>
            <a:r>
              <a:rPr lang="en-US" dirty="0" smtClean="0"/>
              <a:t>selection</a:t>
            </a:r>
            <a:endParaRPr lang="en-US" dirty="0"/>
          </a:p>
          <a:p>
            <a:r>
              <a:rPr lang="en-US" dirty="0" smtClean="0"/>
              <a:t>•Entrepreneurial </a:t>
            </a:r>
            <a:r>
              <a:rPr lang="en-US" dirty="0"/>
              <a:t>regime </a:t>
            </a:r>
            <a:r>
              <a:rPr lang="en-US" b="1" i="1" dirty="0">
                <a:solidFill>
                  <a:srgbClr val="FF0000"/>
                </a:solidFill>
              </a:rPr>
              <a:t>(remember Schumpeter Mark I)</a:t>
            </a:r>
            <a:r>
              <a:rPr lang="en-US" dirty="0">
                <a:solidFill>
                  <a:srgbClr val="FF0000"/>
                </a:solidFill>
              </a:rPr>
              <a:t>:</a:t>
            </a:r>
          </a:p>
          <a:p>
            <a:r>
              <a:rPr lang="en-US" dirty="0"/>
              <a:t>- new firm start-ups play an important role; small firms </a:t>
            </a:r>
            <a:r>
              <a:rPr lang="en-US" dirty="0" smtClean="0"/>
              <a:t>account for </a:t>
            </a:r>
            <a:r>
              <a:rPr lang="en-US" dirty="0"/>
              <a:t>the bulk of </a:t>
            </a:r>
            <a:r>
              <a:rPr lang="en-US" dirty="0" smtClean="0"/>
              <a:t>innovative </a:t>
            </a:r>
            <a:r>
              <a:rPr lang="en-US" dirty="0" err="1" smtClean="0"/>
              <a:t>actvity</a:t>
            </a:r>
            <a:endParaRPr lang="en-US" dirty="0"/>
          </a:p>
          <a:p>
            <a:r>
              <a:rPr lang="en-US" dirty="0"/>
              <a:t>- frequent </a:t>
            </a:r>
            <a:r>
              <a:rPr lang="en-US" dirty="0" err="1"/>
              <a:t>innovaHon</a:t>
            </a:r>
            <a:r>
              <a:rPr lang="en-US" dirty="0"/>
              <a:t> associated with higher uncertainty </a:t>
            </a:r>
            <a:r>
              <a:rPr lang="en-US" dirty="0" smtClean="0"/>
              <a:t>on technology </a:t>
            </a:r>
            <a:r>
              <a:rPr lang="en-US" dirty="0"/>
              <a:t>and demand: likelihood to be able to </a:t>
            </a:r>
            <a:r>
              <a:rPr lang="en-US" dirty="0" smtClean="0"/>
              <a:t>survive decreases</a:t>
            </a:r>
            <a:endParaRPr lang="en-US" dirty="0"/>
          </a:p>
          <a:p>
            <a:r>
              <a:rPr lang="en-US" dirty="0"/>
              <a:t>- new entrants have greater likelihood of </a:t>
            </a:r>
            <a:r>
              <a:rPr lang="en-US" dirty="0" err="1"/>
              <a:t>innovaHng</a:t>
            </a:r>
            <a:r>
              <a:rPr lang="en-US" dirty="0"/>
              <a:t> and are </a:t>
            </a:r>
            <a:r>
              <a:rPr lang="en-US" dirty="0" smtClean="0"/>
              <a:t>less likely </a:t>
            </a:r>
            <a:r>
              <a:rPr lang="en-US" dirty="0"/>
              <a:t>to decide to exit</a:t>
            </a:r>
          </a:p>
          <a:p>
            <a:r>
              <a:rPr lang="en-US" dirty="0"/>
              <a:t>• </a:t>
            </a:r>
            <a:r>
              <a:rPr lang="en-US" dirty="0" err="1" smtClean="0"/>
              <a:t>Routnized</a:t>
            </a:r>
            <a:r>
              <a:rPr lang="en-US" dirty="0" smtClean="0"/>
              <a:t> </a:t>
            </a:r>
            <a:r>
              <a:rPr lang="en-US" dirty="0"/>
              <a:t>regime </a:t>
            </a:r>
            <a:r>
              <a:rPr lang="en-US" b="1" i="1" dirty="0">
                <a:solidFill>
                  <a:srgbClr val="FF0000"/>
                </a:solidFill>
              </a:rPr>
              <a:t>(remember Schumpeter Mark II)</a:t>
            </a:r>
            <a:r>
              <a:rPr lang="en-US" dirty="0">
                <a:solidFill>
                  <a:srgbClr val="FF0000"/>
                </a:solidFill>
              </a:rPr>
              <a:t>:</a:t>
            </a:r>
          </a:p>
          <a:p>
            <a:r>
              <a:rPr lang="en-US" dirty="0"/>
              <a:t>- large incumbents account for most of the </a:t>
            </a:r>
            <a:r>
              <a:rPr lang="en-US" dirty="0" err="1" smtClean="0"/>
              <a:t>innovatve</a:t>
            </a:r>
            <a:r>
              <a:rPr lang="en-US" dirty="0" smtClean="0"/>
              <a:t> </a:t>
            </a:r>
            <a:r>
              <a:rPr lang="en-US" dirty="0" err="1" smtClean="0"/>
              <a:t>actvity</a:t>
            </a:r>
            <a:r>
              <a:rPr lang="en-US" dirty="0"/>
              <a:t>;</a:t>
            </a:r>
          </a:p>
          <a:p>
            <a:r>
              <a:rPr lang="en-US" dirty="0"/>
              <a:t>low propensity to new firms to be started</a:t>
            </a:r>
          </a:p>
          <a:p>
            <a:r>
              <a:rPr lang="en-US" dirty="0"/>
              <a:t>- </a:t>
            </a:r>
            <a:r>
              <a:rPr lang="en-US" dirty="0" err="1" smtClean="0"/>
              <a:t>innovatve</a:t>
            </a:r>
            <a:r>
              <a:rPr lang="en-US" dirty="0" smtClean="0"/>
              <a:t> </a:t>
            </a:r>
            <a:r>
              <a:rPr lang="en-US" dirty="0"/>
              <a:t>advantage of incumbents tends to increase </a:t>
            </a:r>
            <a:r>
              <a:rPr lang="en-US" dirty="0" smtClean="0"/>
              <a:t>the propensity </a:t>
            </a:r>
            <a:r>
              <a:rPr lang="en-US" dirty="0"/>
              <a:t>to exit the market for new entrants</a:t>
            </a:r>
          </a:p>
        </p:txBody>
      </p:sp>
    </p:spTree>
    <p:extLst>
      <p:ext uri="{BB962C8B-B14F-4D97-AF65-F5344CB8AC3E}">
        <p14:creationId xmlns:p14="http://schemas.microsoft.com/office/powerpoint/2010/main" val="858146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0823" y="70100"/>
            <a:ext cx="10515600" cy="1325563"/>
          </a:xfrm>
        </p:spPr>
        <p:txBody>
          <a:bodyPr/>
          <a:lstStyle/>
          <a:p>
            <a:r>
              <a:rPr lang="it-IT" dirty="0" err="1" smtClean="0"/>
              <a:t>Shumpeter</a:t>
            </a:r>
            <a:r>
              <a:rPr lang="it-IT" dirty="0" smtClean="0"/>
              <a:t> and </a:t>
            </a:r>
            <a:r>
              <a:rPr lang="it-IT" dirty="0" err="1" smtClean="0"/>
              <a:t>finance</a:t>
            </a:r>
            <a:r>
              <a:rPr lang="it-IT" dirty="0" smtClean="0"/>
              <a:t> «</a:t>
            </a:r>
            <a:r>
              <a:rPr lang="it-IT" dirty="0" err="1"/>
              <a:t>m</a:t>
            </a:r>
            <a:r>
              <a:rPr lang="it-IT" dirty="0" err="1" smtClean="0"/>
              <a:t>icroecnomics</a:t>
            </a:r>
            <a:r>
              <a:rPr lang="it-IT" dirty="0" smtClean="0"/>
              <a:t>»</a:t>
            </a:r>
            <a:endParaRPr lang="it-IT" dirty="0"/>
          </a:p>
        </p:txBody>
      </p:sp>
      <p:sp>
        <p:nvSpPr>
          <p:cNvPr id="3" name="Segnaposto contenuto 2"/>
          <p:cNvSpPr>
            <a:spLocks noGrp="1"/>
          </p:cNvSpPr>
          <p:nvPr>
            <p:ph idx="1"/>
          </p:nvPr>
        </p:nvSpPr>
        <p:spPr>
          <a:xfrm>
            <a:off x="838200" y="1395663"/>
            <a:ext cx="10515600" cy="4665797"/>
          </a:xfrm>
        </p:spPr>
        <p:txBody>
          <a:bodyPr>
            <a:normAutofit fontScale="77500" lnSpcReduction="20000"/>
          </a:bodyPr>
          <a:lstStyle/>
          <a:p>
            <a:r>
              <a:rPr lang="it-IT" u="sng" dirty="0" err="1" smtClean="0">
                <a:solidFill>
                  <a:srgbClr val="FF0000"/>
                </a:solidFill>
              </a:rPr>
              <a:t>Shumpeter</a:t>
            </a:r>
            <a:r>
              <a:rPr lang="it-IT" u="sng" dirty="0" smtClean="0">
                <a:solidFill>
                  <a:srgbClr val="FF0000"/>
                </a:solidFill>
              </a:rPr>
              <a:t> Mark I</a:t>
            </a:r>
          </a:p>
          <a:p>
            <a:r>
              <a:rPr lang="it-IT" i="1" dirty="0" smtClean="0"/>
              <a:t>Focus on </a:t>
            </a:r>
            <a:r>
              <a:rPr lang="it-IT" b="1" i="1" dirty="0" smtClean="0"/>
              <a:t>credit</a:t>
            </a:r>
            <a:r>
              <a:rPr lang="it-IT" i="1" dirty="0" smtClean="0"/>
              <a:t> </a:t>
            </a:r>
            <a:r>
              <a:rPr lang="it-IT" i="1" dirty="0" err="1" smtClean="0"/>
              <a:t>creation</a:t>
            </a:r>
            <a:r>
              <a:rPr lang="it-IT" i="1" dirty="0" smtClean="0"/>
              <a:t> – small «</a:t>
            </a:r>
            <a:r>
              <a:rPr lang="it-IT" i="1" dirty="0" err="1" smtClean="0"/>
              <a:t>ventures</a:t>
            </a:r>
            <a:r>
              <a:rPr lang="it-IT" i="1" dirty="0" smtClean="0"/>
              <a:t>» «the man»</a:t>
            </a:r>
          </a:p>
          <a:p>
            <a:r>
              <a:rPr lang="it-IT" i="1" dirty="0" err="1" smtClean="0"/>
              <a:t>Creation</a:t>
            </a:r>
            <a:r>
              <a:rPr lang="it-IT" i="1" dirty="0" smtClean="0"/>
              <a:t> of </a:t>
            </a:r>
            <a:r>
              <a:rPr lang="it-IT" i="1" dirty="0" err="1" smtClean="0"/>
              <a:t>resources</a:t>
            </a:r>
            <a:r>
              <a:rPr lang="it-IT" i="1" dirty="0" smtClean="0"/>
              <a:t> «ex-nihilo» (commercial </a:t>
            </a:r>
            <a:r>
              <a:rPr lang="it-IT" i="1" dirty="0" err="1" smtClean="0"/>
              <a:t>bank</a:t>
            </a:r>
            <a:r>
              <a:rPr lang="it-IT" i="1" dirty="0" smtClean="0"/>
              <a:t> = «the </a:t>
            </a:r>
            <a:r>
              <a:rPr lang="it-IT" i="1" dirty="0" err="1" smtClean="0"/>
              <a:t>ephor</a:t>
            </a:r>
            <a:r>
              <a:rPr lang="it-IT" i="1" dirty="0" smtClean="0"/>
              <a:t> of the </a:t>
            </a:r>
            <a:r>
              <a:rPr lang="it-IT" i="1" dirty="0" err="1" smtClean="0"/>
              <a:t>exchange</a:t>
            </a:r>
            <a:r>
              <a:rPr lang="it-IT" i="1" dirty="0" smtClean="0"/>
              <a:t> economy»)</a:t>
            </a:r>
          </a:p>
          <a:p>
            <a:pPr marL="0" indent="0">
              <a:buNone/>
            </a:pPr>
            <a:r>
              <a:rPr lang="it-IT" i="1" dirty="0" err="1" smtClean="0"/>
              <a:t>Banks</a:t>
            </a:r>
            <a:r>
              <a:rPr lang="it-IT" i="1" dirty="0" smtClean="0"/>
              <a:t> are </a:t>
            </a:r>
            <a:r>
              <a:rPr lang="it-IT" i="1" dirty="0" err="1" smtClean="0"/>
              <a:t>important</a:t>
            </a:r>
            <a:r>
              <a:rPr lang="it-IT" i="1" dirty="0"/>
              <a:t>!</a:t>
            </a:r>
            <a:r>
              <a:rPr lang="it-IT" i="1" dirty="0" smtClean="0"/>
              <a:t> (</a:t>
            </a:r>
            <a:r>
              <a:rPr lang="it-IT" i="1" dirty="0" err="1" smtClean="0"/>
              <a:t>they</a:t>
            </a:r>
            <a:r>
              <a:rPr lang="it-IT" i="1" dirty="0" smtClean="0"/>
              <a:t> take </a:t>
            </a:r>
            <a:r>
              <a:rPr lang="it-IT" i="1" dirty="0" err="1" smtClean="0"/>
              <a:t>risk</a:t>
            </a:r>
            <a:r>
              <a:rPr lang="it-IT" i="1" dirty="0" smtClean="0"/>
              <a:t>, </a:t>
            </a:r>
            <a:r>
              <a:rPr lang="it-IT" i="1" dirty="0" err="1" smtClean="0"/>
              <a:t>not</a:t>
            </a:r>
            <a:r>
              <a:rPr lang="it-IT" i="1" dirty="0" smtClean="0"/>
              <a:t> the </a:t>
            </a:r>
            <a:r>
              <a:rPr lang="it-IT" i="1" dirty="0" err="1" smtClean="0"/>
              <a:t>enterpreneur</a:t>
            </a:r>
            <a:r>
              <a:rPr lang="it-IT" i="1" dirty="0" smtClean="0"/>
              <a:t>!) - </a:t>
            </a:r>
            <a:r>
              <a:rPr lang="it-IT" i="1" dirty="0" err="1" smtClean="0"/>
              <a:t>is</a:t>
            </a:r>
            <a:r>
              <a:rPr lang="it-IT" i="1" dirty="0" smtClean="0"/>
              <a:t> </a:t>
            </a:r>
            <a:r>
              <a:rPr lang="it-IT" i="1" dirty="0" err="1" smtClean="0"/>
              <a:t>it</a:t>
            </a:r>
            <a:r>
              <a:rPr lang="it-IT" i="1" dirty="0" smtClean="0"/>
              <a:t> </a:t>
            </a:r>
            <a:r>
              <a:rPr lang="it-IT" i="1" dirty="0" err="1" smtClean="0"/>
              <a:t>still</a:t>
            </a:r>
            <a:r>
              <a:rPr lang="it-IT" i="1" dirty="0" smtClean="0"/>
              <a:t> so?*</a:t>
            </a:r>
            <a:endParaRPr lang="it-IT" i="1" dirty="0"/>
          </a:p>
          <a:p>
            <a:r>
              <a:rPr lang="it-IT" u="sng" dirty="0" err="1" smtClean="0">
                <a:solidFill>
                  <a:srgbClr val="FF0000"/>
                </a:solidFill>
              </a:rPr>
              <a:t>Shumpeter</a:t>
            </a:r>
            <a:r>
              <a:rPr lang="it-IT" u="sng" dirty="0" smtClean="0">
                <a:solidFill>
                  <a:srgbClr val="FF0000"/>
                </a:solidFill>
              </a:rPr>
              <a:t> </a:t>
            </a:r>
            <a:r>
              <a:rPr lang="it-IT" u="sng" dirty="0" err="1" smtClean="0">
                <a:solidFill>
                  <a:srgbClr val="FF0000"/>
                </a:solidFill>
              </a:rPr>
              <a:t>mark</a:t>
            </a:r>
            <a:r>
              <a:rPr lang="it-IT" u="sng" dirty="0" smtClean="0">
                <a:solidFill>
                  <a:srgbClr val="FF0000"/>
                </a:solidFill>
              </a:rPr>
              <a:t> II</a:t>
            </a:r>
          </a:p>
          <a:p>
            <a:r>
              <a:rPr lang="it-IT" i="1" dirty="0" smtClean="0"/>
              <a:t>Focus on self </a:t>
            </a:r>
            <a:r>
              <a:rPr lang="it-IT" i="1" dirty="0" err="1" smtClean="0"/>
              <a:t>financing</a:t>
            </a:r>
            <a:r>
              <a:rPr lang="it-IT" i="1" dirty="0" smtClean="0"/>
              <a:t> (from innovative </a:t>
            </a:r>
            <a:r>
              <a:rPr lang="it-IT" i="1" dirty="0" err="1" smtClean="0"/>
              <a:t>investment</a:t>
            </a:r>
            <a:r>
              <a:rPr lang="it-IT" i="1" dirty="0" smtClean="0"/>
              <a:t>) – large company, «the team»</a:t>
            </a:r>
          </a:p>
          <a:p>
            <a:r>
              <a:rPr lang="it-IT" i="1" dirty="0" err="1" smtClean="0"/>
              <a:t>Internal</a:t>
            </a:r>
            <a:r>
              <a:rPr lang="it-IT" i="1" dirty="0" smtClean="0"/>
              <a:t> </a:t>
            </a:r>
            <a:r>
              <a:rPr lang="it-IT" i="1" dirty="0" err="1" smtClean="0"/>
              <a:t>finance</a:t>
            </a:r>
            <a:r>
              <a:rPr lang="it-IT" i="1" dirty="0" smtClean="0"/>
              <a:t> for </a:t>
            </a:r>
            <a:r>
              <a:rPr lang="it-IT" i="1" dirty="0" err="1" smtClean="0"/>
              <a:t>facilitating</a:t>
            </a:r>
            <a:r>
              <a:rPr lang="it-IT" i="1" dirty="0" smtClean="0"/>
              <a:t> innovative </a:t>
            </a:r>
            <a:r>
              <a:rPr lang="it-IT" i="1" dirty="0" err="1" smtClean="0"/>
              <a:t>investment</a:t>
            </a:r>
            <a:endParaRPr lang="it-IT" i="1" dirty="0" smtClean="0"/>
          </a:p>
          <a:p>
            <a:pPr marL="0" indent="0">
              <a:buNone/>
            </a:pPr>
            <a:endParaRPr lang="it-IT" i="1" dirty="0"/>
          </a:p>
          <a:p>
            <a:r>
              <a:rPr lang="it-IT" i="1" dirty="0" err="1" smtClean="0"/>
              <a:t>However</a:t>
            </a:r>
            <a:r>
              <a:rPr lang="it-IT" i="1" dirty="0" smtClean="0"/>
              <a:t>… the </a:t>
            </a:r>
            <a:r>
              <a:rPr lang="it-IT" i="1" dirty="0" err="1" smtClean="0"/>
              <a:t>issue</a:t>
            </a:r>
            <a:r>
              <a:rPr lang="it-IT" i="1" dirty="0" smtClean="0"/>
              <a:t> </a:t>
            </a:r>
            <a:r>
              <a:rPr lang="it-IT" i="1" dirty="0" err="1" smtClean="0"/>
              <a:t>is</a:t>
            </a:r>
            <a:r>
              <a:rPr lang="it-IT" i="1" dirty="0" smtClean="0"/>
              <a:t> </a:t>
            </a:r>
            <a:r>
              <a:rPr lang="it-IT" i="1" dirty="0" err="1" smtClean="0"/>
              <a:t>still</a:t>
            </a:r>
            <a:r>
              <a:rPr lang="it-IT" i="1" dirty="0" smtClean="0"/>
              <a:t> </a:t>
            </a:r>
            <a:r>
              <a:rPr lang="it-IT" i="1" dirty="0" err="1" smtClean="0"/>
              <a:t>underresearched</a:t>
            </a:r>
            <a:r>
              <a:rPr lang="it-IT" i="1" dirty="0" smtClean="0"/>
              <a:t> *</a:t>
            </a:r>
          </a:p>
          <a:p>
            <a:endParaRPr lang="it-IT" i="1" dirty="0" smtClean="0"/>
          </a:p>
          <a:p>
            <a:pPr marL="0" indent="0">
              <a:buNone/>
            </a:pPr>
            <a:r>
              <a:rPr lang="it-IT" i="1" dirty="0" smtClean="0"/>
              <a:t>*E.g. </a:t>
            </a:r>
            <a:r>
              <a:rPr lang="en-US" i="1" dirty="0"/>
              <a:t>Giancarlo </a:t>
            </a:r>
            <a:r>
              <a:rPr lang="en-US" i="1" dirty="0" err="1" smtClean="0"/>
              <a:t>Bertocco</a:t>
            </a:r>
            <a:r>
              <a:rPr lang="en-US" i="1" dirty="0" smtClean="0"/>
              <a:t>, Finance </a:t>
            </a:r>
            <a:r>
              <a:rPr lang="en-US" i="1" dirty="0"/>
              <a:t>and development: Is Schumpeter’s analysis still relevant</a:t>
            </a:r>
            <a:r>
              <a:rPr lang="en-US" i="1" dirty="0" smtClean="0"/>
              <a:t>?, </a:t>
            </a:r>
            <a:r>
              <a:rPr lang="en-US" dirty="0"/>
              <a:t>Journal of Banking &amp; Finance 32 (2008) 1161–1175</a:t>
            </a:r>
            <a:endParaRPr lang="en-US" i="1" dirty="0"/>
          </a:p>
          <a:p>
            <a:endParaRPr lang="it-IT" i="1" dirty="0" smtClean="0"/>
          </a:p>
          <a:p>
            <a:endParaRPr lang="it-IT" i="1" dirty="0" smtClean="0"/>
          </a:p>
          <a:p>
            <a:endParaRPr lang="it-IT" i="1" dirty="0"/>
          </a:p>
        </p:txBody>
      </p:sp>
    </p:spTree>
    <p:extLst>
      <p:ext uri="{BB962C8B-B14F-4D97-AF65-F5344CB8AC3E}">
        <p14:creationId xmlns:p14="http://schemas.microsoft.com/office/powerpoint/2010/main" val="723907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FINANCE….and…</a:t>
            </a:r>
            <a:br>
              <a:rPr lang="it-IT" dirty="0"/>
            </a:br>
            <a:endParaRPr lang="it-IT" dirty="0"/>
          </a:p>
        </p:txBody>
      </p:sp>
      <p:sp>
        <p:nvSpPr>
          <p:cNvPr id="3" name="Segnaposto contenuto 2"/>
          <p:cNvSpPr>
            <a:spLocks noGrp="1"/>
          </p:cNvSpPr>
          <p:nvPr>
            <p:ph idx="1"/>
          </p:nvPr>
        </p:nvSpPr>
        <p:spPr/>
        <p:txBody>
          <a:bodyPr>
            <a:normAutofit fontScale="92500" lnSpcReduction="20000"/>
          </a:bodyPr>
          <a:lstStyle/>
          <a:p>
            <a:endParaRPr lang="it-IT" dirty="0"/>
          </a:p>
          <a:p>
            <a:r>
              <a:rPr lang="it-IT" dirty="0" smtClean="0"/>
              <a:t>CHARACTERISTICS OF THE </a:t>
            </a:r>
            <a:r>
              <a:rPr lang="it-IT" b="1" dirty="0" smtClean="0"/>
              <a:t>INVESTMENT</a:t>
            </a:r>
          </a:p>
          <a:p>
            <a:pPr marL="0" indent="0">
              <a:buNone/>
            </a:pPr>
            <a:endParaRPr lang="it-IT" dirty="0" smtClean="0"/>
          </a:p>
          <a:p>
            <a:r>
              <a:rPr lang="it-IT" dirty="0" smtClean="0"/>
              <a:t>CHARACTERISTICS OF THE </a:t>
            </a:r>
            <a:r>
              <a:rPr lang="it-IT" b="1" dirty="0" smtClean="0"/>
              <a:t>INVESTING FIRM</a:t>
            </a:r>
          </a:p>
          <a:p>
            <a:endParaRPr lang="it-IT" b="1" dirty="0"/>
          </a:p>
          <a:p>
            <a:r>
              <a:rPr lang="it-IT" b="1" dirty="0" smtClean="0"/>
              <a:t>(</a:t>
            </a:r>
            <a:r>
              <a:rPr lang="it-IT" b="1" dirty="0" err="1" smtClean="0"/>
              <a:t>Characteristics</a:t>
            </a:r>
            <a:r>
              <a:rPr lang="it-IT" b="1" dirty="0" smtClean="0"/>
              <a:t> of the…..)</a:t>
            </a:r>
          </a:p>
          <a:p>
            <a:endParaRPr lang="it-IT" b="1" dirty="0" smtClean="0"/>
          </a:p>
          <a:p>
            <a:pPr lvl="1"/>
            <a:r>
              <a:rPr lang="it-IT" i="1" dirty="0" err="1"/>
              <a:t>What</a:t>
            </a:r>
            <a:r>
              <a:rPr lang="it-IT" i="1" dirty="0"/>
              <a:t> </a:t>
            </a:r>
            <a:r>
              <a:rPr lang="it-IT" i="1" dirty="0" err="1"/>
              <a:t>resources</a:t>
            </a:r>
            <a:r>
              <a:rPr lang="it-IT" i="1" dirty="0"/>
              <a:t> in «</a:t>
            </a:r>
            <a:r>
              <a:rPr lang="it-IT" i="1" dirty="0" err="1"/>
              <a:t>different</a:t>
            </a:r>
            <a:r>
              <a:rPr lang="it-IT" i="1" dirty="0"/>
              <a:t> companies»? (cross </a:t>
            </a:r>
            <a:r>
              <a:rPr lang="it-IT" i="1" dirty="0" err="1"/>
              <a:t>industry</a:t>
            </a:r>
            <a:r>
              <a:rPr lang="it-IT" i="1" dirty="0"/>
              <a:t> </a:t>
            </a:r>
            <a:r>
              <a:rPr lang="it-IT" i="1" dirty="0" err="1"/>
              <a:t>variation</a:t>
            </a:r>
            <a:r>
              <a:rPr lang="it-IT" i="1" dirty="0"/>
              <a:t> in </a:t>
            </a:r>
            <a:r>
              <a:rPr lang="it-IT" i="1" dirty="0" err="1"/>
              <a:t>type</a:t>
            </a:r>
            <a:r>
              <a:rPr lang="it-IT" i="1" dirty="0"/>
              <a:t> of </a:t>
            </a:r>
            <a:r>
              <a:rPr lang="it-IT" i="1" dirty="0" err="1"/>
              <a:t>innovaton</a:t>
            </a:r>
            <a:r>
              <a:rPr lang="it-IT" i="1" dirty="0"/>
              <a:t> </a:t>
            </a:r>
            <a:r>
              <a:rPr lang="it-IT" i="1" dirty="0" err="1"/>
              <a:t>activities</a:t>
            </a:r>
            <a:r>
              <a:rPr lang="it-IT" i="1" dirty="0"/>
              <a:t>)</a:t>
            </a:r>
          </a:p>
          <a:p>
            <a:pPr lvl="1"/>
            <a:r>
              <a:rPr lang="it-IT" i="1" dirty="0" err="1"/>
              <a:t>What</a:t>
            </a:r>
            <a:r>
              <a:rPr lang="it-IT" i="1" dirty="0"/>
              <a:t> </a:t>
            </a:r>
            <a:r>
              <a:rPr lang="it-IT" i="1" dirty="0" err="1"/>
              <a:t>differences</a:t>
            </a:r>
            <a:r>
              <a:rPr lang="it-IT" i="1" dirty="0"/>
              <a:t> </a:t>
            </a:r>
            <a:r>
              <a:rPr lang="it-IT" i="1" dirty="0" err="1"/>
              <a:t>among</a:t>
            </a:r>
            <a:r>
              <a:rPr lang="it-IT" i="1" dirty="0"/>
              <a:t> </a:t>
            </a:r>
            <a:r>
              <a:rPr lang="it-IT" i="1" dirty="0" err="1"/>
              <a:t>tangible</a:t>
            </a:r>
            <a:r>
              <a:rPr lang="it-IT" i="1" dirty="0"/>
              <a:t> and </a:t>
            </a:r>
            <a:r>
              <a:rPr lang="it-IT" i="1" dirty="0" err="1"/>
              <a:t>intangible</a:t>
            </a:r>
            <a:r>
              <a:rPr lang="it-IT" i="1" dirty="0"/>
              <a:t> </a:t>
            </a:r>
            <a:r>
              <a:rPr lang="it-IT" i="1" dirty="0" err="1"/>
              <a:t>investment</a:t>
            </a:r>
            <a:r>
              <a:rPr lang="it-IT" i="1" dirty="0"/>
              <a:t>? </a:t>
            </a:r>
          </a:p>
          <a:p>
            <a:pPr lvl="1"/>
            <a:r>
              <a:rPr lang="it-IT" i="1" dirty="0" err="1"/>
              <a:t>What</a:t>
            </a:r>
            <a:r>
              <a:rPr lang="it-IT" i="1" dirty="0"/>
              <a:t> </a:t>
            </a:r>
            <a:r>
              <a:rPr lang="it-IT" i="1" dirty="0" err="1"/>
              <a:t>resources</a:t>
            </a:r>
            <a:r>
              <a:rPr lang="it-IT" i="1" dirty="0"/>
              <a:t> in </a:t>
            </a:r>
            <a:r>
              <a:rPr lang="it-IT" i="1" dirty="0" err="1"/>
              <a:t>different</a:t>
            </a:r>
            <a:r>
              <a:rPr lang="it-IT" i="1" dirty="0"/>
              <a:t> «</a:t>
            </a:r>
            <a:r>
              <a:rPr lang="it-IT" i="1" dirty="0" err="1"/>
              <a:t>times</a:t>
            </a:r>
            <a:r>
              <a:rPr lang="it-IT" i="1" dirty="0"/>
              <a:t>» - </a:t>
            </a:r>
            <a:r>
              <a:rPr lang="it-IT" i="1" dirty="0" err="1"/>
              <a:t>at</a:t>
            </a:r>
            <a:r>
              <a:rPr lang="it-IT" i="1" dirty="0"/>
              <a:t> </a:t>
            </a:r>
            <a:r>
              <a:rPr lang="it-IT" i="1" dirty="0" err="1"/>
              <a:t>internal</a:t>
            </a:r>
            <a:r>
              <a:rPr lang="it-IT" i="1" dirty="0"/>
              <a:t> (</a:t>
            </a:r>
            <a:r>
              <a:rPr lang="it-IT" i="1" dirty="0" err="1"/>
              <a:t>firm</a:t>
            </a:r>
            <a:r>
              <a:rPr lang="it-IT" i="1" dirty="0"/>
              <a:t>) </a:t>
            </a:r>
            <a:r>
              <a:rPr lang="it-IT" i="1" dirty="0" err="1"/>
              <a:t>cycle</a:t>
            </a:r>
            <a:r>
              <a:rPr lang="it-IT" i="1" dirty="0"/>
              <a:t> </a:t>
            </a:r>
            <a:r>
              <a:rPr lang="it-IT" i="1" dirty="0" err="1"/>
              <a:t>level</a:t>
            </a:r>
            <a:r>
              <a:rPr lang="it-IT" i="1" dirty="0"/>
              <a:t>; </a:t>
            </a:r>
            <a:r>
              <a:rPr lang="it-IT" i="1" dirty="0" err="1"/>
              <a:t>at</a:t>
            </a:r>
            <a:r>
              <a:rPr lang="it-IT" i="1" dirty="0"/>
              <a:t> </a:t>
            </a:r>
            <a:r>
              <a:rPr lang="it-IT" i="1" dirty="0" err="1"/>
              <a:t>external</a:t>
            </a:r>
            <a:r>
              <a:rPr lang="it-IT" i="1" dirty="0"/>
              <a:t> (</a:t>
            </a:r>
            <a:r>
              <a:rPr lang="it-IT" i="1" dirty="0" err="1"/>
              <a:t>industry</a:t>
            </a:r>
            <a:r>
              <a:rPr lang="it-IT" i="1" dirty="0"/>
              <a:t>) </a:t>
            </a:r>
            <a:r>
              <a:rPr lang="it-IT" i="1" dirty="0" err="1"/>
              <a:t>cycle</a:t>
            </a:r>
            <a:r>
              <a:rPr lang="it-IT" i="1" dirty="0"/>
              <a:t> </a:t>
            </a:r>
            <a:r>
              <a:rPr lang="it-IT" i="1" dirty="0" err="1" smtClean="0"/>
              <a:t>level</a:t>
            </a:r>
            <a:r>
              <a:rPr lang="it-IT" i="1" dirty="0" smtClean="0"/>
              <a:t>, </a:t>
            </a:r>
            <a:r>
              <a:rPr lang="it-IT" i="1" dirty="0" err="1" smtClean="0"/>
              <a:t>etc</a:t>
            </a:r>
            <a:r>
              <a:rPr lang="it-IT" i="1" dirty="0" smtClean="0"/>
              <a:t>…</a:t>
            </a:r>
            <a:endParaRPr lang="it-IT" i="1" dirty="0"/>
          </a:p>
          <a:p>
            <a:endParaRPr lang="it-IT" b="1" dirty="0" smtClean="0"/>
          </a:p>
          <a:p>
            <a:endParaRPr lang="it-IT" dirty="0"/>
          </a:p>
          <a:p>
            <a:endParaRPr lang="it-IT" dirty="0"/>
          </a:p>
        </p:txBody>
      </p:sp>
    </p:spTree>
    <p:extLst>
      <p:ext uri="{BB962C8B-B14F-4D97-AF65-F5344CB8AC3E}">
        <p14:creationId xmlns:p14="http://schemas.microsoft.com/office/powerpoint/2010/main" val="3818597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Not</a:t>
            </a:r>
            <a:r>
              <a:rPr lang="it-IT" dirty="0" smtClean="0"/>
              <a:t> </a:t>
            </a:r>
            <a:r>
              <a:rPr lang="it-IT" dirty="0" err="1" smtClean="0"/>
              <a:t>only</a:t>
            </a:r>
            <a:r>
              <a:rPr lang="it-IT" dirty="0" smtClean="0"/>
              <a:t> </a:t>
            </a:r>
            <a:r>
              <a:rPr lang="it-IT" dirty="0" err="1" smtClean="0"/>
              <a:t>outside</a:t>
            </a:r>
            <a:r>
              <a:rPr lang="it-IT" dirty="0" smtClean="0"/>
              <a:t>…</a:t>
            </a:r>
            <a:r>
              <a:rPr lang="it-IT" dirty="0" err="1" smtClean="0"/>
              <a:t>Innovation</a:t>
            </a:r>
            <a:r>
              <a:rPr lang="it-IT" dirty="0" smtClean="0"/>
              <a:t>, </a:t>
            </a:r>
            <a:r>
              <a:rPr lang="it-IT" dirty="0" err="1" smtClean="0"/>
              <a:t>resources</a:t>
            </a:r>
            <a:r>
              <a:rPr lang="it-IT" dirty="0" smtClean="0"/>
              <a:t> and «</a:t>
            </a:r>
            <a:r>
              <a:rPr lang="it-IT" b="1" dirty="0" err="1" smtClean="0"/>
              <a:t>organizational</a:t>
            </a:r>
            <a:r>
              <a:rPr lang="it-IT" b="1" dirty="0" smtClean="0"/>
              <a:t> </a:t>
            </a:r>
            <a:r>
              <a:rPr lang="it-IT" b="1" dirty="0" err="1" smtClean="0"/>
              <a:t>learning</a:t>
            </a:r>
            <a:r>
              <a:rPr lang="it-IT" dirty="0" smtClean="0"/>
              <a:t>» in </a:t>
            </a:r>
            <a:r>
              <a:rPr lang="it-IT" dirty="0" err="1" smtClean="0"/>
              <a:t>firms</a:t>
            </a:r>
            <a:r>
              <a:rPr lang="it-IT" dirty="0" smtClean="0"/>
              <a:t>…</a:t>
            </a:r>
            <a:endParaRPr lang="it-IT" dirty="0"/>
          </a:p>
        </p:txBody>
      </p:sp>
      <p:sp>
        <p:nvSpPr>
          <p:cNvPr id="3" name="Segnaposto contenuto 2"/>
          <p:cNvSpPr>
            <a:spLocks noGrp="1"/>
          </p:cNvSpPr>
          <p:nvPr>
            <p:ph idx="1"/>
          </p:nvPr>
        </p:nvSpPr>
        <p:spPr/>
        <p:txBody>
          <a:bodyPr>
            <a:normAutofit/>
          </a:bodyPr>
          <a:lstStyle/>
          <a:p>
            <a:r>
              <a:rPr lang="it-IT" dirty="0" smtClean="0"/>
              <a:t>How </a:t>
            </a:r>
            <a:r>
              <a:rPr lang="it-IT" dirty="0" err="1" smtClean="0"/>
              <a:t>resources</a:t>
            </a:r>
            <a:r>
              <a:rPr lang="it-IT" dirty="0" smtClean="0"/>
              <a:t> </a:t>
            </a:r>
            <a:r>
              <a:rPr lang="it-IT" dirty="0" err="1" smtClean="0"/>
              <a:t>allocation</a:t>
            </a:r>
            <a:r>
              <a:rPr lang="it-IT" dirty="0" smtClean="0"/>
              <a:t> </a:t>
            </a:r>
            <a:r>
              <a:rPr lang="it-IT" dirty="0" err="1" smtClean="0"/>
              <a:t>does</a:t>
            </a:r>
            <a:r>
              <a:rPr lang="it-IT" dirty="0" smtClean="0"/>
              <a:t> </a:t>
            </a:r>
            <a:r>
              <a:rPr lang="it-IT" dirty="0" err="1" smtClean="0"/>
              <a:t>allow</a:t>
            </a:r>
            <a:r>
              <a:rPr lang="it-IT" dirty="0" smtClean="0"/>
              <a:t> «</a:t>
            </a:r>
            <a:r>
              <a:rPr lang="it-IT" b="1" u="sng" dirty="0" err="1" smtClean="0"/>
              <a:t>organizational</a:t>
            </a:r>
            <a:r>
              <a:rPr lang="it-IT" b="1" u="sng" dirty="0" smtClean="0"/>
              <a:t> </a:t>
            </a:r>
            <a:r>
              <a:rPr lang="it-IT" b="1" u="sng" dirty="0" err="1" smtClean="0"/>
              <a:t>learning</a:t>
            </a:r>
            <a:r>
              <a:rPr lang="it-IT" dirty="0" smtClean="0"/>
              <a:t>»?</a:t>
            </a:r>
          </a:p>
          <a:p>
            <a:pPr marL="0" indent="0">
              <a:buNone/>
            </a:pPr>
            <a:endParaRPr lang="it-IT" dirty="0" smtClean="0"/>
          </a:p>
          <a:p>
            <a:pPr lvl="1"/>
            <a:r>
              <a:rPr lang="it-IT" i="1" dirty="0" err="1"/>
              <a:t>d</a:t>
            </a:r>
            <a:r>
              <a:rPr lang="it-IT" i="1" dirty="0" err="1" smtClean="0"/>
              <a:t>ecision</a:t>
            </a:r>
            <a:r>
              <a:rPr lang="it-IT" i="1" dirty="0" smtClean="0"/>
              <a:t> </a:t>
            </a:r>
            <a:r>
              <a:rPr lang="it-IT" i="1" dirty="0" err="1" smtClean="0"/>
              <a:t>about</a:t>
            </a:r>
            <a:r>
              <a:rPr lang="it-IT" i="1" dirty="0" smtClean="0"/>
              <a:t> scale of </a:t>
            </a:r>
            <a:r>
              <a:rPr lang="it-IT" i="1" dirty="0" err="1" smtClean="0"/>
              <a:t>investment</a:t>
            </a:r>
            <a:r>
              <a:rPr lang="it-IT" i="1" dirty="0" smtClean="0"/>
              <a:t> (</a:t>
            </a:r>
            <a:r>
              <a:rPr lang="it-IT" i="1" u="sng" dirty="0" err="1" smtClean="0"/>
              <a:t>who</a:t>
            </a:r>
            <a:r>
              <a:rPr lang="it-IT" i="1" dirty="0" smtClean="0"/>
              <a:t> are </a:t>
            </a:r>
            <a:r>
              <a:rPr lang="it-IT" i="1" dirty="0" err="1" smtClean="0"/>
              <a:t>key</a:t>
            </a:r>
            <a:r>
              <a:rPr lang="it-IT" i="1" dirty="0" smtClean="0"/>
              <a:t>  </a:t>
            </a:r>
            <a:r>
              <a:rPr lang="it-IT" i="1" dirty="0" err="1" smtClean="0"/>
              <a:t>decisiomakers</a:t>
            </a:r>
            <a:r>
              <a:rPr lang="it-IT" i="1" dirty="0" smtClean="0"/>
              <a:t>? On </a:t>
            </a:r>
            <a:r>
              <a:rPr lang="it-IT" i="1" dirty="0" err="1" smtClean="0"/>
              <a:t>what</a:t>
            </a:r>
            <a:r>
              <a:rPr lang="it-IT" i="1" dirty="0" smtClean="0"/>
              <a:t> </a:t>
            </a:r>
            <a:r>
              <a:rPr lang="it-IT" i="1" dirty="0" err="1" smtClean="0"/>
              <a:t>basis</a:t>
            </a:r>
            <a:r>
              <a:rPr lang="it-IT" i="1" dirty="0" smtClean="0"/>
              <a:t> </a:t>
            </a:r>
            <a:r>
              <a:rPr lang="it-IT" i="1" dirty="0" err="1" smtClean="0"/>
              <a:t>decision</a:t>
            </a:r>
            <a:r>
              <a:rPr lang="it-IT" i="1" dirty="0" smtClean="0"/>
              <a:t> </a:t>
            </a:r>
            <a:r>
              <a:rPr lang="it-IT" i="1" dirty="0" err="1" smtClean="0"/>
              <a:t>is</a:t>
            </a:r>
            <a:r>
              <a:rPr lang="it-IT" i="1" dirty="0" smtClean="0"/>
              <a:t> </a:t>
            </a:r>
            <a:r>
              <a:rPr lang="it-IT" i="1" dirty="0" err="1" smtClean="0"/>
              <a:t>taken</a:t>
            </a:r>
            <a:r>
              <a:rPr lang="it-IT" i="1" dirty="0" smtClean="0"/>
              <a:t>?  </a:t>
            </a:r>
            <a:r>
              <a:rPr lang="it-IT" i="1" dirty="0" err="1" smtClean="0"/>
              <a:t>what</a:t>
            </a:r>
            <a:r>
              <a:rPr lang="it-IT" i="1" dirty="0" smtClean="0"/>
              <a:t> </a:t>
            </a:r>
            <a:r>
              <a:rPr lang="it-IT" i="1" dirty="0" err="1" smtClean="0"/>
              <a:t>knowledge</a:t>
            </a:r>
            <a:r>
              <a:rPr lang="it-IT" i="1" dirty="0" smtClean="0"/>
              <a:t> </a:t>
            </a:r>
            <a:r>
              <a:rPr lang="it-IT" i="1" dirty="0" err="1" smtClean="0"/>
              <a:t>needed</a:t>
            </a:r>
            <a:r>
              <a:rPr lang="it-IT" i="1" dirty="0" smtClean="0"/>
              <a:t>?)</a:t>
            </a:r>
          </a:p>
          <a:p>
            <a:pPr marL="457200" lvl="1" indent="0">
              <a:buNone/>
            </a:pPr>
            <a:endParaRPr lang="it-IT" i="1" dirty="0" smtClean="0"/>
          </a:p>
          <a:p>
            <a:pPr lvl="1"/>
            <a:r>
              <a:rPr lang="it-IT" i="1" dirty="0" err="1"/>
              <a:t>a</a:t>
            </a:r>
            <a:r>
              <a:rPr lang="it-IT" i="1" dirty="0" err="1" smtClean="0"/>
              <a:t>quiring</a:t>
            </a:r>
            <a:r>
              <a:rPr lang="it-IT" i="1" dirty="0" smtClean="0"/>
              <a:t> </a:t>
            </a:r>
            <a:r>
              <a:rPr lang="it-IT" i="1" dirty="0" err="1" smtClean="0"/>
              <a:t>complementary</a:t>
            </a:r>
            <a:r>
              <a:rPr lang="it-IT" i="1" dirty="0" smtClean="0"/>
              <a:t> </a:t>
            </a:r>
            <a:r>
              <a:rPr lang="it-IT" i="1" dirty="0" err="1" smtClean="0"/>
              <a:t>assets</a:t>
            </a:r>
            <a:r>
              <a:rPr lang="it-IT" i="1" dirty="0" smtClean="0"/>
              <a:t> to </a:t>
            </a:r>
            <a:r>
              <a:rPr lang="it-IT" b="1" i="1" dirty="0" err="1" smtClean="0"/>
              <a:t>commercialize</a:t>
            </a:r>
            <a:r>
              <a:rPr lang="it-IT" b="1" i="1" dirty="0" smtClean="0"/>
              <a:t> </a:t>
            </a:r>
            <a:r>
              <a:rPr lang="it-IT" b="1" i="1" dirty="0" err="1" smtClean="0"/>
              <a:t>innovation</a:t>
            </a:r>
            <a:endParaRPr lang="it-IT" b="1" i="1" dirty="0" smtClean="0"/>
          </a:p>
          <a:p>
            <a:pPr marL="457200" lvl="1" indent="0">
              <a:buNone/>
            </a:pPr>
            <a:endParaRPr lang="it-IT" i="1" dirty="0" smtClean="0"/>
          </a:p>
          <a:p>
            <a:r>
              <a:rPr lang="it-IT" sz="3200" dirty="0" smtClean="0"/>
              <a:t> </a:t>
            </a:r>
            <a:r>
              <a:rPr lang="it-IT" sz="3200" dirty="0"/>
              <a:t>R</a:t>
            </a:r>
            <a:r>
              <a:rPr lang="it-IT" sz="3200" dirty="0" smtClean="0"/>
              <a:t>esource </a:t>
            </a:r>
            <a:r>
              <a:rPr lang="it-IT" sz="3200" dirty="0" err="1" smtClean="0"/>
              <a:t>allocation</a:t>
            </a:r>
            <a:r>
              <a:rPr lang="it-IT" sz="3200" dirty="0" smtClean="0"/>
              <a:t> </a:t>
            </a:r>
            <a:r>
              <a:rPr lang="it-IT" sz="3200" dirty="0" err="1" smtClean="0"/>
              <a:t>is</a:t>
            </a:r>
            <a:r>
              <a:rPr lang="it-IT" sz="3200" dirty="0" smtClean="0"/>
              <a:t> a </a:t>
            </a:r>
            <a:r>
              <a:rPr lang="it-IT" sz="3200" dirty="0" err="1" smtClean="0"/>
              <a:t>neglected</a:t>
            </a:r>
            <a:r>
              <a:rPr lang="it-IT" sz="3200" dirty="0" smtClean="0"/>
              <a:t> </a:t>
            </a:r>
            <a:r>
              <a:rPr lang="it-IT" sz="3200" dirty="0" err="1" smtClean="0"/>
              <a:t>issue</a:t>
            </a:r>
            <a:r>
              <a:rPr lang="it-IT" sz="3200" dirty="0" smtClean="0"/>
              <a:t>!</a:t>
            </a:r>
            <a:endParaRPr lang="it-IT" sz="3200" dirty="0"/>
          </a:p>
          <a:p>
            <a:pPr lvl="1"/>
            <a:endParaRPr lang="it-IT" i="1" dirty="0" smtClean="0"/>
          </a:p>
          <a:p>
            <a:endParaRPr lang="it-IT" dirty="0"/>
          </a:p>
        </p:txBody>
      </p:sp>
    </p:spTree>
    <p:extLst>
      <p:ext uri="{BB962C8B-B14F-4D97-AF65-F5344CB8AC3E}">
        <p14:creationId xmlns:p14="http://schemas.microsoft.com/office/powerpoint/2010/main" val="796976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68361"/>
            <a:ext cx="8620432" cy="422327"/>
          </a:xfrm>
        </p:spPr>
        <p:txBody>
          <a:bodyPr>
            <a:normAutofit fontScale="90000"/>
          </a:bodyPr>
          <a:lstStyle/>
          <a:p>
            <a:endParaRPr lang="en-US" dirty="0"/>
          </a:p>
        </p:txBody>
      </p:sp>
      <p:pic>
        <p:nvPicPr>
          <p:cNvPr id="4" name="Content Placeholder 3"/>
          <p:cNvPicPr>
            <a:picLocks noGrp="1" noChangeAspect="1"/>
          </p:cNvPicPr>
          <p:nvPr>
            <p:ph idx="1"/>
          </p:nvPr>
        </p:nvPicPr>
        <p:blipFill>
          <a:blip r:embed="rId2"/>
          <a:stretch>
            <a:fillRect/>
          </a:stretch>
        </p:blipFill>
        <p:spPr>
          <a:xfrm>
            <a:off x="838199" y="1012724"/>
            <a:ext cx="8784109" cy="1433310"/>
          </a:xfrm>
          <a:prstGeom prst="rect">
            <a:avLst/>
          </a:prstGeom>
        </p:spPr>
      </p:pic>
      <p:pic>
        <p:nvPicPr>
          <p:cNvPr id="5" name="Picture 4"/>
          <p:cNvPicPr>
            <a:picLocks noChangeAspect="1"/>
          </p:cNvPicPr>
          <p:nvPr/>
        </p:nvPicPr>
        <p:blipFill>
          <a:blip r:embed="rId3"/>
          <a:stretch>
            <a:fillRect/>
          </a:stretch>
        </p:blipFill>
        <p:spPr>
          <a:xfrm>
            <a:off x="689261" y="2651239"/>
            <a:ext cx="10263997" cy="4093690"/>
          </a:xfrm>
          <a:prstGeom prst="rect">
            <a:avLst/>
          </a:prstGeom>
        </p:spPr>
      </p:pic>
      <p:pic>
        <p:nvPicPr>
          <p:cNvPr id="6" name="Picture 5"/>
          <p:cNvPicPr>
            <a:picLocks noChangeAspect="1"/>
          </p:cNvPicPr>
          <p:nvPr/>
        </p:nvPicPr>
        <p:blipFill>
          <a:blip r:embed="rId4"/>
          <a:stretch>
            <a:fillRect/>
          </a:stretch>
        </p:blipFill>
        <p:spPr>
          <a:xfrm>
            <a:off x="942609" y="513015"/>
            <a:ext cx="7149339" cy="570650"/>
          </a:xfrm>
          <a:prstGeom prst="rect">
            <a:avLst/>
          </a:prstGeom>
        </p:spPr>
      </p:pic>
    </p:spTree>
    <p:extLst>
      <p:ext uri="{BB962C8B-B14F-4D97-AF65-F5344CB8AC3E}">
        <p14:creationId xmlns:p14="http://schemas.microsoft.com/office/powerpoint/2010/main" val="3361416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Heterogenity</a:t>
            </a:r>
            <a:r>
              <a:rPr lang="it-IT" dirty="0" smtClean="0"/>
              <a:t/>
            </a:r>
            <a:br>
              <a:rPr lang="it-IT" dirty="0" smtClean="0"/>
            </a:br>
            <a:r>
              <a:rPr lang="it-IT" dirty="0" smtClean="0"/>
              <a:t> </a:t>
            </a:r>
            <a:r>
              <a:rPr lang="it-IT" b="1" dirty="0" err="1" smtClean="0">
                <a:solidFill>
                  <a:srgbClr val="FF0000"/>
                </a:solidFill>
              </a:rPr>
              <a:t>Entrants</a:t>
            </a:r>
            <a:r>
              <a:rPr lang="it-IT" b="1" dirty="0" smtClean="0">
                <a:solidFill>
                  <a:srgbClr val="FF0000"/>
                </a:solidFill>
              </a:rPr>
              <a:t> vs </a:t>
            </a:r>
            <a:r>
              <a:rPr lang="it-IT" b="1" dirty="0" err="1" smtClean="0">
                <a:solidFill>
                  <a:srgbClr val="FF0000"/>
                </a:solidFill>
              </a:rPr>
              <a:t>incumbernt</a:t>
            </a:r>
            <a:r>
              <a:rPr lang="it-IT" b="1" dirty="0" smtClean="0">
                <a:solidFill>
                  <a:srgbClr val="FF0000"/>
                </a:solidFill>
              </a:rPr>
              <a:t> </a:t>
            </a:r>
            <a:endParaRPr lang="it-IT" b="1" dirty="0">
              <a:solidFill>
                <a:srgbClr val="FF0000"/>
              </a:solidFill>
            </a:endParaRPr>
          </a:p>
        </p:txBody>
      </p:sp>
      <p:sp>
        <p:nvSpPr>
          <p:cNvPr id="3" name="Segnaposto contenuto 2"/>
          <p:cNvSpPr>
            <a:spLocks noGrp="1"/>
          </p:cNvSpPr>
          <p:nvPr>
            <p:ph idx="1"/>
          </p:nvPr>
        </p:nvSpPr>
        <p:spPr>
          <a:xfrm>
            <a:off x="700548" y="1690688"/>
            <a:ext cx="10515600" cy="4764723"/>
          </a:xfrm>
        </p:spPr>
        <p:txBody>
          <a:bodyPr>
            <a:normAutofit fontScale="92500" lnSpcReduction="10000"/>
          </a:bodyPr>
          <a:lstStyle/>
          <a:p>
            <a:r>
              <a:rPr lang="it-IT" u="sng" dirty="0" err="1" smtClean="0">
                <a:solidFill>
                  <a:srgbClr val="FF0000"/>
                </a:solidFill>
              </a:rPr>
              <a:t>Sectoral</a:t>
            </a:r>
            <a:r>
              <a:rPr lang="it-IT" u="sng" dirty="0" smtClean="0">
                <a:solidFill>
                  <a:srgbClr val="FF0000"/>
                </a:solidFill>
              </a:rPr>
              <a:t> </a:t>
            </a:r>
            <a:r>
              <a:rPr lang="it-IT" u="sng" dirty="0" err="1" smtClean="0">
                <a:solidFill>
                  <a:srgbClr val="FF0000"/>
                </a:solidFill>
              </a:rPr>
              <a:t>differences</a:t>
            </a:r>
            <a:r>
              <a:rPr lang="it-IT" u="sng" dirty="0" smtClean="0"/>
              <a:t> </a:t>
            </a:r>
            <a:r>
              <a:rPr lang="it-IT" dirty="0" smtClean="0"/>
              <a:t>in </a:t>
            </a:r>
            <a:r>
              <a:rPr lang="it-IT" dirty="0" err="1" smtClean="0"/>
              <a:t>innovation</a:t>
            </a:r>
            <a:r>
              <a:rPr lang="it-IT" dirty="0" smtClean="0"/>
              <a:t> </a:t>
            </a:r>
            <a:r>
              <a:rPr lang="it-IT" dirty="0" err="1" smtClean="0"/>
              <a:t>activty</a:t>
            </a:r>
            <a:r>
              <a:rPr lang="it-IT" dirty="0"/>
              <a:t> </a:t>
            </a:r>
            <a:r>
              <a:rPr lang="it-IT" dirty="0" smtClean="0"/>
              <a:t>: </a:t>
            </a:r>
            <a:r>
              <a:rPr lang="it-IT" dirty="0" err="1" smtClean="0"/>
              <a:t>important</a:t>
            </a:r>
            <a:r>
              <a:rPr lang="it-IT" dirty="0" smtClean="0"/>
              <a:t> </a:t>
            </a:r>
            <a:r>
              <a:rPr lang="it-IT" dirty="0" err="1" smtClean="0"/>
              <a:t>implication</a:t>
            </a:r>
            <a:r>
              <a:rPr lang="it-IT" dirty="0" smtClean="0"/>
              <a:t> for </a:t>
            </a:r>
            <a:r>
              <a:rPr lang="it-IT" dirty="0" err="1" smtClean="0"/>
              <a:t>resources</a:t>
            </a:r>
            <a:r>
              <a:rPr lang="it-IT" dirty="0" smtClean="0"/>
              <a:t> </a:t>
            </a:r>
            <a:r>
              <a:rPr lang="it-IT" dirty="0" err="1" smtClean="0"/>
              <a:t>allocation</a:t>
            </a:r>
            <a:r>
              <a:rPr lang="it-IT" dirty="0" smtClean="0"/>
              <a:t>!)</a:t>
            </a:r>
          </a:p>
          <a:p>
            <a:r>
              <a:rPr lang="it-IT" dirty="0" smtClean="0"/>
              <a:t>E.g</a:t>
            </a:r>
            <a:r>
              <a:rPr lang="it-IT" dirty="0" smtClean="0">
                <a:solidFill>
                  <a:srgbClr val="FF0000"/>
                </a:solidFill>
              </a:rPr>
              <a:t>. </a:t>
            </a:r>
            <a:r>
              <a:rPr lang="it-IT" dirty="0" err="1" smtClean="0">
                <a:solidFill>
                  <a:srgbClr val="FF0000"/>
                </a:solidFill>
              </a:rPr>
              <a:t>when</a:t>
            </a:r>
            <a:r>
              <a:rPr lang="it-IT" dirty="0" smtClean="0">
                <a:solidFill>
                  <a:srgbClr val="FF0000"/>
                </a:solidFill>
              </a:rPr>
              <a:t> </a:t>
            </a:r>
            <a:r>
              <a:rPr lang="it-IT" b="1" dirty="0" smtClean="0">
                <a:solidFill>
                  <a:srgbClr val="FF0000"/>
                </a:solidFill>
              </a:rPr>
              <a:t>«</a:t>
            </a:r>
            <a:r>
              <a:rPr lang="it-IT" b="1" dirty="0" err="1" smtClean="0">
                <a:solidFill>
                  <a:srgbClr val="FF0000"/>
                </a:solidFill>
              </a:rPr>
              <a:t>entrants</a:t>
            </a:r>
            <a:r>
              <a:rPr lang="it-IT" b="1" dirty="0" smtClean="0">
                <a:solidFill>
                  <a:srgbClr val="FF0000"/>
                </a:solidFill>
              </a:rPr>
              <a:t>» </a:t>
            </a:r>
            <a:r>
              <a:rPr lang="it-IT" dirty="0" smtClean="0">
                <a:solidFill>
                  <a:srgbClr val="FF0000"/>
                </a:solidFill>
              </a:rPr>
              <a:t>dominate innovative </a:t>
            </a:r>
            <a:r>
              <a:rPr lang="it-IT" dirty="0" err="1" smtClean="0">
                <a:solidFill>
                  <a:srgbClr val="FF0000"/>
                </a:solidFill>
              </a:rPr>
              <a:t>activity</a:t>
            </a:r>
            <a:r>
              <a:rPr lang="it-IT" dirty="0" smtClean="0"/>
              <a:t>: </a:t>
            </a:r>
            <a:r>
              <a:rPr lang="it-IT" dirty="0" err="1" smtClean="0"/>
              <a:t>how</a:t>
            </a:r>
            <a:r>
              <a:rPr lang="it-IT" dirty="0" smtClean="0"/>
              <a:t> do </a:t>
            </a:r>
            <a:r>
              <a:rPr lang="it-IT" dirty="0" err="1" smtClean="0"/>
              <a:t>they</a:t>
            </a:r>
            <a:r>
              <a:rPr lang="it-IT" dirty="0" smtClean="0"/>
              <a:t> </a:t>
            </a:r>
            <a:r>
              <a:rPr lang="it-IT" dirty="0" err="1" smtClean="0"/>
              <a:t>get</a:t>
            </a:r>
            <a:r>
              <a:rPr lang="it-IT" dirty="0" smtClean="0"/>
              <a:t> </a:t>
            </a:r>
            <a:r>
              <a:rPr lang="it-IT" dirty="0" err="1" smtClean="0"/>
              <a:t>access</a:t>
            </a:r>
            <a:r>
              <a:rPr lang="it-IT" dirty="0" smtClean="0"/>
              <a:t> to r.?</a:t>
            </a:r>
          </a:p>
          <a:p>
            <a:pPr lvl="1"/>
            <a:r>
              <a:rPr lang="it-IT" dirty="0" smtClean="0"/>
              <a:t>- pure «new» </a:t>
            </a:r>
            <a:r>
              <a:rPr lang="it-IT" dirty="0" err="1" smtClean="0"/>
              <a:t>entrants</a:t>
            </a:r>
            <a:r>
              <a:rPr lang="it-IT" dirty="0" smtClean="0"/>
              <a:t>? </a:t>
            </a:r>
            <a:r>
              <a:rPr lang="it-IT" dirty="0" err="1" smtClean="0"/>
              <a:t>Spin-offs</a:t>
            </a:r>
            <a:r>
              <a:rPr lang="it-IT" dirty="0" smtClean="0"/>
              <a:t>? </a:t>
            </a:r>
            <a:r>
              <a:rPr lang="it-IT" dirty="0" err="1" smtClean="0"/>
              <a:t>Diversification</a:t>
            </a:r>
            <a:r>
              <a:rPr lang="it-IT" dirty="0"/>
              <a:t> </a:t>
            </a:r>
            <a:r>
              <a:rPr lang="it-IT" dirty="0" smtClean="0"/>
              <a:t>(from </a:t>
            </a:r>
            <a:r>
              <a:rPr lang="it-IT" dirty="0" err="1" smtClean="0"/>
              <a:t>other</a:t>
            </a:r>
            <a:r>
              <a:rPr lang="it-IT" dirty="0" smtClean="0"/>
              <a:t> </a:t>
            </a:r>
            <a:r>
              <a:rPr lang="it-IT" dirty="0" err="1" smtClean="0"/>
              <a:t>industries</a:t>
            </a:r>
            <a:r>
              <a:rPr lang="it-IT" dirty="0" smtClean="0"/>
              <a:t>)? </a:t>
            </a:r>
          </a:p>
          <a:p>
            <a:r>
              <a:rPr lang="it-IT" dirty="0" err="1" smtClean="0">
                <a:solidFill>
                  <a:srgbClr val="FF0000"/>
                </a:solidFill>
              </a:rPr>
              <a:t>Different</a:t>
            </a:r>
            <a:r>
              <a:rPr lang="it-IT" dirty="0" smtClean="0">
                <a:solidFill>
                  <a:srgbClr val="FF0000"/>
                </a:solidFill>
              </a:rPr>
              <a:t> «competitive </a:t>
            </a:r>
            <a:r>
              <a:rPr lang="it-IT" dirty="0" err="1" smtClean="0">
                <a:solidFill>
                  <a:srgbClr val="FF0000"/>
                </a:solidFill>
              </a:rPr>
              <a:t>interactions</a:t>
            </a:r>
            <a:r>
              <a:rPr lang="it-IT" dirty="0" smtClean="0">
                <a:solidFill>
                  <a:srgbClr val="FF0000"/>
                </a:solidFill>
              </a:rPr>
              <a:t>» (</a:t>
            </a:r>
            <a:r>
              <a:rPr lang="it-IT" b="1" dirty="0" err="1" smtClean="0">
                <a:solidFill>
                  <a:srgbClr val="FF0000"/>
                </a:solidFill>
              </a:rPr>
              <a:t>entrants</a:t>
            </a:r>
            <a:r>
              <a:rPr lang="it-IT" b="1" dirty="0" smtClean="0">
                <a:solidFill>
                  <a:srgbClr val="FF0000"/>
                </a:solidFill>
              </a:rPr>
              <a:t> vs </a:t>
            </a:r>
            <a:r>
              <a:rPr lang="it-IT" b="1" dirty="0" err="1" smtClean="0">
                <a:solidFill>
                  <a:srgbClr val="FF0000"/>
                </a:solidFill>
              </a:rPr>
              <a:t>incumbents</a:t>
            </a:r>
            <a:r>
              <a:rPr lang="it-IT" dirty="0" smtClean="0">
                <a:solidFill>
                  <a:srgbClr val="FF0000"/>
                </a:solidFill>
              </a:rPr>
              <a:t>)</a:t>
            </a:r>
          </a:p>
          <a:p>
            <a:pPr lvl="1"/>
            <a:r>
              <a:rPr lang="it-IT" dirty="0" smtClean="0"/>
              <a:t>Direct </a:t>
            </a:r>
            <a:r>
              <a:rPr lang="it-IT" dirty="0" err="1" smtClean="0"/>
              <a:t>competition</a:t>
            </a:r>
            <a:r>
              <a:rPr lang="it-IT" dirty="0" smtClean="0"/>
              <a:t>? </a:t>
            </a:r>
            <a:r>
              <a:rPr lang="it-IT" dirty="0" err="1" smtClean="0"/>
              <a:t>Licensing</a:t>
            </a:r>
            <a:r>
              <a:rPr lang="it-IT" dirty="0" smtClean="0"/>
              <a:t>? </a:t>
            </a:r>
            <a:r>
              <a:rPr lang="it-IT" dirty="0" err="1" smtClean="0"/>
              <a:t>Joint-ventures</a:t>
            </a:r>
            <a:r>
              <a:rPr lang="it-IT" dirty="0" smtClean="0"/>
              <a:t>? </a:t>
            </a:r>
          </a:p>
          <a:p>
            <a:pPr lvl="1"/>
            <a:r>
              <a:rPr lang="it-IT" dirty="0" err="1" smtClean="0"/>
              <a:t>Relationships</a:t>
            </a:r>
            <a:r>
              <a:rPr lang="it-IT" dirty="0" smtClean="0"/>
              <a:t> with </a:t>
            </a:r>
            <a:r>
              <a:rPr lang="it-IT" dirty="0" err="1" smtClean="0"/>
              <a:t>government</a:t>
            </a:r>
            <a:r>
              <a:rPr lang="it-IT" dirty="0" smtClean="0"/>
              <a:t> (training?), </a:t>
            </a:r>
            <a:r>
              <a:rPr lang="it-IT" dirty="0" err="1" smtClean="0"/>
              <a:t>universities</a:t>
            </a:r>
            <a:r>
              <a:rPr lang="it-IT" dirty="0" smtClean="0"/>
              <a:t> (or public science?), </a:t>
            </a:r>
            <a:r>
              <a:rPr lang="it-IT" dirty="0" err="1" smtClean="0"/>
              <a:t>customers</a:t>
            </a:r>
            <a:r>
              <a:rPr lang="it-IT" dirty="0" smtClean="0"/>
              <a:t>, etc.</a:t>
            </a:r>
          </a:p>
          <a:p>
            <a:r>
              <a:rPr lang="it-IT" dirty="0" err="1" smtClean="0"/>
              <a:t>Stages</a:t>
            </a:r>
            <a:r>
              <a:rPr lang="it-IT" dirty="0" smtClean="0"/>
              <a:t>…</a:t>
            </a:r>
            <a:r>
              <a:rPr lang="it-IT" dirty="0" err="1" smtClean="0"/>
              <a:t>Innovation</a:t>
            </a:r>
            <a:r>
              <a:rPr lang="it-IT" dirty="0" smtClean="0"/>
              <a:t> </a:t>
            </a:r>
            <a:r>
              <a:rPr lang="it-IT" dirty="0" err="1" smtClean="0"/>
              <a:t>dominated</a:t>
            </a:r>
            <a:r>
              <a:rPr lang="it-IT" dirty="0" smtClean="0"/>
              <a:t> by «</a:t>
            </a:r>
            <a:r>
              <a:rPr lang="it-IT" dirty="0" err="1" smtClean="0"/>
              <a:t>entrants</a:t>
            </a:r>
            <a:r>
              <a:rPr lang="it-IT" dirty="0" smtClean="0"/>
              <a:t>» or </a:t>
            </a:r>
            <a:r>
              <a:rPr lang="it-IT" dirty="0" err="1" smtClean="0"/>
              <a:t>incumbents</a:t>
            </a:r>
            <a:r>
              <a:rPr lang="it-IT" dirty="0" smtClean="0"/>
              <a:t> (e.g. car </a:t>
            </a:r>
            <a:r>
              <a:rPr lang="it-IT" dirty="0" err="1" smtClean="0"/>
              <a:t>industry</a:t>
            </a:r>
            <a:r>
              <a:rPr lang="it-IT" dirty="0" smtClean="0"/>
              <a:t> </a:t>
            </a:r>
            <a:r>
              <a:rPr lang="it-IT" dirty="0" err="1" smtClean="0"/>
              <a:t>today</a:t>
            </a:r>
            <a:r>
              <a:rPr lang="it-IT" dirty="0" smtClean="0"/>
              <a:t>)? </a:t>
            </a:r>
            <a:endParaRPr lang="it-IT" dirty="0"/>
          </a:p>
          <a:p>
            <a:pPr marL="0" indent="0">
              <a:buNone/>
            </a:pPr>
            <a:r>
              <a:rPr lang="it-IT" dirty="0" smtClean="0"/>
              <a:t>= </a:t>
            </a:r>
            <a:r>
              <a:rPr lang="it-IT" dirty="0" err="1" smtClean="0"/>
              <a:t>Differences</a:t>
            </a:r>
            <a:r>
              <a:rPr lang="it-IT" dirty="0" smtClean="0"/>
              <a:t> in </a:t>
            </a:r>
            <a:r>
              <a:rPr lang="it-IT" dirty="0" err="1" smtClean="0"/>
              <a:t>type</a:t>
            </a:r>
            <a:r>
              <a:rPr lang="it-IT" dirty="0" smtClean="0"/>
              <a:t> and </a:t>
            </a:r>
            <a:r>
              <a:rPr lang="it-IT" dirty="0" err="1" smtClean="0"/>
              <a:t>amount</a:t>
            </a:r>
            <a:r>
              <a:rPr lang="it-IT" dirty="0" smtClean="0"/>
              <a:t> of </a:t>
            </a:r>
            <a:r>
              <a:rPr lang="it-IT" dirty="0" err="1" smtClean="0"/>
              <a:t>investment</a:t>
            </a:r>
            <a:r>
              <a:rPr lang="it-IT" dirty="0" smtClean="0"/>
              <a:t> </a:t>
            </a:r>
            <a:r>
              <a:rPr lang="it-IT" dirty="0" err="1" smtClean="0"/>
              <a:t>needed</a:t>
            </a:r>
            <a:r>
              <a:rPr lang="it-IT" dirty="0" smtClean="0"/>
              <a:t>! (</a:t>
            </a:r>
            <a:r>
              <a:rPr lang="it-IT" dirty="0" err="1" smtClean="0"/>
              <a:t>different</a:t>
            </a:r>
            <a:r>
              <a:rPr lang="it-IT" dirty="0" smtClean="0"/>
              <a:t> «</a:t>
            </a:r>
            <a:r>
              <a:rPr lang="it-IT" dirty="0" err="1" smtClean="0"/>
              <a:t>costs</a:t>
            </a:r>
            <a:r>
              <a:rPr lang="it-IT" dirty="0" smtClean="0"/>
              <a:t> of </a:t>
            </a:r>
            <a:r>
              <a:rPr lang="it-IT" dirty="0" err="1" smtClean="0"/>
              <a:t>innovating</a:t>
            </a:r>
            <a:r>
              <a:rPr lang="it-IT" dirty="0" smtClean="0"/>
              <a:t>»)</a:t>
            </a:r>
          </a:p>
        </p:txBody>
      </p:sp>
    </p:spTree>
    <p:extLst>
      <p:ext uri="{BB962C8B-B14F-4D97-AF65-F5344CB8AC3E}">
        <p14:creationId xmlns:p14="http://schemas.microsoft.com/office/powerpoint/2010/main" val="170819901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1955</TotalTime>
  <Words>2354</Words>
  <Application>Microsoft Office PowerPoint</Application>
  <PresentationFormat>Widescreen</PresentationFormat>
  <Paragraphs>196</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Tema di Office</vt:lpstr>
      <vt:lpstr>FINANCE and INNOVATION</vt:lpstr>
      <vt:lpstr>The Finance/Innovation issue</vt:lpstr>
      <vt:lpstr>Venture Capital (definition)  Source: The Financial Times Lexicon</vt:lpstr>
      <vt:lpstr>Reminding Shumpeter..</vt:lpstr>
      <vt:lpstr>Shumpeter and finance «microecnomics»</vt:lpstr>
      <vt:lpstr>FINANCE….and… </vt:lpstr>
      <vt:lpstr>Not only outside…Innovation, resources and «organizational learning» in firms…</vt:lpstr>
      <vt:lpstr>PowerPoint Presentation</vt:lpstr>
      <vt:lpstr>Heterogenity  Entrants vs incumbernt </vt:lpstr>
      <vt:lpstr>In summary…</vt:lpstr>
      <vt:lpstr>PowerPoint Presentation</vt:lpstr>
      <vt:lpstr>Exploring theories… Internal vs external finance</vt:lpstr>
      <vt:lpstr>Exploring theories… Firm and financial behaviour</vt:lpstr>
      <vt:lpstr>PowerPoint Presentation</vt:lpstr>
      <vt:lpstr>Long term structural aspects: Techno-Economic Paradigms and finance</vt:lpstr>
      <vt:lpstr>Finance and Technological cycles among Perez</vt:lpstr>
      <vt:lpstr>Financial economics and innovation</vt:lpstr>
      <vt:lpstr>Finance, innovation and…Economic Growth</vt:lpstr>
      <vt:lpstr>Research agenda on finance and innovation</vt:lpstr>
      <vt:lpstr>Focus on the «venture capitalist»</vt:lpstr>
      <vt:lpstr>Venture Capital (v.c.) in USA</vt:lpstr>
      <vt:lpstr>Venture capital in USA (2)</vt:lpstr>
      <vt:lpstr>Limits of the neoclassical financial economics approach</vt:lpstr>
      <vt:lpstr>Governamental VC</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FINANCE and INNOVATION</dc:title>
  <dc:creator>Vittorio Torbianelli</dc:creator>
  <cp:lastModifiedBy>Vittorio</cp:lastModifiedBy>
  <cp:revision>56</cp:revision>
  <dcterms:created xsi:type="dcterms:W3CDTF">2016-03-07T13:20:58Z</dcterms:created>
  <dcterms:modified xsi:type="dcterms:W3CDTF">2017-03-15T13:35:33Z</dcterms:modified>
</cp:coreProperties>
</file>