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7" r:id="rId5"/>
    <p:sldId id="259" r:id="rId6"/>
    <p:sldId id="270" r:id="rId7"/>
    <p:sldId id="260" r:id="rId8"/>
    <p:sldId id="282" r:id="rId9"/>
    <p:sldId id="261" r:id="rId10"/>
    <p:sldId id="262" r:id="rId11"/>
    <p:sldId id="285" r:id="rId12"/>
    <p:sldId id="283" r:id="rId13"/>
    <p:sldId id="284" r:id="rId14"/>
    <p:sldId id="280" r:id="rId15"/>
    <p:sldId id="263" r:id="rId16"/>
    <p:sldId id="281" r:id="rId17"/>
    <p:sldId id="264" r:id="rId18"/>
    <p:sldId id="271" r:id="rId19"/>
    <p:sldId id="272" r:id="rId20"/>
    <p:sldId id="265" r:id="rId21"/>
    <p:sldId id="266" r:id="rId22"/>
    <p:sldId id="267" r:id="rId23"/>
    <p:sldId id="273" r:id="rId24"/>
    <p:sldId id="276" r:id="rId25"/>
    <p:sldId id="274" r:id="rId26"/>
    <p:sldId id="275"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9BBF229-96AF-4A38-B46B-8D1095A7FEC2}" type="datetimeFigureOut">
              <a:rPr lang="it-IT" smtClean="0"/>
              <a:t>15/03/2017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62352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BBF229-96AF-4A38-B46B-8D1095A7FEC2}" type="datetimeFigureOut">
              <a:rPr lang="it-IT" smtClean="0"/>
              <a:t>15/03/2017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400313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BBF229-96AF-4A38-B46B-8D1095A7FEC2}" type="datetimeFigureOut">
              <a:rPr lang="it-IT" smtClean="0"/>
              <a:t>15/03/2017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1650666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BBF229-96AF-4A38-B46B-8D1095A7FEC2}" type="datetimeFigureOut">
              <a:rPr lang="it-IT" smtClean="0"/>
              <a:t>15/03/2017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76373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9BBF229-96AF-4A38-B46B-8D1095A7FEC2}" type="datetimeFigureOut">
              <a:rPr lang="it-IT" smtClean="0"/>
              <a:t>15/03/2017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120779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9BBF229-96AF-4A38-B46B-8D1095A7FEC2}" type="datetimeFigureOut">
              <a:rPr lang="it-IT" smtClean="0"/>
              <a:t>15/03/2017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68094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9BBF229-96AF-4A38-B46B-8D1095A7FEC2}" type="datetimeFigureOut">
              <a:rPr lang="it-IT" smtClean="0"/>
              <a:t>15/03/2017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17750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9BBF229-96AF-4A38-B46B-8D1095A7FEC2}" type="datetimeFigureOut">
              <a:rPr lang="it-IT" smtClean="0"/>
              <a:t>15/03/2017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4220562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BBF229-96AF-4A38-B46B-8D1095A7FEC2}" type="datetimeFigureOut">
              <a:rPr lang="it-IT" smtClean="0"/>
              <a:t>15/03/2017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132237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BBF229-96AF-4A38-B46B-8D1095A7FEC2}" type="datetimeFigureOut">
              <a:rPr lang="it-IT" smtClean="0"/>
              <a:t>15/03/2017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1573441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BBF229-96AF-4A38-B46B-8D1095A7FEC2}" type="datetimeFigureOut">
              <a:rPr lang="it-IT" smtClean="0"/>
              <a:t>15/03/2017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911E1F6-D9C9-437C-B882-E92B7499711C}" type="slidenum">
              <a:rPr lang="it-IT" smtClean="0"/>
              <a:t>‹#›</a:t>
            </a:fld>
            <a:endParaRPr lang="it-IT"/>
          </a:p>
        </p:txBody>
      </p:sp>
    </p:spTree>
    <p:extLst>
      <p:ext uri="{BB962C8B-B14F-4D97-AF65-F5344CB8AC3E}">
        <p14:creationId xmlns:p14="http://schemas.microsoft.com/office/powerpoint/2010/main" val="359340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BF229-96AF-4A38-B46B-8D1095A7FEC2}" type="datetimeFigureOut">
              <a:rPr lang="it-IT" smtClean="0"/>
              <a:t>15/03/2017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11E1F6-D9C9-437C-B882-E92B7499711C}" type="slidenum">
              <a:rPr lang="it-IT" smtClean="0"/>
              <a:t>‹#›</a:t>
            </a:fld>
            <a:endParaRPr lang="it-IT"/>
          </a:p>
        </p:txBody>
      </p:sp>
    </p:spTree>
    <p:extLst>
      <p:ext uri="{BB962C8B-B14F-4D97-AF65-F5344CB8AC3E}">
        <p14:creationId xmlns:p14="http://schemas.microsoft.com/office/powerpoint/2010/main" val="800592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FINANCE and INNOVATION</a:t>
            </a:r>
            <a:endParaRPr lang="it-IT" dirty="0"/>
          </a:p>
        </p:txBody>
      </p:sp>
      <p:sp>
        <p:nvSpPr>
          <p:cNvPr id="3" name="Sottotitolo 2"/>
          <p:cNvSpPr>
            <a:spLocks noGrp="1"/>
          </p:cNvSpPr>
          <p:nvPr>
            <p:ph type="subTitle" idx="1"/>
          </p:nvPr>
        </p:nvSpPr>
        <p:spPr/>
        <p:txBody>
          <a:bodyPr/>
          <a:lstStyle/>
          <a:p>
            <a:r>
              <a:rPr lang="it-IT" dirty="0" smtClean="0"/>
              <a:t>Vittorio Torbianelli</a:t>
            </a:r>
            <a:endParaRPr lang="it-IT" dirty="0"/>
          </a:p>
        </p:txBody>
      </p:sp>
    </p:spTree>
    <p:extLst>
      <p:ext uri="{BB962C8B-B14F-4D97-AF65-F5344CB8AC3E}">
        <p14:creationId xmlns:p14="http://schemas.microsoft.com/office/powerpoint/2010/main" val="3125239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t>
            </a:r>
            <a:r>
              <a:rPr lang="it-IT" dirty="0" err="1" smtClean="0"/>
              <a:t>summary</a:t>
            </a:r>
            <a:r>
              <a:rPr lang="it-IT" dirty="0" smtClean="0"/>
              <a:t>…</a:t>
            </a:r>
            <a:endParaRPr lang="it-IT" dirty="0"/>
          </a:p>
        </p:txBody>
      </p:sp>
      <p:sp>
        <p:nvSpPr>
          <p:cNvPr id="3" name="Segnaposto contenuto 2"/>
          <p:cNvSpPr>
            <a:spLocks noGrp="1"/>
          </p:cNvSpPr>
          <p:nvPr>
            <p:ph idx="1"/>
          </p:nvPr>
        </p:nvSpPr>
        <p:spPr/>
        <p:txBody>
          <a:bodyPr>
            <a:normAutofit fontScale="92500" lnSpcReduction="20000"/>
          </a:bodyPr>
          <a:lstStyle/>
          <a:p>
            <a:r>
              <a:rPr lang="it-IT" dirty="0" err="1" smtClean="0"/>
              <a:t>Heavy</a:t>
            </a:r>
            <a:r>
              <a:rPr lang="it-IT" dirty="0" smtClean="0"/>
              <a:t> </a:t>
            </a:r>
            <a:r>
              <a:rPr lang="it-IT" dirty="0" err="1" smtClean="0"/>
              <a:t>differences</a:t>
            </a:r>
            <a:r>
              <a:rPr lang="it-IT" dirty="0" smtClean="0"/>
              <a:t> in.. </a:t>
            </a:r>
          </a:p>
          <a:p>
            <a:pPr lvl="1"/>
            <a:r>
              <a:rPr lang="it-IT" dirty="0" err="1" smtClean="0"/>
              <a:t>Characteristics</a:t>
            </a:r>
            <a:r>
              <a:rPr lang="it-IT" dirty="0" smtClean="0"/>
              <a:t> of </a:t>
            </a:r>
            <a:r>
              <a:rPr lang="it-IT" dirty="0" err="1" smtClean="0"/>
              <a:t>enterprise</a:t>
            </a:r>
            <a:r>
              <a:rPr lang="it-IT" dirty="0" smtClean="0"/>
              <a:t> </a:t>
            </a:r>
            <a:r>
              <a:rPr lang="it-IT" dirty="0" err="1" smtClean="0"/>
              <a:t>requiring</a:t>
            </a:r>
            <a:r>
              <a:rPr lang="it-IT" dirty="0" smtClean="0"/>
              <a:t> </a:t>
            </a:r>
            <a:r>
              <a:rPr lang="it-IT" dirty="0" err="1" smtClean="0"/>
              <a:t>finance</a:t>
            </a:r>
            <a:endParaRPr lang="it-IT" dirty="0" smtClean="0"/>
          </a:p>
          <a:p>
            <a:pPr lvl="1"/>
            <a:r>
              <a:rPr lang="it-IT" dirty="0" err="1" smtClean="0"/>
              <a:t>Sources</a:t>
            </a:r>
            <a:r>
              <a:rPr lang="it-IT" dirty="0" smtClean="0"/>
              <a:t> of </a:t>
            </a:r>
            <a:r>
              <a:rPr lang="it-IT" dirty="0" err="1" smtClean="0"/>
              <a:t>finances</a:t>
            </a:r>
            <a:r>
              <a:rPr lang="it-IT" dirty="0" smtClean="0"/>
              <a:t> on </a:t>
            </a:r>
            <a:r>
              <a:rPr lang="it-IT" dirty="0" err="1" smtClean="0"/>
              <a:t>whch</a:t>
            </a:r>
            <a:r>
              <a:rPr lang="it-IT" dirty="0" smtClean="0"/>
              <a:t> </a:t>
            </a:r>
            <a:r>
              <a:rPr lang="it-IT" dirty="0" err="1" smtClean="0"/>
              <a:t>they</a:t>
            </a:r>
            <a:r>
              <a:rPr lang="it-IT" dirty="0" smtClean="0"/>
              <a:t> </a:t>
            </a:r>
            <a:r>
              <a:rPr lang="it-IT" dirty="0" err="1" smtClean="0"/>
              <a:t>rely</a:t>
            </a:r>
            <a:endParaRPr lang="it-IT" dirty="0" smtClean="0"/>
          </a:p>
          <a:p>
            <a:pPr lvl="1"/>
            <a:r>
              <a:rPr lang="it-IT" dirty="0" err="1" smtClean="0"/>
              <a:t>Implication</a:t>
            </a:r>
            <a:r>
              <a:rPr lang="it-IT" dirty="0" smtClean="0"/>
              <a:t> of </a:t>
            </a:r>
            <a:r>
              <a:rPr lang="it-IT" dirty="0" err="1" smtClean="0"/>
              <a:t>financial</a:t>
            </a:r>
            <a:r>
              <a:rPr lang="it-IT" dirty="0" smtClean="0"/>
              <a:t> </a:t>
            </a:r>
            <a:r>
              <a:rPr lang="it-IT" dirty="0" err="1" smtClean="0"/>
              <a:t>arrangement</a:t>
            </a:r>
            <a:r>
              <a:rPr lang="it-IT" dirty="0" smtClean="0"/>
              <a:t> (</a:t>
            </a:r>
            <a:r>
              <a:rPr lang="it-IT" dirty="0" err="1" smtClean="0"/>
              <a:t>eg</a:t>
            </a:r>
            <a:r>
              <a:rPr lang="it-IT" dirty="0" smtClean="0"/>
              <a:t>. </a:t>
            </a:r>
            <a:r>
              <a:rPr lang="it-IT" dirty="0" err="1" smtClean="0"/>
              <a:t>Licensing</a:t>
            </a:r>
            <a:r>
              <a:rPr lang="it-IT" dirty="0" smtClean="0"/>
              <a:t>, </a:t>
            </a:r>
            <a:r>
              <a:rPr lang="it-IT" dirty="0" err="1" smtClean="0"/>
              <a:t>etc</a:t>
            </a:r>
            <a:r>
              <a:rPr lang="it-IT" dirty="0" smtClean="0"/>
              <a:t>) for </a:t>
            </a:r>
            <a:r>
              <a:rPr lang="it-IT" dirty="0" err="1" smtClean="0"/>
              <a:t>innovation</a:t>
            </a:r>
            <a:endParaRPr lang="it-IT" dirty="0" smtClean="0"/>
          </a:p>
          <a:p>
            <a:pPr marL="457200" lvl="1" indent="0">
              <a:buNone/>
            </a:pPr>
            <a:endParaRPr lang="it-IT" dirty="0" smtClean="0"/>
          </a:p>
          <a:p>
            <a:pPr marL="0" indent="0">
              <a:buNone/>
            </a:pPr>
            <a:r>
              <a:rPr lang="it-IT" dirty="0" err="1" smtClean="0"/>
              <a:t>Two</a:t>
            </a:r>
            <a:r>
              <a:rPr lang="it-IT" dirty="0" smtClean="0"/>
              <a:t>-way </a:t>
            </a:r>
            <a:r>
              <a:rPr lang="it-IT" dirty="0" err="1" smtClean="0"/>
              <a:t>relationships</a:t>
            </a:r>
            <a:r>
              <a:rPr lang="it-IT" dirty="0" smtClean="0"/>
              <a:t>…? (and </a:t>
            </a:r>
            <a:r>
              <a:rPr lang="it-IT" dirty="0" err="1" smtClean="0"/>
              <a:t>possible</a:t>
            </a:r>
            <a:r>
              <a:rPr lang="it-IT" dirty="0" smtClean="0"/>
              <a:t> </a:t>
            </a:r>
            <a:r>
              <a:rPr lang="it-IT" dirty="0" err="1" smtClean="0"/>
              <a:t>constraints</a:t>
            </a:r>
            <a:r>
              <a:rPr lang="it-IT" dirty="0" smtClean="0"/>
              <a:t>)</a:t>
            </a:r>
          </a:p>
          <a:p>
            <a:pPr lvl="1"/>
            <a:r>
              <a:rPr lang="it-IT" i="1" dirty="0" smtClean="0">
                <a:solidFill>
                  <a:srgbClr val="FF0000"/>
                </a:solidFill>
              </a:rPr>
              <a:t>1) e.g</a:t>
            </a:r>
            <a:r>
              <a:rPr lang="it-IT" i="1" u="sng" dirty="0" smtClean="0">
                <a:solidFill>
                  <a:srgbClr val="FF0000"/>
                </a:solidFill>
              </a:rPr>
              <a:t>. </a:t>
            </a:r>
            <a:r>
              <a:rPr lang="it-IT" i="1" u="sng" dirty="0" err="1" smtClean="0">
                <a:solidFill>
                  <a:srgbClr val="FF0000"/>
                </a:solidFill>
              </a:rPr>
              <a:t>Incumbents</a:t>
            </a:r>
            <a:r>
              <a:rPr lang="it-IT" i="1" u="sng" dirty="0" smtClean="0">
                <a:solidFill>
                  <a:srgbClr val="FF0000"/>
                </a:solidFill>
              </a:rPr>
              <a:t> </a:t>
            </a:r>
            <a:r>
              <a:rPr lang="it-IT" i="1" u="sng" dirty="0" err="1" smtClean="0">
                <a:solidFill>
                  <a:srgbClr val="FF0000"/>
                </a:solidFill>
              </a:rPr>
              <a:t>dominanting</a:t>
            </a:r>
            <a:r>
              <a:rPr lang="it-IT" i="1" u="sng" dirty="0" smtClean="0">
                <a:solidFill>
                  <a:srgbClr val="FF0000"/>
                </a:solidFill>
              </a:rPr>
              <a:t>  </a:t>
            </a:r>
            <a:r>
              <a:rPr lang="it-IT" i="1" u="sng" dirty="0" err="1" smtClean="0">
                <a:solidFill>
                  <a:srgbClr val="FF0000"/>
                </a:solidFill>
              </a:rPr>
              <a:t>entrants</a:t>
            </a:r>
            <a:r>
              <a:rPr lang="it-IT" i="1" dirty="0" smtClean="0">
                <a:solidFill>
                  <a:srgbClr val="FF0000"/>
                </a:solidFill>
              </a:rPr>
              <a:t>: are </a:t>
            </a:r>
            <a:r>
              <a:rPr lang="it-IT" i="1" dirty="0" err="1" smtClean="0">
                <a:solidFill>
                  <a:srgbClr val="FF0000"/>
                </a:solidFill>
              </a:rPr>
              <a:t>incumbents</a:t>
            </a:r>
            <a:r>
              <a:rPr lang="it-IT" i="1" dirty="0" smtClean="0">
                <a:solidFill>
                  <a:srgbClr val="FF0000"/>
                </a:solidFill>
              </a:rPr>
              <a:t> more innovative or </a:t>
            </a:r>
            <a:r>
              <a:rPr lang="it-IT" i="1" dirty="0" err="1" smtClean="0">
                <a:solidFill>
                  <a:srgbClr val="FF0000"/>
                </a:solidFill>
              </a:rPr>
              <a:t>entrants</a:t>
            </a:r>
            <a:r>
              <a:rPr lang="it-IT" i="1" dirty="0" smtClean="0">
                <a:solidFill>
                  <a:srgbClr val="FF0000"/>
                </a:solidFill>
              </a:rPr>
              <a:t> </a:t>
            </a:r>
            <a:r>
              <a:rPr lang="it-IT" i="1" dirty="0" err="1" smtClean="0">
                <a:solidFill>
                  <a:srgbClr val="FF0000"/>
                </a:solidFill>
              </a:rPr>
              <a:t>too</a:t>
            </a:r>
            <a:r>
              <a:rPr lang="it-IT" i="1" dirty="0" smtClean="0">
                <a:solidFill>
                  <a:srgbClr val="FF0000"/>
                </a:solidFill>
              </a:rPr>
              <a:t> </a:t>
            </a:r>
            <a:r>
              <a:rPr lang="it-IT" i="1" dirty="0" err="1" smtClean="0">
                <a:solidFill>
                  <a:srgbClr val="FF0000"/>
                </a:solidFill>
              </a:rPr>
              <a:t>financially</a:t>
            </a:r>
            <a:r>
              <a:rPr lang="it-IT" i="1" dirty="0" smtClean="0">
                <a:solidFill>
                  <a:srgbClr val="FF0000"/>
                </a:solidFill>
              </a:rPr>
              <a:t> </a:t>
            </a:r>
            <a:r>
              <a:rPr lang="it-IT" i="1" dirty="0" err="1" smtClean="0">
                <a:solidFill>
                  <a:srgbClr val="FF0000"/>
                </a:solidFill>
              </a:rPr>
              <a:t>constrained</a:t>
            </a:r>
            <a:r>
              <a:rPr lang="it-IT" i="1" dirty="0" smtClean="0">
                <a:solidFill>
                  <a:srgbClr val="FF0000"/>
                </a:solidFill>
              </a:rPr>
              <a:t>? </a:t>
            </a:r>
          </a:p>
          <a:p>
            <a:pPr lvl="1"/>
            <a:endParaRPr lang="it-IT" i="1" u="sng" dirty="0" smtClean="0"/>
          </a:p>
          <a:p>
            <a:pPr lvl="1"/>
            <a:r>
              <a:rPr lang="it-IT" i="1" u="sng" dirty="0" smtClean="0">
                <a:solidFill>
                  <a:srgbClr val="FF0000"/>
                </a:solidFill>
              </a:rPr>
              <a:t>2) </a:t>
            </a:r>
            <a:r>
              <a:rPr lang="it-IT" i="1" u="sng" dirty="0" err="1" smtClean="0">
                <a:solidFill>
                  <a:srgbClr val="FF0000"/>
                </a:solidFill>
              </a:rPr>
              <a:t>Entrants</a:t>
            </a:r>
            <a:r>
              <a:rPr lang="it-IT" i="1" u="sng" dirty="0" smtClean="0">
                <a:solidFill>
                  <a:srgbClr val="FF0000"/>
                </a:solidFill>
              </a:rPr>
              <a:t> </a:t>
            </a:r>
            <a:r>
              <a:rPr lang="it-IT" i="1" u="sng" dirty="0" err="1" smtClean="0">
                <a:solidFill>
                  <a:srgbClr val="FF0000"/>
                </a:solidFill>
              </a:rPr>
              <a:t>dominating</a:t>
            </a:r>
            <a:r>
              <a:rPr lang="it-IT" i="1" u="sng" dirty="0" smtClean="0">
                <a:solidFill>
                  <a:srgbClr val="FF0000"/>
                </a:solidFill>
              </a:rPr>
              <a:t> </a:t>
            </a:r>
            <a:r>
              <a:rPr lang="it-IT" i="1" u="sng" dirty="0" err="1" smtClean="0">
                <a:solidFill>
                  <a:srgbClr val="FF0000"/>
                </a:solidFill>
              </a:rPr>
              <a:t>incunbents</a:t>
            </a:r>
            <a:r>
              <a:rPr lang="it-IT" i="1" dirty="0" smtClean="0">
                <a:solidFill>
                  <a:srgbClr val="FF0000"/>
                </a:solidFill>
              </a:rPr>
              <a:t>: are </a:t>
            </a:r>
            <a:r>
              <a:rPr lang="it-IT" i="1" dirty="0" err="1" smtClean="0">
                <a:solidFill>
                  <a:srgbClr val="FF0000"/>
                </a:solidFill>
              </a:rPr>
              <a:t>they</a:t>
            </a:r>
            <a:r>
              <a:rPr lang="it-IT" i="1" dirty="0" smtClean="0">
                <a:solidFill>
                  <a:srgbClr val="FF0000"/>
                </a:solidFill>
              </a:rPr>
              <a:t> more innovative or are </a:t>
            </a:r>
            <a:r>
              <a:rPr lang="it-IT" i="1" dirty="0" err="1" smtClean="0">
                <a:solidFill>
                  <a:srgbClr val="FF0000"/>
                </a:solidFill>
              </a:rPr>
              <a:t>allowed</a:t>
            </a:r>
            <a:r>
              <a:rPr lang="it-IT" i="1" dirty="0" smtClean="0">
                <a:solidFill>
                  <a:srgbClr val="FF0000"/>
                </a:solidFill>
              </a:rPr>
              <a:t> by </a:t>
            </a:r>
            <a:r>
              <a:rPr lang="it-IT" i="1" dirty="0" err="1" smtClean="0">
                <a:solidFill>
                  <a:srgbClr val="FF0000"/>
                </a:solidFill>
              </a:rPr>
              <a:t>availability</a:t>
            </a:r>
            <a:r>
              <a:rPr lang="it-IT" i="1" dirty="0" smtClean="0">
                <a:solidFill>
                  <a:srgbClr val="FF0000"/>
                </a:solidFill>
              </a:rPr>
              <a:t> of </a:t>
            </a:r>
            <a:r>
              <a:rPr lang="it-IT" i="1" dirty="0" err="1" smtClean="0">
                <a:solidFill>
                  <a:srgbClr val="FF0000"/>
                </a:solidFill>
              </a:rPr>
              <a:t>f.r</a:t>
            </a:r>
            <a:r>
              <a:rPr lang="it-IT" i="1" dirty="0" smtClean="0"/>
              <a:t>?</a:t>
            </a:r>
          </a:p>
          <a:p>
            <a:pPr lvl="1"/>
            <a:endParaRPr lang="it-IT" dirty="0" smtClean="0"/>
          </a:p>
          <a:p>
            <a:pPr lvl="1"/>
            <a:r>
              <a:rPr lang="it-IT" dirty="0" err="1" smtClean="0"/>
              <a:t>What</a:t>
            </a:r>
            <a:r>
              <a:rPr lang="it-IT" dirty="0" smtClean="0"/>
              <a:t> </a:t>
            </a:r>
            <a:r>
              <a:rPr lang="it-IT" u="sng" dirty="0" err="1"/>
              <a:t>relationship</a:t>
            </a:r>
            <a:r>
              <a:rPr lang="it-IT" u="sng" dirty="0"/>
              <a:t> </a:t>
            </a:r>
            <a:r>
              <a:rPr lang="it-IT" u="sng" dirty="0" err="1"/>
              <a:t>between</a:t>
            </a:r>
            <a:r>
              <a:rPr lang="it-IT" u="sng" dirty="0"/>
              <a:t> R&amp;D </a:t>
            </a:r>
            <a:r>
              <a:rPr lang="it-IT" u="sng" dirty="0" err="1"/>
              <a:t>expenditure</a:t>
            </a:r>
            <a:r>
              <a:rPr lang="it-IT" u="sng" dirty="0"/>
              <a:t> and «</a:t>
            </a:r>
            <a:r>
              <a:rPr lang="it-IT" u="sng" dirty="0" err="1"/>
              <a:t>finance</a:t>
            </a:r>
            <a:r>
              <a:rPr lang="it-IT" u="sng" dirty="0"/>
              <a:t>»?</a:t>
            </a:r>
          </a:p>
          <a:p>
            <a:pPr lvl="1"/>
            <a:endParaRPr lang="it-IT" i="1" dirty="0" smtClean="0"/>
          </a:p>
          <a:p>
            <a:pPr lvl="1"/>
            <a:endParaRPr lang="it-IT" i="1" dirty="0" smtClean="0"/>
          </a:p>
          <a:p>
            <a:pPr lvl="1"/>
            <a:endParaRPr lang="it-IT" dirty="0" smtClean="0"/>
          </a:p>
          <a:p>
            <a:endParaRPr lang="it-IT" dirty="0"/>
          </a:p>
        </p:txBody>
      </p:sp>
    </p:spTree>
    <p:extLst>
      <p:ext uri="{BB962C8B-B14F-4D97-AF65-F5344CB8AC3E}">
        <p14:creationId xmlns:p14="http://schemas.microsoft.com/office/powerpoint/2010/main" val="58634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541" y="773573"/>
            <a:ext cx="10515600" cy="5351924"/>
          </a:xfrm>
        </p:spPr>
        <p:txBody>
          <a:bodyPr>
            <a:normAutofit fontScale="92500" lnSpcReduction="20000"/>
          </a:bodyPr>
          <a:lstStyle/>
          <a:p>
            <a:r>
              <a:rPr lang="en-US" dirty="0" smtClean="0"/>
              <a:t>DO </a:t>
            </a:r>
            <a:r>
              <a:rPr lang="en-US" b="1" dirty="0" smtClean="0">
                <a:solidFill>
                  <a:srgbClr val="FF0000"/>
                </a:solidFill>
              </a:rPr>
              <a:t>FINANCIAL CONSTRAINTS </a:t>
            </a:r>
            <a:r>
              <a:rPr lang="en-US" dirty="0" smtClean="0"/>
              <a:t>MATTER FOR INNOVATION? (or not?)</a:t>
            </a:r>
          </a:p>
          <a:p>
            <a:r>
              <a:rPr lang="en-US" dirty="0" smtClean="0"/>
              <a:t>“Innovation” oriented investmen</a:t>
            </a:r>
            <a:r>
              <a:rPr lang="en-US" dirty="0"/>
              <a:t>t</a:t>
            </a:r>
            <a:r>
              <a:rPr lang="en-US" dirty="0" smtClean="0"/>
              <a:t>: number </a:t>
            </a:r>
            <a:r>
              <a:rPr lang="en-US" dirty="0"/>
              <a:t>of characteristics that make it </a:t>
            </a:r>
            <a:r>
              <a:rPr lang="en-US" dirty="0" smtClean="0"/>
              <a:t>more difficult </a:t>
            </a:r>
            <a:r>
              <a:rPr lang="en-US" dirty="0"/>
              <a:t>to finance than other investments. R&amp;D projects are risky, sometimes radically </a:t>
            </a:r>
            <a:r>
              <a:rPr lang="en-US" dirty="0" smtClean="0"/>
              <a:t>uncertain </a:t>
            </a:r>
          </a:p>
          <a:p>
            <a:r>
              <a:rPr lang="en-US" dirty="0" smtClean="0"/>
              <a:t>With  negative </a:t>
            </a:r>
            <a:r>
              <a:rPr lang="en-US" dirty="0"/>
              <a:t>consequences both for their equity financing – as investors discount this uncertainty </a:t>
            </a:r>
            <a:r>
              <a:rPr lang="en-US" dirty="0" smtClean="0"/>
              <a:t>on financial </a:t>
            </a:r>
            <a:r>
              <a:rPr lang="en-US" dirty="0"/>
              <a:t>and stock markets – and for their debt financing – when collateralization becomes </a:t>
            </a:r>
            <a:r>
              <a:rPr lang="en-US" dirty="0" smtClean="0"/>
              <a:t>difficult. </a:t>
            </a:r>
            <a:endParaRPr lang="en-US" dirty="0"/>
          </a:p>
          <a:p>
            <a:r>
              <a:rPr lang="en-US" dirty="0" smtClean="0"/>
              <a:t>Furthermore</a:t>
            </a:r>
            <a:r>
              <a:rPr lang="en-US" dirty="0"/>
              <a:t>, the problems of opportunistic </a:t>
            </a:r>
            <a:r>
              <a:rPr lang="en-US" dirty="0" err="1"/>
              <a:t>behaviour</a:t>
            </a:r>
            <a:r>
              <a:rPr lang="en-US" dirty="0"/>
              <a:t>, adverse selection </a:t>
            </a:r>
            <a:r>
              <a:rPr lang="en-US" dirty="0" smtClean="0"/>
              <a:t>and moral </a:t>
            </a:r>
            <a:r>
              <a:rPr lang="en-US" dirty="0"/>
              <a:t>hazard affecting the financing of capital investments in general are exacerbated in the case </a:t>
            </a:r>
            <a:r>
              <a:rPr lang="en-US" dirty="0" smtClean="0"/>
              <a:t>of R&amp;D </a:t>
            </a:r>
            <a:r>
              <a:rPr lang="en-US" dirty="0"/>
              <a:t>financing, with respect to which contract incompleteness, opaqueness and </a:t>
            </a:r>
            <a:r>
              <a:rPr lang="en-US" dirty="0" smtClean="0"/>
              <a:t>information asymmetry </a:t>
            </a:r>
            <a:r>
              <a:rPr lang="en-US" dirty="0"/>
              <a:t>between firms and investors are also more </a:t>
            </a:r>
            <a:r>
              <a:rPr lang="en-US" dirty="0" err="1"/>
              <a:t>pervasisve</a:t>
            </a:r>
            <a:r>
              <a:rPr lang="en-US" dirty="0"/>
              <a:t> (Hall and Lerner, 2010). </a:t>
            </a:r>
            <a:endParaRPr lang="en-US" dirty="0" smtClean="0"/>
          </a:p>
          <a:p>
            <a:r>
              <a:rPr lang="en-US" dirty="0" smtClean="0"/>
              <a:t>Theory, however, differs from empirics…</a:t>
            </a:r>
          </a:p>
          <a:p>
            <a:r>
              <a:rPr lang="en-US" i="1" dirty="0" smtClean="0"/>
              <a:t>Source: Pietro </a:t>
            </a:r>
            <a:r>
              <a:rPr lang="en-US" i="1" dirty="0" err="1"/>
              <a:t>Moncada‐Paternò</a:t>
            </a:r>
            <a:r>
              <a:rPr lang="en-US" i="1" dirty="0"/>
              <a:t> </a:t>
            </a:r>
            <a:r>
              <a:rPr lang="en-US" i="1" dirty="0" smtClean="0"/>
              <a:t>Castello, , </a:t>
            </a:r>
            <a:r>
              <a:rPr lang="en-US" i="1" dirty="0"/>
              <a:t>Sandro </a:t>
            </a:r>
            <a:r>
              <a:rPr lang="en-US" i="1" dirty="0" smtClean="0"/>
              <a:t>Montresor, and </a:t>
            </a:r>
            <a:r>
              <a:rPr lang="en-US" i="1" dirty="0"/>
              <a:t>Antonio </a:t>
            </a:r>
            <a:r>
              <a:rPr lang="en-US" i="1" dirty="0" err="1" smtClean="0"/>
              <a:t>Vezzani</a:t>
            </a:r>
            <a:r>
              <a:rPr lang="en-US" i="1" dirty="0" smtClean="0"/>
              <a:t> (2015)</a:t>
            </a:r>
            <a:endParaRPr lang="en-US" i="1" dirty="0"/>
          </a:p>
          <a:p>
            <a:pPr marL="0" indent="0">
              <a:buNone/>
            </a:pPr>
            <a:endParaRPr lang="en-US" dirty="0"/>
          </a:p>
        </p:txBody>
      </p:sp>
    </p:spTree>
    <p:extLst>
      <p:ext uri="{BB962C8B-B14F-4D97-AF65-F5344CB8AC3E}">
        <p14:creationId xmlns:p14="http://schemas.microsoft.com/office/powerpoint/2010/main" val="31739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i="1" dirty="0" err="1" smtClean="0"/>
              <a:t>Exploring</a:t>
            </a:r>
            <a:r>
              <a:rPr lang="it-IT" sz="3600" i="1" dirty="0" smtClean="0"/>
              <a:t> </a:t>
            </a:r>
            <a:r>
              <a:rPr lang="it-IT" sz="3600" i="1" dirty="0" err="1" smtClean="0"/>
              <a:t>theories</a:t>
            </a:r>
            <a:r>
              <a:rPr lang="it-IT" sz="3600" i="1" dirty="0" smtClean="0"/>
              <a:t>…</a:t>
            </a:r>
            <a:br>
              <a:rPr lang="it-IT" sz="3600" i="1" dirty="0" smtClean="0"/>
            </a:br>
            <a:r>
              <a:rPr lang="it-IT" dirty="0" err="1" smtClean="0"/>
              <a:t>Internal</a:t>
            </a:r>
            <a:r>
              <a:rPr lang="it-IT" dirty="0" smtClean="0"/>
              <a:t> vs </a:t>
            </a:r>
            <a:r>
              <a:rPr lang="it-IT" dirty="0" err="1" smtClean="0"/>
              <a:t>external</a:t>
            </a:r>
            <a:r>
              <a:rPr lang="it-IT" dirty="0" smtClean="0"/>
              <a:t> </a:t>
            </a:r>
            <a:r>
              <a:rPr lang="it-IT" dirty="0" err="1" smtClean="0"/>
              <a:t>finance</a:t>
            </a:r>
            <a:endParaRPr lang="it-IT" dirty="0"/>
          </a:p>
        </p:txBody>
      </p:sp>
      <p:sp>
        <p:nvSpPr>
          <p:cNvPr id="3" name="Segnaposto contenuto 2"/>
          <p:cNvSpPr>
            <a:spLocks noGrp="1"/>
          </p:cNvSpPr>
          <p:nvPr>
            <p:ph idx="1"/>
          </p:nvPr>
        </p:nvSpPr>
        <p:spPr/>
        <p:txBody>
          <a:bodyPr/>
          <a:lstStyle/>
          <a:p>
            <a:r>
              <a:rPr lang="it-IT" dirty="0" err="1" smtClean="0"/>
              <a:t>Asymmetric</a:t>
            </a:r>
            <a:r>
              <a:rPr lang="it-IT" dirty="0" smtClean="0"/>
              <a:t> information: do </a:t>
            </a:r>
            <a:r>
              <a:rPr lang="it-IT" dirty="0" err="1" smtClean="0"/>
              <a:t>internal</a:t>
            </a:r>
            <a:r>
              <a:rPr lang="it-IT" dirty="0" smtClean="0"/>
              <a:t> </a:t>
            </a:r>
            <a:r>
              <a:rPr lang="it-IT" dirty="0" err="1" smtClean="0"/>
              <a:t>resources</a:t>
            </a:r>
            <a:r>
              <a:rPr lang="it-IT" dirty="0" smtClean="0"/>
              <a:t> (</a:t>
            </a:r>
            <a:r>
              <a:rPr lang="it-IT" dirty="0" err="1" smtClean="0"/>
              <a:t>liquidity</a:t>
            </a:r>
            <a:r>
              <a:rPr lang="it-IT" dirty="0" smtClean="0"/>
              <a:t>) </a:t>
            </a:r>
            <a:r>
              <a:rPr lang="it-IT" dirty="0" err="1" smtClean="0"/>
              <a:t>cost</a:t>
            </a:r>
            <a:r>
              <a:rPr lang="it-IT" dirty="0" smtClean="0"/>
              <a:t> </a:t>
            </a:r>
            <a:r>
              <a:rPr lang="it-IT" dirty="0" err="1" smtClean="0"/>
              <a:t>less</a:t>
            </a:r>
            <a:r>
              <a:rPr lang="it-IT" dirty="0" smtClean="0"/>
              <a:t> </a:t>
            </a:r>
            <a:r>
              <a:rPr lang="it-IT" dirty="0" err="1" smtClean="0"/>
              <a:t>than</a:t>
            </a:r>
            <a:r>
              <a:rPr lang="it-IT" dirty="0" smtClean="0"/>
              <a:t> </a:t>
            </a:r>
            <a:r>
              <a:rPr lang="it-IT" dirty="0" err="1" smtClean="0"/>
              <a:t>external</a:t>
            </a:r>
            <a:r>
              <a:rPr lang="it-IT" dirty="0" smtClean="0"/>
              <a:t> </a:t>
            </a:r>
            <a:r>
              <a:rPr lang="it-IT" dirty="0" err="1" smtClean="0"/>
              <a:t>ones</a:t>
            </a:r>
            <a:r>
              <a:rPr lang="it-IT" dirty="0" smtClean="0"/>
              <a:t>?</a:t>
            </a:r>
          </a:p>
          <a:p>
            <a:pPr lvl="1"/>
            <a:r>
              <a:rPr lang="it-IT" sz="2000" i="1" dirty="0" smtClean="0"/>
              <a:t>Some </a:t>
            </a:r>
            <a:r>
              <a:rPr lang="it-IT" sz="2000" i="1" dirty="0" err="1" smtClean="0"/>
              <a:t>empirical</a:t>
            </a:r>
            <a:r>
              <a:rPr lang="it-IT" sz="2000" i="1" dirty="0" smtClean="0"/>
              <a:t> </a:t>
            </a:r>
            <a:r>
              <a:rPr lang="it-IT" sz="2000" i="1" dirty="0" err="1" smtClean="0"/>
              <a:t>evidence</a:t>
            </a:r>
            <a:r>
              <a:rPr lang="it-IT" sz="2000" i="1" dirty="0" smtClean="0"/>
              <a:t>: </a:t>
            </a:r>
            <a:r>
              <a:rPr lang="it-IT" sz="2000" i="1" dirty="0" err="1" smtClean="0"/>
              <a:t>liquidity</a:t>
            </a:r>
            <a:r>
              <a:rPr lang="it-IT" sz="2000" i="1" dirty="0" smtClean="0"/>
              <a:t> </a:t>
            </a:r>
            <a:r>
              <a:rPr lang="it-IT" sz="2000" i="1" dirty="0" err="1" smtClean="0"/>
              <a:t>matters</a:t>
            </a:r>
            <a:r>
              <a:rPr lang="it-IT" sz="2000" i="1" dirty="0" smtClean="0"/>
              <a:t>!...</a:t>
            </a:r>
            <a:r>
              <a:rPr lang="it-IT" sz="2000" i="1" dirty="0" err="1" smtClean="0"/>
              <a:t>but</a:t>
            </a:r>
            <a:r>
              <a:rPr lang="it-IT" sz="2000" i="1" dirty="0" smtClean="0"/>
              <a:t> </a:t>
            </a:r>
          </a:p>
          <a:p>
            <a:pPr lvl="1"/>
            <a:r>
              <a:rPr lang="it-IT" sz="2000" i="1" dirty="0" smtClean="0"/>
              <a:t>…</a:t>
            </a:r>
            <a:r>
              <a:rPr lang="it-IT" sz="2000" i="1" dirty="0" err="1" smtClean="0"/>
              <a:t>but</a:t>
            </a:r>
            <a:r>
              <a:rPr lang="it-IT" sz="2000" i="1" dirty="0" smtClean="0"/>
              <a:t> </a:t>
            </a:r>
            <a:r>
              <a:rPr lang="it-IT" sz="2000" i="1" dirty="0" err="1" smtClean="0"/>
              <a:t>characteristics</a:t>
            </a:r>
            <a:r>
              <a:rPr lang="it-IT" sz="2000" i="1" dirty="0" smtClean="0"/>
              <a:t> of </a:t>
            </a:r>
            <a:r>
              <a:rPr lang="it-IT" sz="2000" i="1" dirty="0" err="1" smtClean="0"/>
              <a:t>enterprise</a:t>
            </a:r>
            <a:r>
              <a:rPr lang="it-IT" sz="2000" i="1" dirty="0" smtClean="0"/>
              <a:t> </a:t>
            </a:r>
            <a:r>
              <a:rPr lang="it-IT" sz="2000" i="1" dirty="0" err="1" smtClean="0"/>
              <a:t>investment</a:t>
            </a:r>
            <a:r>
              <a:rPr lang="it-IT" sz="2000" i="1" dirty="0"/>
              <a:t> </a:t>
            </a:r>
            <a:r>
              <a:rPr lang="it-IT" sz="2000" i="1" dirty="0" err="1" smtClean="0"/>
              <a:t>might</a:t>
            </a:r>
            <a:r>
              <a:rPr lang="it-IT" sz="2000" i="1" dirty="0" smtClean="0"/>
              <a:t> </a:t>
            </a:r>
            <a:r>
              <a:rPr lang="it-IT" sz="2000" i="1" dirty="0" err="1" smtClean="0"/>
              <a:t>influence</a:t>
            </a:r>
            <a:r>
              <a:rPr lang="it-IT" sz="2000" i="1" dirty="0" smtClean="0"/>
              <a:t> </a:t>
            </a:r>
            <a:r>
              <a:rPr lang="it-IT" sz="2000" i="1" dirty="0" err="1" smtClean="0"/>
              <a:t>finance</a:t>
            </a:r>
            <a:r>
              <a:rPr lang="it-IT" sz="2000" i="1" dirty="0" smtClean="0"/>
              <a:t>!</a:t>
            </a:r>
          </a:p>
          <a:p>
            <a:pPr lvl="1"/>
            <a:r>
              <a:rPr lang="it-IT" sz="2000" i="1" dirty="0"/>
              <a:t>s</a:t>
            </a:r>
            <a:r>
              <a:rPr lang="it-IT" sz="2000" i="1" dirty="0" smtClean="0"/>
              <a:t>tage of </a:t>
            </a:r>
            <a:r>
              <a:rPr lang="it-IT" sz="2000" i="1" dirty="0" err="1" smtClean="0"/>
              <a:t>developmentmight</a:t>
            </a:r>
            <a:r>
              <a:rPr lang="it-IT" sz="2000" i="1" dirty="0" smtClean="0"/>
              <a:t> </a:t>
            </a:r>
            <a:r>
              <a:rPr lang="it-IT" sz="2000" i="1" dirty="0" err="1" smtClean="0"/>
              <a:t>matter</a:t>
            </a:r>
            <a:r>
              <a:rPr lang="it-IT" sz="2000" i="1" dirty="0" smtClean="0"/>
              <a:t> </a:t>
            </a:r>
            <a:r>
              <a:rPr lang="it-IT" sz="2000" i="1" dirty="0" err="1" smtClean="0"/>
              <a:t>too</a:t>
            </a:r>
            <a:endParaRPr lang="it-IT" sz="2000" i="1" dirty="0" smtClean="0"/>
          </a:p>
          <a:p>
            <a:r>
              <a:rPr lang="it-IT" dirty="0" smtClean="0"/>
              <a:t>R&amp;D and </a:t>
            </a:r>
            <a:r>
              <a:rPr lang="it-IT" dirty="0" err="1" smtClean="0"/>
              <a:t>finance</a:t>
            </a:r>
            <a:r>
              <a:rPr lang="it-IT" dirty="0" smtClean="0"/>
              <a:t> (info </a:t>
            </a:r>
            <a:r>
              <a:rPr lang="it-IT" dirty="0" err="1" smtClean="0"/>
              <a:t>asymmetries</a:t>
            </a:r>
            <a:r>
              <a:rPr lang="it-IT" dirty="0" smtClean="0"/>
              <a:t> </a:t>
            </a:r>
            <a:r>
              <a:rPr lang="it-IT" dirty="0" err="1" smtClean="0"/>
              <a:t>between</a:t>
            </a:r>
            <a:r>
              <a:rPr lang="it-IT" dirty="0" smtClean="0"/>
              <a:t> </a:t>
            </a:r>
            <a:r>
              <a:rPr lang="it-IT" dirty="0" err="1" smtClean="0"/>
              <a:t>financers</a:t>
            </a:r>
            <a:r>
              <a:rPr lang="it-IT" dirty="0" smtClean="0"/>
              <a:t> and </a:t>
            </a:r>
            <a:r>
              <a:rPr lang="it-IT" dirty="0" err="1" smtClean="0"/>
              <a:t>managers</a:t>
            </a:r>
            <a:r>
              <a:rPr lang="it-IT" dirty="0" smtClean="0"/>
              <a:t>)</a:t>
            </a:r>
          </a:p>
          <a:p>
            <a:pPr lvl="1"/>
            <a:r>
              <a:rPr lang="it-IT" sz="2000" i="1" dirty="0" err="1" smtClean="0"/>
              <a:t>Cost</a:t>
            </a:r>
            <a:r>
              <a:rPr lang="it-IT" sz="2000" i="1" dirty="0" smtClean="0"/>
              <a:t> gap </a:t>
            </a:r>
            <a:r>
              <a:rPr lang="it-IT" sz="2000" i="1" dirty="0" err="1" smtClean="0"/>
              <a:t>between</a:t>
            </a:r>
            <a:r>
              <a:rPr lang="it-IT" sz="2000" i="1" dirty="0" smtClean="0"/>
              <a:t> </a:t>
            </a:r>
            <a:r>
              <a:rPr lang="it-IT" sz="2000" i="1" dirty="0" err="1" smtClean="0"/>
              <a:t>internal</a:t>
            </a:r>
            <a:r>
              <a:rPr lang="it-IT" sz="2000" i="1" dirty="0" smtClean="0"/>
              <a:t> and </a:t>
            </a:r>
            <a:r>
              <a:rPr lang="it-IT" sz="2000" i="1" dirty="0" err="1" smtClean="0"/>
              <a:t>external</a:t>
            </a:r>
            <a:r>
              <a:rPr lang="it-IT" sz="2000" i="1" dirty="0" smtClean="0"/>
              <a:t> </a:t>
            </a:r>
            <a:r>
              <a:rPr lang="it-IT" sz="2000" i="1" dirty="0" err="1" smtClean="0"/>
              <a:t>finance</a:t>
            </a:r>
            <a:r>
              <a:rPr lang="it-IT" sz="2000" i="1" dirty="0" smtClean="0"/>
              <a:t> </a:t>
            </a:r>
            <a:r>
              <a:rPr lang="it-IT" sz="2000" i="1" dirty="0" err="1" smtClean="0"/>
              <a:t>is</a:t>
            </a:r>
            <a:r>
              <a:rPr lang="it-IT" sz="2000" i="1" dirty="0" smtClean="0"/>
              <a:t> </a:t>
            </a:r>
            <a:r>
              <a:rPr lang="it-IT" sz="2000" i="1" dirty="0" err="1" smtClean="0"/>
              <a:t>greater</a:t>
            </a:r>
            <a:r>
              <a:rPr lang="it-IT" sz="2000" i="1" dirty="0" smtClean="0"/>
              <a:t> </a:t>
            </a:r>
            <a:r>
              <a:rPr lang="it-IT" sz="2000" i="1" dirty="0" err="1" smtClean="0"/>
              <a:t>than</a:t>
            </a:r>
            <a:r>
              <a:rPr lang="it-IT" sz="2000" i="1" dirty="0" smtClean="0"/>
              <a:t> </a:t>
            </a:r>
            <a:r>
              <a:rPr lang="it-IT" sz="2000" i="1" dirty="0" err="1" smtClean="0"/>
              <a:t>other</a:t>
            </a:r>
            <a:r>
              <a:rPr lang="it-IT" sz="2000" i="1" dirty="0" smtClean="0"/>
              <a:t> </a:t>
            </a:r>
            <a:r>
              <a:rPr lang="it-IT" sz="2000" i="1" dirty="0" err="1" smtClean="0"/>
              <a:t>investments</a:t>
            </a:r>
            <a:r>
              <a:rPr lang="it-IT" sz="2000" i="1" dirty="0" smtClean="0"/>
              <a:t> (more </a:t>
            </a:r>
            <a:r>
              <a:rPr lang="it-IT" sz="2000" i="1" dirty="0" err="1" smtClean="0"/>
              <a:t>internal</a:t>
            </a:r>
            <a:r>
              <a:rPr lang="it-IT" sz="2000" i="1" dirty="0" smtClean="0"/>
              <a:t> funds)</a:t>
            </a:r>
          </a:p>
          <a:p>
            <a:pPr lvl="1"/>
            <a:r>
              <a:rPr lang="it-IT" sz="2000" i="1" dirty="0" err="1" smtClean="0"/>
              <a:t>Imperfection</a:t>
            </a:r>
            <a:r>
              <a:rPr lang="it-IT" sz="2000" i="1" dirty="0" smtClean="0"/>
              <a:t> in capital </a:t>
            </a:r>
            <a:r>
              <a:rPr lang="it-IT" sz="2000" i="1" dirty="0" err="1" smtClean="0"/>
              <a:t>markets</a:t>
            </a:r>
            <a:r>
              <a:rPr lang="it-IT" sz="2000" i="1" dirty="0" smtClean="0"/>
              <a:t> </a:t>
            </a:r>
            <a:r>
              <a:rPr lang="it-IT" sz="2000" i="1" dirty="0" err="1" smtClean="0"/>
              <a:t>might</a:t>
            </a:r>
            <a:r>
              <a:rPr lang="it-IT" sz="2000" i="1" dirty="0" smtClean="0"/>
              <a:t> </a:t>
            </a:r>
            <a:r>
              <a:rPr lang="it-IT" sz="2000" i="1" dirty="0" err="1" smtClean="0"/>
              <a:t>have</a:t>
            </a:r>
            <a:r>
              <a:rPr lang="it-IT" sz="2000" i="1" dirty="0" smtClean="0"/>
              <a:t> more </a:t>
            </a:r>
            <a:r>
              <a:rPr lang="it-IT" sz="2000" i="1" dirty="0" err="1" smtClean="0"/>
              <a:t>effect</a:t>
            </a:r>
            <a:r>
              <a:rPr lang="it-IT" sz="2000" i="1" dirty="0" smtClean="0"/>
              <a:t> on R&amp;D (and in general on high </a:t>
            </a:r>
            <a:r>
              <a:rPr lang="it-IT" sz="2000" i="1" dirty="0" err="1" smtClean="0"/>
              <a:t>tech</a:t>
            </a:r>
            <a:r>
              <a:rPr lang="it-IT" sz="2000" i="1" dirty="0" smtClean="0"/>
              <a:t> </a:t>
            </a:r>
            <a:r>
              <a:rPr lang="it-IT" sz="2000" i="1" dirty="0" err="1" smtClean="0"/>
              <a:t>industries</a:t>
            </a:r>
            <a:r>
              <a:rPr lang="it-IT" sz="2000" i="1" dirty="0" smtClean="0"/>
              <a:t>?) </a:t>
            </a:r>
            <a:r>
              <a:rPr lang="it-IT" sz="2000" i="1" dirty="0" err="1" smtClean="0"/>
              <a:t>than</a:t>
            </a:r>
            <a:r>
              <a:rPr lang="it-IT" sz="2000" i="1" dirty="0" smtClean="0"/>
              <a:t> </a:t>
            </a:r>
            <a:r>
              <a:rPr lang="it-IT" sz="2000" i="1" dirty="0" err="1" smtClean="0"/>
              <a:t>other</a:t>
            </a:r>
            <a:r>
              <a:rPr lang="it-IT" sz="2000" i="1" dirty="0" smtClean="0"/>
              <a:t> </a:t>
            </a:r>
            <a:r>
              <a:rPr lang="it-IT" sz="2000" i="1" dirty="0" err="1" smtClean="0"/>
              <a:t>investment</a:t>
            </a:r>
            <a:r>
              <a:rPr lang="it-IT" sz="2000" i="1" dirty="0" smtClean="0"/>
              <a:t> </a:t>
            </a:r>
          </a:p>
          <a:p>
            <a:pPr lvl="1"/>
            <a:r>
              <a:rPr lang="it-IT" dirty="0" smtClean="0"/>
              <a:t>Cash flow </a:t>
            </a:r>
            <a:r>
              <a:rPr lang="it-IT" dirty="0" err="1" smtClean="0"/>
              <a:t>positively</a:t>
            </a:r>
            <a:r>
              <a:rPr lang="it-IT" dirty="0" smtClean="0"/>
              <a:t> </a:t>
            </a:r>
            <a:r>
              <a:rPr lang="it-IT" dirty="0" err="1" smtClean="0"/>
              <a:t>correlated</a:t>
            </a:r>
            <a:r>
              <a:rPr lang="it-IT" dirty="0" smtClean="0"/>
              <a:t> with R&amp;D </a:t>
            </a:r>
            <a:r>
              <a:rPr lang="it-IT" dirty="0" err="1" smtClean="0"/>
              <a:t>expenditure</a:t>
            </a:r>
            <a:r>
              <a:rPr lang="it-IT" dirty="0" smtClean="0"/>
              <a:t>..(</a:t>
            </a:r>
            <a:r>
              <a:rPr lang="it-IT" dirty="0" err="1" smtClean="0"/>
              <a:t>but</a:t>
            </a:r>
            <a:r>
              <a:rPr lang="it-IT" dirty="0" smtClean="0"/>
              <a:t>…)</a:t>
            </a:r>
            <a:endParaRPr lang="it-IT" dirty="0"/>
          </a:p>
        </p:txBody>
      </p:sp>
    </p:spTree>
    <p:extLst>
      <p:ext uri="{BB962C8B-B14F-4D97-AF65-F5344CB8AC3E}">
        <p14:creationId xmlns:p14="http://schemas.microsoft.com/office/powerpoint/2010/main" val="2283798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i="1" dirty="0" err="1"/>
              <a:t>Exploring</a:t>
            </a:r>
            <a:r>
              <a:rPr lang="it-IT" i="1" dirty="0"/>
              <a:t> </a:t>
            </a:r>
            <a:r>
              <a:rPr lang="it-IT" i="1" dirty="0" err="1"/>
              <a:t>theories</a:t>
            </a:r>
            <a:r>
              <a:rPr lang="it-IT" i="1" dirty="0"/>
              <a:t>…</a:t>
            </a:r>
            <a:br>
              <a:rPr lang="it-IT" i="1" dirty="0"/>
            </a:br>
            <a:r>
              <a:rPr lang="it-IT" dirty="0" err="1" smtClean="0"/>
              <a:t>Firm</a:t>
            </a:r>
            <a:r>
              <a:rPr lang="it-IT" dirty="0" smtClean="0"/>
              <a:t> and </a:t>
            </a:r>
            <a:r>
              <a:rPr lang="it-IT" dirty="0" err="1" smtClean="0"/>
              <a:t>financial</a:t>
            </a:r>
            <a:r>
              <a:rPr lang="it-IT" dirty="0" smtClean="0"/>
              <a:t> </a:t>
            </a:r>
            <a:r>
              <a:rPr lang="it-IT" dirty="0" err="1" smtClean="0"/>
              <a:t>behaviour</a:t>
            </a:r>
            <a:endParaRPr lang="it-IT" dirty="0"/>
          </a:p>
        </p:txBody>
      </p:sp>
      <p:sp>
        <p:nvSpPr>
          <p:cNvPr id="3" name="Segnaposto contenuto 2"/>
          <p:cNvSpPr>
            <a:spLocks noGrp="1"/>
          </p:cNvSpPr>
          <p:nvPr>
            <p:ph idx="1"/>
          </p:nvPr>
        </p:nvSpPr>
        <p:spPr/>
        <p:txBody>
          <a:bodyPr/>
          <a:lstStyle/>
          <a:p>
            <a:r>
              <a:rPr lang="it-IT" dirty="0" smtClean="0"/>
              <a:t>(do) </a:t>
            </a:r>
            <a:r>
              <a:rPr lang="it-IT" dirty="0"/>
              <a:t>t</a:t>
            </a:r>
            <a:r>
              <a:rPr lang="it-IT" dirty="0" smtClean="0"/>
              <a:t>he </a:t>
            </a:r>
            <a:r>
              <a:rPr lang="it-IT" dirty="0" err="1" smtClean="0"/>
              <a:t>charateristics</a:t>
            </a:r>
            <a:r>
              <a:rPr lang="it-IT" dirty="0" smtClean="0"/>
              <a:t> of </a:t>
            </a:r>
            <a:r>
              <a:rPr lang="it-IT" dirty="0" err="1" smtClean="0"/>
              <a:t>investing</a:t>
            </a:r>
            <a:r>
              <a:rPr lang="it-IT" dirty="0" smtClean="0"/>
              <a:t> </a:t>
            </a:r>
            <a:r>
              <a:rPr lang="it-IT" dirty="0" err="1" smtClean="0"/>
              <a:t>firm</a:t>
            </a:r>
            <a:r>
              <a:rPr lang="it-IT" dirty="0" smtClean="0"/>
              <a:t> </a:t>
            </a:r>
            <a:r>
              <a:rPr lang="it-IT" dirty="0" err="1" smtClean="0"/>
              <a:t>matter</a:t>
            </a:r>
            <a:r>
              <a:rPr lang="it-IT" dirty="0" smtClean="0"/>
              <a:t> to the </a:t>
            </a:r>
            <a:r>
              <a:rPr lang="it-IT" dirty="0" err="1" smtClean="0"/>
              <a:t>financial</a:t>
            </a:r>
            <a:r>
              <a:rPr lang="it-IT" dirty="0" smtClean="0"/>
              <a:t> </a:t>
            </a:r>
            <a:r>
              <a:rPr lang="it-IT" dirty="0" err="1" smtClean="0"/>
              <a:t>behaviour</a:t>
            </a:r>
            <a:r>
              <a:rPr lang="it-IT" dirty="0" smtClean="0"/>
              <a:t>…(?)</a:t>
            </a:r>
          </a:p>
          <a:p>
            <a:endParaRPr lang="it-IT" dirty="0" smtClean="0"/>
          </a:p>
          <a:p>
            <a:pPr lvl="1"/>
            <a:r>
              <a:rPr lang="it-IT" dirty="0" smtClean="0"/>
              <a:t>«</a:t>
            </a:r>
            <a:r>
              <a:rPr lang="it-IT" dirty="0" err="1" smtClean="0"/>
              <a:t>Financing</a:t>
            </a:r>
            <a:r>
              <a:rPr lang="it-IT" dirty="0" smtClean="0"/>
              <a:t> </a:t>
            </a:r>
            <a:r>
              <a:rPr lang="it-IT" dirty="0" err="1" smtClean="0"/>
              <a:t>growth</a:t>
            </a:r>
            <a:r>
              <a:rPr lang="it-IT" dirty="0" smtClean="0"/>
              <a:t> </a:t>
            </a:r>
            <a:r>
              <a:rPr lang="it-IT" dirty="0" err="1" smtClean="0"/>
              <a:t>cycle</a:t>
            </a:r>
            <a:r>
              <a:rPr lang="it-IT" dirty="0" smtClean="0"/>
              <a:t>» </a:t>
            </a:r>
            <a:r>
              <a:rPr lang="it-IT" dirty="0" err="1" smtClean="0"/>
              <a:t>theory</a:t>
            </a:r>
            <a:r>
              <a:rPr lang="it-IT" dirty="0" smtClean="0"/>
              <a:t>. E.g. </a:t>
            </a:r>
            <a:r>
              <a:rPr lang="it-IT" dirty="0" err="1" smtClean="0"/>
              <a:t>Early</a:t>
            </a:r>
            <a:r>
              <a:rPr lang="it-IT" dirty="0" smtClean="0"/>
              <a:t> </a:t>
            </a:r>
            <a:r>
              <a:rPr lang="it-IT" dirty="0" err="1" smtClean="0"/>
              <a:t>stages</a:t>
            </a:r>
            <a:r>
              <a:rPr lang="it-IT" dirty="0" smtClean="0"/>
              <a:t> = </a:t>
            </a:r>
            <a:r>
              <a:rPr lang="it-IT" dirty="0" err="1" smtClean="0"/>
              <a:t>difficulties</a:t>
            </a:r>
            <a:r>
              <a:rPr lang="it-IT" dirty="0" smtClean="0"/>
              <a:t> </a:t>
            </a:r>
            <a:r>
              <a:rPr lang="it-IT" dirty="0" err="1" smtClean="0"/>
              <a:t>rasing</a:t>
            </a:r>
            <a:r>
              <a:rPr lang="it-IT" dirty="0" smtClean="0"/>
              <a:t> </a:t>
            </a:r>
            <a:r>
              <a:rPr lang="it-IT" dirty="0" err="1" smtClean="0"/>
              <a:t>external</a:t>
            </a:r>
            <a:r>
              <a:rPr lang="it-IT" dirty="0" smtClean="0"/>
              <a:t> </a:t>
            </a:r>
            <a:r>
              <a:rPr lang="it-IT" dirty="0" err="1" smtClean="0"/>
              <a:t>finance</a:t>
            </a:r>
            <a:r>
              <a:rPr lang="it-IT" dirty="0" smtClean="0"/>
              <a:t> (</a:t>
            </a:r>
            <a:r>
              <a:rPr lang="it-IT" dirty="0" err="1" smtClean="0"/>
              <a:t>asimmetryc</a:t>
            </a:r>
            <a:r>
              <a:rPr lang="it-IT" dirty="0" smtClean="0"/>
              <a:t> info, etc.)…</a:t>
            </a:r>
            <a:r>
              <a:rPr lang="it-IT" dirty="0" err="1" smtClean="0"/>
              <a:t>but</a:t>
            </a:r>
            <a:endParaRPr lang="it-IT" dirty="0" smtClean="0"/>
          </a:p>
          <a:p>
            <a:pPr lvl="1"/>
            <a:endParaRPr lang="it-IT" dirty="0" smtClean="0"/>
          </a:p>
          <a:p>
            <a:pPr lvl="1"/>
            <a:r>
              <a:rPr lang="it-IT" dirty="0" smtClean="0"/>
              <a:t>…</a:t>
            </a:r>
            <a:r>
              <a:rPr lang="it-IT" dirty="0" err="1" smtClean="0"/>
              <a:t>but</a:t>
            </a:r>
            <a:r>
              <a:rPr lang="it-IT" dirty="0" smtClean="0"/>
              <a:t> </a:t>
            </a:r>
            <a:r>
              <a:rPr lang="it-IT" dirty="0" err="1" smtClean="0"/>
              <a:t>empirical</a:t>
            </a:r>
            <a:r>
              <a:rPr lang="it-IT" dirty="0" smtClean="0"/>
              <a:t> </a:t>
            </a:r>
            <a:r>
              <a:rPr lang="it-IT" dirty="0" err="1" smtClean="0"/>
              <a:t>reaserch</a:t>
            </a:r>
            <a:r>
              <a:rPr lang="it-IT" dirty="0" smtClean="0"/>
              <a:t> shows: funds </a:t>
            </a:r>
            <a:r>
              <a:rPr lang="it-IT" dirty="0" err="1" smtClean="0"/>
              <a:t>provided</a:t>
            </a:r>
            <a:r>
              <a:rPr lang="it-IT" dirty="0" smtClean="0"/>
              <a:t> by the </a:t>
            </a:r>
            <a:r>
              <a:rPr lang="it-IT" dirty="0" err="1" smtClean="0"/>
              <a:t>owner</a:t>
            </a:r>
            <a:r>
              <a:rPr lang="it-IT" dirty="0" smtClean="0"/>
              <a:t> are more </a:t>
            </a:r>
            <a:r>
              <a:rPr lang="it-IT" dirty="0" err="1" smtClean="0"/>
              <a:t>important</a:t>
            </a:r>
            <a:r>
              <a:rPr lang="it-IT" dirty="0" smtClean="0"/>
              <a:t> </a:t>
            </a:r>
            <a:r>
              <a:rPr lang="it-IT" dirty="0" err="1" smtClean="0"/>
              <a:t>as</a:t>
            </a:r>
            <a:r>
              <a:rPr lang="it-IT" dirty="0" smtClean="0"/>
              <a:t> the </a:t>
            </a:r>
            <a:r>
              <a:rPr lang="it-IT" dirty="0" err="1" smtClean="0"/>
              <a:t>firm</a:t>
            </a:r>
            <a:r>
              <a:rPr lang="it-IT" dirty="0" smtClean="0"/>
              <a:t> </a:t>
            </a:r>
            <a:r>
              <a:rPr lang="it-IT" dirty="0" err="1" smtClean="0"/>
              <a:t>gets</a:t>
            </a:r>
            <a:r>
              <a:rPr lang="it-IT" dirty="0" smtClean="0"/>
              <a:t> </a:t>
            </a:r>
            <a:r>
              <a:rPr lang="it-IT" dirty="0" err="1" smtClean="0"/>
              <a:t>older</a:t>
            </a:r>
            <a:r>
              <a:rPr lang="it-IT" dirty="0" smtClean="0"/>
              <a:t>; </a:t>
            </a:r>
            <a:r>
              <a:rPr lang="it-IT" dirty="0" err="1" smtClean="0"/>
              <a:t>finance</a:t>
            </a:r>
            <a:r>
              <a:rPr lang="it-IT" dirty="0" smtClean="0"/>
              <a:t> from insiders </a:t>
            </a:r>
            <a:r>
              <a:rPr lang="it-IT" dirty="0" err="1" smtClean="0"/>
              <a:t>never</a:t>
            </a:r>
            <a:r>
              <a:rPr lang="it-IT" dirty="0" smtClean="0"/>
              <a:t> </a:t>
            </a:r>
            <a:r>
              <a:rPr lang="it-IT" dirty="0" err="1" smtClean="0"/>
              <a:t>outweights</a:t>
            </a:r>
            <a:r>
              <a:rPr lang="it-IT" dirty="0" smtClean="0"/>
              <a:t> </a:t>
            </a:r>
            <a:r>
              <a:rPr lang="it-IT" dirty="0" err="1" smtClean="0"/>
              <a:t>finance</a:t>
            </a:r>
            <a:r>
              <a:rPr lang="it-IT" dirty="0" smtClean="0"/>
              <a:t> </a:t>
            </a:r>
            <a:r>
              <a:rPr lang="it-IT" dirty="0" err="1" smtClean="0"/>
              <a:t>provided</a:t>
            </a:r>
            <a:r>
              <a:rPr lang="it-IT" dirty="0" smtClean="0"/>
              <a:t> by outsiders (</a:t>
            </a:r>
            <a:r>
              <a:rPr lang="it-IT" dirty="0" err="1" smtClean="0"/>
              <a:t>also</a:t>
            </a:r>
            <a:r>
              <a:rPr lang="it-IT" dirty="0" smtClean="0"/>
              <a:t> for the </a:t>
            </a:r>
            <a:r>
              <a:rPr lang="it-IT" dirty="0" err="1" smtClean="0"/>
              <a:t>youngest</a:t>
            </a:r>
            <a:r>
              <a:rPr lang="it-IT" dirty="0" smtClean="0"/>
              <a:t> companies).</a:t>
            </a:r>
          </a:p>
          <a:p>
            <a:pPr lvl="1"/>
            <a:r>
              <a:rPr lang="it-IT" dirty="0" err="1" smtClean="0"/>
              <a:t>TBSFs</a:t>
            </a:r>
            <a:r>
              <a:rPr lang="it-IT" dirty="0" smtClean="0"/>
              <a:t> do </a:t>
            </a:r>
            <a:r>
              <a:rPr lang="it-IT" dirty="0" err="1" smtClean="0"/>
              <a:t>not</a:t>
            </a:r>
            <a:r>
              <a:rPr lang="it-IT" dirty="0" smtClean="0"/>
              <a:t> </a:t>
            </a:r>
            <a:r>
              <a:rPr lang="it-IT" dirty="0" err="1" smtClean="0"/>
              <a:t>have</a:t>
            </a:r>
            <a:r>
              <a:rPr lang="it-IT" dirty="0" smtClean="0"/>
              <a:t> more </a:t>
            </a:r>
            <a:r>
              <a:rPr lang="it-IT" dirty="0" err="1" smtClean="0"/>
              <a:t>difficulties</a:t>
            </a:r>
            <a:r>
              <a:rPr lang="it-IT" dirty="0" smtClean="0"/>
              <a:t> </a:t>
            </a:r>
            <a:r>
              <a:rPr lang="it-IT" dirty="0" err="1" smtClean="0"/>
              <a:t>thn</a:t>
            </a:r>
            <a:r>
              <a:rPr lang="it-IT" dirty="0" smtClean="0"/>
              <a:t> </a:t>
            </a:r>
            <a:r>
              <a:rPr lang="it-IT" dirty="0" err="1" smtClean="0"/>
              <a:t>SMEs</a:t>
            </a:r>
            <a:r>
              <a:rPr lang="it-IT" dirty="0" smtClean="0"/>
              <a:t> in general (UK)</a:t>
            </a:r>
          </a:p>
          <a:p>
            <a:endParaRPr lang="it-IT" dirty="0"/>
          </a:p>
          <a:p>
            <a:pPr lvl="1"/>
            <a:endParaRPr lang="it-IT" dirty="0" smtClean="0"/>
          </a:p>
          <a:p>
            <a:endParaRPr lang="it-IT" dirty="0" smtClean="0"/>
          </a:p>
          <a:p>
            <a:pPr lvl="1"/>
            <a:endParaRPr lang="it-IT" dirty="0" smtClean="0"/>
          </a:p>
          <a:p>
            <a:pPr lvl="1"/>
            <a:endParaRPr lang="it-IT" dirty="0" smtClean="0"/>
          </a:p>
          <a:p>
            <a:endParaRPr lang="it-IT" dirty="0"/>
          </a:p>
        </p:txBody>
      </p:sp>
    </p:spTree>
    <p:extLst>
      <p:ext uri="{BB962C8B-B14F-4D97-AF65-F5344CB8AC3E}">
        <p14:creationId xmlns:p14="http://schemas.microsoft.com/office/powerpoint/2010/main" val="992080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0606"/>
            <a:ext cx="10515600" cy="6076336"/>
          </a:xfrm>
        </p:spPr>
        <p:txBody>
          <a:bodyPr>
            <a:normAutofit fontScale="85000" lnSpcReduction="20000"/>
          </a:bodyPr>
          <a:lstStyle/>
          <a:p>
            <a:r>
              <a:rPr lang="en-US" b="1" dirty="0"/>
              <a:t>The financing decisions of innovative firms, Peter D. </a:t>
            </a:r>
            <a:r>
              <a:rPr lang="en-US" b="1" dirty="0" err="1"/>
              <a:t>Casson</a:t>
            </a:r>
            <a:r>
              <a:rPr lang="en-US" b="1" dirty="0"/>
              <a:t> a, Roderick Martin, Tahir M. </a:t>
            </a:r>
            <a:r>
              <a:rPr lang="en-US" b="1" dirty="0" err="1" smtClean="0"/>
              <a:t>Nisar</a:t>
            </a:r>
            <a:r>
              <a:rPr lang="en-US" b="1" dirty="0" smtClean="0"/>
              <a:t>, Research </a:t>
            </a:r>
            <a:r>
              <a:rPr lang="en-US" b="1" dirty="0"/>
              <a:t>in International Business and Finance 22 (2008) </a:t>
            </a:r>
            <a:r>
              <a:rPr lang="en-US" b="1" dirty="0" smtClean="0"/>
              <a:t>208–221</a:t>
            </a:r>
          </a:p>
          <a:p>
            <a:r>
              <a:rPr lang="en-US" dirty="0"/>
              <a:t>The paper examines the relation between forms of financing and the level of expenditure on research </a:t>
            </a:r>
            <a:r>
              <a:rPr lang="en-US" dirty="0" smtClean="0"/>
              <a:t>and development </a:t>
            </a:r>
            <a:r>
              <a:rPr lang="en-US" dirty="0"/>
              <a:t>(R&amp;D). </a:t>
            </a:r>
            <a:endParaRPr lang="en-US" dirty="0" smtClean="0"/>
          </a:p>
          <a:p>
            <a:r>
              <a:rPr lang="en-US" dirty="0" smtClean="0"/>
              <a:t>The </a:t>
            </a:r>
            <a:r>
              <a:rPr lang="en-US" dirty="0"/>
              <a:t>paper shows that the </a:t>
            </a:r>
            <a:r>
              <a:rPr lang="en-US" b="1" dirty="0">
                <a:solidFill>
                  <a:srgbClr val="FF0000"/>
                </a:solidFill>
              </a:rPr>
              <a:t>probability of issuing new equity </a:t>
            </a:r>
            <a:r>
              <a:rPr lang="en-US" dirty="0"/>
              <a:t>rises monotonically </a:t>
            </a:r>
            <a:r>
              <a:rPr lang="en-US" dirty="0" smtClean="0"/>
              <a:t>with the </a:t>
            </a:r>
            <a:r>
              <a:rPr lang="en-US" dirty="0"/>
              <a:t>level of expenditure on R&amp;D, whilst the </a:t>
            </a:r>
            <a:r>
              <a:rPr lang="en-US" b="1" dirty="0">
                <a:solidFill>
                  <a:srgbClr val="FF0000"/>
                </a:solidFill>
              </a:rPr>
              <a:t>use of debt finance </a:t>
            </a:r>
            <a:r>
              <a:rPr lang="en-US" dirty="0"/>
              <a:t>follows an inverted U curve, rising and </a:t>
            </a:r>
            <a:r>
              <a:rPr lang="en-US" dirty="0" smtClean="0"/>
              <a:t>then falling </a:t>
            </a:r>
            <a:r>
              <a:rPr lang="en-US" dirty="0"/>
              <a:t>as R&amp;D expenditure rises. </a:t>
            </a:r>
            <a:endParaRPr lang="en-US" dirty="0" smtClean="0"/>
          </a:p>
          <a:p>
            <a:r>
              <a:rPr lang="en-US" dirty="0" smtClean="0"/>
              <a:t>The </a:t>
            </a:r>
            <a:r>
              <a:rPr lang="en-US" dirty="0"/>
              <a:t>analysis confirms ‘</a:t>
            </a:r>
            <a:r>
              <a:rPr lang="en-US" dirty="0">
                <a:solidFill>
                  <a:srgbClr val="FF0000"/>
                </a:solidFill>
              </a:rPr>
              <a:t>control rights’ theories of financing</a:t>
            </a:r>
            <a:r>
              <a:rPr lang="en-US" dirty="0"/>
              <a:t>, in which </a:t>
            </a:r>
            <a:r>
              <a:rPr lang="en-US" dirty="0" smtClean="0"/>
              <a:t>firms </a:t>
            </a:r>
            <a:r>
              <a:rPr lang="en-US" u="sng" dirty="0" smtClean="0"/>
              <a:t>follow </a:t>
            </a:r>
            <a:r>
              <a:rPr lang="en-US" u="sng" dirty="0"/>
              <a:t>an established hierarchy of preferences </a:t>
            </a:r>
            <a:r>
              <a:rPr lang="en-US" u="sng" dirty="0" smtClean="0"/>
              <a:t>– “pecking order” - for </a:t>
            </a:r>
            <a:r>
              <a:rPr lang="en-US" u="sng" dirty="0"/>
              <a:t>modes of financing</a:t>
            </a:r>
            <a:r>
              <a:rPr lang="en-US" dirty="0"/>
              <a:t>, with debt preferred to equity since </a:t>
            </a:r>
            <a:r>
              <a:rPr lang="en-US" dirty="0" smtClean="0"/>
              <a:t>it involves </a:t>
            </a:r>
            <a:r>
              <a:rPr lang="en-US" dirty="0"/>
              <a:t>less loss of control rights. </a:t>
            </a:r>
            <a:r>
              <a:rPr lang="en-US" dirty="0" smtClean="0"/>
              <a:t>(</a:t>
            </a:r>
            <a:r>
              <a:rPr lang="en-US" dirty="0" smtClean="0">
                <a:effectLst>
                  <a:outerShdw blurRad="38100" dist="38100" dir="2700000" algn="tl">
                    <a:srgbClr val="000000">
                      <a:alpha val="43137"/>
                    </a:srgbClr>
                  </a:outerShdw>
                </a:effectLst>
              </a:rPr>
              <a:t>Governance structure matters</a:t>
            </a:r>
            <a:r>
              <a:rPr lang="en-US" dirty="0" smtClean="0"/>
              <a:t>!)</a:t>
            </a:r>
          </a:p>
          <a:p>
            <a:r>
              <a:rPr lang="en-US" dirty="0" smtClean="0"/>
              <a:t>The </a:t>
            </a:r>
            <a:r>
              <a:rPr lang="en-US" dirty="0"/>
              <a:t>mode of financing is linked to characteristic types of innovation, </a:t>
            </a:r>
            <a:r>
              <a:rPr lang="en-US" dirty="0" smtClean="0"/>
              <a:t>with debt </a:t>
            </a:r>
            <a:r>
              <a:rPr lang="en-US" dirty="0"/>
              <a:t>financing associated with incremental </a:t>
            </a:r>
            <a:r>
              <a:rPr lang="en-US" dirty="0" smtClean="0"/>
              <a:t>innovation  </a:t>
            </a:r>
            <a:r>
              <a:rPr lang="en-US" dirty="0"/>
              <a:t>and equity funding with R&amp;D intensive innovation</a:t>
            </a:r>
            <a:r>
              <a:rPr lang="en-US" dirty="0" smtClean="0"/>
              <a:t>, as </a:t>
            </a:r>
            <a:r>
              <a:rPr lang="en-US" dirty="0"/>
              <a:t>in pharmaceuticals. </a:t>
            </a:r>
            <a:endParaRPr lang="en-US" dirty="0" smtClean="0"/>
          </a:p>
          <a:p>
            <a:r>
              <a:rPr lang="en-US" dirty="0" smtClean="0"/>
              <a:t>The </a:t>
            </a:r>
            <a:r>
              <a:rPr lang="en-US" dirty="0"/>
              <a:t>paper concludes by suggesting a linkage between modes of financing, types </a:t>
            </a:r>
            <a:r>
              <a:rPr lang="en-US" dirty="0" smtClean="0"/>
              <a:t>of innovation </a:t>
            </a:r>
            <a:r>
              <a:rPr lang="en-US" dirty="0"/>
              <a:t>and business systems, with the UK’s innovation pattern linked to market financing </a:t>
            </a:r>
            <a:r>
              <a:rPr lang="en-US" dirty="0" smtClean="0"/>
              <a:t>contrasting with </a:t>
            </a:r>
            <a:r>
              <a:rPr lang="en-US" dirty="0"/>
              <a:t>the relationship financing of bank oriented systems such as Germany.</a:t>
            </a:r>
          </a:p>
        </p:txBody>
      </p:sp>
    </p:spTree>
    <p:extLst>
      <p:ext uri="{BB962C8B-B14F-4D97-AF65-F5344CB8AC3E}">
        <p14:creationId xmlns:p14="http://schemas.microsoft.com/office/powerpoint/2010/main" val="1368965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Long </a:t>
            </a:r>
            <a:r>
              <a:rPr lang="it-IT" dirty="0" err="1" smtClean="0"/>
              <a:t>term</a:t>
            </a:r>
            <a:r>
              <a:rPr lang="it-IT" dirty="0" smtClean="0"/>
              <a:t> </a:t>
            </a:r>
            <a:r>
              <a:rPr lang="it-IT" dirty="0" err="1" smtClean="0"/>
              <a:t>structural</a:t>
            </a:r>
            <a:r>
              <a:rPr lang="it-IT" dirty="0" smtClean="0"/>
              <a:t> </a:t>
            </a:r>
            <a:r>
              <a:rPr lang="it-IT" dirty="0" err="1" smtClean="0"/>
              <a:t>aspects</a:t>
            </a:r>
            <a:r>
              <a:rPr lang="it-IT" dirty="0" smtClean="0"/>
              <a:t>: Techno-</a:t>
            </a:r>
            <a:r>
              <a:rPr lang="it-IT" dirty="0" err="1" smtClean="0"/>
              <a:t>Economic</a:t>
            </a:r>
            <a:r>
              <a:rPr lang="it-IT" dirty="0" smtClean="0"/>
              <a:t> </a:t>
            </a:r>
            <a:r>
              <a:rPr lang="it-IT" dirty="0" err="1"/>
              <a:t>Paradigms</a:t>
            </a:r>
            <a:r>
              <a:rPr lang="it-IT" dirty="0"/>
              <a:t> and </a:t>
            </a:r>
            <a:r>
              <a:rPr lang="it-IT" dirty="0" err="1" smtClean="0"/>
              <a:t>finance</a:t>
            </a:r>
            <a:endParaRPr lang="it-IT" dirty="0"/>
          </a:p>
        </p:txBody>
      </p:sp>
      <p:sp>
        <p:nvSpPr>
          <p:cNvPr id="3" name="Segnaposto contenuto 2"/>
          <p:cNvSpPr>
            <a:spLocks noGrp="1"/>
          </p:cNvSpPr>
          <p:nvPr>
            <p:ph idx="1"/>
          </p:nvPr>
        </p:nvSpPr>
        <p:spPr>
          <a:xfrm>
            <a:off x="700549" y="1690688"/>
            <a:ext cx="10515600" cy="5113655"/>
          </a:xfrm>
        </p:spPr>
        <p:txBody>
          <a:bodyPr>
            <a:normAutofit fontScale="85000" lnSpcReduction="20000"/>
          </a:bodyPr>
          <a:lstStyle/>
          <a:p>
            <a:pPr marL="0" indent="0">
              <a:buNone/>
            </a:pPr>
            <a:r>
              <a:rPr lang="it-IT" dirty="0" smtClean="0"/>
              <a:t>Clusters of radical </a:t>
            </a:r>
            <a:r>
              <a:rPr lang="it-IT" dirty="0" err="1" smtClean="0"/>
              <a:t>innovation</a:t>
            </a:r>
            <a:r>
              <a:rPr lang="it-IT" dirty="0" smtClean="0"/>
              <a:t>…(</a:t>
            </a:r>
            <a:r>
              <a:rPr lang="it-IT" dirty="0" err="1" smtClean="0"/>
              <a:t>intepretative</a:t>
            </a:r>
            <a:r>
              <a:rPr lang="it-IT" dirty="0" smtClean="0"/>
              <a:t> </a:t>
            </a:r>
            <a:r>
              <a:rPr lang="it-IT" dirty="0" err="1" smtClean="0"/>
              <a:t>frameworks</a:t>
            </a:r>
            <a:r>
              <a:rPr lang="it-IT" dirty="0"/>
              <a:t>)</a:t>
            </a:r>
            <a:endParaRPr lang="it-IT" dirty="0" smtClean="0"/>
          </a:p>
          <a:p>
            <a:r>
              <a:rPr lang="it-IT" i="1" dirty="0" smtClean="0"/>
              <a:t>Business </a:t>
            </a:r>
            <a:r>
              <a:rPr lang="it-IT" i="1" dirty="0" err="1" smtClean="0"/>
              <a:t>cycles</a:t>
            </a:r>
            <a:r>
              <a:rPr lang="it-IT" i="1" dirty="0" smtClean="0"/>
              <a:t> (</a:t>
            </a:r>
            <a:r>
              <a:rPr lang="it-IT" i="1" dirty="0" err="1" smtClean="0"/>
              <a:t>Shumpeter</a:t>
            </a:r>
            <a:r>
              <a:rPr lang="it-IT" i="1" dirty="0" smtClean="0"/>
              <a:t>)</a:t>
            </a:r>
          </a:p>
          <a:p>
            <a:r>
              <a:rPr lang="it-IT" i="1" dirty="0" smtClean="0"/>
              <a:t>National Systems of </a:t>
            </a:r>
            <a:r>
              <a:rPr lang="it-IT" i="1" dirty="0" err="1" smtClean="0"/>
              <a:t>innovation</a:t>
            </a:r>
            <a:endParaRPr lang="it-IT" i="1" dirty="0" smtClean="0"/>
          </a:p>
          <a:p>
            <a:pPr marL="457200" lvl="1" indent="0">
              <a:buNone/>
            </a:pPr>
            <a:endParaRPr lang="it-IT" i="1" dirty="0"/>
          </a:p>
          <a:p>
            <a:pPr marL="0" indent="0">
              <a:buNone/>
            </a:pPr>
            <a:r>
              <a:rPr lang="it-IT" i="1" dirty="0" err="1" smtClean="0"/>
              <a:t>Carlota</a:t>
            </a:r>
            <a:r>
              <a:rPr lang="it-IT" i="1" dirty="0" smtClean="0"/>
              <a:t> </a:t>
            </a:r>
            <a:r>
              <a:rPr lang="it-IT" i="1" dirty="0" err="1" smtClean="0"/>
              <a:t>Perez</a:t>
            </a:r>
            <a:r>
              <a:rPr lang="it-IT" i="1" dirty="0" smtClean="0"/>
              <a:t> (2002) – </a:t>
            </a:r>
            <a:r>
              <a:rPr lang="en-US" dirty="0"/>
              <a:t>Technological Revolutions and Financial Capital: Carlota Perez, Edward Elgar, Cheltenham, UK, </a:t>
            </a:r>
            <a:r>
              <a:rPr lang="en-US" dirty="0" smtClean="0"/>
              <a:t>2002</a:t>
            </a:r>
            <a:endParaRPr lang="en-US" dirty="0"/>
          </a:p>
          <a:p>
            <a:pPr marL="0" indent="0">
              <a:buNone/>
            </a:pPr>
            <a:r>
              <a:rPr lang="it-IT" i="1" dirty="0" smtClean="0"/>
              <a:t>«</a:t>
            </a:r>
            <a:r>
              <a:rPr lang="it-IT" i="1" dirty="0" err="1" smtClean="0">
                <a:solidFill>
                  <a:srgbClr val="FF0000"/>
                </a:solidFill>
              </a:rPr>
              <a:t>relationships</a:t>
            </a:r>
            <a:r>
              <a:rPr lang="it-IT" i="1" dirty="0" smtClean="0">
                <a:solidFill>
                  <a:srgbClr val="FF0000"/>
                </a:solidFill>
              </a:rPr>
              <a:t> </a:t>
            </a:r>
            <a:r>
              <a:rPr lang="it-IT" i="1" dirty="0" err="1" smtClean="0">
                <a:solidFill>
                  <a:srgbClr val="FF0000"/>
                </a:solidFill>
              </a:rPr>
              <a:t>between</a:t>
            </a:r>
            <a:r>
              <a:rPr lang="it-IT" i="1" dirty="0" smtClean="0">
                <a:solidFill>
                  <a:srgbClr val="FF0000"/>
                </a:solidFill>
              </a:rPr>
              <a:t> the </a:t>
            </a:r>
            <a:r>
              <a:rPr lang="it-IT" i="1" dirty="0" err="1" smtClean="0">
                <a:solidFill>
                  <a:srgbClr val="FF0000"/>
                </a:solidFill>
              </a:rPr>
              <a:t>financial</a:t>
            </a:r>
            <a:r>
              <a:rPr lang="it-IT" i="1" dirty="0" smtClean="0">
                <a:solidFill>
                  <a:srgbClr val="FF0000"/>
                </a:solidFill>
              </a:rPr>
              <a:t> and </a:t>
            </a:r>
            <a:r>
              <a:rPr lang="it-IT" i="1" dirty="0" err="1" smtClean="0">
                <a:solidFill>
                  <a:srgbClr val="FF0000"/>
                </a:solidFill>
              </a:rPr>
              <a:t>productive</a:t>
            </a:r>
            <a:r>
              <a:rPr lang="it-IT" i="1" dirty="0" smtClean="0">
                <a:solidFill>
                  <a:srgbClr val="FF0000"/>
                </a:solidFill>
              </a:rPr>
              <a:t> </a:t>
            </a:r>
            <a:r>
              <a:rPr lang="it-IT" i="1" dirty="0" err="1" smtClean="0">
                <a:solidFill>
                  <a:srgbClr val="FF0000"/>
                </a:solidFill>
              </a:rPr>
              <a:t>sectors</a:t>
            </a:r>
            <a:r>
              <a:rPr lang="it-IT" i="1" dirty="0" smtClean="0">
                <a:solidFill>
                  <a:srgbClr val="FF0000"/>
                </a:solidFill>
              </a:rPr>
              <a:t> </a:t>
            </a:r>
            <a:r>
              <a:rPr lang="it-IT" i="1" dirty="0" err="1" smtClean="0">
                <a:solidFill>
                  <a:srgbClr val="FF0000"/>
                </a:solidFill>
              </a:rPr>
              <a:t>alters</a:t>
            </a:r>
            <a:r>
              <a:rPr lang="it-IT" i="1" dirty="0" smtClean="0">
                <a:solidFill>
                  <a:srgbClr val="FF0000"/>
                </a:solidFill>
              </a:rPr>
              <a:t> </a:t>
            </a:r>
            <a:r>
              <a:rPr lang="it-IT" i="1" dirty="0" err="1" smtClean="0">
                <a:solidFill>
                  <a:srgbClr val="FF0000"/>
                </a:solidFill>
              </a:rPr>
              <a:t>as</a:t>
            </a:r>
            <a:r>
              <a:rPr lang="it-IT" i="1" dirty="0" smtClean="0">
                <a:solidFill>
                  <a:srgbClr val="FF0000"/>
                </a:solidFill>
              </a:rPr>
              <a:t> the economy </a:t>
            </a:r>
            <a:r>
              <a:rPr lang="it-IT" i="1" dirty="0" err="1" smtClean="0">
                <a:solidFill>
                  <a:srgbClr val="FF0000"/>
                </a:solidFill>
              </a:rPr>
              <a:t>moves</a:t>
            </a:r>
            <a:r>
              <a:rPr lang="it-IT" i="1" dirty="0" smtClean="0">
                <a:solidFill>
                  <a:srgbClr val="FF0000"/>
                </a:solidFill>
              </a:rPr>
              <a:t> from </a:t>
            </a:r>
            <a:r>
              <a:rPr lang="it-IT" i="1" dirty="0" err="1" smtClean="0">
                <a:solidFill>
                  <a:srgbClr val="FF0000"/>
                </a:solidFill>
              </a:rPr>
              <a:t>one</a:t>
            </a:r>
            <a:r>
              <a:rPr lang="it-IT" i="1" dirty="0" smtClean="0">
                <a:solidFill>
                  <a:srgbClr val="FF0000"/>
                </a:solidFill>
              </a:rPr>
              <a:t> stage of the life </a:t>
            </a:r>
            <a:r>
              <a:rPr lang="it-IT" i="1" dirty="0" err="1" smtClean="0">
                <a:solidFill>
                  <a:srgbClr val="FF0000"/>
                </a:solidFill>
              </a:rPr>
              <a:t>cycle</a:t>
            </a:r>
            <a:r>
              <a:rPr lang="it-IT" i="1" dirty="0" smtClean="0">
                <a:solidFill>
                  <a:srgbClr val="FF0000"/>
                </a:solidFill>
              </a:rPr>
              <a:t> to </a:t>
            </a:r>
            <a:r>
              <a:rPr lang="it-IT" i="1" dirty="0" err="1" smtClean="0">
                <a:solidFill>
                  <a:srgbClr val="FF0000"/>
                </a:solidFill>
              </a:rPr>
              <a:t>another</a:t>
            </a:r>
            <a:r>
              <a:rPr lang="it-IT" i="1" dirty="0" smtClean="0">
                <a:solidFill>
                  <a:srgbClr val="FF0000"/>
                </a:solidFill>
              </a:rPr>
              <a:t>»</a:t>
            </a:r>
          </a:p>
          <a:p>
            <a:pPr lvl="1"/>
            <a:r>
              <a:rPr lang="it-IT" i="1" dirty="0" err="1" smtClean="0">
                <a:solidFill>
                  <a:srgbClr val="FF0000"/>
                </a:solidFill>
              </a:rPr>
              <a:t>What</a:t>
            </a:r>
            <a:r>
              <a:rPr lang="it-IT" i="1" dirty="0" smtClean="0">
                <a:solidFill>
                  <a:srgbClr val="FF0000"/>
                </a:solidFill>
              </a:rPr>
              <a:t> </a:t>
            </a:r>
            <a:r>
              <a:rPr lang="it-IT" i="1" dirty="0" err="1" smtClean="0">
                <a:solidFill>
                  <a:srgbClr val="FF0000"/>
                </a:solidFill>
              </a:rPr>
              <a:t>is</a:t>
            </a:r>
            <a:r>
              <a:rPr lang="it-IT" i="1" dirty="0" smtClean="0">
                <a:solidFill>
                  <a:srgbClr val="FF0000"/>
                </a:solidFill>
              </a:rPr>
              <a:t> </a:t>
            </a:r>
            <a:r>
              <a:rPr lang="it-IT" i="1" dirty="0" err="1" smtClean="0">
                <a:solidFill>
                  <a:srgbClr val="FF0000"/>
                </a:solidFill>
              </a:rPr>
              <a:t>exactly</a:t>
            </a:r>
            <a:r>
              <a:rPr lang="it-IT" i="1" dirty="0" smtClean="0">
                <a:solidFill>
                  <a:srgbClr val="FF0000"/>
                </a:solidFill>
              </a:rPr>
              <a:t> the </a:t>
            </a:r>
            <a:r>
              <a:rPr lang="it-IT" i="1" dirty="0" err="1" smtClean="0">
                <a:solidFill>
                  <a:srgbClr val="FF0000"/>
                </a:solidFill>
              </a:rPr>
              <a:t>role</a:t>
            </a:r>
            <a:r>
              <a:rPr lang="it-IT" i="1" dirty="0" smtClean="0">
                <a:solidFill>
                  <a:srgbClr val="FF0000"/>
                </a:solidFill>
              </a:rPr>
              <a:t> of </a:t>
            </a:r>
            <a:r>
              <a:rPr lang="it-IT" i="1" dirty="0" err="1" smtClean="0">
                <a:solidFill>
                  <a:srgbClr val="FF0000"/>
                </a:solidFill>
              </a:rPr>
              <a:t>finance</a:t>
            </a:r>
            <a:r>
              <a:rPr lang="it-IT" i="1" dirty="0" smtClean="0">
                <a:solidFill>
                  <a:srgbClr val="FF0000"/>
                </a:solidFill>
              </a:rPr>
              <a:t> in </a:t>
            </a:r>
            <a:r>
              <a:rPr lang="it-IT" i="1" dirty="0" err="1" smtClean="0">
                <a:solidFill>
                  <a:srgbClr val="FF0000"/>
                </a:solidFill>
              </a:rPr>
              <a:t>funding</a:t>
            </a:r>
            <a:r>
              <a:rPr lang="it-IT" i="1" dirty="0" smtClean="0">
                <a:solidFill>
                  <a:srgbClr val="FF0000"/>
                </a:solidFill>
              </a:rPr>
              <a:t> </a:t>
            </a:r>
            <a:r>
              <a:rPr lang="it-IT" i="1" dirty="0" err="1" smtClean="0">
                <a:solidFill>
                  <a:srgbClr val="FF0000"/>
                </a:solidFill>
              </a:rPr>
              <a:t>tech.revolution</a:t>
            </a:r>
            <a:r>
              <a:rPr lang="it-IT" i="1" dirty="0" smtClean="0">
                <a:solidFill>
                  <a:srgbClr val="FF0000"/>
                </a:solidFill>
              </a:rPr>
              <a:t>???.</a:t>
            </a:r>
          </a:p>
          <a:p>
            <a:pPr lvl="1"/>
            <a:endParaRPr lang="it-IT" i="1" dirty="0" smtClean="0">
              <a:solidFill>
                <a:srgbClr val="FF0000"/>
              </a:solidFill>
            </a:endParaRPr>
          </a:p>
          <a:p>
            <a:pPr marL="457200" lvl="1" indent="0">
              <a:buNone/>
            </a:pPr>
            <a:r>
              <a:rPr lang="en-US" dirty="0" smtClean="0"/>
              <a:t>“Perez</a:t>
            </a:r>
            <a:r>
              <a:rPr lang="en-US" dirty="0"/>
              <a:t>’ new contribution, which is highlighted in this book, is concerned with the changing role of finance over the course of a long cycle. What she presents here is original, provocative, and to me at least persuasive</a:t>
            </a:r>
            <a:r>
              <a:rPr lang="en-US" dirty="0" smtClean="0"/>
              <a:t>.” (Nelson, R.R.)</a:t>
            </a:r>
            <a:endParaRPr lang="it-IT" dirty="0"/>
          </a:p>
          <a:p>
            <a:pPr marL="457200" lvl="1" indent="0">
              <a:buNone/>
            </a:pPr>
            <a:endParaRPr lang="it-IT" i="1" dirty="0" smtClean="0"/>
          </a:p>
          <a:p>
            <a:pPr marL="0" indent="0">
              <a:buNone/>
            </a:pPr>
            <a:r>
              <a:rPr lang="it-IT" i="1" dirty="0" smtClean="0"/>
              <a:t>Stock </a:t>
            </a:r>
            <a:r>
              <a:rPr lang="it-IT" i="1" dirty="0" err="1" smtClean="0"/>
              <a:t>markets</a:t>
            </a:r>
            <a:r>
              <a:rPr lang="it-IT" i="1" dirty="0" smtClean="0"/>
              <a:t>: </a:t>
            </a:r>
            <a:r>
              <a:rPr lang="it-IT" i="1" dirty="0" err="1" smtClean="0"/>
              <a:t>transition</a:t>
            </a:r>
            <a:r>
              <a:rPr lang="it-IT" i="1" dirty="0" smtClean="0"/>
              <a:t> </a:t>
            </a:r>
            <a:r>
              <a:rPr lang="it-IT" i="1" dirty="0" err="1" smtClean="0"/>
              <a:t>periods</a:t>
            </a:r>
            <a:r>
              <a:rPr lang="it-IT" i="1" dirty="0" smtClean="0"/>
              <a:t> (from </a:t>
            </a:r>
            <a:r>
              <a:rPr lang="it-IT" i="1" dirty="0" err="1" smtClean="0"/>
              <a:t>founding</a:t>
            </a:r>
            <a:r>
              <a:rPr lang="it-IT" i="1" dirty="0" smtClean="0"/>
              <a:t>/ «</a:t>
            </a:r>
            <a:r>
              <a:rPr lang="it-IT" i="1" dirty="0" err="1" smtClean="0"/>
              <a:t>incorporation</a:t>
            </a:r>
            <a:r>
              <a:rPr lang="it-IT" i="1" dirty="0" smtClean="0"/>
              <a:t>» /first </a:t>
            </a:r>
            <a:r>
              <a:rPr lang="it-IT" i="1" dirty="0" err="1" smtClean="0"/>
              <a:t>product</a:t>
            </a:r>
            <a:r>
              <a:rPr lang="it-IT" i="1" dirty="0" smtClean="0"/>
              <a:t> to listing) </a:t>
            </a:r>
            <a:r>
              <a:rPr lang="it-IT" i="1" dirty="0" err="1" smtClean="0"/>
              <a:t>change</a:t>
            </a:r>
            <a:r>
              <a:rPr lang="it-IT" i="1" dirty="0" smtClean="0"/>
              <a:t> </a:t>
            </a:r>
            <a:r>
              <a:rPr lang="it-IT" i="1" dirty="0" err="1" smtClean="0"/>
              <a:t>across</a:t>
            </a:r>
            <a:r>
              <a:rPr lang="it-IT" i="1" dirty="0" smtClean="0"/>
              <a:t> time… </a:t>
            </a:r>
            <a:endParaRPr lang="it-IT" i="1" dirty="0"/>
          </a:p>
        </p:txBody>
      </p:sp>
    </p:spTree>
    <p:extLst>
      <p:ext uri="{BB962C8B-B14F-4D97-AF65-F5344CB8AC3E}">
        <p14:creationId xmlns:p14="http://schemas.microsoft.com/office/powerpoint/2010/main" val="3815582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Finance and </a:t>
            </a:r>
            <a:r>
              <a:rPr lang="en-US" sz="3600" i="1" dirty="0" smtClean="0">
                <a:solidFill>
                  <a:srgbClr val="FF0000"/>
                </a:solidFill>
              </a:rPr>
              <a:t>Technological cycles </a:t>
            </a:r>
            <a:r>
              <a:rPr lang="en-US" sz="3600" i="1" dirty="0" smtClean="0"/>
              <a:t>among Perez</a:t>
            </a:r>
            <a:endParaRPr lang="en-US" sz="3600" i="1" dirty="0"/>
          </a:p>
        </p:txBody>
      </p:sp>
      <p:sp>
        <p:nvSpPr>
          <p:cNvPr id="3" name="Content Placeholder 2"/>
          <p:cNvSpPr>
            <a:spLocks noGrp="1"/>
          </p:cNvSpPr>
          <p:nvPr>
            <p:ph idx="1"/>
          </p:nvPr>
        </p:nvSpPr>
        <p:spPr/>
        <p:txBody>
          <a:bodyPr>
            <a:normAutofit fontScale="62500" lnSpcReduction="20000"/>
          </a:bodyPr>
          <a:lstStyle/>
          <a:p>
            <a:r>
              <a:rPr lang="en-US" dirty="0" smtClean="0"/>
              <a:t>after </a:t>
            </a:r>
            <a:r>
              <a:rPr lang="en-US" dirty="0"/>
              <a:t>the early “irruption” stage when the new technologies that will drive an era come into view, an important part of the financial system comes to bet on them, speculatively</a:t>
            </a:r>
            <a:r>
              <a:rPr lang="en-US" dirty="0" smtClean="0"/>
              <a:t>.</a:t>
            </a:r>
          </a:p>
          <a:p>
            <a:r>
              <a:rPr lang="en-US" dirty="0" smtClean="0"/>
              <a:t> </a:t>
            </a:r>
            <a:r>
              <a:rPr lang="en-US" dirty="0"/>
              <a:t>Finance goes to new firms and new industries driven by great hopes of getting rich, fast. This clearly is the stuff of “bubbles.” The bubble in the Internet and related technologies that rose in the 1990s and broke at the turn of the century is a model. </a:t>
            </a:r>
            <a:endParaRPr lang="en-US" dirty="0" smtClean="0"/>
          </a:p>
          <a:p>
            <a:r>
              <a:rPr lang="en-US" dirty="0" smtClean="0"/>
              <a:t>But </a:t>
            </a:r>
            <a:r>
              <a:rPr lang="en-US" dirty="0"/>
              <a:t>Perez argues that the historical record shows very similar patterns of speculative, “get-rich” financing in the early stages of the other long waves. </a:t>
            </a:r>
            <a:endParaRPr lang="en-US" dirty="0" smtClean="0"/>
          </a:p>
          <a:p>
            <a:r>
              <a:rPr lang="en-US" dirty="0" smtClean="0"/>
              <a:t>She </a:t>
            </a:r>
            <a:r>
              <a:rPr lang="en-US" dirty="0"/>
              <a:t>notes a similar bubble in the 1920s, and an earlier one in the 1890s, each associated with the very rapid development and expansion of new industries, a belief by investors that they could get rich fast if they bet on the right firms, </a:t>
            </a:r>
            <a:r>
              <a:rPr lang="en-US" b="1" dirty="0">
                <a:solidFill>
                  <a:srgbClr val="FF0000"/>
                </a:solidFill>
              </a:rPr>
              <a:t>the development of financial arrangements to support the speculation, and ultimately a collapse of the bubble.</a:t>
            </a:r>
            <a:endParaRPr lang="it-IT" b="1" dirty="0">
              <a:solidFill>
                <a:srgbClr val="FF0000"/>
              </a:solidFill>
            </a:endParaRPr>
          </a:p>
          <a:p>
            <a:r>
              <a:rPr lang="en-US" dirty="0" smtClean="0"/>
              <a:t>Perez </a:t>
            </a:r>
            <a:r>
              <a:rPr lang="en-US" dirty="0"/>
              <a:t>then goes on to note that in the earlier eras after the bubble burst, and after a period of recession and shake out, economic growth resumed based on these no longer completely new industries, productivity and living standards rose for a period of time, and finance settled in to more sustained and less speculative modes of supporting economic activity</a:t>
            </a:r>
            <a:r>
              <a:rPr lang="en-US" dirty="0" smtClean="0"/>
              <a:t>.</a:t>
            </a:r>
          </a:p>
          <a:p>
            <a:endParaRPr lang="en-US" dirty="0"/>
          </a:p>
          <a:p>
            <a:r>
              <a:rPr lang="it-IT" i="1" dirty="0"/>
              <a:t>Case </a:t>
            </a:r>
            <a:r>
              <a:rPr lang="it-IT" i="1" dirty="0" err="1"/>
              <a:t>Study</a:t>
            </a:r>
            <a:r>
              <a:rPr lang="it-IT" i="1" dirty="0"/>
              <a:t> 1.: «</a:t>
            </a:r>
            <a:r>
              <a:rPr lang="it-IT" i="1" dirty="0">
                <a:solidFill>
                  <a:srgbClr val="FF0000"/>
                </a:solidFill>
              </a:rPr>
              <a:t>Capital market </a:t>
            </a:r>
            <a:r>
              <a:rPr lang="it-IT" i="1" dirty="0" err="1">
                <a:solidFill>
                  <a:srgbClr val="FF0000"/>
                </a:solidFill>
              </a:rPr>
              <a:t>Myopia</a:t>
            </a:r>
            <a:r>
              <a:rPr lang="it-IT" i="1" dirty="0">
                <a:solidFill>
                  <a:srgbClr val="FF0000"/>
                </a:solidFill>
              </a:rPr>
              <a:t>» - Hard disk drive </a:t>
            </a:r>
            <a:r>
              <a:rPr lang="it-IT" i="1" dirty="0" err="1">
                <a:solidFill>
                  <a:srgbClr val="FF0000"/>
                </a:solidFill>
              </a:rPr>
              <a:t>industry</a:t>
            </a:r>
            <a:r>
              <a:rPr lang="it-IT" i="1" dirty="0">
                <a:solidFill>
                  <a:srgbClr val="FF0000"/>
                </a:solidFill>
              </a:rPr>
              <a:t> (‘80) with </a:t>
            </a:r>
            <a:r>
              <a:rPr lang="it-IT" i="1" dirty="0" err="1">
                <a:solidFill>
                  <a:srgbClr val="FF0000"/>
                </a:solidFill>
              </a:rPr>
              <a:t>many</a:t>
            </a:r>
            <a:r>
              <a:rPr lang="it-IT" i="1" dirty="0">
                <a:solidFill>
                  <a:srgbClr val="FF0000"/>
                </a:solidFill>
              </a:rPr>
              <a:t> </a:t>
            </a:r>
            <a:r>
              <a:rPr lang="it-IT" i="1" dirty="0" err="1">
                <a:solidFill>
                  <a:srgbClr val="FF0000"/>
                </a:solidFill>
              </a:rPr>
              <a:t>failures</a:t>
            </a:r>
            <a:r>
              <a:rPr lang="it-IT" i="1" dirty="0">
                <a:solidFill>
                  <a:srgbClr val="FF0000"/>
                </a:solidFill>
              </a:rPr>
              <a:t>. </a:t>
            </a:r>
            <a:r>
              <a:rPr lang="it-IT" i="1" dirty="0" err="1">
                <a:solidFill>
                  <a:srgbClr val="FF0000"/>
                </a:solidFill>
              </a:rPr>
              <a:t>Example</a:t>
            </a:r>
            <a:r>
              <a:rPr lang="it-IT" i="1" dirty="0">
                <a:solidFill>
                  <a:srgbClr val="FF0000"/>
                </a:solidFill>
              </a:rPr>
              <a:t> of over-</a:t>
            </a:r>
            <a:r>
              <a:rPr lang="it-IT" i="1" dirty="0" err="1">
                <a:solidFill>
                  <a:srgbClr val="FF0000"/>
                </a:solidFill>
              </a:rPr>
              <a:t>investment</a:t>
            </a:r>
            <a:r>
              <a:rPr lang="it-IT" i="1" dirty="0">
                <a:solidFill>
                  <a:srgbClr val="FF0000"/>
                </a:solidFill>
              </a:rPr>
              <a:t> in venture capital? (short </a:t>
            </a:r>
            <a:r>
              <a:rPr lang="it-IT" i="1" dirty="0" err="1">
                <a:solidFill>
                  <a:srgbClr val="FF0000"/>
                </a:solidFill>
              </a:rPr>
              <a:t>term</a:t>
            </a:r>
            <a:r>
              <a:rPr lang="it-IT" i="1" dirty="0">
                <a:solidFill>
                  <a:srgbClr val="FF0000"/>
                </a:solidFill>
              </a:rPr>
              <a:t>… …</a:t>
            </a:r>
            <a:r>
              <a:rPr lang="it-IT" i="1" dirty="0" err="1">
                <a:solidFill>
                  <a:srgbClr val="FF0000"/>
                </a:solidFill>
              </a:rPr>
              <a:t>but</a:t>
            </a:r>
            <a:r>
              <a:rPr lang="it-IT" i="1" dirty="0">
                <a:solidFill>
                  <a:srgbClr val="FF0000"/>
                </a:solidFill>
              </a:rPr>
              <a:t> </a:t>
            </a:r>
            <a:r>
              <a:rPr lang="it-IT" i="1" dirty="0" err="1">
                <a:solidFill>
                  <a:srgbClr val="FF0000"/>
                </a:solidFill>
              </a:rPr>
              <a:t>survivors</a:t>
            </a:r>
            <a:r>
              <a:rPr lang="it-IT" i="1" dirty="0">
                <a:solidFill>
                  <a:srgbClr val="FF0000"/>
                </a:solidFill>
              </a:rPr>
              <a:t> in long </a:t>
            </a:r>
            <a:r>
              <a:rPr lang="it-IT" i="1" dirty="0" err="1">
                <a:solidFill>
                  <a:srgbClr val="FF0000"/>
                </a:solidFill>
              </a:rPr>
              <a:t>term</a:t>
            </a:r>
            <a:r>
              <a:rPr lang="it-IT" i="1" dirty="0">
                <a:solidFill>
                  <a:srgbClr val="FF0000"/>
                </a:solidFill>
              </a:rPr>
              <a:t> </a:t>
            </a:r>
            <a:r>
              <a:rPr lang="it-IT" i="1" dirty="0" err="1">
                <a:solidFill>
                  <a:srgbClr val="FF0000"/>
                </a:solidFill>
              </a:rPr>
              <a:t>perspective</a:t>
            </a:r>
            <a:r>
              <a:rPr lang="it-IT" i="1" dirty="0">
                <a:solidFill>
                  <a:srgbClr val="FF0000"/>
                </a:solidFill>
              </a:rPr>
              <a:t>?) </a:t>
            </a:r>
          </a:p>
          <a:p>
            <a:endParaRPr lang="en-US" dirty="0"/>
          </a:p>
        </p:txBody>
      </p:sp>
    </p:spTree>
    <p:extLst>
      <p:ext uri="{BB962C8B-B14F-4D97-AF65-F5344CB8AC3E}">
        <p14:creationId xmlns:p14="http://schemas.microsoft.com/office/powerpoint/2010/main" val="4057551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Financial </a:t>
            </a:r>
            <a:r>
              <a:rPr lang="it-IT" b="1" dirty="0" err="1" smtClean="0"/>
              <a:t>economics</a:t>
            </a:r>
            <a:r>
              <a:rPr lang="it-IT" b="1" dirty="0" smtClean="0"/>
              <a:t> and </a:t>
            </a:r>
            <a:r>
              <a:rPr lang="it-IT" b="1" dirty="0" err="1" smtClean="0"/>
              <a:t>innovation</a:t>
            </a:r>
            <a:endParaRPr lang="it-IT" b="1" dirty="0"/>
          </a:p>
        </p:txBody>
      </p:sp>
      <p:sp>
        <p:nvSpPr>
          <p:cNvPr id="3" name="Segnaposto contenuto 2"/>
          <p:cNvSpPr>
            <a:spLocks noGrp="1"/>
          </p:cNvSpPr>
          <p:nvPr>
            <p:ph idx="1"/>
          </p:nvPr>
        </p:nvSpPr>
        <p:spPr/>
        <p:txBody>
          <a:bodyPr>
            <a:normAutofit/>
          </a:bodyPr>
          <a:lstStyle/>
          <a:p>
            <a:r>
              <a:rPr lang="it-IT" dirty="0" smtClean="0"/>
              <a:t>Corporate </a:t>
            </a:r>
            <a:r>
              <a:rPr lang="it-IT" dirty="0" err="1" smtClean="0"/>
              <a:t>finance</a:t>
            </a:r>
            <a:r>
              <a:rPr lang="it-IT" dirty="0" smtClean="0"/>
              <a:t> and </a:t>
            </a:r>
            <a:r>
              <a:rPr lang="it-IT" dirty="0" err="1" smtClean="0"/>
              <a:t>investment</a:t>
            </a:r>
            <a:r>
              <a:rPr lang="it-IT" dirty="0" smtClean="0"/>
              <a:t> </a:t>
            </a:r>
          </a:p>
          <a:p>
            <a:r>
              <a:rPr lang="it-IT" dirty="0" err="1" smtClean="0"/>
              <a:t>Literature</a:t>
            </a:r>
            <a:r>
              <a:rPr lang="it-IT" dirty="0" smtClean="0"/>
              <a:t> on </a:t>
            </a:r>
            <a:r>
              <a:rPr lang="it-IT" b="1" dirty="0" err="1" smtClean="0">
                <a:solidFill>
                  <a:srgbClr val="FF0000"/>
                </a:solidFill>
              </a:rPr>
              <a:t>economic</a:t>
            </a:r>
            <a:r>
              <a:rPr lang="it-IT" b="1" dirty="0" smtClean="0">
                <a:solidFill>
                  <a:srgbClr val="FF0000"/>
                </a:solidFill>
              </a:rPr>
              <a:t> </a:t>
            </a:r>
            <a:r>
              <a:rPr lang="it-IT" b="1" dirty="0" err="1" smtClean="0">
                <a:solidFill>
                  <a:srgbClr val="FF0000"/>
                </a:solidFill>
              </a:rPr>
              <a:t>growth</a:t>
            </a:r>
            <a:r>
              <a:rPr lang="it-IT" dirty="0" smtClean="0"/>
              <a:t>; </a:t>
            </a:r>
            <a:r>
              <a:rPr lang="it-IT" dirty="0" err="1" smtClean="0"/>
              <a:t>endogenous</a:t>
            </a:r>
            <a:r>
              <a:rPr lang="it-IT" dirty="0" smtClean="0"/>
              <a:t> </a:t>
            </a:r>
            <a:r>
              <a:rPr lang="it-IT" dirty="0" err="1" smtClean="0"/>
              <a:t>growth</a:t>
            </a:r>
            <a:r>
              <a:rPr lang="it-IT" dirty="0" smtClean="0"/>
              <a:t> </a:t>
            </a:r>
            <a:r>
              <a:rPr lang="it-IT" dirty="0" err="1" smtClean="0"/>
              <a:t>theory</a:t>
            </a:r>
            <a:r>
              <a:rPr lang="it-IT" dirty="0" smtClean="0"/>
              <a:t> </a:t>
            </a:r>
            <a:r>
              <a:rPr lang="it-IT" dirty="0" err="1" smtClean="0"/>
              <a:t>focuses</a:t>
            </a:r>
            <a:r>
              <a:rPr lang="it-IT" dirty="0" smtClean="0"/>
              <a:t> on:</a:t>
            </a:r>
          </a:p>
          <a:p>
            <a:pPr lvl="1"/>
            <a:r>
              <a:rPr lang="it-IT" dirty="0" err="1" smtClean="0"/>
              <a:t>Characteristics</a:t>
            </a:r>
            <a:r>
              <a:rPr lang="it-IT" dirty="0" smtClean="0"/>
              <a:t> and </a:t>
            </a:r>
            <a:r>
              <a:rPr lang="it-IT" dirty="0" err="1" smtClean="0"/>
              <a:t>importance</a:t>
            </a:r>
            <a:r>
              <a:rPr lang="it-IT" dirty="0" smtClean="0"/>
              <a:t> of venture capital</a:t>
            </a:r>
          </a:p>
          <a:p>
            <a:pPr lvl="1"/>
            <a:r>
              <a:rPr lang="it-IT" dirty="0" err="1" smtClean="0"/>
              <a:t>Financing</a:t>
            </a:r>
            <a:r>
              <a:rPr lang="it-IT" dirty="0" smtClean="0"/>
              <a:t> R&amp;D intensive </a:t>
            </a:r>
            <a:r>
              <a:rPr lang="it-IT" dirty="0" err="1" smtClean="0"/>
              <a:t>firms</a:t>
            </a:r>
            <a:endParaRPr lang="it-IT" dirty="0" smtClean="0"/>
          </a:p>
          <a:p>
            <a:r>
              <a:rPr lang="it-IT" dirty="0" smtClean="0"/>
              <a:t>Finance </a:t>
            </a:r>
            <a:r>
              <a:rPr lang="it-IT" dirty="0" err="1" smtClean="0"/>
              <a:t>economists</a:t>
            </a:r>
            <a:r>
              <a:rPr lang="it-IT" dirty="0" smtClean="0"/>
              <a:t> </a:t>
            </a:r>
            <a:r>
              <a:rPr lang="it-IT" dirty="0" err="1" smtClean="0"/>
              <a:t>have</a:t>
            </a:r>
            <a:r>
              <a:rPr lang="it-IT" dirty="0" smtClean="0"/>
              <a:t> </a:t>
            </a:r>
            <a:r>
              <a:rPr lang="it-IT" dirty="0" err="1" smtClean="0"/>
              <a:t>limits</a:t>
            </a:r>
            <a:r>
              <a:rPr lang="it-IT" dirty="0" smtClean="0"/>
              <a:t> in </a:t>
            </a:r>
            <a:r>
              <a:rPr lang="it-IT" dirty="0" err="1" smtClean="0"/>
              <a:t>understanding</a:t>
            </a:r>
            <a:r>
              <a:rPr lang="it-IT" dirty="0" smtClean="0"/>
              <a:t> the </a:t>
            </a:r>
            <a:r>
              <a:rPr lang="it-IT" dirty="0" err="1" smtClean="0"/>
              <a:t>finance</a:t>
            </a:r>
            <a:r>
              <a:rPr lang="it-IT" dirty="0" smtClean="0"/>
              <a:t>/</a:t>
            </a:r>
            <a:r>
              <a:rPr lang="it-IT" dirty="0" err="1" smtClean="0"/>
              <a:t>innovaton</a:t>
            </a:r>
            <a:r>
              <a:rPr lang="it-IT" dirty="0" smtClean="0"/>
              <a:t> </a:t>
            </a:r>
            <a:r>
              <a:rPr lang="it-IT" dirty="0" err="1" smtClean="0"/>
              <a:t>relationship</a:t>
            </a:r>
            <a:r>
              <a:rPr lang="it-IT" dirty="0" smtClean="0"/>
              <a:t>? </a:t>
            </a:r>
          </a:p>
          <a:p>
            <a:r>
              <a:rPr lang="it-IT" dirty="0" err="1" smtClean="0"/>
              <a:t>Traditional</a:t>
            </a:r>
            <a:r>
              <a:rPr lang="it-IT" dirty="0" smtClean="0"/>
              <a:t> </a:t>
            </a:r>
            <a:r>
              <a:rPr lang="it-IT" dirty="0" err="1" smtClean="0"/>
              <a:t>approaches</a:t>
            </a:r>
            <a:r>
              <a:rPr lang="it-IT" dirty="0" smtClean="0"/>
              <a:t>: </a:t>
            </a:r>
          </a:p>
          <a:p>
            <a:pPr lvl="1"/>
            <a:r>
              <a:rPr lang="it-IT" dirty="0" err="1" smtClean="0"/>
              <a:t>Cost</a:t>
            </a:r>
            <a:r>
              <a:rPr lang="it-IT" dirty="0" smtClean="0"/>
              <a:t>-benefit of </a:t>
            </a:r>
            <a:r>
              <a:rPr lang="it-IT" dirty="0" err="1" smtClean="0"/>
              <a:t>different</a:t>
            </a:r>
            <a:r>
              <a:rPr lang="it-IT" dirty="0" smtClean="0"/>
              <a:t> fin. </a:t>
            </a:r>
            <a:r>
              <a:rPr lang="it-IT" dirty="0" err="1" smtClean="0"/>
              <a:t>sources</a:t>
            </a:r>
            <a:r>
              <a:rPr lang="it-IT" dirty="0" smtClean="0"/>
              <a:t> (Modigliani Miller, 1958);</a:t>
            </a:r>
          </a:p>
          <a:p>
            <a:pPr lvl="1"/>
            <a:r>
              <a:rPr lang="it-IT" dirty="0" smtClean="0"/>
              <a:t>Focus on information </a:t>
            </a:r>
            <a:r>
              <a:rPr lang="it-IT" dirty="0" err="1" smtClean="0"/>
              <a:t>asymmetry</a:t>
            </a:r>
            <a:r>
              <a:rPr lang="it-IT" dirty="0" smtClean="0"/>
              <a:t> (’70)</a:t>
            </a:r>
          </a:p>
          <a:p>
            <a:pPr lvl="1"/>
            <a:endParaRPr lang="it-IT" dirty="0" smtClean="0"/>
          </a:p>
          <a:p>
            <a:pPr lvl="1"/>
            <a:endParaRPr lang="it-IT" dirty="0"/>
          </a:p>
        </p:txBody>
      </p:sp>
    </p:spTree>
    <p:extLst>
      <p:ext uri="{BB962C8B-B14F-4D97-AF65-F5344CB8AC3E}">
        <p14:creationId xmlns:p14="http://schemas.microsoft.com/office/powerpoint/2010/main" val="3905764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Finance, </a:t>
            </a:r>
            <a:r>
              <a:rPr lang="it-IT" dirty="0" err="1" smtClean="0"/>
              <a:t>innovation</a:t>
            </a:r>
            <a:r>
              <a:rPr lang="it-IT" dirty="0" smtClean="0"/>
              <a:t> </a:t>
            </a:r>
            <a:r>
              <a:rPr lang="it-IT" b="1" dirty="0" smtClean="0"/>
              <a:t>and…</a:t>
            </a:r>
            <a:r>
              <a:rPr lang="it-IT" b="1" dirty="0" err="1" smtClean="0"/>
              <a:t>Economic</a:t>
            </a:r>
            <a:r>
              <a:rPr lang="it-IT" b="1" dirty="0" smtClean="0"/>
              <a:t> </a:t>
            </a:r>
            <a:r>
              <a:rPr lang="it-IT" b="1" dirty="0" err="1" smtClean="0"/>
              <a:t>Growth</a:t>
            </a:r>
            <a:endParaRPr lang="it-IT" b="1" dirty="0"/>
          </a:p>
        </p:txBody>
      </p:sp>
      <p:sp>
        <p:nvSpPr>
          <p:cNvPr id="3" name="Segnaposto contenuto 2"/>
          <p:cNvSpPr>
            <a:spLocks noGrp="1"/>
          </p:cNvSpPr>
          <p:nvPr>
            <p:ph idx="1"/>
          </p:nvPr>
        </p:nvSpPr>
        <p:spPr>
          <a:xfrm>
            <a:off x="838200" y="1398905"/>
            <a:ext cx="10515600" cy="4351338"/>
          </a:xfrm>
        </p:spPr>
        <p:txBody>
          <a:bodyPr>
            <a:normAutofit fontScale="92500"/>
          </a:bodyPr>
          <a:lstStyle/>
          <a:p>
            <a:r>
              <a:rPr lang="it-IT" b="1" dirty="0" err="1" smtClean="0"/>
              <a:t>Might</a:t>
            </a:r>
            <a:r>
              <a:rPr lang="it-IT" b="1" dirty="0" smtClean="0"/>
              <a:t> the </a:t>
            </a:r>
            <a:r>
              <a:rPr lang="it-IT" b="1" dirty="0" err="1" smtClean="0"/>
              <a:t>development</a:t>
            </a:r>
            <a:r>
              <a:rPr lang="it-IT" b="1" dirty="0" smtClean="0"/>
              <a:t> and </a:t>
            </a:r>
            <a:r>
              <a:rPr lang="it-IT" b="1" dirty="0" err="1" smtClean="0"/>
              <a:t>structure</a:t>
            </a:r>
            <a:r>
              <a:rPr lang="it-IT" b="1" dirty="0" smtClean="0"/>
              <a:t> of a </a:t>
            </a:r>
            <a:r>
              <a:rPr lang="it-IT" b="1" dirty="0" smtClean="0">
                <a:solidFill>
                  <a:srgbClr val="FF0000"/>
                </a:solidFill>
              </a:rPr>
              <a:t>country </a:t>
            </a:r>
            <a:r>
              <a:rPr lang="it-IT" b="1" dirty="0" err="1" smtClean="0">
                <a:solidFill>
                  <a:srgbClr val="FF0000"/>
                </a:solidFill>
              </a:rPr>
              <a:t>financial</a:t>
            </a:r>
            <a:r>
              <a:rPr lang="it-IT" b="1" dirty="0" smtClean="0">
                <a:solidFill>
                  <a:srgbClr val="FF0000"/>
                </a:solidFill>
              </a:rPr>
              <a:t> </a:t>
            </a:r>
            <a:r>
              <a:rPr lang="it-IT" b="1" dirty="0" err="1" smtClean="0">
                <a:solidFill>
                  <a:srgbClr val="FF0000"/>
                </a:solidFill>
              </a:rPr>
              <a:t>system</a:t>
            </a:r>
            <a:r>
              <a:rPr lang="it-IT" b="1" dirty="0" smtClean="0">
                <a:solidFill>
                  <a:srgbClr val="FF0000"/>
                </a:solidFill>
              </a:rPr>
              <a:t> </a:t>
            </a:r>
            <a:r>
              <a:rPr lang="it-IT" b="1" dirty="0" err="1" smtClean="0"/>
              <a:t>have</a:t>
            </a:r>
            <a:r>
              <a:rPr lang="it-IT" b="1" dirty="0" smtClean="0"/>
              <a:t> </a:t>
            </a:r>
            <a:r>
              <a:rPr lang="it-IT" b="1" dirty="0" err="1" smtClean="0"/>
              <a:t>implication</a:t>
            </a:r>
            <a:r>
              <a:rPr lang="it-IT" b="1" dirty="0" smtClean="0"/>
              <a:t> for </a:t>
            </a:r>
            <a:r>
              <a:rPr lang="it-IT" b="1" dirty="0" err="1" smtClean="0"/>
              <a:t>its</a:t>
            </a:r>
            <a:r>
              <a:rPr lang="it-IT" b="1" dirty="0" smtClean="0"/>
              <a:t> </a:t>
            </a:r>
            <a:r>
              <a:rPr lang="it-IT" b="1" dirty="0" err="1" smtClean="0"/>
              <a:t>economic</a:t>
            </a:r>
            <a:r>
              <a:rPr lang="it-IT" b="1" dirty="0" smtClean="0"/>
              <a:t> </a:t>
            </a:r>
            <a:r>
              <a:rPr lang="it-IT" b="1" dirty="0" err="1" smtClean="0"/>
              <a:t>growth</a:t>
            </a:r>
            <a:r>
              <a:rPr lang="it-IT" b="1" dirty="0" smtClean="0"/>
              <a:t>? </a:t>
            </a:r>
          </a:p>
          <a:p>
            <a:pPr lvl="1"/>
            <a:r>
              <a:rPr lang="it-IT" dirty="0" err="1" smtClean="0"/>
              <a:t>Recent</a:t>
            </a:r>
            <a:r>
              <a:rPr lang="it-IT" dirty="0" smtClean="0"/>
              <a:t> </a:t>
            </a:r>
            <a:r>
              <a:rPr lang="it-IT" dirty="0" err="1" smtClean="0"/>
              <a:t>articles</a:t>
            </a:r>
            <a:r>
              <a:rPr lang="it-IT" dirty="0" smtClean="0"/>
              <a:t> focus on the </a:t>
            </a:r>
            <a:r>
              <a:rPr lang="it-IT" dirty="0" err="1" smtClean="0"/>
              <a:t>mechanism</a:t>
            </a:r>
            <a:r>
              <a:rPr lang="it-IT" dirty="0" smtClean="0"/>
              <a:t>…</a:t>
            </a:r>
          </a:p>
          <a:p>
            <a:pPr lvl="1"/>
            <a:r>
              <a:rPr lang="it-IT" dirty="0" err="1" smtClean="0"/>
              <a:t>Neoclassical</a:t>
            </a:r>
            <a:r>
              <a:rPr lang="it-IT" dirty="0" smtClean="0"/>
              <a:t> </a:t>
            </a:r>
            <a:r>
              <a:rPr lang="it-IT" dirty="0" err="1" smtClean="0"/>
              <a:t>theory</a:t>
            </a:r>
            <a:r>
              <a:rPr lang="it-IT" dirty="0" smtClean="0"/>
              <a:t> </a:t>
            </a:r>
            <a:r>
              <a:rPr lang="it-IT" dirty="0" err="1" smtClean="0"/>
              <a:t>doas</a:t>
            </a:r>
            <a:r>
              <a:rPr lang="it-IT" dirty="0" smtClean="0"/>
              <a:t> </a:t>
            </a:r>
            <a:r>
              <a:rPr lang="it-IT" dirty="0" err="1" smtClean="0"/>
              <a:t>not</a:t>
            </a:r>
            <a:r>
              <a:rPr lang="it-IT" dirty="0" smtClean="0"/>
              <a:t> </a:t>
            </a:r>
            <a:r>
              <a:rPr lang="it-IT" dirty="0" err="1" smtClean="0"/>
              <a:t>differentiate</a:t>
            </a:r>
            <a:r>
              <a:rPr lang="it-IT" dirty="0" smtClean="0"/>
              <a:t> </a:t>
            </a:r>
            <a:r>
              <a:rPr lang="it-IT" dirty="0" err="1" smtClean="0"/>
              <a:t>among</a:t>
            </a:r>
            <a:r>
              <a:rPr lang="it-IT" dirty="0" smtClean="0"/>
              <a:t> </a:t>
            </a:r>
            <a:r>
              <a:rPr lang="it-IT" dirty="0" err="1" smtClean="0"/>
              <a:t>sectors</a:t>
            </a:r>
            <a:r>
              <a:rPr lang="it-IT" dirty="0" smtClean="0"/>
              <a:t>…(aggregate economica </a:t>
            </a:r>
            <a:r>
              <a:rPr lang="it-IT" dirty="0" err="1" smtClean="0"/>
              <a:t>activity</a:t>
            </a:r>
            <a:r>
              <a:rPr lang="it-IT" dirty="0" smtClean="0"/>
              <a:t>)…</a:t>
            </a:r>
          </a:p>
          <a:p>
            <a:pPr lvl="1"/>
            <a:r>
              <a:rPr lang="it-IT" dirty="0" smtClean="0"/>
              <a:t>…some </a:t>
            </a:r>
            <a:r>
              <a:rPr lang="it-IT" dirty="0" err="1" smtClean="0"/>
              <a:t>scholars</a:t>
            </a:r>
            <a:r>
              <a:rPr lang="it-IT" dirty="0" smtClean="0"/>
              <a:t> </a:t>
            </a:r>
            <a:r>
              <a:rPr lang="it-IT" dirty="0" err="1" smtClean="0"/>
              <a:t>differentiated</a:t>
            </a:r>
            <a:r>
              <a:rPr lang="it-IT" dirty="0" smtClean="0"/>
              <a:t> </a:t>
            </a:r>
            <a:r>
              <a:rPr lang="it-IT" dirty="0" err="1" smtClean="0"/>
              <a:t>among</a:t>
            </a:r>
            <a:r>
              <a:rPr lang="it-IT" dirty="0" smtClean="0"/>
              <a:t> </a:t>
            </a:r>
            <a:r>
              <a:rPr lang="it-IT" dirty="0" err="1" smtClean="0"/>
              <a:t>industries</a:t>
            </a:r>
            <a:r>
              <a:rPr lang="it-IT" dirty="0" smtClean="0"/>
              <a:t> (</a:t>
            </a:r>
            <a:r>
              <a:rPr lang="it-IT" dirty="0" err="1" smtClean="0"/>
              <a:t>they</a:t>
            </a:r>
            <a:r>
              <a:rPr lang="it-IT" dirty="0" smtClean="0"/>
              <a:t> </a:t>
            </a:r>
            <a:r>
              <a:rPr lang="it-IT" dirty="0" err="1" smtClean="0"/>
              <a:t>have</a:t>
            </a:r>
            <a:r>
              <a:rPr lang="it-IT" dirty="0" smtClean="0"/>
              <a:t> </a:t>
            </a:r>
            <a:r>
              <a:rPr lang="it-IT" dirty="0" err="1" smtClean="0"/>
              <a:t>different</a:t>
            </a:r>
            <a:r>
              <a:rPr lang="it-IT" dirty="0" smtClean="0"/>
              <a:t> </a:t>
            </a:r>
            <a:r>
              <a:rPr lang="it-IT" dirty="0" err="1" smtClean="0"/>
              <a:t>finance</a:t>
            </a:r>
            <a:r>
              <a:rPr lang="it-IT" dirty="0" smtClean="0"/>
              <a:t> </a:t>
            </a:r>
            <a:r>
              <a:rPr lang="it-IT" dirty="0" err="1" smtClean="0"/>
              <a:t>requirements</a:t>
            </a:r>
            <a:r>
              <a:rPr lang="it-IT" dirty="0" smtClean="0"/>
              <a:t> in </a:t>
            </a:r>
            <a:r>
              <a:rPr lang="it-IT" dirty="0" err="1" smtClean="0"/>
              <a:t>different</a:t>
            </a:r>
            <a:r>
              <a:rPr lang="it-IT" dirty="0" smtClean="0"/>
              <a:t> </a:t>
            </a:r>
            <a:r>
              <a:rPr lang="it-IT" dirty="0" err="1" smtClean="0"/>
              <a:t>stages</a:t>
            </a:r>
            <a:r>
              <a:rPr lang="it-IT" dirty="0" smtClean="0"/>
              <a:t>…</a:t>
            </a:r>
            <a:r>
              <a:rPr lang="it-IT" dirty="0" err="1" smtClean="0"/>
              <a:t>Thus</a:t>
            </a:r>
            <a:r>
              <a:rPr lang="it-IT" dirty="0" smtClean="0"/>
              <a:t> </a:t>
            </a:r>
            <a:r>
              <a:rPr lang="it-IT" dirty="0" err="1" smtClean="0"/>
              <a:t>relationship</a:t>
            </a:r>
            <a:r>
              <a:rPr lang="it-IT" dirty="0" smtClean="0"/>
              <a:t> with «</a:t>
            </a:r>
            <a:r>
              <a:rPr lang="it-IT" dirty="0" err="1" smtClean="0"/>
              <a:t>external</a:t>
            </a:r>
            <a:r>
              <a:rPr lang="it-IT" dirty="0" smtClean="0"/>
              <a:t> </a:t>
            </a:r>
            <a:r>
              <a:rPr lang="it-IT" dirty="0" err="1" smtClean="0"/>
              <a:t>finance</a:t>
            </a:r>
            <a:r>
              <a:rPr lang="it-IT" dirty="0" smtClean="0"/>
              <a:t>» </a:t>
            </a:r>
            <a:r>
              <a:rPr lang="it-IT" dirty="0" err="1" smtClean="0"/>
              <a:t>is</a:t>
            </a:r>
            <a:r>
              <a:rPr lang="it-IT" dirty="0" smtClean="0"/>
              <a:t> </a:t>
            </a:r>
            <a:r>
              <a:rPr lang="it-IT" dirty="0" err="1" smtClean="0"/>
              <a:t>not</a:t>
            </a:r>
            <a:r>
              <a:rPr lang="it-IT" dirty="0" smtClean="0"/>
              <a:t> the </a:t>
            </a:r>
            <a:r>
              <a:rPr lang="it-IT" dirty="0" err="1" smtClean="0"/>
              <a:t>same</a:t>
            </a:r>
            <a:r>
              <a:rPr lang="it-IT" dirty="0" smtClean="0"/>
              <a:t>) </a:t>
            </a:r>
          </a:p>
          <a:p>
            <a:pPr lvl="1"/>
            <a:r>
              <a:rPr lang="it-IT" dirty="0" err="1" smtClean="0">
                <a:solidFill>
                  <a:srgbClr val="FF0000"/>
                </a:solidFill>
              </a:rPr>
              <a:t>Rajan</a:t>
            </a:r>
            <a:r>
              <a:rPr lang="it-IT" dirty="0" smtClean="0">
                <a:solidFill>
                  <a:srgbClr val="FF0000"/>
                </a:solidFill>
              </a:rPr>
              <a:t> and Zingales (</a:t>
            </a:r>
            <a:r>
              <a:rPr lang="it-IT" dirty="0" err="1" smtClean="0">
                <a:solidFill>
                  <a:srgbClr val="FF0000"/>
                </a:solidFill>
              </a:rPr>
              <a:t>disaggregated</a:t>
            </a:r>
            <a:r>
              <a:rPr lang="it-IT" dirty="0" smtClean="0">
                <a:solidFill>
                  <a:srgbClr val="FF0000"/>
                </a:solidFill>
              </a:rPr>
              <a:t> </a:t>
            </a:r>
            <a:r>
              <a:rPr lang="it-IT" dirty="0" err="1" smtClean="0">
                <a:solidFill>
                  <a:srgbClr val="FF0000"/>
                </a:solidFill>
              </a:rPr>
              <a:t>approach</a:t>
            </a:r>
            <a:r>
              <a:rPr lang="it-IT" dirty="0" smtClean="0">
                <a:solidFill>
                  <a:srgbClr val="FF0000"/>
                </a:solidFill>
              </a:rPr>
              <a:t>): some </a:t>
            </a:r>
            <a:r>
              <a:rPr lang="it-IT" dirty="0" err="1" smtClean="0">
                <a:solidFill>
                  <a:srgbClr val="FF0000"/>
                </a:solidFill>
              </a:rPr>
              <a:t>industries</a:t>
            </a:r>
            <a:r>
              <a:rPr lang="it-IT" dirty="0" smtClean="0">
                <a:solidFill>
                  <a:srgbClr val="FF0000"/>
                </a:solidFill>
              </a:rPr>
              <a:t> </a:t>
            </a:r>
            <a:r>
              <a:rPr lang="it-IT" dirty="0" err="1" smtClean="0">
                <a:solidFill>
                  <a:srgbClr val="FF0000"/>
                </a:solidFill>
              </a:rPr>
              <a:t>need</a:t>
            </a:r>
            <a:r>
              <a:rPr lang="it-IT" dirty="0" smtClean="0">
                <a:solidFill>
                  <a:srgbClr val="FF0000"/>
                </a:solidFill>
              </a:rPr>
              <a:t> a </a:t>
            </a:r>
            <a:r>
              <a:rPr lang="it-IT" dirty="0" err="1" smtClean="0">
                <a:solidFill>
                  <a:srgbClr val="FF0000"/>
                </a:solidFill>
              </a:rPr>
              <a:t>developed</a:t>
            </a:r>
            <a:r>
              <a:rPr lang="it-IT" dirty="0" smtClean="0">
                <a:solidFill>
                  <a:srgbClr val="FF0000"/>
                </a:solidFill>
              </a:rPr>
              <a:t> </a:t>
            </a:r>
            <a:r>
              <a:rPr lang="it-IT" dirty="0" err="1" smtClean="0">
                <a:solidFill>
                  <a:srgbClr val="FF0000"/>
                </a:solidFill>
              </a:rPr>
              <a:t>financial</a:t>
            </a:r>
            <a:r>
              <a:rPr lang="it-IT" dirty="0" smtClean="0">
                <a:solidFill>
                  <a:srgbClr val="FF0000"/>
                </a:solidFill>
              </a:rPr>
              <a:t> </a:t>
            </a:r>
            <a:r>
              <a:rPr lang="it-IT" dirty="0" err="1" smtClean="0">
                <a:solidFill>
                  <a:srgbClr val="FF0000"/>
                </a:solidFill>
              </a:rPr>
              <a:t>system</a:t>
            </a:r>
            <a:r>
              <a:rPr lang="it-IT" dirty="0" smtClean="0">
                <a:solidFill>
                  <a:srgbClr val="FF0000"/>
                </a:solidFill>
              </a:rPr>
              <a:t>, in the country; </a:t>
            </a:r>
            <a:r>
              <a:rPr lang="it-IT" dirty="0" err="1" smtClean="0">
                <a:solidFill>
                  <a:srgbClr val="FF0000"/>
                </a:solidFill>
              </a:rPr>
              <a:t>other</a:t>
            </a:r>
            <a:r>
              <a:rPr lang="it-IT" dirty="0" smtClean="0">
                <a:solidFill>
                  <a:srgbClr val="FF0000"/>
                </a:solidFill>
              </a:rPr>
              <a:t> </a:t>
            </a:r>
            <a:r>
              <a:rPr lang="it-IT" dirty="0" err="1" smtClean="0">
                <a:solidFill>
                  <a:srgbClr val="FF0000"/>
                </a:solidFill>
              </a:rPr>
              <a:t>ones</a:t>
            </a:r>
            <a:r>
              <a:rPr lang="it-IT" dirty="0">
                <a:solidFill>
                  <a:srgbClr val="FF0000"/>
                </a:solidFill>
              </a:rPr>
              <a:t> </a:t>
            </a:r>
            <a:r>
              <a:rPr lang="it-IT" dirty="0" smtClean="0">
                <a:solidFill>
                  <a:srgbClr val="FF0000"/>
                </a:solidFill>
              </a:rPr>
              <a:t>do </a:t>
            </a:r>
            <a:r>
              <a:rPr lang="it-IT" dirty="0" err="1" smtClean="0">
                <a:solidFill>
                  <a:srgbClr val="FF0000"/>
                </a:solidFill>
              </a:rPr>
              <a:t>not</a:t>
            </a:r>
            <a:r>
              <a:rPr lang="it-IT" dirty="0" smtClean="0">
                <a:solidFill>
                  <a:srgbClr val="FF0000"/>
                </a:solidFill>
              </a:rPr>
              <a:t>. – (</a:t>
            </a:r>
            <a:r>
              <a:rPr lang="it-IT" dirty="0" err="1" smtClean="0">
                <a:solidFill>
                  <a:srgbClr val="FF0000"/>
                </a:solidFill>
              </a:rPr>
              <a:t>influences</a:t>
            </a:r>
            <a:r>
              <a:rPr lang="it-IT" dirty="0" smtClean="0">
                <a:solidFill>
                  <a:srgbClr val="FF0000"/>
                </a:solidFill>
              </a:rPr>
              <a:t> on </a:t>
            </a:r>
            <a:r>
              <a:rPr lang="it-IT" dirty="0" err="1" smtClean="0">
                <a:solidFill>
                  <a:srgbClr val="FF0000"/>
                </a:solidFill>
              </a:rPr>
              <a:t>specific</a:t>
            </a:r>
            <a:r>
              <a:rPr lang="it-IT" dirty="0" smtClean="0">
                <a:solidFill>
                  <a:srgbClr val="FF0000"/>
                </a:solidFill>
              </a:rPr>
              <a:t> </a:t>
            </a:r>
            <a:r>
              <a:rPr lang="it-IT" dirty="0" err="1" smtClean="0">
                <a:solidFill>
                  <a:srgbClr val="FF0000"/>
                </a:solidFill>
              </a:rPr>
              <a:t>sectors</a:t>
            </a:r>
            <a:r>
              <a:rPr lang="it-IT" dirty="0" smtClean="0">
                <a:solidFill>
                  <a:srgbClr val="FF0000"/>
                </a:solidFill>
              </a:rPr>
              <a:t>). </a:t>
            </a:r>
          </a:p>
          <a:p>
            <a:pPr lvl="1"/>
            <a:endParaRPr lang="it-IT" dirty="0" smtClean="0">
              <a:solidFill>
                <a:srgbClr val="FF0000"/>
              </a:solidFill>
            </a:endParaRPr>
          </a:p>
          <a:p>
            <a:pPr lvl="1"/>
            <a:r>
              <a:rPr lang="it-IT" dirty="0" err="1" smtClean="0"/>
              <a:t>Variations</a:t>
            </a:r>
            <a:r>
              <a:rPr lang="it-IT" dirty="0" smtClean="0"/>
              <a:t> </a:t>
            </a:r>
            <a:r>
              <a:rPr lang="it-IT" dirty="0" err="1" smtClean="0"/>
              <a:t>across</a:t>
            </a:r>
            <a:r>
              <a:rPr lang="it-IT" dirty="0" smtClean="0"/>
              <a:t> </a:t>
            </a:r>
            <a:r>
              <a:rPr lang="it-IT" dirty="0" err="1" smtClean="0"/>
              <a:t>countries</a:t>
            </a:r>
            <a:r>
              <a:rPr lang="it-IT" dirty="0" smtClean="0"/>
              <a:t> in </a:t>
            </a:r>
            <a:r>
              <a:rPr lang="it-IT" dirty="0" err="1" smtClean="0"/>
              <a:t>composition</a:t>
            </a:r>
            <a:r>
              <a:rPr lang="it-IT" dirty="0" smtClean="0"/>
              <a:t> of </a:t>
            </a:r>
            <a:r>
              <a:rPr lang="it-IT" dirty="0" err="1" smtClean="0"/>
              <a:t>economic</a:t>
            </a:r>
            <a:r>
              <a:rPr lang="it-IT" dirty="0" smtClean="0"/>
              <a:t> </a:t>
            </a:r>
            <a:r>
              <a:rPr lang="it-IT" dirty="0" err="1" smtClean="0"/>
              <a:t>growth</a:t>
            </a:r>
            <a:endParaRPr lang="it-IT" dirty="0" smtClean="0"/>
          </a:p>
          <a:p>
            <a:pPr lvl="1"/>
            <a:endParaRPr lang="it-IT" dirty="0" smtClean="0"/>
          </a:p>
          <a:p>
            <a:pPr lvl="1"/>
            <a:endParaRPr lang="it-IT" dirty="0" smtClean="0"/>
          </a:p>
          <a:p>
            <a:endParaRPr lang="it-IT" dirty="0" smtClean="0"/>
          </a:p>
          <a:p>
            <a:endParaRPr lang="it-IT" dirty="0"/>
          </a:p>
        </p:txBody>
      </p:sp>
    </p:spTree>
    <p:extLst>
      <p:ext uri="{BB962C8B-B14F-4D97-AF65-F5344CB8AC3E}">
        <p14:creationId xmlns:p14="http://schemas.microsoft.com/office/powerpoint/2010/main" val="254397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Research</a:t>
            </a:r>
            <a:r>
              <a:rPr lang="it-IT" dirty="0" smtClean="0"/>
              <a:t> agenda on </a:t>
            </a:r>
            <a:r>
              <a:rPr lang="it-IT" dirty="0" err="1" smtClean="0"/>
              <a:t>finance</a:t>
            </a:r>
            <a:r>
              <a:rPr lang="it-IT" dirty="0" smtClean="0"/>
              <a:t> and </a:t>
            </a:r>
            <a:r>
              <a:rPr lang="it-IT" dirty="0" err="1" smtClean="0"/>
              <a:t>innovation</a:t>
            </a:r>
            <a:endParaRPr lang="it-IT" dirty="0"/>
          </a:p>
        </p:txBody>
      </p:sp>
      <p:sp>
        <p:nvSpPr>
          <p:cNvPr id="3" name="Segnaposto contenuto 2"/>
          <p:cNvSpPr>
            <a:spLocks noGrp="1"/>
          </p:cNvSpPr>
          <p:nvPr>
            <p:ph idx="1"/>
          </p:nvPr>
        </p:nvSpPr>
        <p:spPr/>
        <p:txBody>
          <a:bodyPr/>
          <a:lstStyle/>
          <a:p>
            <a:r>
              <a:rPr lang="it-IT" dirty="0" err="1" smtClean="0"/>
              <a:t>Good</a:t>
            </a:r>
            <a:r>
              <a:rPr lang="it-IT" dirty="0" smtClean="0"/>
              <a:t> case for </a:t>
            </a:r>
            <a:r>
              <a:rPr lang="it-IT" dirty="0" err="1" smtClean="0"/>
              <a:t>further</a:t>
            </a:r>
            <a:r>
              <a:rPr lang="it-IT" dirty="0" smtClean="0"/>
              <a:t> </a:t>
            </a:r>
            <a:r>
              <a:rPr lang="it-IT" dirty="0" err="1" smtClean="0"/>
              <a:t>integrating</a:t>
            </a:r>
            <a:r>
              <a:rPr lang="it-IT" dirty="0" smtClean="0"/>
              <a:t> </a:t>
            </a:r>
            <a:r>
              <a:rPr lang="it-IT" dirty="0" err="1" smtClean="0"/>
              <a:t>theory</a:t>
            </a:r>
            <a:r>
              <a:rPr lang="it-IT" dirty="0" smtClean="0"/>
              <a:t> and </a:t>
            </a:r>
            <a:r>
              <a:rPr lang="it-IT" dirty="0" err="1" smtClean="0"/>
              <a:t>empirical</a:t>
            </a:r>
            <a:r>
              <a:rPr lang="it-IT" dirty="0" smtClean="0"/>
              <a:t> </a:t>
            </a:r>
            <a:r>
              <a:rPr lang="it-IT" dirty="0" err="1" smtClean="0"/>
              <a:t>evidence</a:t>
            </a:r>
            <a:endParaRPr lang="it-IT" dirty="0" smtClean="0"/>
          </a:p>
          <a:p>
            <a:r>
              <a:rPr lang="it-IT" dirty="0" smtClean="0"/>
              <a:t>Limits of the </a:t>
            </a:r>
            <a:r>
              <a:rPr lang="it-IT" dirty="0" err="1" smtClean="0"/>
              <a:t>dominant</a:t>
            </a:r>
            <a:r>
              <a:rPr lang="it-IT" dirty="0" smtClean="0"/>
              <a:t> </a:t>
            </a:r>
            <a:r>
              <a:rPr lang="it-IT" dirty="0" err="1" smtClean="0"/>
              <a:t>approach</a:t>
            </a:r>
            <a:r>
              <a:rPr lang="it-IT" dirty="0" smtClean="0"/>
              <a:t> (</a:t>
            </a:r>
            <a:r>
              <a:rPr lang="it-IT" dirty="0" err="1" smtClean="0"/>
              <a:t>financial</a:t>
            </a:r>
            <a:r>
              <a:rPr lang="it-IT" dirty="0" smtClean="0"/>
              <a:t> </a:t>
            </a:r>
            <a:r>
              <a:rPr lang="it-IT" dirty="0" err="1" smtClean="0"/>
              <a:t>economics</a:t>
            </a:r>
            <a:r>
              <a:rPr lang="it-IT" dirty="0" smtClean="0"/>
              <a:t>) – </a:t>
            </a:r>
            <a:r>
              <a:rPr lang="it-IT" dirty="0" err="1" smtClean="0"/>
              <a:t>role</a:t>
            </a:r>
            <a:r>
              <a:rPr lang="it-IT" dirty="0" smtClean="0"/>
              <a:t> of </a:t>
            </a:r>
            <a:r>
              <a:rPr lang="it-IT" dirty="0" err="1" smtClean="0"/>
              <a:t>historical</a:t>
            </a:r>
            <a:r>
              <a:rPr lang="it-IT" dirty="0" smtClean="0"/>
              <a:t> </a:t>
            </a:r>
            <a:r>
              <a:rPr lang="it-IT" dirty="0" err="1" smtClean="0"/>
              <a:t>processes</a:t>
            </a:r>
            <a:endParaRPr lang="it-IT" dirty="0" smtClean="0"/>
          </a:p>
          <a:p>
            <a:r>
              <a:rPr lang="it-IT" dirty="0" err="1" smtClean="0"/>
              <a:t>Lmits</a:t>
            </a:r>
            <a:r>
              <a:rPr lang="it-IT" dirty="0" smtClean="0"/>
              <a:t> of </a:t>
            </a:r>
            <a:r>
              <a:rPr lang="it-IT" dirty="0" err="1" smtClean="0"/>
              <a:t>versatility</a:t>
            </a:r>
            <a:r>
              <a:rPr lang="it-IT" dirty="0" smtClean="0"/>
              <a:t> of the «</a:t>
            </a:r>
            <a:r>
              <a:rPr lang="it-IT" dirty="0" err="1" smtClean="0"/>
              <a:t>asimmetries</a:t>
            </a:r>
            <a:r>
              <a:rPr lang="it-IT" dirty="0" smtClean="0"/>
              <a:t> of information» </a:t>
            </a:r>
            <a:r>
              <a:rPr lang="it-IT" dirty="0" err="1" smtClean="0"/>
              <a:t>device</a:t>
            </a:r>
            <a:r>
              <a:rPr lang="it-IT" dirty="0" smtClean="0"/>
              <a:t> </a:t>
            </a:r>
          </a:p>
          <a:p>
            <a:pPr lvl="1"/>
            <a:r>
              <a:rPr lang="it-IT" dirty="0" smtClean="0"/>
              <a:t>are </a:t>
            </a:r>
            <a:r>
              <a:rPr lang="it-IT" dirty="0" err="1" smtClean="0"/>
              <a:t>there</a:t>
            </a:r>
            <a:r>
              <a:rPr lang="it-IT" dirty="0" smtClean="0"/>
              <a:t> </a:t>
            </a:r>
            <a:r>
              <a:rPr lang="it-IT" dirty="0" err="1" smtClean="0"/>
              <a:t>differences</a:t>
            </a:r>
            <a:r>
              <a:rPr lang="it-IT" dirty="0" smtClean="0"/>
              <a:t> </a:t>
            </a:r>
            <a:r>
              <a:rPr lang="it-IT" dirty="0" err="1" smtClean="0"/>
              <a:t>between</a:t>
            </a:r>
            <a:r>
              <a:rPr lang="it-IT" dirty="0" smtClean="0"/>
              <a:t> R&amp;D </a:t>
            </a:r>
            <a:r>
              <a:rPr lang="it-IT" dirty="0" err="1" smtClean="0"/>
              <a:t>investments</a:t>
            </a:r>
            <a:r>
              <a:rPr lang="it-IT" dirty="0" smtClean="0"/>
              <a:t> of a </a:t>
            </a:r>
            <a:r>
              <a:rPr lang="it-IT" dirty="0" err="1" smtClean="0"/>
              <a:t>pharma</a:t>
            </a:r>
            <a:r>
              <a:rPr lang="it-IT" dirty="0" smtClean="0"/>
              <a:t> </a:t>
            </a:r>
            <a:r>
              <a:rPr lang="it-IT" dirty="0" err="1" smtClean="0"/>
              <a:t>firm</a:t>
            </a:r>
            <a:r>
              <a:rPr lang="it-IT" dirty="0" smtClean="0"/>
              <a:t> and a new automobile </a:t>
            </a:r>
            <a:r>
              <a:rPr lang="it-IT" dirty="0" err="1" smtClean="0"/>
              <a:t>plant</a:t>
            </a:r>
            <a:r>
              <a:rPr lang="it-IT" dirty="0" smtClean="0"/>
              <a:t>?</a:t>
            </a:r>
          </a:p>
          <a:p>
            <a:pPr lvl="1"/>
            <a:r>
              <a:rPr lang="it-IT" b="1" dirty="0" err="1"/>
              <a:t>u</a:t>
            </a:r>
            <a:r>
              <a:rPr lang="it-IT" b="1" dirty="0" err="1" smtClean="0"/>
              <a:t>ncertainty</a:t>
            </a:r>
            <a:r>
              <a:rPr lang="it-IT" b="1" dirty="0" smtClean="0"/>
              <a:t> </a:t>
            </a:r>
            <a:r>
              <a:rPr lang="it-IT" dirty="0" err="1" smtClean="0"/>
              <a:t>is</a:t>
            </a:r>
            <a:r>
              <a:rPr lang="it-IT" dirty="0" smtClean="0"/>
              <a:t> more </a:t>
            </a:r>
            <a:r>
              <a:rPr lang="it-IT" dirty="0" err="1" smtClean="0"/>
              <a:t>relevant</a:t>
            </a:r>
            <a:r>
              <a:rPr lang="it-IT" dirty="0" smtClean="0"/>
              <a:t> </a:t>
            </a:r>
            <a:r>
              <a:rPr lang="it-IT" dirty="0" err="1" smtClean="0"/>
              <a:t>than</a:t>
            </a:r>
            <a:r>
              <a:rPr lang="it-IT" dirty="0" smtClean="0"/>
              <a:t> </a:t>
            </a:r>
            <a:r>
              <a:rPr lang="it-IT" dirty="0" err="1" smtClean="0"/>
              <a:t>asimmetries</a:t>
            </a:r>
            <a:r>
              <a:rPr lang="it-IT" dirty="0" smtClean="0"/>
              <a:t> of information! No </a:t>
            </a:r>
            <a:r>
              <a:rPr lang="it-IT" dirty="0" err="1" smtClean="0"/>
              <a:t>objective</a:t>
            </a:r>
            <a:r>
              <a:rPr lang="it-IT" dirty="0" smtClean="0"/>
              <a:t> </a:t>
            </a:r>
            <a:r>
              <a:rPr lang="it-IT" dirty="0" err="1" smtClean="0"/>
              <a:t>guidelines</a:t>
            </a:r>
            <a:r>
              <a:rPr lang="it-IT" dirty="0"/>
              <a:t> </a:t>
            </a:r>
            <a:r>
              <a:rPr lang="it-IT" dirty="0" smtClean="0"/>
              <a:t>for </a:t>
            </a:r>
            <a:r>
              <a:rPr lang="it-IT" dirty="0" err="1" smtClean="0"/>
              <a:t>making</a:t>
            </a:r>
            <a:r>
              <a:rPr lang="it-IT" dirty="0" smtClean="0"/>
              <a:t> </a:t>
            </a:r>
            <a:r>
              <a:rPr lang="it-IT" dirty="0" err="1" smtClean="0"/>
              <a:t>decisions</a:t>
            </a:r>
            <a:r>
              <a:rPr lang="it-IT" dirty="0" smtClean="0"/>
              <a:t>… </a:t>
            </a:r>
          </a:p>
          <a:p>
            <a:pPr lvl="1"/>
            <a:r>
              <a:rPr lang="it-IT" dirty="0" err="1" smtClean="0"/>
              <a:t>Different</a:t>
            </a:r>
            <a:r>
              <a:rPr lang="it-IT" dirty="0" smtClean="0"/>
              <a:t> «</a:t>
            </a:r>
            <a:r>
              <a:rPr lang="it-IT" dirty="0" err="1" smtClean="0"/>
              <a:t>states</a:t>
            </a:r>
            <a:r>
              <a:rPr lang="it-IT" dirty="0" smtClean="0"/>
              <a:t> of the world» are </a:t>
            </a:r>
            <a:r>
              <a:rPr lang="it-IT" dirty="0" err="1" smtClean="0"/>
              <a:t>possible</a:t>
            </a:r>
            <a:r>
              <a:rPr lang="it-IT" dirty="0" smtClean="0"/>
              <a:t> and new information </a:t>
            </a:r>
            <a:r>
              <a:rPr lang="it-IT" dirty="0" err="1" smtClean="0"/>
              <a:t>might</a:t>
            </a:r>
            <a:r>
              <a:rPr lang="it-IT" dirty="0" smtClean="0"/>
              <a:t> be </a:t>
            </a:r>
            <a:r>
              <a:rPr lang="it-IT" dirty="0" err="1" smtClean="0"/>
              <a:t>unuseful</a:t>
            </a:r>
            <a:r>
              <a:rPr lang="it-IT" dirty="0" smtClean="0"/>
              <a:t>..</a:t>
            </a:r>
          </a:p>
          <a:p>
            <a:pPr lvl="1"/>
            <a:endParaRPr lang="it-IT" dirty="0" smtClean="0"/>
          </a:p>
          <a:p>
            <a:pPr lvl="1"/>
            <a:endParaRPr lang="it-IT" dirty="0" smtClean="0"/>
          </a:p>
          <a:p>
            <a:endParaRPr lang="it-IT" dirty="0" smtClean="0"/>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311995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Finance/</a:t>
            </a:r>
            <a:r>
              <a:rPr lang="it-IT" dirty="0" err="1"/>
              <a:t>I</a:t>
            </a:r>
            <a:r>
              <a:rPr lang="it-IT" dirty="0" err="1" smtClean="0"/>
              <a:t>nnovation</a:t>
            </a:r>
            <a:r>
              <a:rPr lang="it-IT" dirty="0" smtClean="0"/>
              <a:t> </a:t>
            </a:r>
            <a:r>
              <a:rPr lang="it-IT" dirty="0" err="1" smtClean="0"/>
              <a:t>issue</a:t>
            </a:r>
            <a:endParaRPr lang="it-IT" dirty="0"/>
          </a:p>
        </p:txBody>
      </p:sp>
      <p:sp>
        <p:nvSpPr>
          <p:cNvPr id="3" name="Segnaposto contenuto 2"/>
          <p:cNvSpPr>
            <a:spLocks noGrp="1"/>
          </p:cNvSpPr>
          <p:nvPr>
            <p:ph idx="1"/>
          </p:nvPr>
        </p:nvSpPr>
        <p:spPr/>
        <p:txBody>
          <a:bodyPr>
            <a:normAutofit fontScale="92500" lnSpcReduction="10000"/>
          </a:bodyPr>
          <a:lstStyle/>
          <a:p>
            <a:r>
              <a:rPr lang="it-IT" dirty="0" err="1" smtClean="0"/>
              <a:t>Financing</a:t>
            </a:r>
            <a:r>
              <a:rPr lang="it-IT" dirty="0" smtClean="0"/>
              <a:t> </a:t>
            </a:r>
            <a:r>
              <a:rPr lang="it-IT" u="sng" dirty="0" err="1" smtClean="0"/>
              <a:t>Sources</a:t>
            </a:r>
            <a:r>
              <a:rPr lang="it-IT" u="sng" dirty="0" smtClean="0"/>
              <a:t> </a:t>
            </a:r>
          </a:p>
          <a:p>
            <a:r>
              <a:rPr lang="it-IT" u="sng" dirty="0" smtClean="0">
                <a:solidFill>
                  <a:srgbClr val="FF0000"/>
                </a:solidFill>
              </a:rPr>
              <a:t>INTERNAL SOURCES; </a:t>
            </a:r>
          </a:p>
          <a:p>
            <a:pPr lvl="1"/>
            <a:r>
              <a:rPr lang="it-IT" u="sng" dirty="0" smtClean="0">
                <a:solidFill>
                  <a:srgbClr val="FF0000"/>
                </a:solidFill>
              </a:rPr>
              <a:t> e.g. cash </a:t>
            </a:r>
            <a:r>
              <a:rPr lang="it-IT" u="sng" dirty="0" err="1">
                <a:solidFill>
                  <a:srgbClr val="FF0000"/>
                </a:solidFill>
              </a:rPr>
              <a:t>flows</a:t>
            </a:r>
            <a:r>
              <a:rPr lang="it-IT" u="sng" dirty="0">
                <a:solidFill>
                  <a:srgbClr val="FF0000"/>
                </a:solidFill>
              </a:rPr>
              <a:t> </a:t>
            </a:r>
            <a:r>
              <a:rPr lang="it-IT" u="sng" dirty="0" smtClean="0">
                <a:solidFill>
                  <a:srgbClr val="FF0000"/>
                </a:solidFill>
              </a:rPr>
              <a:t>(and </a:t>
            </a:r>
            <a:r>
              <a:rPr lang="it-IT" u="sng" dirty="0" err="1" smtClean="0">
                <a:solidFill>
                  <a:srgbClr val="FF0000"/>
                </a:solidFill>
              </a:rPr>
              <a:t>c.f.</a:t>
            </a:r>
            <a:r>
              <a:rPr lang="it-IT" u="sng" dirty="0" smtClean="0">
                <a:solidFill>
                  <a:srgbClr val="FF0000"/>
                </a:solidFill>
              </a:rPr>
              <a:t> </a:t>
            </a:r>
            <a:r>
              <a:rPr lang="it-IT" u="sng" dirty="0" err="1" smtClean="0">
                <a:solidFill>
                  <a:srgbClr val="FF0000"/>
                </a:solidFill>
              </a:rPr>
              <a:t>expectations</a:t>
            </a:r>
            <a:r>
              <a:rPr lang="it-IT" u="sng" dirty="0">
                <a:solidFill>
                  <a:srgbClr val="FF0000"/>
                </a:solidFill>
              </a:rPr>
              <a:t>); </a:t>
            </a:r>
            <a:r>
              <a:rPr lang="it-IT" u="sng" dirty="0" smtClean="0">
                <a:solidFill>
                  <a:srgbClr val="FF0000"/>
                </a:solidFill>
              </a:rPr>
              <a:t>cash </a:t>
            </a:r>
            <a:endParaRPr lang="it-IT" u="sng" dirty="0">
              <a:solidFill>
                <a:srgbClr val="FF0000"/>
              </a:solidFill>
            </a:endParaRPr>
          </a:p>
          <a:p>
            <a:r>
              <a:rPr lang="it-IT" u="sng" dirty="0" smtClean="0">
                <a:solidFill>
                  <a:srgbClr val="FF0000"/>
                </a:solidFill>
              </a:rPr>
              <a:t>EQUITY FINANCE (</a:t>
            </a:r>
            <a:r>
              <a:rPr lang="it-IT" u="sng" dirty="0" err="1" smtClean="0">
                <a:solidFill>
                  <a:srgbClr val="FF0000"/>
                </a:solidFill>
              </a:rPr>
              <a:t>raising</a:t>
            </a:r>
            <a:r>
              <a:rPr lang="it-IT" u="sng" dirty="0" smtClean="0">
                <a:solidFill>
                  <a:srgbClr val="FF0000"/>
                </a:solidFill>
              </a:rPr>
              <a:t> </a:t>
            </a:r>
            <a:r>
              <a:rPr lang="it-IT" u="sng" dirty="0" err="1" smtClean="0">
                <a:solidFill>
                  <a:srgbClr val="FF0000"/>
                </a:solidFill>
              </a:rPr>
              <a:t>risk</a:t>
            </a:r>
            <a:r>
              <a:rPr lang="it-IT" u="sng" dirty="0" smtClean="0">
                <a:solidFill>
                  <a:srgbClr val="FF0000"/>
                </a:solidFill>
              </a:rPr>
              <a:t> capital – </a:t>
            </a:r>
            <a:r>
              <a:rPr lang="it-IT" u="sng" dirty="0" err="1" smtClean="0">
                <a:solidFill>
                  <a:srgbClr val="FF0000"/>
                </a:solidFill>
              </a:rPr>
              <a:t>loos</a:t>
            </a:r>
            <a:r>
              <a:rPr lang="it-IT" u="sng" dirty="0" smtClean="0">
                <a:solidFill>
                  <a:srgbClr val="FF0000"/>
                </a:solidFill>
              </a:rPr>
              <a:t> of control?) </a:t>
            </a:r>
            <a:r>
              <a:rPr lang="it-IT" u="sng" dirty="0">
                <a:solidFill>
                  <a:srgbClr val="FF0000"/>
                </a:solidFill>
              </a:rPr>
              <a:t>-  </a:t>
            </a:r>
            <a:r>
              <a:rPr lang="it-IT" u="sng" dirty="0" smtClean="0">
                <a:solidFill>
                  <a:srgbClr val="FF0000"/>
                </a:solidFill>
              </a:rPr>
              <a:t>VC; </a:t>
            </a:r>
          </a:p>
          <a:p>
            <a:r>
              <a:rPr lang="it-IT" u="sng" dirty="0" smtClean="0">
                <a:solidFill>
                  <a:srgbClr val="FF0000"/>
                </a:solidFill>
              </a:rPr>
              <a:t>DEBT FINANCE – </a:t>
            </a:r>
            <a:r>
              <a:rPr lang="it-IT" u="sng" dirty="0" err="1" smtClean="0">
                <a:solidFill>
                  <a:srgbClr val="FF0000"/>
                </a:solidFill>
              </a:rPr>
              <a:t>borrowing</a:t>
            </a:r>
            <a:r>
              <a:rPr lang="it-IT" u="sng" dirty="0" smtClean="0">
                <a:solidFill>
                  <a:srgbClr val="FF0000"/>
                </a:solidFill>
              </a:rPr>
              <a:t> – (</a:t>
            </a:r>
            <a:r>
              <a:rPr lang="it-IT" u="sng" dirty="0" err="1" smtClean="0">
                <a:solidFill>
                  <a:srgbClr val="FF0000"/>
                </a:solidFill>
              </a:rPr>
              <a:t>less</a:t>
            </a:r>
            <a:r>
              <a:rPr lang="it-IT" u="sng" dirty="0" smtClean="0">
                <a:solidFill>
                  <a:srgbClr val="FF0000"/>
                </a:solidFill>
              </a:rPr>
              <a:t> </a:t>
            </a:r>
            <a:r>
              <a:rPr lang="it-IT" u="sng" dirty="0" err="1" smtClean="0">
                <a:solidFill>
                  <a:srgbClr val="FF0000"/>
                </a:solidFill>
              </a:rPr>
              <a:t>loos</a:t>
            </a:r>
            <a:r>
              <a:rPr lang="it-IT" u="sng" dirty="0" smtClean="0">
                <a:solidFill>
                  <a:srgbClr val="FF0000"/>
                </a:solidFill>
              </a:rPr>
              <a:t> of control </a:t>
            </a:r>
            <a:r>
              <a:rPr lang="it-IT" u="sng" dirty="0" err="1" smtClean="0">
                <a:solidFill>
                  <a:srgbClr val="FF0000"/>
                </a:solidFill>
              </a:rPr>
              <a:t>than</a:t>
            </a:r>
            <a:r>
              <a:rPr lang="it-IT" u="sng" dirty="0" smtClean="0">
                <a:solidFill>
                  <a:srgbClr val="FF0000"/>
                </a:solidFill>
              </a:rPr>
              <a:t> </a:t>
            </a:r>
            <a:r>
              <a:rPr lang="it-IT" u="sng" dirty="0" err="1" smtClean="0">
                <a:solidFill>
                  <a:srgbClr val="FF0000"/>
                </a:solidFill>
              </a:rPr>
              <a:t>Equity</a:t>
            </a:r>
            <a:r>
              <a:rPr lang="it-IT" u="sng" dirty="0" smtClean="0">
                <a:solidFill>
                  <a:srgbClr val="FF0000"/>
                </a:solidFill>
              </a:rPr>
              <a:t>)</a:t>
            </a:r>
          </a:p>
          <a:p>
            <a:r>
              <a:rPr lang="it-IT" dirty="0" smtClean="0"/>
              <a:t>Focus: </a:t>
            </a:r>
            <a:r>
              <a:rPr lang="it-IT" dirty="0" err="1" smtClean="0"/>
              <a:t>Innovation</a:t>
            </a:r>
            <a:r>
              <a:rPr lang="it-IT" dirty="0" smtClean="0"/>
              <a:t> and </a:t>
            </a:r>
            <a:r>
              <a:rPr lang="it-IT" dirty="0" err="1" smtClean="0"/>
              <a:t>resources</a:t>
            </a:r>
            <a:r>
              <a:rPr lang="it-IT" dirty="0" smtClean="0"/>
              <a:t> (</a:t>
            </a:r>
            <a:r>
              <a:rPr lang="it-IT" dirty="0" err="1" smtClean="0"/>
              <a:t>innovation</a:t>
            </a:r>
            <a:r>
              <a:rPr lang="it-IT" dirty="0" smtClean="0"/>
              <a:t> </a:t>
            </a:r>
            <a:r>
              <a:rPr lang="it-IT" dirty="0" err="1" smtClean="0"/>
              <a:t>is</a:t>
            </a:r>
            <a:r>
              <a:rPr lang="it-IT" dirty="0" smtClean="0"/>
              <a:t> an </a:t>
            </a:r>
            <a:r>
              <a:rPr lang="it-IT" dirty="0" err="1" smtClean="0"/>
              <a:t>expensive</a:t>
            </a:r>
            <a:r>
              <a:rPr lang="it-IT" dirty="0" smtClean="0"/>
              <a:t> </a:t>
            </a:r>
            <a:r>
              <a:rPr lang="it-IT" dirty="0" err="1" smtClean="0"/>
              <a:t>process</a:t>
            </a:r>
            <a:r>
              <a:rPr lang="it-IT" dirty="0" smtClean="0"/>
              <a:t>!)</a:t>
            </a:r>
          </a:p>
          <a:p>
            <a:r>
              <a:rPr lang="it-IT" dirty="0" err="1" smtClean="0"/>
              <a:t>Uncertainess</a:t>
            </a:r>
            <a:r>
              <a:rPr lang="it-IT" dirty="0" smtClean="0"/>
              <a:t> </a:t>
            </a:r>
          </a:p>
          <a:p>
            <a:r>
              <a:rPr lang="it-IT" dirty="0" err="1" smtClean="0"/>
              <a:t>Relationship</a:t>
            </a:r>
            <a:r>
              <a:rPr lang="it-IT" dirty="0" smtClean="0"/>
              <a:t> </a:t>
            </a:r>
            <a:r>
              <a:rPr lang="it-IT" dirty="0" err="1" smtClean="0"/>
              <a:t>beteween</a:t>
            </a:r>
            <a:r>
              <a:rPr lang="it-IT" dirty="0" smtClean="0"/>
              <a:t> </a:t>
            </a:r>
            <a:r>
              <a:rPr lang="it-IT" dirty="0" err="1" smtClean="0"/>
              <a:t>finance</a:t>
            </a:r>
            <a:r>
              <a:rPr lang="it-IT" dirty="0" smtClean="0"/>
              <a:t> and </a:t>
            </a:r>
            <a:r>
              <a:rPr lang="it-IT" dirty="0" err="1" smtClean="0"/>
              <a:t>innovation</a:t>
            </a:r>
            <a:r>
              <a:rPr lang="it-IT" dirty="0" smtClean="0"/>
              <a:t>: = </a:t>
            </a:r>
            <a:r>
              <a:rPr lang="it-IT" dirty="0" err="1" smtClean="0"/>
              <a:t>implication</a:t>
            </a:r>
            <a:r>
              <a:rPr lang="it-IT" dirty="0" smtClean="0"/>
              <a:t> of innovative </a:t>
            </a:r>
            <a:r>
              <a:rPr lang="it-IT" dirty="0" err="1" smtClean="0"/>
              <a:t>activity</a:t>
            </a:r>
            <a:r>
              <a:rPr lang="it-IT" dirty="0" smtClean="0"/>
              <a:t> for </a:t>
            </a:r>
            <a:r>
              <a:rPr lang="it-IT" dirty="0" err="1" smtClean="0"/>
              <a:t>resource</a:t>
            </a:r>
            <a:r>
              <a:rPr lang="it-IT" dirty="0" smtClean="0"/>
              <a:t> </a:t>
            </a:r>
            <a:r>
              <a:rPr lang="it-IT" dirty="0" err="1" smtClean="0"/>
              <a:t>allocation</a:t>
            </a:r>
            <a:endParaRPr lang="it-IT" dirty="0" smtClean="0"/>
          </a:p>
          <a:p>
            <a:r>
              <a:rPr lang="it-IT" dirty="0" err="1" smtClean="0"/>
              <a:t>Neglected</a:t>
            </a:r>
            <a:r>
              <a:rPr lang="it-IT" dirty="0" smtClean="0"/>
              <a:t> </a:t>
            </a:r>
            <a:r>
              <a:rPr lang="it-IT" dirty="0" err="1" smtClean="0"/>
              <a:t>issue</a:t>
            </a:r>
            <a:r>
              <a:rPr lang="it-IT" dirty="0" smtClean="0"/>
              <a:t>!</a:t>
            </a:r>
          </a:p>
          <a:p>
            <a:endParaRPr lang="it-IT" dirty="0" smtClean="0"/>
          </a:p>
          <a:p>
            <a:endParaRPr lang="it-IT" dirty="0"/>
          </a:p>
        </p:txBody>
      </p:sp>
    </p:spTree>
    <p:extLst>
      <p:ext uri="{BB962C8B-B14F-4D97-AF65-F5344CB8AC3E}">
        <p14:creationId xmlns:p14="http://schemas.microsoft.com/office/powerpoint/2010/main" val="2944588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Focus on the «venture </a:t>
            </a:r>
            <a:r>
              <a:rPr lang="it-IT" dirty="0" err="1" smtClean="0">
                <a:solidFill>
                  <a:srgbClr val="FF0000"/>
                </a:solidFill>
              </a:rPr>
              <a:t>capitalist</a:t>
            </a:r>
            <a:r>
              <a:rPr lang="it-IT" dirty="0" smtClean="0">
                <a:solidFill>
                  <a:srgbClr val="FF0000"/>
                </a:solidFill>
              </a:rPr>
              <a:t>»</a:t>
            </a:r>
            <a:endParaRPr lang="it-IT" dirty="0">
              <a:solidFill>
                <a:srgbClr val="FF0000"/>
              </a:solidFill>
            </a:endParaRPr>
          </a:p>
        </p:txBody>
      </p:sp>
      <p:sp>
        <p:nvSpPr>
          <p:cNvPr id="3" name="Segnaposto contenuto 2"/>
          <p:cNvSpPr>
            <a:spLocks noGrp="1"/>
          </p:cNvSpPr>
          <p:nvPr>
            <p:ph idx="1"/>
          </p:nvPr>
        </p:nvSpPr>
        <p:spPr/>
        <p:txBody>
          <a:bodyPr/>
          <a:lstStyle/>
          <a:p>
            <a:r>
              <a:rPr lang="it-IT" dirty="0" smtClean="0"/>
              <a:t>…</a:t>
            </a:r>
            <a:r>
              <a:rPr lang="it-IT" dirty="0" err="1" smtClean="0"/>
              <a:t>asymmetric</a:t>
            </a:r>
            <a:r>
              <a:rPr lang="it-IT" dirty="0" smtClean="0"/>
              <a:t> information </a:t>
            </a:r>
            <a:r>
              <a:rPr lang="it-IT" dirty="0" err="1" smtClean="0"/>
              <a:t>as</a:t>
            </a:r>
            <a:r>
              <a:rPr lang="it-IT" dirty="0" smtClean="0"/>
              <a:t> the </a:t>
            </a:r>
            <a:r>
              <a:rPr lang="it-IT" dirty="0" err="1" smtClean="0"/>
              <a:t>foundation</a:t>
            </a:r>
            <a:r>
              <a:rPr lang="it-IT" dirty="0" smtClean="0"/>
              <a:t> for a «</a:t>
            </a:r>
            <a:r>
              <a:rPr lang="it-IT" dirty="0" err="1" smtClean="0"/>
              <a:t>theory</a:t>
            </a:r>
            <a:r>
              <a:rPr lang="it-IT" dirty="0" smtClean="0"/>
              <a:t> of venture </a:t>
            </a:r>
            <a:r>
              <a:rPr lang="it-IT" dirty="0" err="1" smtClean="0"/>
              <a:t>finance</a:t>
            </a:r>
            <a:r>
              <a:rPr lang="it-IT" dirty="0" smtClean="0"/>
              <a:t>» (</a:t>
            </a:r>
            <a:r>
              <a:rPr lang="it-IT" dirty="0" err="1" smtClean="0"/>
              <a:t>Sahlman</a:t>
            </a:r>
            <a:r>
              <a:rPr lang="it-IT" dirty="0" smtClean="0"/>
              <a:t>)</a:t>
            </a:r>
          </a:p>
          <a:p>
            <a:r>
              <a:rPr lang="it-IT" u="sng" dirty="0" smtClean="0">
                <a:solidFill>
                  <a:srgbClr val="FF0000"/>
                </a:solidFill>
              </a:rPr>
              <a:t>«How the venture </a:t>
            </a:r>
            <a:r>
              <a:rPr lang="it-IT" u="sng" dirty="0" err="1" smtClean="0">
                <a:solidFill>
                  <a:srgbClr val="FF0000"/>
                </a:solidFill>
              </a:rPr>
              <a:t>capitalist</a:t>
            </a:r>
            <a:r>
              <a:rPr lang="it-IT" u="sng" dirty="0" smtClean="0">
                <a:solidFill>
                  <a:srgbClr val="FF0000"/>
                </a:solidFill>
              </a:rPr>
              <a:t> </a:t>
            </a:r>
            <a:r>
              <a:rPr lang="it-IT" u="sng" dirty="0" err="1" smtClean="0">
                <a:solidFill>
                  <a:srgbClr val="FF0000"/>
                </a:solidFill>
              </a:rPr>
              <a:t>overcomes</a:t>
            </a:r>
            <a:r>
              <a:rPr lang="it-IT" u="sng" dirty="0" smtClean="0">
                <a:solidFill>
                  <a:srgbClr val="FF0000"/>
                </a:solidFill>
              </a:rPr>
              <a:t> the </a:t>
            </a:r>
            <a:r>
              <a:rPr lang="it-IT" u="sng" dirty="0" err="1" smtClean="0">
                <a:solidFill>
                  <a:srgbClr val="FF0000"/>
                </a:solidFill>
              </a:rPr>
              <a:t>problem</a:t>
            </a:r>
            <a:r>
              <a:rPr lang="it-IT" u="sng" dirty="0" smtClean="0">
                <a:solidFill>
                  <a:srgbClr val="FF0000"/>
                </a:solidFill>
              </a:rPr>
              <a:t> of </a:t>
            </a:r>
            <a:r>
              <a:rPr lang="it-IT" u="sng" dirty="0" err="1" smtClean="0">
                <a:solidFill>
                  <a:srgbClr val="FF0000"/>
                </a:solidFill>
              </a:rPr>
              <a:t>financing</a:t>
            </a:r>
            <a:r>
              <a:rPr lang="it-IT" u="sng" dirty="0" smtClean="0">
                <a:solidFill>
                  <a:srgbClr val="FF0000"/>
                </a:solidFill>
              </a:rPr>
              <a:t> </a:t>
            </a:r>
            <a:r>
              <a:rPr lang="it-IT" u="sng" dirty="0" err="1" smtClean="0">
                <a:solidFill>
                  <a:srgbClr val="FF0000"/>
                </a:solidFill>
              </a:rPr>
              <a:t>ventures</a:t>
            </a:r>
            <a:r>
              <a:rPr lang="it-IT" u="sng" dirty="0" smtClean="0">
                <a:solidFill>
                  <a:srgbClr val="FF0000"/>
                </a:solidFill>
              </a:rPr>
              <a:t> in the </a:t>
            </a:r>
            <a:r>
              <a:rPr lang="it-IT" u="sng" dirty="0" err="1" smtClean="0">
                <a:solidFill>
                  <a:srgbClr val="FF0000"/>
                </a:solidFill>
              </a:rPr>
              <a:t>presence</a:t>
            </a:r>
            <a:r>
              <a:rPr lang="it-IT" u="sng" dirty="0" smtClean="0">
                <a:solidFill>
                  <a:srgbClr val="FF0000"/>
                </a:solidFill>
              </a:rPr>
              <a:t> of </a:t>
            </a:r>
            <a:r>
              <a:rPr lang="it-IT" u="sng" dirty="0" err="1" smtClean="0">
                <a:solidFill>
                  <a:srgbClr val="FF0000"/>
                </a:solidFill>
              </a:rPr>
              <a:t>asymmetric</a:t>
            </a:r>
            <a:r>
              <a:rPr lang="it-IT" u="sng" dirty="0" smtClean="0">
                <a:solidFill>
                  <a:srgbClr val="FF0000"/>
                </a:solidFill>
              </a:rPr>
              <a:t> information</a:t>
            </a:r>
            <a:r>
              <a:rPr lang="it-IT" dirty="0" smtClean="0"/>
              <a:t>»</a:t>
            </a:r>
          </a:p>
          <a:p>
            <a:r>
              <a:rPr lang="it-IT" dirty="0" err="1" smtClean="0"/>
              <a:t>Further</a:t>
            </a:r>
            <a:r>
              <a:rPr lang="it-IT" dirty="0" smtClean="0"/>
              <a:t> </a:t>
            </a:r>
            <a:r>
              <a:rPr lang="it-IT" dirty="0" err="1" smtClean="0"/>
              <a:t>research</a:t>
            </a:r>
            <a:r>
              <a:rPr lang="it-IT" dirty="0" smtClean="0"/>
              <a:t> on the </a:t>
            </a:r>
            <a:r>
              <a:rPr lang="it-IT" dirty="0" err="1" smtClean="0"/>
              <a:t>capitalist</a:t>
            </a:r>
            <a:r>
              <a:rPr lang="it-IT" dirty="0"/>
              <a:t>/</a:t>
            </a:r>
            <a:r>
              <a:rPr lang="it-IT" dirty="0" smtClean="0"/>
              <a:t>company </a:t>
            </a:r>
            <a:r>
              <a:rPr lang="it-IT" dirty="0" err="1" smtClean="0"/>
              <a:t>relationship</a:t>
            </a:r>
            <a:r>
              <a:rPr lang="it-IT" dirty="0" smtClean="0"/>
              <a:t>:</a:t>
            </a:r>
          </a:p>
          <a:p>
            <a:pPr lvl="1"/>
            <a:r>
              <a:rPr lang="it-IT" dirty="0" err="1" smtClean="0"/>
              <a:t>Staging</a:t>
            </a:r>
            <a:r>
              <a:rPr lang="it-IT" dirty="0" smtClean="0"/>
              <a:t>/</a:t>
            </a:r>
            <a:r>
              <a:rPr lang="it-IT" dirty="0" err="1" smtClean="0"/>
              <a:t>compensation</a:t>
            </a:r>
            <a:r>
              <a:rPr lang="it-IT" dirty="0" smtClean="0"/>
              <a:t>/</a:t>
            </a:r>
            <a:r>
              <a:rPr lang="it-IT" dirty="0" err="1" smtClean="0"/>
              <a:t>monitoring</a:t>
            </a:r>
            <a:r>
              <a:rPr lang="it-IT" dirty="0" smtClean="0"/>
              <a:t> and control of </a:t>
            </a:r>
            <a:r>
              <a:rPr lang="it-IT" dirty="0" err="1" smtClean="0"/>
              <a:t>investee</a:t>
            </a:r>
            <a:r>
              <a:rPr lang="it-IT" dirty="0" smtClean="0"/>
              <a:t> company</a:t>
            </a:r>
          </a:p>
          <a:p>
            <a:endParaRPr lang="it-IT" dirty="0" smtClean="0"/>
          </a:p>
        </p:txBody>
      </p:sp>
    </p:spTree>
    <p:extLst>
      <p:ext uri="{BB962C8B-B14F-4D97-AF65-F5344CB8AC3E}">
        <p14:creationId xmlns:p14="http://schemas.microsoft.com/office/powerpoint/2010/main" val="3004269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Venture Capital (</a:t>
            </a:r>
            <a:r>
              <a:rPr lang="it-IT" dirty="0" err="1" smtClean="0"/>
              <a:t>v.c.</a:t>
            </a:r>
            <a:r>
              <a:rPr lang="it-IT" dirty="0" smtClean="0"/>
              <a:t>) in USA</a:t>
            </a:r>
            <a:endParaRPr lang="it-IT" dirty="0"/>
          </a:p>
        </p:txBody>
      </p:sp>
      <p:sp>
        <p:nvSpPr>
          <p:cNvPr id="3" name="Segnaposto contenuto 2"/>
          <p:cNvSpPr>
            <a:spLocks noGrp="1"/>
          </p:cNvSpPr>
          <p:nvPr>
            <p:ph idx="1"/>
          </p:nvPr>
        </p:nvSpPr>
        <p:spPr/>
        <p:txBody>
          <a:bodyPr>
            <a:normAutofit lnSpcReduction="10000"/>
          </a:bodyPr>
          <a:lstStyle/>
          <a:p>
            <a:r>
              <a:rPr lang="it-IT" dirty="0" smtClean="0"/>
              <a:t>1946. Boston.  American </a:t>
            </a:r>
            <a:r>
              <a:rPr lang="it-IT" dirty="0" err="1" smtClean="0"/>
              <a:t>Research</a:t>
            </a:r>
            <a:r>
              <a:rPr lang="it-IT" dirty="0" smtClean="0"/>
              <a:t> and Development (ARD), </a:t>
            </a:r>
            <a:r>
              <a:rPr lang="it-IT" dirty="0" err="1" smtClean="0"/>
              <a:t>founded</a:t>
            </a:r>
            <a:r>
              <a:rPr lang="it-IT" dirty="0" smtClean="0"/>
              <a:t> by </a:t>
            </a:r>
            <a:r>
              <a:rPr lang="it-IT" dirty="0" err="1" smtClean="0"/>
              <a:t>local</a:t>
            </a:r>
            <a:r>
              <a:rPr lang="it-IT" dirty="0" smtClean="0"/>
              <a:t> </a:t>
            </a:r>
            <a:r>
              <a:rPr lang="it-IT" dirty="0" err="1" smtClean="0"/>
              <a:t>ivestment</a:t>
            </a:r>
            <a:r>
              <a:rPr lang="it-IT" dirty="0" smtClean="0"/>
              <a:t> community (+ MIT)</a:t>
            </a:r>
          </a:p>
          <a:p>
            <a:r>
              <a:rPr lang="it-IT" dirty="0" smtClean="0"/>
              <a:t>Link – and funds - with MIT </a:t>
            </a:r>
          </a:p>
          <a:p>
            <a:pPr lvl="1"/>
            <a:r>
              <a:rPr lang="it-IT" dirty="0" smtClean="0"/>
              <a:t>1957 – Digital </a:t>
            </a:r>
            <a:r>
              <a:rPr lang="it-IT" dirty="0" err="1" smtClean="0"/>
              <a:t>Equipment</a:t>
            </a:r>
            <a:r>
              <a:rPr lang="it-IT" dirty="0" smtClean="0"/>
              <a:t> Corporation (1957) – </a:t>
            </a:r>
            <a:r>
              <a:rPr lang="it-IT" dirty="0" err="1" smtClean="0"/>
              <a:t>huge</a:t>
            </a:r>
            <a:r>
              <a:rPr lang="it-IT" dirty="0" smtClean="0"/>
              <a:t> success/</a:t>
            </a:r>
            <a:r>
              <a:rPr lang="it-IT" dirty="0" err="1" smtClean="0"/>
              <a:t>interest</a:t>
            </a:r>
            <a:r>
              <a:rPr lang="it-IT" dirty="0" smtClean="0"/>
              <a:t>!</a:t>
            </a:r>
          </a:p>
          <a:p>
            <a:r>
              <a:rPr lang="it-IT" dirty="0" smtClean="0"/>
              <a:t>A new </a:t>
            </a:r>
            <a:r>
              <a:rPr lang="it-IT" dirty="0" err="1" smtClean="0"/>
              <a:t>breed</a:t>
            </a:r>
            <a:r>
              <a:rPr lang="it-IT" dirty="0" smtClean="0"/>
              <a:t> of </a:t>
            </a:r>
            <a:r>
              <a:rPr lang="it-IT" dirty="0" err="1" smtClean="0"/>
              <a:t>financiers</a:t>
            </a:r>
            <a:r>
              <a:rPr lang="it-IT" dirty="0"/>
              <a:t> </a:t>
            </a:r>
            <a:r>
              <a:rPr lang="it-IT" dirty="0" err="1" smtClean="0"/>
              <a:t>has</a:t>
            </a:r>
            <a:r>
              <a:rPr lang="it-IT" dirty="0" smtClean="0"/>
              <a:t> </a:t>
            </a:r>
            <a:r>
              <a:rPr lang="it-IT" dirty="0" err="1" smtClean="0"/>
              <a:t>emerged</a:t>
            </a:r>
            <a:r>
              <a:rPr lang="it-IT" dirty="0" smtClean="0"/>
              <a:t> out of </a:t>
            </a:r>
            <a:r>
              <a:rPr lang="it-IT" dirty="0" err="1" smtClean="0"/>
              <a:t>Sylicon</a:t>
            </a:r>
            <a:r>
              <a:rPr lang="it-IT" dirty="0" smtClean="0"/>
              <a:t> Valley</a:t>
            </a:r>
          </a:p>
          <a:p>
            <a:pPr lvl="1"/>
            <a:r>
              <a:rPr lang="it-IT" dirty="0" smtClean="0"/>
              <a:t>E.g. «</a:t>
            </a:r>
            <a:r>
              <a:rPr lang="it-IT" dirty="0" err="1" smtClean="0"/>
              <a:t>Starchild</a:t>
            </a:r>
            <a:r>
              <a:rPr lang="it-IT" dirty="0" smtClean="0"/>
              <a:t>»: </a:t>
            </a:r>
            <a:r>
              <a:rPr lang="it-IT" dirty="0" err="1" smtClean="0"/>
              <a:t>Reinvesting</a:t>
            </a:r>
            <a:r>
              <a:rPr lang="it-IT" dirty="0" smtClean="0"/>
              <a:t> capital in </a:t>
            </a:r>
            <a:r>
              <a:rPr lang="it-IT" dirty="0" err="1" smtClean="0"/>
              <a:t>promising</a:t>
            </a:r>
            <a:r>
              <a:rPr lang="it-IT" dirty="0" smtClean="0"/>
              <a:t> </a:t>
            </a:r>
            <a:r>
              <a:rPr lang="it-IT" dirty="0" err="1" smtClean="0"/>
              <a:t>startups</a:t>
            </a:r>
            <a:r>
              <a:rPr lang="it-IT" dirty="0" smtClean="0"/>
              <a:t> + cash, </a:t>
            </a:r>
            <a:r>
              <a:rPr lang="it-IT" dirty="0" err="1" smtClean="0"/>
              <a:t>technical</a:t>
            </a:r>
            <a:r>
              <a:rPr lang="it-IT" dirty="0" smtClean="0"/>
              <a:t> and </a:t>
            </a:r>
            <a:r>
              <a:rPr lang="it-IT" dirty="0" err="1" smtClean="0"/>
              <a:t>managerial</a:t>
            </a:r>
            <a:r>
              <a:rPr lang="it-IT" dirty="0" smtClean="0"/>
              <a:t> </a:t>
            </a:r>
            <a:r>
              <a:rPr lang="it-IT" dirty="0" err="1" smtClean="0"/>
              <a:t>skill</a:t>
            </a:r>
            <a:r>
              <a:rPr lang="it-IT" dirty="0" smtClean="0"/>
              <a:t>, </a:t>
            </a:r>
            <a:r>
              <a:rPr lang="it-IT" dirty="0" err="1" smtClean="0"/>
              <a:t>operating</a:t>
            </a:r>
            <a:r>
              <a:rPr lang="it-IT" dirty="0" smtClean="0"/>
              <a:t> </a:t>
            </a:r>
            <a:r>
              <a:rPr lang="it-IT" dirty="0" err="1" smtClean="0"/>
              <a:t>experiences</a:t>
            </a:r>
            <a:r>
              <a:rPr lang="it-IT" dirty="0" smtClean="0"/>
              <a:t>, network of </a:t>
            </a:r>
            <a:r>
              <a:rPr lang="it-IT" dirty="0" err="1" smtClean="0"/>
              <a:t>contacts</a:t>
            </a:r>
            <a:r>
              <a:rPr lang="it-IT" dirty="0" smtClean="0"/>
              <a:t> (co-</a:t>
            </a:r>
            <a:r>
              <a:rPr lang="it-IT" dirty="0" err="1" smtClean="0"/>
              <a:t>investors</a:t>
            </a:r>
            <a:r>
              <a:rPr lang="it-IT" dirty="0" smtClean="0"/>
              <a:t>), </a:t>
            </a:r>
            <a:r>
              <a:rPr lang="it-IT" dirty="0" err="1" smtClean="0"/>
              <a:t>advising</a:t>
            </a:r>
            <a:r>
              <a:rPr lang="it-IT" dirty="0" smtClean="0"/>
              <a:t>, etc.</a:t>
            </a:r>
          </a:p>
          <a:p>
            <a:r>
              <a:rPr lang="it-IT" dirty="0" smtClean="0"/>
              <a:t>‘80/’90 – </a:t>
            </a:r>
            <a:r>
              <a:rPr lang="it-IT" dirty="0" err="1" smtClean="0"/>
              <a:t>further</a:t>
            </a:r>
            <a:r>
              <a:rPr lang="it-IT" dirty="0" smtClean="0"/>
              <a:t> </a:t>
            </a:r>
            <a:r>
              <a:rPr lang="it-IT" dirty="0" err="1" smtClean="0"/>
              <a:t>expansion</a:t>
            </a:r>
            <a:r>
              <a:rPr lang="it-IT" dirty="0" smtClean="0"/>
              <a:t>; </a:t>
            </a:r>
            <a:r>
              <a:rPr lang="it-IT" dirty="0" err="1" smtClean="0"/>
              <a:t>regulatory</a:t>
            </a:r>
            <a:r>
              <a:rPr lang="it-IT" dirty="0" smtClean="0"/>
              <a:t> </a:t>
            </a:r>
            <a:r>
              <a:rPr lang="it-IT" dirty="0" err="1" smtClean="0"/>
              <a:t>changes</a:t>
            </a:r>
            <a:r>
              <a:rPr lang="it-IT" dirty="0"/>
              <a:t> </a:t>
            </a:r>
            <a:r>
              <a:rPr lang="it-IT" dirty="0" smtClean="0"/>
              <a:t>(</a:t>
            </a:r>
            <a:r>
              <a:rPr lang="it-IT" dirty="0" err="1" smtClean="0"/>
              <a:t>reduction</a:t>
            </a:r>
            <a:r>
              <a:rPr lang="it-IT" dirty="0" smtClean="0"/>
              <a:t> of capital </a:t>
            </a:r>
            <a:r>
              <a:rPr lang="it-IT" dirty="0" err="1" smtClean="0"/>
              <a:t>gains</a:t>
            </a:r>
            <a:r>
              <a:rPr lang="it-IT" dirty="0" smtClean="0"/>
              <a:t> </a:t>
            </a:r>
            <a:r>
              <a:rPr lang="it-IT" dirty="0" err="1" smtClean="0"/>
              <a:t>taxes</a:t>
            </a:r>
            <a:r>
              <a:rPr lang="it-IT" dirty="0" smtClean="0"/>
              <a:t> from 49% to 20%; </a:t>
            </a:r>
            <a:r>
              <a:rPr lang="it-IT" dirty="0" err="1" smtClean="0"/>
              <a:t>promoting</a:t>
            </a:r>
            <a:r>
              <a:rPr lang="it-IT" dirty="0" smtClean="0"/>
              <a:t> </a:t>
            </a:r>
            <a:r>
              <a:rPr lang="it-IT" dirty="0" err="1" smtClean="0"/>
              <a:t>investment</a:t>
            </a:r>
            <a:r>
              <a:rPr lang="it-IT" dirty="0" smtClean="0"/>
              <a:t> by </a:t>
            </a:r>
            <a:r>
              <a:rPr lang="it-IT" dirty="0" err="1" smtClean="0"/>
              <a:t>pension</a:t>
            </a:r>
            <a:r>
              <a:rPr lang="it-IT" dirty="0" smtClean="0"/>
              <a:t> funds; </a:t>
            </a:r>
          </a:p>
          <a:p>
            <a:endParaRPr lang="it-IT" dirty="0"/>
          </a:p>
        </p:txBody>
      </p:sp>
    </p:spTree>
    <p:extLst>
      <p:ext uri="{BB962C8B-B14F-4D97-AF65-F5344CB8AC3E}">
        <p14:creationId xmlns:p14="http://schemas.microsoft.com/office/powerpoint/2010/main" val="2000345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Venture capital in USA (2)</a:t>
            </a:r>
            <a:endParaRPr lang="it-IT" dirty="0"/>
          </a:p>
        </p:txBody>
      </p:sp>
      <p:sp>
        <p:nvSpPr>
          <p:cNvPr id="3" name="Segnaposto contenuto 2"/>
          <p:cNvSpPr>
            <a:spLocks noGrp="1"/>
          </p:cNvSpPr>
          <p:nvPr>
            <p:ph idx="1"/>
          </p:nvPr>
        </p:nvSpPr>
        <p:spPr/>
        <p:txBody>
          <a:bodyPr>
            <a:normAutofit/>
          </a:bodyPr>
          <a:lstStyle/>
          <a:p>
            <a:r>
              <a:rPr lang="it-IT" dirty="0" err="1" smtClean="0"/>
              <a:t>Considerable</a:t>
            </a:r>
            <a:r>
              <a:rPr lang="it-IT" dirty="0" smtClean="0"/>
              <a:t> </a:t>
            </a:r>
            <a:r>
              <a:rPr lang="it-IT" dirty="0" err="1" smtClean="0"/>
              <a:t>volatility</a:t>
            </a:r>
            <a:r>
              <a:rPr lang="it-IT" dirty="0"/>
              <a:t> </a:t>
            </a:r>
            <a:r>
              <a:rPr lang="it-IT" dirty="0" smtClean="0"/>
              <a:t>(boom-</a:t>
            </a:r>
            <a:r>
              <a:rPr lang="it-IT" dirty="0" err="1" smtClean="0"/>
              <a:t>bust</a:t>
            </a:r>
            <a:r>
              <a:rPr lang="it-IT" dirty="0" smtClean="0"/>
              <a:t> </a:t>
            </a:r>
            <a:r>
              <a:rPr lang="it-IT" dirty="0" err="1" smtClean="0"/>
              <a:t>cycles</a:t>
            </a:r>
            <a:r>
              <a:rPr lang="it-IT" dirty="0" smtClean="0"/>
              <a:t> – ’60, ‘80, late ’90/’00)</a:t>
            </a:r>
            <a:endParaRPr lang="it-IT" dirty="0"/>
          </a:p>
          <a:p>
            <a:r>
              <a:rPr lang="it-IT" dirty="0" smtClean="0"/>
              <a:t>High </a:t>
            </a:r>
            <a:r>
              <a:rPr lang="it-IT" dirty="0" err="1" smtClean="0"/>
              <a:t>concentration</a:t>
            </a:r>
            <a:r>
              <a:rPr lang="it-IT" dirty="0" smtClean="0"/>
              <a:t> by </a:t>
            </a:r>
            <a:r>
              <a:rPr lang="it-IT" dirty="0" err="1" smtClean="0"/>
              <a:t>sector</a:t>
            </a:r>
            <a:r>
              <a:rPr lang="it-IT" dirty="0"/>
              <a:t> </a:t>
            </a:r>
            <a:endParaRPr lang="it-IT" dirty="0" smtClean="0"/>
          </a:p>
          <a:p>
            <a:pPr lvl="1"/>
            <a:r>
              <a:rPr lang="it-IT" dirty="0" smtClean="0"/>
              <a:t>‘60-’90: office/</a:t>
            </a:r>
            <a:r>
              <a:rPr lang="it-IT" dirty="0" err="1" smtClean="0"/>
              <a:t>computing</a:t>
            </a:r>
            <a:r>
              <a:rPr lang="it-IT" dirty="0" smtClean="0"/>
              <a:t> </a:t>
            </a:r>
            <a:r>
              <a:rPr lang="it-IT" dirty="0" err="1" smtClean="0"/>
              <a:t>machines</a:t>
            </a:r>
            <a:r>
              <a:rPr lang="it-IT" dirty="0" smtClean="0"/>
              <a:t>.; </a:t>
            </a:r>
            <a:r>
              <a:rPr lang="it-IT" dirty="0" err="1" smtClean="0"/>
              <a:t>commun</a:t>
            </a:r>
            <a:r>
              <a:rPr lang="it-IT" dirty="0" smtClean="0"/>
              <a:t>./</a:t>
            </a:r>
            <a:r>
              <a:rPr lang="it-IT" dirty="0" err="1" smtClean="0"/>
              <a:t>electronics</a:t>
            </a:r>
            <a:r>
              <a:rPr lang="it-IT" dirty="0" smtClean="0"/>
              <a:t>; </a:t>
            </a:r>
            <a:r>
              <a:rPr lang="it-IT" dirty="0" err="1" smtClean="0"/>
              <a:t>pharma</a:t>
            </a:r>
            <a:r>
              <a:rPr lang="it-IT" dirty="0" smtClean="0"/>
              <a:t>; </a:t>
            </a:r>
            <a:r>
              <a:rPr lang="it-IT" dirty="0" err="1" smtClean="0"/>
              <a:t>scientific</a:t>
            </a:r>
            <a:r>
              <a:rPr lang="it-IT" dirty="0" smtClean="0"/>
              <a:t> Instruments (= 81% of </a:t>
            </a:r>
            <a:r>
              <a:rPr lang="it-IT" dirty="0" err="1" smtClean="0"/>
              <a:t>all</a:t>
            </a:r>
            <a:r>
              <a:rPr lang="it-IT" dirty="0" smtClean="0"/>
              <a:t> USA </a:t>
            </a:r>
            <a:r>
              <a:rPr lang="it-IT" dirty="0" err="1" smtClean="0"/>
              <a:t>v.c.</a:t>
            </a:r>
            <a:r>
              <a:rPr lang="it-IT" dirty="0" smtClean="0"/>
              <a:t> </a:t>
            </a:r>
            <a:r>
              <a:rPr lang="it-IT" dirty="0" err="1" smtClean="0"/>
              <a:t>investment</a:t>
            </a:r>
            <a:r>
              <a:rPr lang="it-IT" dirty="0" smtClean="0"/>
              <a:t>) – with </a:t>
            </a:r>
            <a:r>
              <a:rPr lang="it-IT" dirty="0" err="1" smtClean="0"/>
              <a:t>differences</a:t>
            </a:r>
            <a:r>
              <a:rPr lang="it-IT" dirty="0" smtClean="0"/>
              <a:t> </a:t>
            </a:r>
            <a:r>
              <a:rPr lang="it-IT" dirty="0" err="1" smtClean="0"/>
              <a:t>across</a:t>
            </a:r>
            <a:r>
              <a:rPr lang="it-IT" dirty="0" smtClean="0"/>
              <a:t> time</a:t>
            </a:r>
          </a:p>
          <a:p>
            <a:pPr lvl="1"/>
            <a:endParaRPr lang="it-IT" dirty="0" smtClean="0"/>
          </a:p>
          <a:p>
            <a:pPr lvl="1"/>
            <a:r>
              <a:rPr lang="it-IT" dirty="0" smtClean="0"/>
              <a:t>EU: </a:t>
            </a:r>
            <a:r>
              <a:rPr lang="it-IT" dirty="0" err="1" smtClean="0"/>
              <a:t>v.c.</a:t>
            </a:r>
            <a:r>
              <a:rPr lang="it-IT" dirty="0" smtClean="0"/>
              <a:t> </a:t>
            </a:r>
            <a:r>
              <a:rPr lang="it-IT" dirty="0" err="1" smtClean="0"/>
              <a:t>growth</a:t>
            </a:r>
            <a:r>
              <a:rPr lang="it-IT" dirty="0" smtClean="0"/>
              <a:t> 1989-99 (from 0,04 to 0,12 of GDP)</a:t>
            </a:r>
          </a:p>
          <a:p>
            <a:pPr lvl="1"/>
            <a:r>
              <a:rPr lang="it-IT" dirty="0" err="1" smtClean="0"/>
              <a:t>Italy</a:t>
            </a:r>
            <a:r>
              <a:rPr lang="it-IT" dirty="0" smtClean="0"/>
              <a:t>: 0,02-0,05; </a:t>
            </a:r>
            <a:r>
              <a:rPr lang="it-IT" dirty="0" err="1" smtClean="0"/>
              <a:t>Sweden</a:t>
            </a:r>
            <a:r>
              <a:rPr lang="it-IT" dirty="0" smtClean="0"/>
              <a:t>; 0,02-0,19</a:t>
            </a:r>
            <a:endParaRPr lang="it-IT" dirty="0"/>
          </a:p>
        </p:txBody>
      </p:sp>
    </p:spTree>
    <p:extLst>
      <p:ext uri="{BB962C8B-B14F-4D97-AF65-F5344CB8AC3E}">
        <p14:creationId xmlns:p14="http://schemas.microsoft.com/office/powerpoint/2010/main" val="3708265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Limits of the </a:t>
            </a:r>
            <a:r>
              <a:rPr lang="it-IT" dirty="0" err="1" smtClean="0"/>
              <a:t>neoclassical</a:t>
            </a:r>
            <a:r>
              <a:rPr lang="it-IT" dirty="0" smtClean="0"/>
              <a:t> </a:t>
            </a:r>
            <a:r>
              <a:rPr lang="it-IT" dirty="0" err="1" smtClean="0"/>
              <a:t>financial</a:t>
            </a:r>
            <a:r>
              <a:rPr lang="it-IT" dirty="0" smtClean="0"/>
              <a:t> </a:t>
            </a:r>
            <a:r>
              <a:rPr lang="it-IT" dirty="0" err="1" smtClean="0"/>
              <a:t>economics</a:t>
            </a:r>
            <a:r>
              <a:rPr lang="it-IT" dirty="0" smtClean="0"/>
              <a:t> </a:t>
            </a:r>
            <a:r>
              <a:rPr lang="it-IT" dirty="0" err="1" smtClean="0"/>
              <a:t>approach</a:t>
            </a:r>
            <a:endParaRPr lang="it-IT" dirty="0"/>
          </a:p>
        </p:txBody>
      </p:sp>
      <p:sp>
        <p:nvSpPr>
          <p:cNvPr id="3" name="Segnaposto contenuto 2"/>
          <p:cNvSpPr>
            <a:spLocks noGrp="1"/>
          </p:cNvSpPr>
          <p:nvPr>
            <p:ph idx="1"/>
          </p:nvPr>
        </p:nvSpPr>
        <p:spPr/>
        <p:txBody>
          <a:bodyPr/>
          <a:lstStyle/>
          <a:p>
            <a:r>
              <a:rPr lang="it-IT" dirty="0" smtClean="0"/>
              <a:t>A </a:t>
            </a:r>
            <a:r>
              <a:rPr lang="it-IT" dirty="0" err="1" smtClean="0"/>
              <a:t>rather</a:t>
            </a:r>
            <a:r>
              <a:rPr lang="it-IT" dirty="0" smtClean="0"/>
              <a:t> </a:t>
            </a:r>
            <a:r>
              <a:rPr lang="it-IT" dirty="0" err="1" smtClean="0"/>
              <a:t>limited</a:t>
            </a:r>
            <a:r>
              <a:rPr lang="it-IT" dirty="0" smtClean="0"/>
              <a:t> and </a:t>
            </a:r>
            <a:r>
              <a:rPr lang="it-IT" dirty="0" err="1" smtClean="0"/>
              <a:t>static</a:t>
            </a:r>
            <a:r>
              <a:rPr lang="it-IT" dirty="0" smtClean="0"/>
              <a:t> </a:t>
            </a:r>
            <a:r>
              <a:rPr lang="it-IT" dirty="0" err="1" smtClean="0"/>
              <a:t>concept</a:t>
            </a:r>
            <a:r>
              <a:rPr lang="it-IT" dirty="0" smtClean="0"/>
              <a:t> of </a:t>
            </a:r>
            <a:r>
              <a:rPr lang="it-IT" dirty="0" err="1" smtClean="0"/>
              <a:t>rationality</a:t>
            </a:r>
            <a:r>
              <a:rPr lang="it-IT" dirty="0" smtClean="0"/>
              <a:t> </a:t>
            </a:r>
            <a:r>
              <a:rPr lang="it-IT" dirty="0" err="1" smtClean="0"/>
              <a:t>is</a:t>
            </a:r>
            <a:r>
              <a:rPr lang="it-IT" dirty="0" smtClean="0"/>
              <a:t> </a:t>
            </a:r>
            <a:r>
              <a:rPr lang="it-IT" dirty="0" err="1" smtClean="0"/>
              <a:t>adopted</a:t>
            </a:r>
            <a:r>
              <a:rPr lang="it-IT" dirty="0" smtClean="0"/>
              <a:t> </a:t>
            </a:r>
          </a:p>
          <a:p>
            <a:pPr lvl="1"/>
            <a:r>
              <a:rPr lang="it-IT" dirty="0" err="1" smtClean="0"/>
              <a:t>Subjective</a:t>
            </a:r>
            <a:r>
              <a:rPr lang="it-IT" dirty="0" smtClean="0"/>
              <a:t> and </a:t>
            </a:r>
            <a:r>
              <a:rPr lang="it-IT" dirty="0" err="1" smtClean="0"/>
              <a:t>experential</a:t>
            </a:r>
            <a:r>
              <a:rPr lang="it-IT" dirty="0" smtClean="0"/>
              <a:t> </a:t>
            </a:r>
            <a:r>
              <a:rPr lang="it-IT" dirty="0" err="1" smtClean="0"/>
              <a:t>dimension</a:t>
            </a:r>
            <a:r>
              <a:rPr lang="it-IT" dirty="0" smtClean="0"/>
              <a:t> are </a:t>
            </a:r>
            <a:r>
              <a:rPr lang="it-IT" dirty="0" err="1" smtClean="0"/>
              <a:t>excluded</a:t>
            </a:r>
            <a:endParaRPr lang="it-IT" dirty="0" smtClean="0"/>
          </a:p>
          <a:p>
            <a:pPr lvl="1"/>
            <a:r>
              <a:rPr lang="it-IT" dirty="0" smtClean="0"/>
              <a:t>no </a:t>
            </a:r>
            <a:r>
              <a:rPr lang="it-IT" dirty="0" err="1" smtClean="0"/>
              <a:t>attention</a:t>
            </a:r>
            <a:r>
              <a:rPr lang="it-IT" dirty="0" smtClean="0"/>
              <a:t> </a:t>
            </a:r>
            <a:r>
              <a:rPr lang="it-IT" dirty="0" err="1" smtClean="0"/>
              <a:t>payed</a:t>
            </a:r>
            <a:r>
              <a:rPr lang="it-IT" dirty="0" smtClean="0"/>
              <a:t> to the </a:t>
            </a:r>
            <a:r>
              <a:rPr lang="it-IT" dirty="0" err="1" smtClean="0"/>
              <a:t>firm</a:t>
            </a:r>
            <a:r>
              <a:rPr lang="it-IT" dirty="0" smtClean="0"/>
              <a:t> </a:t>
            </a:r>
            <a:r>
              <a:rPr lang="it-IT" dirty="0" err="1" smtClean="0"/>
              <a:t>as</a:t>
            </a:r>
            <a:r>
              <a:rPr lang="it-IT" dirty="0" smtClean="0"/>
              <a:t> an </a:t>
            </a:r>
            <a:r>
              <a:rPr lang="it-IT" dirty="0" err="1" smtClean="0"/>
              <a:t>organization</a:t>
            </a:r>
            <a:r>
              <a:rPr lang="it-IT" dirty="0" smtClean="0"/>
              <a:t> (</a:t>
            </a:r>
            <a:r>
              <a:rPr lang="it-IT" dirty="0" err="1" smtClean="0"/>
              <a:t>not</a:t>
            </a:r>
            <a:r>
              <a:rPr lang="it-IT" dirty="0" smtClean="0"/>
              <a:t> </a:t>
            </a:r>
            <a:r>
              <a:rPr lang="it-IT" dirty="0" err="1" smtClean="0"/>
              <a:t>only</a:t>
            </a:r>
            <a:r>
              <a:rPr lang="it-IT" dirty="0" smtClean="0"/>
              <a:t> «</a:t>
            </a:r>
            <a:r>
              <a:rPr lang="it-IT" dirty="0" err="1" smtClean="0"/>
              <a:t>markets</a:t>
            </a:r>
            <a:r>
              <a:rPr lang="it-IT" dirty="0" smtClean="0"/>
              <a:t>») </a:t>
            </a:r>
          </a:p>
          <a:p>
            <a:pPr lvl="1"/>
            <a:r>
              <a:rPr lang="it-IT" dirty="0" smtClean="0"/>
              <a:t>No </a:t>
            </a:r>
            <a:r>
              <a:rPr lang="it-IT" dirty="0" err="1" smtClean="0"/>
              <a:t>allowance</a:t>
            </a:r>
            <a:r>
              <a:rPr lang="it-IT" dirty="0" smtClean="0"/>
              <a:t> for </a:t>
            </a:r>
            <a:r>
              <a:rPr lang="it-IT" dirty="0" err="1" smtClean="0"/>
              <a:t>variations</a:t>
            </a:r>
            <a:r>
              <a:rPr lang="it-IT" dirty="0" smtClean="0"/>
              <a:t> and </a:t>
            </a:r>
            <a:r>
              <a:rPr lang="it-IT" dirty="0" err="1" smtClean="0"/>
              <a:t>changes</a:t>
            </a:r>
            <a:r>
              <a:rPr lang="it-IT" dirty="0" smtClean="0"/>
              <a:t> in </a:t>
            </a:r>
            <a:r>
              <a:rPr lang="it-IT" dirty="0" err="1" smtClean="0"/>
              <a:t>istitutional</a:t>
            </a:r>
            <a:r>
              <a:rPr lang="it-IT" dirty="0" smtClean="0"/>
              <a:t> </a:t>
            </a:r>
            <a:r>
              <a:rPr lang="it-IT" dirty="0" err="1" smtClean="0"/>
              <a:t>context</a:t>
            </a:r>
            <a:endParaRPr lang="it-IT" dirty="0" smtClean="0"/>
          </a:p>
          <a:p>
            <a:pPr lvl="1"/>
            <a:r>
              <a:rPr lang="it-IT" dirty="0" err="1" smtClean="0"/>
              <a:t>Only</a:t>
            </a:r>
            <a:r>
              <a:rPr lang="it-IT" dirty="0" smtClean="0"/>
              <a:t> focus on </a:t>
            </a:r>
            <a:r>
              <a:rPr lang="it-IT" dirty="0" err="1" smtClean="0"/>
              <a:t>price</a:t>
            </a:r>
            <a:r>
              <a:rPr lang="it-IT" dirty="0" smtClean="0"/>
              <a:t> and </a:t>
            </a:r>
            <a:r>
              <a:rPr lang="it-IT" dirty="0" err="1" smtClean="0"/>
              <a:t>quantity</a:t>
            </a:r>
            <a:r>
              <a:rPr lang="it-IT" dirty="0" smtClean="0"/>
              <a:t> of </a:t>
            </a:r>
            <a:r>
              <a:rPr lang="it-IT" dirty="0" err="1" smtClean="0"/>
              <a:t>finance</a:t>
            </a:r>
            <a:r>
              <a:rPr lang="it-IT" dirty="0" smtClean="0"/>
              <a:t> </a:t>
            </a:r>
            <a:r>
              <a:rPr lang="it-IT" dirty="0" err="1" smtClean="0"/>
              <a:t>provided</a:t>
            </a:r>
            <a:endParaRPr lang="it-IT" dirty="0" smtClean="0"/>
          </a:p>
          <a:p>
            <a:r>
              <a:rPr lang="it-IT" dirty="0" err="1" smtClean="0"/>
              <a:t>Suggestion</a:t>
            </a:r>
            <a:r>
              <a:rPr lang="it-IT" dirty="0" smtClean="0"/>
              <a:t> to </a:t>
            </a:r>
            <a:r>
              <a:rPr lang="it-IT" dirty="0" err="1" smtClean="0"/>
              <a:t>embrace</a:t>
            </a:r>
            <a:r>
              <a:rPr lang="it-IT" dirty="0"/>
              <a:t> </a:t>
            </a:r>
            <a:r>
              <a:rPr lang="it-IT" dirty="0" smtClean="0"/>
              <a:t>a </a:t>
            </a:r>
            <a:r>
              <a:rPr lang="it-IT" dirty="0" err="1" smtClean="0"/>
              <a:t>conception</a:t>
            </a:r>
            <a:r>
              <a:rPr lang="it-IT" dirty="0" smtClean="0"/>
              <a:t> of </a:t>
            </a:r>
            <a:r>
              <a:rPr lang="it-IT" dirty="0" err="1" smtClean="0"/>
              <a:t>technology</a:t>
            </a:r>
            <a:r>
              <a:rPr lang="it-IT" dirty="0" smtClean="0"/>
              <a:t> </a:t>
            </a:r>
            <a:r>
              <a:rPr lang="it-IT" dirty="0" err="1" smtClean="0"/>
              <a:t>that</a:t>
            </a:r>
            <a:r>
              <a:rPr lang="it-IT" dirty="0" smtClean="0"/>
              <a:t> </a:t>
            </a:r>
            <a:r>
              <a:rPr lang="it-IT" dirty="0" err="1" smtClean="0"/>
              <a:t>is</a:t>
            </a:r>
            <a:r>
              <a:rPr lang="it-IT" dirty="0" smtClean="0"/>
              <a:t> </a:t>
            </a:r>
            <a:r>
              <a:rPr lang="it-IT" dirty="0" err="1" smtClean="0"/>
              <a:t>historically-contingent</a:t>
            </a:r>
            <a:r>
              <a:rPr lang="it-IT" dirty="0" smtClean="0"/>
              <a:t> and </a:t>
            </a:r>
            <a:r>
              <a:rPr lang="it-IT" dirty="0" err="1" smtClean="0"/>
              <a:t>institutionally</a:t>
            </a:r>
            <a:r>
              <a:rPr lang="it-IT" dirty="0" smtClean="0"/>
              <a:t> </a:t>
            </a:r>
            <a:r>
              <a:rPr lang="it-IT" dirty="0" err="1" smtClean="0"/>
              <a:t>specific</a:t>
            </a:r>
            <a:endParaRPr lang="it-IT" dirty="0"/>
          </a:p>
          <a:p>
            <a:r>
              <a:rPr lang="it-IT" dirty="0" err="1" smtClean="0"/>
              <a:t>Who</a:t>
            </a:r>
            <a:r>
              <a:rPr lang="it-IT" dirty="0" smtClean="0"/>
              <a:t> </a:t>
            </a:r>
            <a:r>
              <a:rPr lang="it-IT" dirty="0" err="1" smtClean="0"/>
              <a:t>gets</a:t>
            </a:r>
            <a:r>
              <a:rPr lang="it-IT" dirty="0" smtClean="0"/>
              <a:t> </a:t>
            </a:r>
            <a:r>
              <a:rPr lang="it-IT" dirty="0" err="1" smtClean="0"/>
              <a:t>financial</a:t>
            </a:r>
            <a:r>
              <a:rPr lang="it-IT" dirty="0" smtClean="0"/>
              <a:t> </a:t>
            </a:r>
            <a:r>
              <a:rPr lang="it-IT" dirty="0" err="1" smtClean="0"/>
              <a:t>resources</a:t>
            </a:r>
            <a:r>
              <a:rPr lang="it-IT" dirty="0" smtClean="0"/>
              <a:t>; </a:t>
            </a:r>
            <a:r>
              <a:rPr lang="it-IT" dirty="0" err="1" smtClean="0"/>
              <a:t>when</a:t>
            </a:r>
            <a:r>
              <a:rPr lang="it-IT" dirty="0" smtClean="0"/>
              <a:t> </a:t>
            </a:r>
            <a:r>
              <a:rPr lang="it-IT" dirty="0" err="1" smtClean="0"/>
              <a:t>they</a:t>
            </a:r>
            <a:r>
              <a:rPr lang="it-IT" dirty="0" smtClean="0"/>
              <a:t> </a:t>
            </a:r>
            <a:r>
              <a:rPr lang="it-IT" dirty="0" err="1" smtClean="0"/>
              <a:t>get</a:t>
            </a:r>
            <a:r>
              <a:rPr lang="it-IT" dirty="0" smtClean="0"/>
              <a:t> </a:t>
            </a:r>
            <a:r>
              <a:rPr lang="it-IT" dirty="0" err="1" smtClean="0"/>
              <a:t>them</a:t>
            </a:r>
            <a:r>
              <a:rPr lang="it-IT" dirty="0" smtClean="0"/>
              <a:t>; </a:t>
            </a:r>
            <a:r>
              <a:rPr lang="it-IT" dirty="0" err="1" smtClean="0"/>
              <a:t>how</a:t>
            </a:r>
            <a:r>
              <a:rPr lang="it-IT" dirty="0" smtClean="0"/>
              <a:t> </a:t>
            </a:r>
            <a:r>
              <a:rPr lang="it-IT" dirty="0" err="1" smtClean="0"/>
              <a:t>they</a:t>
            </a:r>
            <a:r>
              <a:rPr lang="it-IT" dirty="0" smtClean="0"/>
              <a:t> use </a:t>
            </a:r>
            <a:r>
              <a:rPr lang="it-IT" dirty="0" err="1" smtClean="0"/>
              <a:t>them</a:t>
            </a:r>
            <a:r>
              <a:rPr lang="it-IT" dirty="0" smtClean="0"/>
              <a:t>; - qualitative </a:t>
            </a:r>
            <a:r>
              <a:rPr lang="it-IT" dirty="0" err="1" smtClean="0"/>
              <a:t>distinctions</a:t>
            </a:r>
            <a:r>
              <a:rPr lang="it-IT" dirty="0" smtClean="0"/>
              <a:t> </a:t>
            </a:r>
            <a:r>
              <a:rPr lang="it-IT" dirty="0" err="1" smtClean="0"/>
              <a:t>among</a:t>
            </a:r>
            <a:r>
              <a:rPr lang="it-IT" dirty="0" smtClean="0"/>
              <a:t> </a:t>
            </a:r>
            <a:r>
              <a:rPr lang="it-IT" dirty="0" err="1" smtClean="0"/>
              <a:t>firms</a:t>
            </a:r>
            <a:r>
              <a:rPr lang="it-IT" dirty="0" smtClean="0"/>
              <a:t>/</a:t>
            </a:r>
            <a:r>
              <a:rPr lang="it-IT" dirty="0" err="1" smtClean="0"/>
              <a:t>periods</a:t>
            </a:r>
            <a:r>
              <a:rPr lang="it-IT" dirty="0" smtClean="0"/>
              <a:t>/</a:t>
            </a:r>
            <a:r>
              <a:rPr lang="it-IT" dirty="0" err="1" smtClean="0"/>
              <a:t>investments</a:t>
            </a:r>
            <a:r>
              <a:rPr lang="it-IT" dirty="0" smtClean="0"/>
              <a:t>/</a:t>
            </a:r>
            <a:r>
              <a:rPr lang="it-IT" smtClean="0"/>
              <a:t>contexts</a:t>
            </a:r>
            <a:endParaRPr lang="it-IT" dirty="0" smtClean="0"/>
          </a:p>
        </p:txBody>
      </p:sp>
    </p:spTree>
    <p:extLst>
      <p:ext uri="{BB962C8B-B14F-4D97-AF65-F5344CB8AC3E}">
        <p14:creationId xmlns:p14="http://schemas.microsoft.com/office/powerpoint/2010/main" val="1113022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Governamental</a:t>
            </a:r>
            <a:r>
              <a:rPr lang="it-IT" dirty="0" smtClean="0"/>
              <a:t> VC</a:t>
            </a:r>
            <a:endParaRPr lang="it-IT" dirty="0"/>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107876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4" name="Immagine 3"/>
          <p:cNvPicPr>
            <a:picLocks noChangeAspect="1"/>
          </p:cNvPicPr>
          <p:nvPr/>
        </p:nvPicPr>
        <p:blipFill>
          <a:blip r:embed="rId2"/>
          <a:stretch>
            <a:fillRect/>
          </a:stretch>
        </p:blipFill>
        <p:spPr>
          <a:xfrm rot="5400000">
            <a:off x="2470507" y="-1743189"/>
            <a:ext cx="6455802" cy="10746575"/>
          </a:xfrm>
          <a:prstGeom prst="rect">
            <a:avLst/>
          </a:prstGeom>
        </p:spPr>
      </p:pic>
    </p:spTree>
    <p:extLst>
      <p:ext uri="{BB962C8B-B14F-4D97-AF65-F5344CB8AC3E}">
        <p14:creationId xmlns:p14="http://schemas.microsoft.com/office/powerpoint/2010/main" val="1981696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4" name="Immagine 3"/>
          <p:cNvPicPr>
            <a:picLocks noChangeAspect="1"/>
          </p:cNvPicPr>
          <p:nvPr/>
        </p:nvPicPr>
        <p:blipFill>
          <a:blip r:embed="rId2"/>
          <a:stretch>
            <a:fillRect/>
          </a:stretch>
        </p:blipFill>
        <p:spPr>
          <a:xfrm rot="5400000">
            <a:off x="2520181" y="-1971538"/>
            <a:ext cx="5769882" cy="9916163"/>
          </a:xfrm>
          <a:prstGeom prst="rect">
            <a:avLst/>
          </a:prstGeom>
        </p:spPr>
      </p:pic>
      <p:pic>
        <p:nvPicPr>
          <p:cNvPr id="5" name="Immagine 4"/>
          <p:cNvPicPr>
            <a:picLocks noChangeAspect="1"/>
          </p:cNvPicPr>
          <p:nvPr/>
        </p:nvPicPr>
        <p:blipFill>
          <a:blip r:embed="rId3"/>
          <a:stretch>
            <a:fillRect/>
          </a:stretch>
        </p:blipFill>
        <p:spPr>
          <a:xfrm rot="5400000">
            <a:off x="4213535" y="1667796"/>
            <a:ext cx="2131135" cy="9288208"/>
          </a:xfrm>
          <a:prstGeom prst="rect">
            <a:avLst/>
          </a:prstGeom>
        </p:spPr>
      </p:pic>
    </p:spTree>
    <p:extLst>
      <p:ext uri="{BB962C8B-B14F-4D97-AF65-F5344CB8AC3E}">
        <p14:creationId xmlns:p14="http://schemas.microsoft.com/office/powerpoint/2010/main" val="261719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Venture Capital (definition) </a:t>
            </a:r>
            <a:br>
              <a:rPr lang="en-US" dirty="0" smtClean="0">
                <a:solidFill>
                  <a:srgbClr val="FF0000"/>
                </a:solidFill>
              </a:rPr>
            </a:br>
            <a:r>
              <a:rPr lang="en-US" sz="2400" dirty="0" smtClean="0"/>
              <a:t>Source: The Financial Times Lexicon</a:t>
            </a:r>
            <a:endParaRPr lang="en-US" sz="2400" dirty="0"/>
          </a:p>
        </p:txBody>
      </p:sp>
      <p:sp>
        <p:nvSpPr>
          <p:cNvPr id="3" name="Content Placeholder 2"/>
          <p:cNvSpPr>
            <a:spLocks noGrp="1"/>
          </p:cNvSpPr>
          <p:nvPr>
            <p:ph idx="1"/>
          </p:nvPr>
        </p:nvSpPr>
        <p:spPr>
          <a:xfrm>
            <a:off x="838200" y="1573162"/>
            <a:ext cx="10515600" cy="5043948"/>
          </a:xfrm>
        </p:spPr>
        <p:txBody>
          <a:bodyPr>
            <a:normAutofit fontScale="70000" lnSpcReduction="20000"/>
          </a:bodyPr>
          <a:lstStyle/>
          <a:p>
            <a:r>
              <a:rPr lang="en-US" sz="3400" dirty="0"/>
              <a:t>Private </a:t>
            </a:r>
            <a:r>
              <a:rPr lang="en-US" sz="3400" b="1" dirty="0"/>
              <a:t>equity</a:t>
            </a:r>
            <a:r>
              <a:rPr lang="en-US" sz="3400" dirty="0"/>
              <a:t> or </a:t>
            </a:r>
            <a:r>
              <a:rPr lang="en-US" sz="3400" b="1" dirty="0"/>
              <a:t>institutional funding </a:t>
            </a:r>
            <a:r>
              <a:rPr lang="en-US" sz="3400" dirty="0"/>
              <a:t>for </a:t>
            </a:r>
            <a:r>
              <a:rPr lang="en-US" sz="3400" b="1" dirty="0"/>
              <a:t>start-up companies </a:t>
            </a:r>
            <a:r>
              <a:rPr lang="en-US" sz="3400" dirty="0"/>
              <a:t>considered to have </a:t>
            </a:r>
            <a:r>
              <a:rPr lang="en-US" sz="3400" b="1" dirty="0"/>
              <a:t>strong growth prospects</a:t>
            </a:r>
            <a:r>
              <a:rPr lang="en-US" sz="3400" dirty="0"/>
              <a:t>. There can be several phases of investment (see seed money), through to the </a:t>
            </a:r>
            <a:r>
              <a:rPr lang="en-US" sz="3400" u="sng" dirty="0"/>
              <a:t>stage when the company is able to go public</a:t>
            </a:r>
            <a:r>
              <a:rPr lang="en-US" sz="3400" dirty="0"/>
              <a:t>. Venture capital firms may also provide management assistance and other services. </a:t>
            </a:r>
          </a:p>
          <a:p>
            <a:r>
              <a:rPr lang="en-US" sz="2900" i="1" dirty="0" smtClean="0"/>
              <a:t>(This </a:t>
            </a:r>
            <a:r>
              <a:rPr lang="en-US" sz="2900" i="1" dirty="0"/>
              <a:t>is equity or quasi equity funding provided by professional investors to young, high growth oriented companies, typically to finance their early market development and growth. As well as funding, investors usually provide value added services. Funding is often provided in stages, providing sufficient cash to reach the next </a:t>
            </a:r>
            <a:r>
              <a:rPr lang="en-US" sz="2900" i="1" dirty="0" smtClean="0"/>
              <a:t>milestone).</a:t>
            </a:r>
          </a:p>
          <a:p>
            <a:endParaRPr lang="en-US" sz="3400" dirty="0"/>
          </a:p>
          <a:p>
            <a:r>
              <a:rPr lang="en-US" sz="2600" b="1" i="1" dirty="0"/>
              <a:t>Example</a:t>
            </a:r>
            <a:r>
              <a:rPr lang="en-US" sz="2600" i="1" dirty="0"/>
              <a:t/>
            </a:r>
            <a:br>
              <a:rPr lang="en-US" sz="2600" i="1" dirty="0"/>
            </a:br>
            <a:r>
              <a:rPr lang="en-US" sz="2600" i="1" dirty="0"/>
              <a:t>Lastminute.com, the UK travel and leisure website was founded in 1998 and raised £600,000 from four venture capital firms during the start-up phase.</a:t>
            </a:r>
          </a:p>
          <a:p>
            <a:r>
              <a:rPr lang="en-US" sz="2600" i="1" dirty="0"/>
              <a:t>In 1999, an additional £13.5m was raised in two capital increases through the issuance of shares to existing shareholders and key employees, and also to venture capital firms, corporate and institutional investors including Intel Corporation.</a:t>
            </a:r>
          </a:p>
          <a:p>
            <a:r>
              <a:rPr lang="en-US" sz="2600" i="1" dirty="0"/>
              <a:t>In 2000, a private placement of preference shares to strategic partners raised £18.5m. In a fourth financing round with some of the existing shareholders, an additional £6.2m was raised. At the IPO in 2000, lastminute.com raised approximately £61m</a:t>
            </a:r>
          </a:p>
          <a:p>
            <a:endParaRPr lang="en-US" dirty="0"/>
          </a:p>
        </p:txBody>
      </p:sp>
    </p:spTree>
    <p:extLst>
      <p:ext uri="{BB962C8B-B14F-4D97-AF65-F5344CB8AC3E}">
        <p14:creationId xmlns:p14="http://schemas.microsoft.com/office/powerpoint/2010/main" val="410698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Reminding </a:t>
            </a:r>
            <a:r>
              <a:rPr lang="en-US" dirty="0" err="1" smtClean="0"/>
              <a:t>Shumpeter</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a:t>Linking technological regimes to start-up and </a:t>
            </a:r>
            <a:r>
              <a:rPr lang="en-US" dirty="0" smtClean="0"/>
              <a:t>selection</a:t>
            </a:r>
            <a:endParaRPr lang="en-US" dirty="0"/>
          </a:p>
          <a:p>
            <a:r>
              <a:rPr lang="en-US" dirty="0" smtClean="0"/>
              <a:t>•Entrepreneurial </a:t>
            </a:r>
            <a:r>
              <a:rPr lang="en-US" dirty="0"/>
              <a:t>regime </a:t>
            </a:r>
            <a:r>
              <a:rPr lang="en-US" b="1" i="1" dirty="0">
                <a:solidFill>
                  <a:srgbClr val="FF0000"/>
                </a:solidFill>
              </a:rPr>
              <a:t>(remember Schumpeter Mark I)</a:t>
            </a:r>
            <a:r>
              <a:rPr lang="en-US" dirty="0">
                <a:solidFill>
                  <a:srgbClr val="FF0000"/>
                </a:solidFill>
              </a:rPr>
              <a:t>:</a:t>
            </a:r>
          </a:p>
          <a:p>
            <a:r>
              <a:rPr lang="en-US" dirty="0"/>
              <a:t>- new firm start-ups play an important role; small firms </a:t>
            </a:r>
            <a:r>
              <a:rPr lang="en-US" dirty="0" smtClean="0"/>
              <a:t>account for </a:t>
            </a:r>
            <a:r>
              <a:rPr lang="en-US" dirty="0"/>
              <a:t>the bulk of </a:t>
            </a:r>
            <a:r>
              <a:rPr lang="en-US" dirty="0" smtClean="0"/>
              <a:t>innovative </a:t>
            </a:r>
            <a:r>
              <a:rPr lang="en-US" dirty="0" err="1" smtClean="0"/>
              <a:t>actvity</a:t>
            </a:r>
            <a:endParaRPr lang="en-US" dirty="0"/>
          </a:p>
          <a:p>
            <a:r>
              <a:rPr lang="en-US" dirty="0"/>
              <a:t>- frequent </a:t>
            </a:r>
            <a:r>
              <a:rPr lang="en-US" dirty="0" err="1"/>
              <a:t>innovaHon</a:t>
            </a:r>
            <a:r>
              <a:rPr lang="en-US" dirty="0"/>
              <a:t> associated with higher uncertainty </a:t>
            </a:r>
            <a:r>
              <a:rPr lang="en-US" dirty="0" smtClean="0"/>
              <a:t>on technology </a:t>
            </a:r>
            <a:r>
              <a:rPr lang="en-US" dirty="0"/>
              <a:t>and demand: likelihood to be able to </a:t>
            </a:r>
            <a:r>
              <a:rPr lang="en-US" dirty="0" smtClean="0"/>
              <a:t>survive decreases</a:t>
            </a:r>
            <a:endParaRPr lang="en-US" dirty="0"/>
          </a:p>
          <a:p>
            <a:r>
              <a:rPr lang="en-US" dirty="0"/>
              <a:t>- new entrants have greater likelihood of </a:t>
            </a:r>
            <a:r>
              <a:rPr lang="en-US" dirty="0" err="1"/>
              <a:t>innovaHng</a:t>
            </a:r>
            <a:r>
              <a:rPr lang="en-US" dirty="0"/>
              <a:t> and are </a:t>
            </a:r>
            <a:r>
              <a:rPr lang="en-US" dirty="0" smtClean="0"/>
              <a:t>less likely </a:t>
            </a:r>
            <a:r>
              <a:rPr lang="en-US" dirty="0"/>
              <a:t>to decide to exit</a:t>
            </a:r>
          </a:p>
          <a:p>
            <a:r>
              <a:rPr lang="en-US" dirty="0"/>
              <a:t>• </a:t>
            </a:r>
            <a:r>
              <a:rPr lang="en-US" dirty="0" err="1" smtClean="0"/>
              <a:t>Routnized</a:t>
            </a:r>
            <a:r>
              <a:rPr lang="en-US" dirty="0" smtClean="0"/>
              <a:t> </a:t>
            </a:r>
            <a:r>
              <a:rPr lang="en-US" dirty="0"/>
              <a:t>regime </a:t>
            </a:r>
            <a:r>
              <a:rPr lang="en-US" b="1" i="1" dirty="0">
                <a:solidFill>
                  <a:srgbClr val="FF0000"/>
                </a:solidFill>
              </a:rPr>
              <a:t>(remember Schumpeter Mark II)</a:t>
            </a:r>
            <a:r>
              <a:rPr lang="en-US" dirty="0">
                <a:solidFill>
                  <a:srgbClr val="FF0000"/>
                </a:solidFill>
              </a:rPr>
              <a:t>:</a:t>
            </a:r>
          </a:p>
          <a:p>
            <a:r>
              <a:rPr lang="en-US" dirty="0"/>
              <a:t>- large incumbents account for most of the </a:t>
            </a:r>
            <a:r>
              <a:rPr lang="en-US" dirty="0" err="1" smtClean="0"/>
              <a:t>innovatve</a:t>
            </a:r>
            <a:r>
              <a:rPr lang="en-US" dirty="0" smtClean="0"/>
              <a:t> </a:t>
            </a:r>
            <a:r>
              <a:rPr lang="en-US" dirty="0" err="1" smtClean="0"/>
              <a:t>actvity</a:t>
            </a:r>
            <a:r>
              <a:rPr lang="en-US" dirty="0"/>
              <a:t>;</a:t>
            </a:r>
          </a:p>
          <a:p>
            <a:r>
              <a:rPr lang="en-US" dirty="0"/>
              <a:t>low propensity to new firms to be started</a:t>
            </a:r>
          </a:p>
          <a:p>
            <a:r>
              <a:rPr lang="en-US" dirty="0"/>
              <a:t>- </a:t>
            </a:r>
            <a:r>
              <a:rPr lang="en-US" dirty="0" err="1" smtClean="0"/>
              <a:t>innovatve</a:t>
            </a:r>
            <a:r>
              <a:rPr lang="en-US" dirty="0" smtClean="0"/>
              <a:t> </a:t>
            </a:r>
            <a:r>
              <a:rPr lang="en-US" dirty="0"/>
              <a:t>advantage of incumbents tends to increase </a:t>
            </a:r>
            <a:r>
              <a:rPr lang="en-US" dirty="0" smtClean="0"/>
              <a:t>the propensity </a:t>
            </a:r>
            <a:r>
              <a:rPr lang="en-US" dirty="0"/>
              <a:t>to exit the market for new entrants</a:t>
            </a:r>
          </a:p>
        </p:txBody>
      </p:sp>
    </p:spTree>
    <p:extLst>
      <p:ext uri="{BB962C8B-B14F-4D97-AF65-F5344CB8AC3E}">
        <p14:creationId xmlns:p14="http://schemas.microsoft.com/office/powerpoint/2010/main" val="85814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0823" y="70100"/>
            <a:ext cx="10515600" cy="1325563"/>
          </a:xfrm>
        </p:spPr>
        <p:txBody>
          <a:bodyPr/>
          <a:lstStyle/>
          <a:p>
            <a:r>
              <a:rPr lang="it-IT" dirty="0" err="1" smtClean="0"/>
              <a:t>Shumpeter</a:t>
            </a:r>
            <a:r>
              <a:rPr lang="it-IT" dirty="0" smtClean="0"/>
              <a:t> and </a:t>
            </a:r>
            <a:r>
              <a:rPr lang="it-IT" dirty="0" err="1" smtClean="0"/>
              <a:t>finance</a:t>
            </a:r>
            <a:r>
              <a:rPr lang="it-IT" dirty="0" smtClean="0"/>
              <a:t> «</a:t>
            </a:r>
            <a:r>
              <a:rPr lang="it-IT" dirty="0" err="1"/>
              <a:t>m</a:t>
            </a:r>
            <a:r>
              <a:rPr lang="it-IT" dirty="0" err="1" smtClean="0"/>
              <a:t>icroecnomics</a:t>
            </a:r>
            <a:r>
              <a:rPr lang="it-IT" dirty="0" smtClean="0"/>
              <a:t>»</a:t>
            </a:r>
            <a:endParaRPr lang="it-IT" dirty="0"/>
          </a:p>
        </p:txBody>
      </p:sp>
      <p:sp>
        <p:nvSpPr>
          <p:cNvPr id="3" name="Segnaposto contenuto 2"/>
          <p:cNvSpPr>
            <a:spLocks noGrp="1"/>
          </p:cNvSpPr>
          <p:nvPr>
            <p:ph idx="1"/>
          </p:nvPr>
        </p:nvSpPr>
        <p:spPr>
          <a:xfrm>
            <a:off x="838200" y="1395663"/>
            <a:ext cx="10515600" cy="4665797"/>
          </a:xfrm>
        </p:spPr>
        <p:txBody>
          <a:bodyPr>
            <a:normAutofit fontScale="77500" lnSpcReduction="20000"/>
          </a:bodyPr>
          <a:lstStyle/>
          <a:p>
            <a:r>
              <a:rPr lang="it-IT" u="sng" dirty="0" err="1" smtClean="0">
                <a:solidFill>
                  <a:srgbClr val="FF0000"/>
                </a:solidFill>
              </a:rPr>
              <a:t>Shumpeter</a:t>
            </a:r>
            <a:r>
              <a:rPr lang="it-IT" u="sng" dirty="0" smtClean="0">
                <a:solidFill>
                  <a:srgbClr val="FF0000"/>
                </a:solidFill>
              </a:rPr>
              <a:t> Mark I</a:t>
            </a:r>
          </a:p>
          <a:p>
            <a:r>
              <a:rPr lang="it-IT" i="1" dirty="0" smtClean="0"/>
              <a:t>Focus on </a:t>
            </a:r>
            <a:r>
              <a:rPr lang="it-IT" b="1" i="1" dirty="0" smtClean="0"/>
              <a:t>credit</a:t>
            </a:r>
            <a:r>
              <a:rPr lang="it-IT" i="1" dirty="0" smtClean="0"/>
              <a:t> </a:t>
            </a:r>
            <a:r>
              <a:rPr lang="it-IT" i="1" dirty="0" err="1" smtClean="0"/>
              <a:t>creation</a:t>
            </a:r>
            <a:r>
              <a:rPr lang="it-IT" i="1" dirty="0" smtClean="0"/>
              <a:t> – small «</a:t>
            </a:r>
            <a:r>
              <a:rPr lang="it-IT" i="1" dirty="0" err="1" smtClean="0"/>
              <a:t>ventures</a:t>
            </a:r>
            <a:r>
              <a:rPr lang="it-IT" i="1" dirty="0" smtClean="0"/>
              <a:t>» «the man»</a:t>
            </a:r>
          </a:p>
          <a:p>
            <a:r>
              <a:rPr lang="it-IT" i="1" dirty="0" err="1" smtClean="0"/>
              <a:t>Creation</a:t>
            </a:r>
            <a:r>
              <a:rPr lang="it-IT" i="1" dirty="0" smtClean="0"/>
              <a:t> of </a:t>
            </a:r>
            <a:r>
              <a:rPr lang="it-IT" i="1" dirty="0" err="1" smtClean="0"/>
              <a:t>resources</a:t>
            </a:r>
            <a:r>
              <a:rPr lang="it-IT" i="1" dirty="0" smtClean="0"/>
              <a:t> «ex-nihilo» (commercial </a:t>
            </a:r>
            <a:r>
              <a:rPr lang="it-IT" i="1" dirty="0" err="1" smtClean="0"/>
              <a:t>bank</a:t>
            </a:r>
            <a:r>
              <a:rPr lang="it-IT" i="1" dirty="0" smtClean="0"/>
              <a:t> = «the </a:t>
            </a:r>
            <a:r>
              <a:rPr lang="it-IT" i="1" dirty="0" err="1" smtClean="0"/>
              <a:t>ephor</a:t>
            </a:r>
            <a:r>
              <a:rPr lang="it-IT" i="1" dirty="0" smtClean="0"/>
              <a:t> of the </a:t>
            </a:r>
            <a:r>
              <a:rPr lang="it-IT" i="1" dirty="0" err="1" smtClean="0"/>
              <a:t>exchange</a:t>
            </a:r>
            <a:r>
              <a:rPr lang="it-IT" i="1" dirty="0" smtClean="0"/>
              <a:t> economy»)</a:t>
            </a:r>
          </a:p>
          <a:p>
            <a:pPr marL="0" indent="0">
              <a:buNone/>
            </a:pPr>
            <a:r>
              <a:rPr lang="it-IT" i="1" dirty="0" err="1" smtClean="0"/>
              <a:t>Banks</a:t>
            </a:r>
            <a:r>
              <a:rPr lang="it-IT" i="1" dirty="0" smtClean="0"/>
              <a:t> are </a:t>
            </a:r>
            <a:r>
              <a:rPr lang="it-IT" i="1" dirty="0" err="1" smtClean="0"/>
              <a:t>important</a:t>
            </a:r>
            <a:r>
              <a:rPr lang="it-IT" i="1" dirty="0"/>
              <a:t>!</a:t>
            </a:r>
            <a:r>
              <a:rPr lang="it-IT" i="1" dirty="0" smtClean="0"/>
              <a:t> (</a:t>
            </a:r>
            <a:r>
              <a:rPr lang="it-IT" i="1" dirty="0" err="1" smtClean="0"/>
              <a:t>they</a:t>
            </a:r>
            <a:r>
              <a:rPr lang="it-IT" i="1" dirty="0" smtClean="0"/>
              <a:t> take </a:t>
            </a:r>
            <a:r>
              <a:rPr lang="it-IT" i="1" dirty="0" err="1" smtClean="0"/>
              <a:t>risk</a:t>
            </a:r>
            <a:r>
              <a:rPr lang="it-IT" i="1" dirty="0" smtClean="0"/>
              <a:t>, </a:t>
            </a:r>
            <a:r>
              <a:rPr lang="it-IT" i="1" dirty="0" err="1" smtClean="0"/>
              <a:t>not</a:t>
            </a:r>
            <a:r>
              <a:rPr lang="it-IT" i="1" dirty="0" smtClean="0"/>
              <a:t> the </a:t>
            </a:r>
            <a:r>
              <a:rPr lang="it-IT" i="1" dirty="0" err="1" smtClean="0"/>
              <a:t>enterpreneur</a:t>
            </a:r>
            <a:r>
              <a:rPr lang="it-IT" i="1" dirty="0" smtClean="0"/>
              <a:t>!) - </a:t>
            </a:r>
            <a:r>
              <a:rPr lang="it-IT" i="1" dirty="0" err="1" smtClean="0"/>
              <a:t>is</a:t>
            </a:r>
            <a:r>
              <a:rPr lang="it-IT" i="1" dirty="0" smtClean="0"/>
              <a:t> </a:t>
            </a:r>
            <a:r>
              <a:rPr lang="it-IT" i="1" dirty="0" err="1" smtClean="0"/>
              <a:t>it</a:t>
            </a:r>
            <a:r>
              <a:rPr lang="it-IT" i="1" dirty="0" smtClean="0"/>
              <a:t> </a:t>
            </a:r>
            <a:r>
              <a:rPr lang="it-IT" i="1" dirty="0" err="1" smtClean="0"/>
              <a:t>still</a:t>
            </a:r>
            <a:r>
              <a:rPr lang="it-IT" i="1" dirty="0" smtClean="0"/>
              <a:t> so?*</a:t>
            </a:r>
            <a:endParaRPr lang="it-IT" i="1" dirty="0"/>
          </a:p>
          <a:p>
            <a:r>
              <a:rPr lang="it-IT" u="sng" dirty="0" err="1" smtClean="0">
                <a:solidFill>
                  <a:srgbClr val="FF0000"/>
                </a:solidFill>
              </a:rPr>
              <a:t>Shumpeter</a:t>
            </a:r>
            <a:r>
              <a:rPr lang="it-IT" u="sng" dirty="0" smtClean="0">
                <a:solidFill>
                  <a:srgbClr val="FF0000"/>
                </a:solidFill>
              </a:rPr>
              <a:t> </a:t>
            </a:r>
            <a:r>
              <a:rPr lang="it-IT" u="sng" dirty="0" err="1" smtClean="0">
                <a:solidFill>
                  <a:srgbClr val="FF0000"/>
                </a:solidFill>
              </a:rPr>
              <a:t>mark</a:t>
            </a:r>
            <a:r>
              <a:rPr lang="it-IT" u="sng" dirty="0" smtClean="0">
                <a:solidFill>
                  <a:srgbClr val="FF0000"/>
                </a:solidFill>
              </a:rPr>
              <a:t> II</a:t>
            </a:r>
          </a:p>
          <a:p>
            <a:r>
              <a:rPr lang="it-IT" i="1" dirty="0" smtClean="0"/>
              <a:t>Focus on self </a:t>
            </a:r>
            <a:r>
              <a:rPr lang="it-IT" i="1" dirty="0" err="1" smtClean="0"/>
              <a:t>financing</a:t>
            </a:r>
            <a:r>
              <a:rPr lang="it-IT" i="1" dirty="0" smtClean="0"/>
              <a:t> (from innovative </a:t>
            </a:r>
            <a:r>
              <a:rPr lang="it-IT" i="1" dirty="0" err="1" smtClean="0"/>
              <a:t>investment</a:t>
            </a:r>
            <a:r>
              <a:rPr lang="it-IT" i="1" dirty="0" smtClean="0"/>
              <a:t>) – large company, «the team»</a:t>
            </a:r>
          </a:p>
          <a:p>
            <a:r>
              <a:rPr lang="it-IT" i="1" dirty="0" err="1" smtClean="0"/>
              <a:t>Internal</a:t>
            </a:r>
            <a:r>
              <a:rPr lang="it-IT" i="1" dirty="0" smtClean="0"/>
              <a:t> </a:t>
            </a:r>
            <a:r>
              <a:rPr lang="it-IT" i="1" dirty="0" err="1" smtClean="0"/>
              <a:t>finance</a:t>
            </a:r>
            <a:r>
              <a:rPr lang="it-IT" i="1" dirty="0" smtClean="0"/>
              <a:t> for </a:t>
            </a:r>
            <a:r>
              <a:rPr lang="it-IT" i="1" dirty="0" err="1" smtClean="0"/>
              <a:t>facilitating</a:t>
            </a:r>
            <a:r>
              <a:rPr lang="it-IT" i="1" dirty="0" smtClean="0"/>
              <a:t> innovative </a:t>
            </a:r>
            <a:r>
              <a:rPr lang="it-IT" i="1" dirty="0" err="1" smtClean="0"/>
              <a:t>investment</a:t>
            </a:r>
            <a:endParaRPr lang="it-IT" i="1" dirty="0" smtClean="0"/>
          </a:p>
          <a:p>
            <a:pPr marL="0" indent="0">
              <a:buNone/>
            </a:pPr>
            <a:endParaRPr lang="it-IT" i="1" dirty="0"/>
          </a:p>
          <a:p>
            <a:r>
              <a:rPr lang="it-IT" i="1" dirty="0" err="1" smtClean="0"/>
              <a:t>However</a:t>
            </a:r>
            <a:r>
              <a:rPr lang="it-IT" i="1" dirty="0" smtClean="0"/>
              <a:t>… the </a:t>
            </a:r>
            <a:r>
              <a:rPr lang="it-IT" i="1" dirty="0" err="1" smtClean="0"/>
              <a:t>issue</a:t>
            </a:r>
            <a:r>
              <a:rPr lang="it-IT" i="1" dirty="0" smtClean="0"/>
              <a:t> </a:t>
            </a:r>
            <a:r>
              <a:rPr lang="it-IT" i="1" dirty="0" err="1" smtClean="0"/>
              <a:t>is</a:t>
            </a:r>
            <a:r>
              <a:rPr lang="it-IT" i="1" dirty="0" smtClean="0"/>
              <a:t> </a:t>
            </a:r>
            <a:r>
              <a:rPr lang="it-IT" i="1" dirty="0" err="1" smtClean="0"/>
              <a:t>still</a:t>
            </a:r>
            <a:r>
              <a:rPr lang="it-IT" i="1" dirty="0" smtClean="0"/>
              <a:t> </a:t>
            </a:r>
            <a:r>
              <a:rPr lang="it-IT" i="1" dirty="0" err="1" smtClean="0"/>
              <a:t>underresearched</a:t>
            </a:r>
            <a:r>
              <a:rPr lang="it-IT" i="1" dirty="0" smtClean="0"/>
              <a:t> *</a:t>
            </a:r>
          </a:p>
          <a:p>
            <a:endParaRPr lang="it-IT" i="1" dirty="0" smtClean="0"/>
          </a:p>
          <a:p>
            <a:pPr marL="0" indent="0">
              <a:buNone/>
            </a:pPr>
            <a:r>
              <a:rPr lang="it-IT" i="1" dirty="0" smtClean="0"/>
              <a:t>*E.g. </a:t>
            </a:r>
            <a:r>
              <a:rPr lang="en-US" i="1" dirty="0"/>
              <a:t>Giancarlo </a:t>
            </a:r>
            <a:r>
              <a:rPr lang="en-US" i="1" dirty="0" err="1" smtClean="0"/>
              <a:t>Bertocco</a:t>
            </a:r>
            <a:r>
              <a:rPr lang="en-US" i="1" dirty="0" smtClean="0"/>
              <a:t>, Finance </a:t>
            </a:r>
            <a:r>
              <a:rPr lang="en-US" i="1" dirty="0"/>
              <a:t>and development: Is Schumpeter’s analysis still relevant</a:t>
            </a:r>
            <a:r>
              <a:rPr lang="en-US" i="1" dirty="0" smtClean="0"/>
              <a:t>?, </a:t>
            </a:r>
            <a:r>
              <a:rPr lang="en-US" dirty="0"/>
              <a:t>Journal of Banking &amp; Finance 32 (2008) 1161–1175</a:t>
            </a:r>
            <a:endParaRPr lang="en-US" i="1" dirty="0"/>
          </a:p>
          <a:p>
            <a:endParaRPr lang="it-IT" i="1" dirty="0" smtClean="0"/>
          </a:p>
          <a:p>
            <a:endParaRPr lang="it-IT" i="1" dirty="0" smtClean="0"/>
          </a:p>
          <a:p>
            <a:endParaRPr lang="it-IT" i="1" dirty="0"/>
          </a:p>
        </p:txBody>
      </p:sp>
    </p:spTree>
    <p:extLst>
      <p:ext uri="{BB962C8B-B14F-4D97-AF65-F5344CB8AC3E}">
        <p14:creationId xmlns:p14="http://schemas.microsoft.com/office/powerpoint/2010/main" val="723907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FINANCE….and…</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endParaRPr lang="it-IT" dirty="0"/>
          </a:p>
          <a:p>
            <a:r>
              <a:rPr lang="it-IT" dirty="0" smtClean="0"/>
              <a:t>CHARACTERISTICS OF THE </a:t>
            </a:r>
            <a:r>
              <a:rPr lang="it-IT" b="1" dirty="0" smtClean="0"/>
              <a:t>INVESTMENT</a:t>
            </a:r>
          </a:p>
          <a:p>
            <a:pPr marL="0" indent="0">
              <a:buNone/>
            </a:pPr>
            <a:endParaRPr lang="it-IT" dirty="0" smtClean="0"/>
          </a:p>
          <a:p>
            <a:r>
              <a:rPr lang="it-IT" dirty="0" smtClean="0"/>
              <a:t>CHARACTERISTICS OF THE </a:t>
            </a:r>
            <a:r>
              <a:rPr lang="it-IT" b="1" dirty="0" smtClean="0"/>
              <a:t>INVESTING FIRM</a:t>
            </a:r>
          </a:p>
          <a:p>
            <a:endParaRPr lang="it-IT" b="1" dirty="0"/>
          </a:p>
          <a:p>
            <a:r>
              <a:rPr lang="it-IT" b="1" dirty="0" smtClean="0"/>
              <a:t>(</a:t>
            </a:r>
            <a:r>
              <a:rPr lang="it-IT" b="1" dirty="0" err="1" smtClean="0"/>
              <a:t>Characteristics</a:t>
            </a:r>
            <a:r>
              <a:rPr lang="it-IT" b="1" dirty="0" smtClean="0"/>
              <a:t> of the…..)</a:t>
            </a:r>
          </a:p>
          <a:p>
            <a:endParaRPr lang="it-IT" b="1" dirty="0" smtClean="0"/>
          </a:p>
          <a:p>
            <a:pPr lvl="1"/>
            <a:r>
              <a:rPr lang="it-IT" i="1" dirty="0" err="1"/>
              <a:t>What</a:t>
            </a:r>
            <a:r>
              <a:rPr lang="it-IT" i="1" dirty="0"/>
              <a:t> </a:t>
            </a:r>
            <a:r>
              <a:rPr lang="it-IT" i="1" dirty="0" err="1"/>
              <a:t>resources</a:t>
            </a:r>
            <a:r>
              <a:rPr lang="it-IT" i="1" dirty="0"/>
              <a:t> in «</a:t>
            </a:r>
            <a:r>
              <a:rPr lang="it-IT" i="1" dirty="0" err="1"/>
              <a:t>different</a:t>
            </a:r>
            <a:r>
              <a:rPr lang="it-IT" i="1" dirty="0"/>
              <a:t> companies»? (cross </a:t>
            </a:r>
            <a:r>
              <a:rPr lang="it-IT" i="1" dirty="0" err="1"/>
              <a:t>industry</a:t>
            </a:r>
            <a:r>
              <a:rPr lang="it-IT" i="1" dirty="0"/>
              <a:t> </a:t>
            </a:r>
            <a:r>
              <a:rPr lang="it-IT" i="1" dirty="0" err="1"/>
              <a:t>variation</a:t>
            </a:r>
            <a:r>
              <a:rPr lang="it-IT" i="1" dirty="0"/>
              <a:t> in </a:t>
            </a:r>
            <a:r>
              <a:rPr lang="it-IT" i="1" dirty="0" err="1"/>
              <a:t>type</a:t>
            </a:r>
            <a:r>
              <a:rPr lang="it-IT" i="1" dirty="0"/>
              <a:t> of </a:t>
            </a:r>
            <a:r>
              <a:rPr lang="it-IT" i="1" dirty="0" err="1"/>
              <a:t>innovaton</a:t>
            </a:r>
            <a:r>
              <a:rPr lang="it-IT" i="1" dirty="0"/>
              <a:t> </a:t>
            </a:r>
            <a:r>
              <a:rPr lang="it-IT" i="1" dirty="0" err="1"/>
              <a:t>activities</a:t>
            </a:r>
            <a:r>
              <a:rPr lang="it-IT" i="1" dirty="0"/>
              <a:t>)</a:t>
            </a:r>
          </a:p>
          <a:p>
            <a:pPr lvl="1"/>
            <a:r>
              <a:rPr lang="it-IT" i="1" dirty="0" err="1"/>
              <a:t>What</a:t>
            </a:r>
            <a:r>
              <a:rPr lang="it-IT" i="1" dirty="0"/>
              <a:t> </a:t>
            </a:r>
            <a:r>
              <a:rPr lang="it-IT" i="1" dirty="0" err="1"/>
              <a:t>differences</a:t>
            </a:r>
            <a:r>
              <a:rPr lang="it-IT" i="1" dirty="0"/>
              <a:t> </a:t>
            </a:r>
            <a:r>
              <a:rPr lang="it-IT" i="1" dirty="0" err="1"/>
              <a:t>among</a:t>
            </a:r>
            <a:r>
              <a:rPr lang="it-IT" i="1" dirty="0"/>
              <a:t> </a:t>
            </a:r>
            <a:r>
              <a:rPr lang="it-IT" i="1" dirty="0" err="1"/>
              <a:t>tangible</a:t>
            </a:r>
            <a:r>
              <a:rPr lang="it-IT" i="1" dirty="0"/>
              <a:t> and </a:t>
            </a:r>
            <a:r>
              <a:rPr lang="it-IT" i="1" dirty="0" err="1"/>
              <a:t>intangible</a:t>
            </a:r>
            <a:r>
              <a:rPr lang="it-IT" i="1" dirty="0"/>
              <a:t> </a:t>
            </a:r>
            <a:r>
              <a:rPr lang="it-IT" i="1" dirty="0" err="1"/>
              <a:t>investment</a:t>
            </a:r>
            <a:r>
              <a:rPr lang="it-IT" i="1" dirty="0"/>
              <a:t>? </a:t>
            </a:r>
          </a:p>
          <a:p>
            <a:pPr lvl="1"/>
            <a:r>
              <a:rPr lang="it-IT" i="1" dirty="0" err="1"/>
              <a:t>What</a:t>
            </a:r>
            <a:r>
              <a:rPr lang="it-IT" i="1" dirty="0"/>
              <a:t> </a:t>
            </a:r>
            <a:r>
              <a:rPr lang="it-IT" i="1" dirty="0" err="1"/>
              <a:t>resources</a:t>
            </a:r>
            <a:r>
              <a:rPr lang="it-IT" i="1" dirty="0"/>
              <a:t> in </a:t>
            </a:r>
            <a:r>
              <a:rPr lang="it-IT" i="1" dirty="0" err="1"/>
              <a:t>different</a:t>
            </a:r>
            <a:r>
              <a:rPr lang="it-IT" i="1" dirty="0"/>
              <a:t> «</a:t>
            </a:r>
            <a:r>
              <a:rPr lang="it-IT" i="1" dirty="0" err="1"/>
              <a:t>times</a:t>
            </a:r>
            <a:r>
              <a:rPr lang="it-IT" i="1" dirty="0"/>
              <a:t>» - </a:t>
            </a:r>
            <a:r>
              <a:rPr lang="it-IT" i="1" dirty="0" err="1"/>
              <a:t>at</a:t>
            </a:r>
            <a:r>
              <a:rPr lang="it-IT" i="1" dirty="0"/>
              <a:t> </a:t>
            </a:r>
            <a:r>
              <a:rPr lang="it-IT" i="1" dirty="0" err="1"/>
              <a:t>internal</a:t>
            </a:r>
            <a:r>
              <a:rPr lang="it-IT" i="1" dirty="0"/>
              <a:t> (</a:t>
            </a:r>
            <a:r>
              <a:rPr lang="it-IT" i="1" dirty="0" err="1"/>
              <a:t>firm</a:t>
            </a:r>
            <a:r>
              <a:rPr lang="it-IT" i="1" dirty="0"/>
              <a:t>) </a:t>
            </a:r>
            <a:r>
              <a:rPr lang="it-IT" i="1" dirty="0" err="1"/>
              <a:t>cycle</a:t>
            </a:r>
            <a:r>
              <a:rPr lang="it-IT" i="1" dirty="0"/>
              <a:t> </a:t>
            </a:r>
            <a:r>
              <a:rPr lang="it-IT" i="1" dirty="0" err="1"/>
              <a:t>level</a:t>
            </a:r>
            <a:r>
              <a:rPr lang="it-IT" i="1" dirty="0"/>
              <a:t>; </a:t>
            </a:r>
            <a:r>
              <a:rPr lang="it-IT" i="1" dirty="0" err="1"/>
              <a:t>at</a:t>
            </a:r>
            <a:r>
              <a:rPr lang="it-IT" i="1" dirty="0"/>
              <a:t> </a:t>
            </a:r>
            <a:r>
              <a:rPr lang="it-IT" i="1" dirty="0" err="1"/>
              <a:t>external</a:t>
            </a:r>
            <a:r>
              <a:rPr lang="it-IT" i="1" dirty="0"/>
              <a:t> (</a:t>
            </a:r>
            <a:r>
              <a:rPr lang="it-IT" i="1" dirty="0" err="1"/>
              <a:t>industry</a:t>
            </a:r>
            <a:r>
              <a:rPr lang="it-IT" i="1" dirty="0"/>
              <a:t>) </a:t>
            </a:r>
            <a:r>
              <a:rPr lang="it-IT" i="1" dirty="0" err="1"/>
              <a:t>cycle</a:t>
            </a:r>
            <a:r>
              <a:rPr lang="it-IT" i="1" dirty="0"/>
              <a:t> </a:t>
            </a:r>
            <a:r>
              <a:rPr lang="it-IT" i="1" dirty="0" err="1" smtClean="0"/>
              <a:t>level</a:t>
            </a:r>
            <a:r>
              <a:rPr lang="it-IT" i="1" dirty="0" smtClean="0"/>
              <a:t>, </a:t>
            </a:r>
            <a:r>
              <a:rPr lang="it-IT" i="1" dirty="0" err="1" smtClean="0"/>
              <a:t>etc</a:t>
            </a:r>
            <a:r>
              <a:rPr lang="it-IT" i="1" dirty="0" smtClean="0"/>
              <a:t>…</a:t>
            </a:r>
            <a:endParaRPr lang="it-IT" i="1" dirty="0"/>
          </a:p>
          <a:p>
            <a:endParaRPr lang="it-IT" b="1" dirty="0" smtClean="0"/>
          </a:p>
          <a:p>
            <a:endParaRPr lang="it-IT" dirty="0"/>
          </a:p>
          <a:p>
            <a:endParaRPr lang="it-IT" dirty="0"/>
          </a:p>
        </p:txBody>
      </p:sp>
    </p:spTree>
    <p:extLst>
      <p:ext uri="{BB962C8B-B14F-4D97-AF65-F5344CB8AC3E}">
        <p14:creationId xmlns:p14="http://schemas.microsoft.com/office/powerpoint/2010/main" val="3818597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Not</a:t>
            </a:r>
            <a:r>
              <a:rPr lang="it-IT" dirty="0" smtClean="0"/>
              <a:t> </a:t>
            </a:r>
            <a:r>
              <a:rPr lang="it-IT" dirty="0" err="1" smtClean="0"/>
              <a:t>only</a:t>
            </a:r>
            <a:r>
              <a:rPr lang="it-IT" dirty="0" smtClean="0"/>
              <a:t> </a:t>
            </a:r>
            <a:r>
              <a:rPr lang="it-IT" dirty="0" err="1" smtClean="0"/>
              <a:t>outside</a:t>
            </a:r>
            <a:r>
              <a:rPr lang="it-IT" dirty="0" smtClean="0"/>
              <a:t>…</a:t>
            </a:r>
            <a:r>
              <a:rPr lang="it-IT" dirty="0" err="1" smtClean="0"/>
              <a:t>Innovation</a:t>
            </a:r>
            <a:r>
              <a:rPr lang="it-IT" dirty="0" smtClean="0"/>
              <a:t>, </a:t>
            </a:r>
            <a:r>
              <a:rPr lang="it-IT" dirty="0" err="1" smtClean="0"/>
              <a:t>resources</a:t>
            </a:r>
            <a:r>
              <a:rPr lang="it-IT" dirty="0" smtClean="0"/>
              <a:t> and «</a:t>
            </a:r>
            <a:r>
              <a:rPr lang="it-IT" b="1" dirty="0" err="1" smtClean="0"/>
              <a:t>organizational</a:t>
            </a:r>
            <a:r>
              <a:rPr lang="it-IT" b="1" dirty="0" smtClean="0"/>
              <a:t> </a:t>
            </a:r>
            <a:r>
              <a:rPr lang="it-IT" b="1" dirty="0" err="1" smtClean="0"/>
              <a:t>learning</a:t>
            </a:r>
            <a:r>
              <a:rPr lang="it-IT" dirty="0" smtClean="0"/>
              <a:t>» in </a:t>
            </a:r>
            <a:r>
              <a:rPr lang="it-IT" dirty="0" err="1" smtClean="0"/>
              <a:t>firms</a:t>
            </a:r>
            <a:r>
              <a:rPr lang="it-IT" dirty="0" smtClean="0"/>
              <a:t>…</a:t>
            </a:r>
            <a:endParaRPr lang="it-IT" dirty="0"/>
          </a:p>
        </p:txBody>
      </p:sp>
      <p:sp>
        <p:nvSpPr>
          <p:cNvPr id="3" name="Segnaposto contenuto 2"/>
          <p:cNvSpPr>
            <a:spLocks noGrp="1"/>
          </p:cNvSpPr>
          <p:nvPr>
            <p:ph idx="1"/>
          </p:nvPr>
        </p:nvSpPr>
        <p:spPr/>
        <p:txBody>
          <a:bodyPr>
            <a:normAutofit/>
          </a:bodyPr>
          <a:lstStyle/>
          <a:p>
            <a:r>
              <a:rPr lang="it-IT" dirty="0" smtClean="0"/>
              <a:t>How </a:t>
            </a:r>
            <a:r>
              <a:rPr lang="it-IT" dirty="0" err="1" smtClean="0"/>
              <a:t>resources</a:t>
            </a:r>
            <a:r>
              <a:rPr lang="it-IT" dirty="0" smtClean="0"/>
              <a:t> </a:t>
            </a:r>
            <a:r>
              <a:rPr lang="it-IT" dirty="0" err="1" smtClean="0"/>
              <a:t>allocation</a:t>
            </a:r>
            <a:r>
              <a:rPr lang="it-IT" dirty="0" smtClean="0"/>
              <a:t> </a:t>
            </a:r>
            <a:r>
              <a:rPr lang="it-IT" dirty="0" err="1" smtClean="0"/>
              <a:t>does</a:t>
            </a:r>
            <a:r>
              <a:rPr lang="it-IT" dirty="0" smtClean="0"/>
              <a:t> </a:t>
            </a:r>
            <a:r>
              <a:rPr lang="it-IT" dirty="0" err="1" smtClean="0"/>
              <a:t>allow</a:t>
            </a:r>
            <a:r>
              <a:rPr lang="it-IT" dirty="0" smtClean="0"/>
              <a:t> «</a:t>
            </a:r>
            <a:r>
              <a:rPr lang="it-IT" b="1" u="sng" dirty="0" err="1" smtClean="0"/>
              <a:t>organizational</a:t>
            </a:r>
            <a:r>
              <a:rPr lang="it-IT" b="1" u="sng" dirty="0" smtClean="0"/>
              <a:t> </a:t>
            </a:r>
            <a:r>
              <a:rPr lang="it-IT" b="1" u="sng" dirty="0" err="1" smtClean="0"/>
              <a:t>learning</a:t>
            </a:r>
            <a:r>
              <a:rPr lang="it-IT" dirty="0" smtClean="0"/>
              <a:t>»?</a:t>
            </a:r>
          </a:p>
          <a:p>
            <a:pPr marL="0" indent="0">
              <a:buNone/>
            </a:pPr>
            <a:endParaRPr lang="it-IT" dirty="0" smtClean="0"/>
          </a:p>
          <a:p>
            <a:pPr lvl="1"/>
            <a:r>
              <a:rPr lang="it-IT" i="1" dirty="0" err="1"/>
              <a:t>d</a:t>
            </a:r>
            <a:r>
              <a:rPr lang="it-IT" i="1" dirty="0" err="1" smtClean="0"/>
              <a:t>ecision</a:t>
            </a:r>
            <a:r>
              <a:rPr lang="it-IT" i="1" dirty="0" smtClean="0"/>
              <a:t> </a:t>
            </a:r>
            <a:r>
              <a:rPr lang="it-IT" i="1" dirty="0" err="1" smtClean="0"/>
              <a:t>about</a:t>
            </a:r>
            <a:r>
              <a:rPr lang="it-IT" i="1" dirty="0" smtClean="0"/>
              <a:t> scale of </a:t>
            </a:r>
            <a:r>
              <a:rPr lang="it-IT" i="1" dirty="0" err="1" smtClean="0"/>
              <a:t>investment</a:t>
            </a:r>
            <a:r>
              <a:rPr lang="it-IT" i="1" dirty="0" smtClean="0"/>
              <a:t> (</a:t>
            </a:r>
            <a:r>
              <a:rPr lang="it-IT" i="1" u="sng" dirty="0" err="1" smtClean="0"/>
              <a:t>who</a:t>
            </a:r>
            <a:r>
              <a:rPr lang="it-IT" i="1" dirty="0" smtClean="0"/>
              <a:t> are </a:t>
            </a:r>
            <a:r>
              <a:rPr lang="it-IT" i="1" dirty="0" err="1" smtClean="0"/>
              <a:t>key</a:t>
            </a:r>
            <a:r>
              <a:rPr lang="it-IT" i="1" dirty="0" smtClean="0"/>
              <a:t>  </a:t>
            </a:r>
            <a:r>
              <a:rPr lang="it-IT" i="1" dirty="0" err="1" smtClean="0"/>
              <a:t>decisiomakers</a:t>
            </a:r>
            <a:r>
              <a:rPr lang="it-IT" i="1" dirty="0" smtClean="0"/>
              <a:t>? On </a:t>
            </a:r>
            <a:r>
              <a:rPr lang="it-IT" i="1" dirty="0" err="1" smtClean="0"/>
              <a:t>what</a:t>
            </a:r>
            <a:r>
              <a:rPr lang="it-IT" i="1" dirty="0" smtClean="0"/>
              <a:t> </a:t>
            </a:r>
            <a:r>
              <a:rPr lang="it-IT" i="1" dirty="0" err="1" smtClean="0"/>
              <a:t>basis</a:t>
            </a:r>
            <a:r>
              <a:rPr lang="it-IT" i="1" dirty="0" smtClean="0"/>
              <a:t> </a:t>
            </a:r>
            <a:r>
              <a:rPr lang="it-IT" i="1" dirty="0" err="1" smtClean="0"/>
              <a:t>decision</a:t>
            </a:r>
            <a:r>
              <a:rPr lang="it-IT" i="1" dirty="0" smtClean="0"/>
              <a:t> </a:t>
            </a:r>
            <a:r>
              <a:rPr lang="it-IT" i="1" dirty="0" err="1" smtClean="0"/>
              <a:t>is</a:t>
            </a:r>
            <a:r>
              <a:rPr lang="it-IT" i="1" dirty="0" smtClean="0"/>
              <a:t> </a:t>
            </a:r>
            <a:r>
              <a:rPr lang="it-IT" i="1" dirty="0" err="1" smtClean="0"/>
              <a:t>taken</a:t>
            </a:r>
            <a:r>
              <a:rPr lang="it-IT" i="1" dirty="0" smtClean="0"/>
              <a:t>?  </a:t>
            </a:r>
            <a:r>
              <a:rPr lang="it-IT" i="1" dirty="0" err="1" smtClean="0"/>
              <a:t>what</a:t>
            </a:r>
            <a:r>
              <a:rPr lang="it-IT" i="1" dirty="0" smtClean="0"/>
              <a:t> </a:t>
            </a:r>
            <a:r>
              <a:rPr lang="it-IT" i="1" dirty="0" err="1" smtClean="0"/>
              <a:t>knowledge</a:t>
            </a:r>
            <a:r>
              <a:rPr lang="it-IT" i="1" dirty="0" smtClean="0"/>
              <a:t> </a:t>
            </a:r>
            <a:r>
              <a:rPr lang="it-IT" i="1" dirty="0" err="1" smtClean="0"/>
              <a:t>needed</a:t>
            </a:r>
            <a:r>
              <a:rPr lang="it-IT" i="1" dirty="0" smtClean="0"/>
              <a:t>?)</a:t>
            </a:r>
          </a:p>
          <a:p>
            <a:pPr marL="457200" lvl="1" indent="0">
              <a:buNone/>
            </a:pPr>
            <a:endParaRPr lang="it-IT" i="1" dirty="0" smtClean="0"/>
          </a:p>
          <a:p>
            <a:pPr lvl="1"/>
            <a:r>
              <a:rPr lang="it-IT" i="1" dirty="0" err="1"/>
              <a:t>a</a:t>
            </a:r>
            <a:r>
              <a:rPr lang="it-IT" i="1" dirty="0" err="1" smtClean="0"/>
              <a:t>quiring</a:t>
            </a:r>
            <a:r>
              <a:rPr lang="it-IT" i="1" dirty="0" smtClean="0"/>
              <a:t> </a:t>
            </a:r>
            <a:r>
              <a:rPr lang="it-IT" i="1" dirty="0" err="1" smtClean="0"/>
              <a:t>complementary</a:t>
            </a:r>
            <a:r>
              <a:rPr lang="it-IT" i="1" dirty="0" smtClean="0"/>
              <a:t> </a:t>
            </a:r>
            <a:r>
              <a:rPr lang="it-IT" i="1" dirty="0" err="1" smtClean="0"/>
              <a:t>assets</a:t>
            </a:r>
            <a:r>
              <a:rPr lang="it-IT" i="1" dirty="0" smtClean="0"/>
              <a:t> to </a:t>
            </a:r>
            <a:r>
              <a:rPr lang="it-IT" b="1" i="1" dirty="0" err="1" smtClean="0"/>
              <a:t>commercialize</a:t>
            </a:r>
            <a:r>
              <a:rPr lang="it-IT" b="1" i="1" dirty="0" smtClean="0"/>
              <a:t> </a:t>
            </a:r>
            <a:r>
              <a:rPr lang="it-IT" b="1" i="1" dirty="0" err="1" smtClean="0"/>
              <a:t>innovation</a:t>
            </a:r>
            <a:endParaRPr lang="it-IT" b="1" i="1" dirty="0" smtClean="0"/>
          </a:p>
          <a:p>
            <a:pPr marL="457200" lvl="1" indent="0">
              <a:buNone/>
            </a:pPr>
            <a:endParaRPr lang="it-IT" i="1" dirty="0" smtClean="0"/>
          </a:p>
          <a:p>
            <a:r>
              <a:rPr lang="it-IT" sz="3200" dirty="0" smtClean="0"/>
              <a:t> </a:t>
            </a:r>
            <a:r>
              <a:rPr lang="it-IT" sz="3200" dirty="0"/>
              <a:t>R</a:t>
            </a:r>
            <a:r>
              <a:rPr lang="it-IT" sz="3200" dirty="0" smtClean="0"/>
              <a:t>esource </a:t>
            </a:r>
            <a:r>
              <a:rPr lang="it-IT" sz="3200" dirty="0" err="1" smtClean="0"/>
              <a:t>allocation</a:t>
            </a:r>
            <a:r>
              <a:rPr lang="it-IT" sz="3200" dirty="0" smtClean="0"/>
              <a:t> </a:t>
            </a:r>
            <a:r>
              <a:rPr lang="it-IT" sz="3200" dirty="0" err="1" smtClean="0"/>
              <a:t>is</a:t>
            </a:r>
            <a:r>
              <a:rPr lang="it-IT" sz="3200" dirty="0" smtClean="0"/>
              <a:t> a </a:t>
            </a:r>
            <a:r>
              <a:rPr lang="it-IT" sz="3200" dirty="0" err="1" smtClean="0"/>
              <a:t>neglected</a:t>
            </a:r>
            <a:r>
              <a:rPr lang="it-IT" sz="3200" dirty="0" smtClean="0"/>
              <a:t> </a:t>
            </a:r>
            <a:r>
              <a:rPr lang="it-IT" sz="3200" dirty="0" err="1" smtClean="0"/>
              <a:t>issue</a:t>
            </a:r>
            <a:r>
              <a:rPr lang="it-IT" sz="3200" dirty="0" smtClean="0"/>
              <a:t>!</a:t>
            </a:r>
            <a:endParaRPr lang="it-IT" sz="3200" dirty="0"/>
          </a:p>
          <a:p>
            <a:pPr lvl="1"/>
            <a:endParaRPr lang="it-IT" i="1" dirty="0" smtClean="0"/>
          </a:p>
          <a:p>
            <a:endParaRPr lang="it-IT" dirty="0"/>
          </a:p>
        </p:txBody>
      </p:sp>
    </p:spTree>
    <p:extLst>
      <p:ext uri="{BB962C8B-B14F-4D97-AF65-F5344CB8AC3E}">
        <p14:creationId xmlns:p14="http://schemas.microsoft.com/office/powerpoint/2010/main" val="79697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8361"/>
            <a:ext cx="8620432" cy="422327"/>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stretch>
            <a:fillRect/>
          </a:stretch>
        </p:blipFill>
        <p:spPr>
          <a:xfrm>
            <a:off x="838199" y="1012724"/>
            <a:ext cx="8784109" cy="1433310"/>
          </a:xfrm>
          <a:prstGeom prst="rect">
            <a:avLst/>
          </a:prstGeom>
        </p:spPr>
      </p:pic>
      <p:pic>
        <p:nvPicPr>
          <p:cNvPr id="5" name="Picture 4"/>
          <p:cNvPicPr>
            <a:picLocks noChangeAspect="1"/>
          </p:cNvPicPr>
          <p:nvPr/>
        </p:nvPicPr>
        <p:blipFill>
          <a:blip r:embed="rId3"/>
          <a:stretch>
            <a:fillRect/>
          </a:stretch>
        </p:blipFill>
        <p:spPr>
          <a:xfrm>
            <a:off x="689261" y="2651239"/>
            <a:ext cx="10263997" cy="4093690"/>
          </a:xfrm>
          <a:prstGeom prst="rect">
            <a:avLst/>
          </a:prstGeom>
        </p:spPr>
      </p:pic>
      <p:pic>
        <p:nvPicPr>
          <p:cNvPr id="6" name="Picture 5"/>
          <p:cNvPicPr>
            <a:picLocks noChangeAspect="1"/>
          </p:cNvPicPr>
          <p:nvPr/>
        </p:nvPicPr>
        <p:blipFill>
          <a:blip r:embed="rId4"/>
          <a:stretch>
            <a:fillRect/>
          </a:stretch>
        </p:blipFill>
        <p:spPr>
          <a:xfrm>
            <a:off x="942609" y="513015"/>
            <a:ext cx="7149339" cy="570650"/>
          </a:xfrm>
          <a:prstGeom prst="rect">
            <a:avLst/>
          </a:prstGeom>
        </p:spPr>
      </p:pic>
    </p:spTree>
    <p:extLst>
      <p:ext uri="{BB962C8B-B14F-4D97-AF65-F5344CB8AC3E}">
        <p14:creationId xmlns:p14="http://schemas.microsoft.com/office/powerpoint/2010/main" val="336141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Heterogenity</a:t>
            </a:r>
            <a:r>
              <a:rPr lang="it-IT" dirty="0" smtClean="0"/>
              <a:t/>
            </a:r>
            <a:br>
              <a:rPr lang="it-IT" dirty="0" smtClean="0"/>
            </a:br>
            <a:r>
              <a:rPr lang="it-IT" dirty="0" smtClean="0"/>
              <a:t> </a:t>
            </a:r>
            <a:r>
              <a:rPr lang="it-IT" b="1" dirty="0" err="1" smtClean="0">
                <a:solidFill>
                  <a:srgbClr val="FF0000"/>
                </a:solidFill>
              </a:rPr>
              <a:t>Entrants</a:t>
            </a:r>
            <a:r>
              <a:rPr lang="it-IT" b="1" dirty="0" smtClean="0">
                <a:solidFill>
                  <a:srgbClr val="FF0000"/>
                </a:solidFill>
              </a:rPr>
              <a:t> vs </a:t>
            </a:r>
            <a:r>
              <a:rPr lang="it-IT" b="1" dirty="0" err="1" smtClean="0">
                <a:solidFill>
                  <a:srgbClr val="FF0000"/>
                </a:solidFill>
              </a:rPr>
              <a:t>incumbernt</a:t>
            </a:r>
            <a:r>
              <a:rPr lang="it-IT" b="1" dirty="0" smtClean="0">
                <a:solidFill>
                  <a:srgbClr val="FF0000"/>
                </a:solidFill>
              </a:rPr>
              <a:t> </a:t>
            </a:r>
            <a:endParaRPr lang="it-IT" b="1" dirty="0">
              <a:solidFill>
                <a:srgbClr val="FF0000"/>
              </a:solidFill>
            </a:endParaRPr>
          </a:p>
        </p:txBody>
      </p:sp>
      <p:sp>
        <p:nvSpPr>
          <p:cNvPr id="3" name="Segnaposto contenuto 2"/>
          <p:cNvSpPr>
            <a:spLocks noGrp="1"/>
          </p:cNvSpPr>
          <p:nvPr>
            <p:ph idx="1"/>
          </p:nvPr>
        </p:nvSpPr>
        <p:spPr>
          <a:xfrm>
            <a:off x="700548" y="1690688"/>
            <a:ext cx="10515600" cy="4764723"/>
          </a:xfrm>
        </p:spPr>
        <p:txBody>
          <a:bodyPr>
            <a:normAutofit fontScale="92500" lnSpcReduction="10000"/>
          </a:bodyPr>
          <a:lstStyle/>
          <a:p>
            <a:r>
              <a:rPr lang="it-IT" u="sng" dirty="0" err="1" smtClean="0">
                <a:solidFill>
                  <a:srgbClr val="FF0000"/>
                </a:solidFill>
              </a:rPr>
              <a:t>Sectoral</a:t>
            </a:r>
            <a:r>
              <a:rPr lang="it-IT" u="sng" dirty="0" smtClean="0">
                <a:solidFill>
                  <a:srgbClr val="FF0000"/>
                </a:solidFill>
              </a:rPr>
              <a:t> </a:t>
            </a:r>
            <a:r>
              <a:rPr lang="it-IT" u="sng" dirty="0" err="1" smtClean="0">
                <a:solidFill>
                  <a:srgbClr val="FF0000"/>
                </a:solidFill>
              </a:rPr>
              <a:t>differences</a:t>
            </a:r>
            <a:r>
              <a:rPr lang="it-IT" u="sng" dirty="0" smtClean="0"/>
              <a:t> </a:t>
            </a:r>
            <a:r>
              <a:rPr lang="it-IT" dirty="0" smtClean="0"/>
              <a:t>in </a:t>
            </a:r>
            <a:r>
              <a:rPr lang="it-IT" dirty="0" err="1" smtClean="0"/>
              <a:t>innovation</a:t>
            </a:r>
            <a:r>
              <a:rPr lang="it-IT" dirty="0" smtClean="0"/>
              <a:t> </a:t>
            </a:r>
            <a:r>
              <a:rPr lang="it-IT" dirty="0" err="1" smtClean="0"/>
              <a:t>activty</a:t>
            </a:r>
            <a:r>
              <a:rPr lang="it-IT" dirty="0"/>
              <a:t> </a:t>
            </a:r>
            <a:r>
              <a:rPr lang="it-IT" dirty="0" smtClean="0"/>
              <a:t>: </a:t>
            </a:r>
            <a:r>
              <a:rPr lang="it-IT" dirty="0" err="1" smtClean="0"/>
              <a:t>important</a:t>
            </a:r>
            <a:r>
              <a:rPr lang="it-IT" dirty="0" smtClean="0"/>
              <a:t> </a:t>
            </a:r>
            <a:r>
              <a:rPr lang="it-IT" dirty="0" err="1" smtClean="0"/>
              <a:t>implication</a:t>
            </a:r>
            <a:r>
              <a:rPr lang="it-IT" dirty="0" smtClean="0"/>
              <a:t> for </a:t>
            </a:r>
            <a:r>
              <a:rPr lang="it-IT" dirty="0" err="1" smtClean="0"/>
              <a:t>resources</a:t>
            </a:r>
            <a:r>
              <a:rPr lang="it-IT" dirty="0" smtClean="0"/>
              <a:t> </a:t>
            </a:r>
            <a:r>
              <a:rPr lang="it-IT" dirty="0" err="1" smtClean="0"/>
              <a:t>allocation</a:t>
            </a:r>
            <a:r>
              <a:rPr lang="it-IT" dirty="0" smtClean="0"/>
              <a:t>!)</a:t>
            </a:r>
          </a:p>
          <a:p>
            <a:r>
              <a:rPr lang="it-IT" dirty="0" smtClean="0"/>
              <a:t>E.g</a:t>
            </a:r>
            <a:r>
              <a:rPr lang="it-IT" dirty="0" smtClean="0">
                <a:solidFill>
                  <a:srgbClr val="FF0000"/>
                </a:solidFill>
              </a:rPr>
              <a:t>. </a:t>
            </a:r>
            <a:r>
              <a:rPr lang="it-IT" dirty="0" err="1" smtClean="0">
                <a:solidFill>
                  <a:srgbClr val="FF0000"/>
                </a:solidFill>
              </a:rPr>
              <a:t>when</a:t>
            </a:r>
            <a:r>
              <a:rPr lang="it-IT" dirty="0" smtClean="0">
                <a:solidFill>
                  <a:srgbClr val="FF0000"/>
                </a:solidFill>
              </a:rPr>
              <a:t> </a:t>
            </a:r>
            <a:r>
              <a:rPr lang="it-IT" b="1" dirty="0" smtClean="0">
                <a:solidFill>
                  <a:srgbClr val="FF0000"/>
                </a:solidFill>
              </a:rPr>
              <a:t>«</a:t>
            </a:r>
            <a:r>
              <a:rPr lang="it-IT" b="1" dirty="0" err="1" smtClean="0">
                <a:solidFill>
                  <a:srgbClr val="FF0000"/>
                </a:solidFill>
              </a:rPr>
              <a:t>entrants</a:t>
            </a:r>
            <a:r>
              <a:rPr lang="it-IT" b="1" dirty="0" smtClean="0">
                <a:solidFill>
                  <a:srgbClr val="FF0000"/>
                </a:solidFill>
              </a:rPr>
              <a:t>» </a:t>
            </a:r>
            <a:r>
              <a:rPr lang="it-IT" dirty="0" smtClean="0">
                <a:solidFill>
                  <a:srgbClr val="FF0000"/>
                </a:solidFill>
              </a:rPr>
              <a:t>dominate innovative </a:t>
            </a:r>
            <a:r>
              <a:rPr lang="it-IT" dirty="0" err="1" smtClean="0">
                <a:solidFill>
                  <a:srgbClr val="FF0000"/>
                </a:solidFill>
              </a:rPr>
              <a:t>activity</a:t>
            </a:r>
            <a:r>
              <a:rPr lang="it-IT" dirty="0" smtClean="0"/>
              <a:t>: </a:t>
            </a:r>
            <a:r>
              <a:rPr lang="it-IT" dirty="0" err="1" smtClean="0"/>
              <a:t>how</a:t>
            </a:r>
            <a:r>
              <a:rPr lang="it-IT" dirty="0" smtClean="0"/>
              <a:t> do </a:t>
            </a:r>
            <a:r>
              <a:rPr lang="it-IT" dirty="0" err="1" smtClean="0"/>
              <a:t>they</a:t>
            </a:r>
            <a:r>
              <a:rPr lang="it-IT" dirty="0" smtClean="0"/>
              <a:t> </a:t>
            </a:r>
            <a:r>
              <a:rPr lang="it-IT" dirty="0" err="1" smtClean="0"/>
              <a:t>get</a:t>
            </a:r>
            <a:r>
              <a:rPr lang="it-IT" dirty="0" smtClean="0"/>
              <a:t> </a:t>
            </a:r>
            <a:r>
              <a:rPr lang="it-IT" dirty="0" err="1" smtClean="0"/>
              <a:t>access</a:t>
            </a:r>
            <a:r>
              <a:rPr lang="it-IT" dirty="0" smtClean="0"/>
              <a:t> to r.?</a:t>
            </a:r>
          </a:p>
          <a:p>
            <a:pPr lvl="1"/>
            <a:r>
              <a:rPr lang="it-IT" dirty="0" smtClean="0"/>
              <a:t>- pure «new» </a:t>
            </a:r>
            <a:r>
              <a:rPr lang="it-IT" dirty="0" err="1" smtClean="0"/>
              <a:t>entrants</a:t>
            </a:r>
            <a:r>
              <a:rPr lang="it-IT" dirty="0" smtClean="0"/>
              <a:t>? </a:t>
            </a:r>
            <a:r>
              <a:rPr lang="it-IT" dirty="0" err="1" smtClean="0"/>
              <a:t>Spin-offs</a:t>
            </a:r>
            <a:r>
              <a:rPr lang="it-IT" dirty="0" smtClean="0"/>
              <a:t>? </a:t>
            </a:r>
            <a:r>
              <a:rPr lang="it-IT" dirty="0" err="1" smtClean="0"/>
              <a:t>Diversification</a:t>
            </a:r>
            <a:r>
              <a:rPr lang="it-IT" dirty="0"/>
              <a:t> </a:t>
            </a:r>
            <a:r>
              <a:rPr lang="it-IT" dirty="0" smtClean="0"/>
              <a:t>(from </a:t>
            </a:r>
            <a:r>
              <a:rPr lang="it-IT" dirty="0" err="1" smtClean="0"/>
              <a:t>other</a:t>
            </a:r>
            <a:r>
              <a:rPr lang="it-IT" dirty="0" smtClean="0"/>
              <a:t> </a:t>
            </a:r>
            <a:r>
              <a:rPr lang="it-IT" dirty="0" err="1" smtClean="0"/>
              <a:t>industries</a:t>
            </a:r>
            <a:r>
              <a:rPr lang="it-IT" dirty="0" smtClean="0"/>
              <a:t>)? </a:t>
            </a:r>
          </a:p>
          <a:p>
            <a:r>
              <a:rPr lang="it-IT" dirty="0" err="1" smtClean="0">
                <a:solidFill>
                  <a:srgbClr val="FF0000"/>
                </a:solidFill>
              </a:rPr>
              <a:t>Different</a:t>
            </a:r>
            <a:r>
              <a:rPr lang="it-IT" dirty="0" smtClean="0">
                <a:solidFill>
                  <a:srgbClr val="FF0000"/>
                </a:solidFill>
              </a:rPr>
              <a:t> «competitive </a:t>
            </a:r>
            <a:r>
              <a:rPr lang="it-IT" dirty="0" err="1" smtClean="0">
                <a:solidFill>
                  <a:srgbClr val="FF0000"/>
                </a:solidFill>
              </a:rPr>
              <a:t>interactions</a:t>
            </a:r>
            <a:r>
              <a:rPr lang="it-IT" dirty="0" smtClean="0">
                <a:solidFill>
                  <a:srgbClr val="FF0000"/>
                </a:solidFill>
              </a:rPr>
              <a:t>» (</a:t>
            </a:r>
            <a:r>
              <a:rPr lang="it-IT" b="1" dirty="0" err="1" smtClean="0">
                <a:solidFill>
                  <a:srgbClr val="FF0000"/>
                </a:solidFill>
              </a:rPr>
              <a:t>entrants</a:t>
            </a:r>
            <a:r>
              <a:rPr lang="it-IT" b="1" dirty="0" smtClean="0">
                <a:solidFill>
                  <a:srgbClr val="FF0000"/>
                </a:solidFill>
              </a:rPr>
              <a:t> vs </a:t>
            </a:r>
            <a:r>
              <a:rPr lang="it-IT" b="1" dirty="0" err="1" smtClean="0">
                <a:solidFill>
                  <a:srgbClr val="FF0000"/>
                </a:solidFill>
              </a:rPr>
              <a:t>incumbents</a:t>
            </a:r>
            <a:r>
              <a:rPr lang="it-IT" dirty="0" smtClean="0">
                <a:solidFill>
                  <a:srgbClr val="FF0000"/>
                </a:solidFill>
              </a:rPr>
              <a:t>)</a:t>
            </a:r>
          </a:p>
          <a:p>
            <a:pPr lvl="1"/>
            <a:r>
              <a:rPr lang="it-IT" dirty="0" smtClean="0"/>
              <a:t>Direct </a:t>
            </a:r>
            <a:r>
              <a:rPr lang="it-IT" dirty="0" err="1" smtClean="0"/>
              <a:t>competition</a:t>
            </a:r>
            <a:r>
              <a:rPr lang="it-IT" dirty="0" smtClean="0"/>
              <a:t>? </a:t>
            </a:r>
            <a:r>
              <a:rPr lang="it-IT" dirty="0" err="1" smtClean="0"/>
              <a:t>Licensing</a:t>
            </a:r>
            <a:r>
              <a:rPr lang="it-IT" dirty="0" smtClean="0"/>
              <a:t>? </a:t>
            </a:r>
            <a:r>
              <a:rPr lang="it-IT" dirty="0" err="1" smtClean="0"/>
              <a:t>Joint-ventures</a:t>
            </a:r>
            <a:r>
              <a:rPr lang="it-IT" dirty="0" smtClean="0"/>
              <a:t>? </a:t>
            </a:r>
          </a:p>
          <a:p>
            <a:pPr lvl="1"/>
            <a:r>
              <a:rPr lang="it-IT" dirty="0" err="1" smtClean="0"/>
              <a:t>Relationships</a:t>
            </a:r>
            <a:r>
              <a:rPr lang="it-IT" dirty="0" smtClean="0"/>
              <a:t> with </a:t>
            </a:r>
            <a:r>
              <a:rPr lang="it-IT" dirty="0" err="1" smtClean="0"/>
              <a:t>government</a:t>
            </a:r>
            <a:r>
              <a:rPr lang="it-IT" dirty="0" smtClean="0"/>
              <a:t> (training?), </a:t>
            </a:r>
            <a:r>
              <a:rPr lang="it-IT" dirty="0" err="1" smtClean="0"/>
              <a:t>universities</a:t>
            </a:r>
            <a:r>
              <a:rPr lang="it-IT" dirty="0" smtClean="0"/>
              <a:t> (or public science?), </a:t>
            </a:r>
            <a:r>
              <a:rPr lang="it-IT" dirty="0" err="1" smtClean="0"/>
              <a:t>customers</a:t>
            </a:r>
            <a:r>
              <a:rPr lang="it-IT" dirty="0" smtClean="0"/>
              <a:t>, etc.</a:t>
            </a:r>
          </a:p>
          <a:p>
            <a:r>
              <a:rPr lang="it-IT" dirty="0" err="1" smtClean="0"/>
              <a:t>Stages</a:t>
            </a:r>
            <a:r>
              <a:rPr lang="it-IT" dirty="0" smtClean="0"/>
              <a:t>…</a:t>
            </a:r>
            <a:r>
              <a:rPr lang="it-IT" dirty="0" err="1" smtClean="0"/>
              <a:t>Innovation</a:t>
            </a:r>
            <a:r>
              <a:rPr lang="it-IT" dirty="0" smtClean="0"/>
              <a:t> </a:t>
            </a:r>
            <a:r>
              <a:rPr lang="it-IT" dirty="0" err="1" smtClean="0"/>
              <a:t>dominated</a:t>
            </a:r>
            <a:r>
              <a:rPr lang="it-IT" dirty="0" smtClean="0"/>
              <a:t> by «</a:t>
            </a:r>
            <a:r>
              <a:rPr lang="it-IT" dirty="0" err="1" smtClean="0"/>
              <a:t>entrants</a:t>
            </a:r>
            <a:r>
              <a:rPr lang="it-IT" dirty="0" smtClean="0"/>
              <a:t>» or </a:t>
            </a:r>
            <a:r>
              <a:rPr lang="it-IT" dirty="0" err="1" smtClean="0"/>
              <a:t>incumbents</a:t>
            </a:r>
            <a:r>
              <a:rPr lang="it-IT" dirty="0" smtClean="0"/>
              <a:t> (e.g. car </a:t>
            </a:r>
            <a:r>
              <a:rPr lang="it-IT" dirty="0" err="1" smtClean="0"/>
              <a:t>industry</a:t>
            </a:r>
            <a:r>
              <a:rPr lang="it-IT" dirty="0" smtClean="0"/>
              <a:t> </a:t>
            </a:r>
            <a:r>
              <a:rPr lang="it-IT" dirty="0" err="1" smtClean="0"/>
              <a:t>today</a:t>
            </a:r>
            <a:r>
              <a:rPr lang="it-IT" dirty="0" smtClean="0"/>
              <a:t>)? </a:t>
            </a:r>
            <a:endParaRPr lang="it-IT" dirty="0"/>
          </a:p>
          <a:p>
            <a:pPr marL="0" indent="0">
              <a:buNone/>
            </a:pPr>
            <a:r>
              <a:rPr lang="it-IT" dirty="0" smtClean="0"/>
              <a:t>= </a:t>
            </a:r>
            <a:r>
              <a:rPr lang="it-IT" dirty="0" err="1" smtClean="0"/>
              <a:t>Differences</a:t>
            </a:r>
            <a:r>
              <a:rPr lang="it-IT" dirty="0" smtClean="0"/>
              <a:t> in </a:t>
            </a:r>
            <a:r>
              <a:rPr lang="it-IT" dirty="0" err="1" smtClean="0"/>
              <a:t>type</a:t>
            </a:r>
            <a:r>
              <a:rPr lang="it-IT" dirty="0" smtClean="0"/>
              <a:t> and </a:t>
            </a:r>
            <a:r>
              <a:rPr lang="it-IT" dirty="0" err="1" smtClean="0"/>
              <a:t>amount</a:t>
            </a:r>
            <a:r>
              <a:rPr lang="it-IT" dirty="0" smtClean="0"/>
              <a:t> of </a:t>
            </a:r>
            <a:r>
              <a:rPr lang="it-IT" dirty="0" err="1" smtClean="0"/>
              <a:t>investment</a:t>
            </a:r>
            <a:r>
              <a:rPr lang="it-IT" dirty="0" smtClean="0"/>
              <a:t> </a:t>
            </a:r>
            <a:r>
              <a:rPr lang="it-IT" dirty="0" err="1" smtClean="0"/>
              <a:t>needed</a:t>
            </a:r>
            <a:r>
              <a:rPr lang="it-IT" dirty="0" smtClean="0"/>
              <a:t>! (</a:t>
            </a:r>
            <a:r>
              <a:rPr lang="it-IT" dirty="0" err="1" smtClean="0"/>
              <a:t>different</a:t>
            </a:r>
            <a:r>
              <a:rPr lang="it-IT" dirty="0" smtClean="0"/>
              <a:t> «</a:t>
            </a:r>
            <a:r>
              <a:rPr lang="it-IT" dirty="0" err="1" smtClean="0"/>
              <a:t>costs</a:t>
            </a:r>
            <a:r>
              <a:rPr lang="it-IT" dirty="0" smtClean="0"/>
              <a:t> of </a:t>
            </a:r>
            <a:r>
              <a:rPr lang="it-IT" dirty="0" err="1" smtClean="0"/>
              <a:t>innovating</a:t>
            </a:r>
            <a:r>
              <a:rPr lang="it-IT" dirty="0" smtClean="0"/>
              <a:t>»)</a:t>
            </a:r>
          </a:p>
        </p:txBody>
      </p:sp>
    </p:spTree>
    <p:extLst>
      <p:ext uri="{BB962C8B-B14F-4D97-AF65-F5344CB8AC3E}">
        <p14:creationId xmlns:p14="http://schemas.microsoft.com/office/powerpoint/2010/main" val="17081990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1955</TotalTime>
  <Words>2354</Words>
  <Application>Microsoft Office PowerPoint</Application>
  <PresentationFormat>Widescreen</PresentationFormat>
  <Paragraphs>196</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Tema di Office</vt:lpstr>
      <vt:lpstr>FINANCE and INNOVATION</vt:lpstr>
      <vt:lpstr>The Finance/Innovation issue</vt:lpstr>
      <vt:lpstr>Venture Capital (definition)  Source: The Financial Times Lexicon</vt:lpstr>
      <vt:lpstr>Reminding Shumpeter..</vt:lpstr>
      <vt:lpstr>Shumpeter and finance «microecnomics»</vt:lpstr>
      <vt:lpstr>FINANCE….and… </vt:lpstr>
      <vt:lpstr>Not only outside…Innovation, resources and «organizational learning» in firms…</vt:lpstr>
      <vt:lpstr>PowerPoint Presentation</vt:lpstr>
      <vt:lpstr>Heterogenity  Entrants vs incumbernt </vt:lpstr>
      <vt:lpstr>In summary…</vt:lpstr>
      <vt:lpstr>PowerPoint Presentation</vt:lpstr>
      <vt:lpstr>Exploring theories… Internal vs external finance</vt:lpstr>
      <vt:lpstr>Exploring theories… Firm and financial behaviour</vt:lpstr>
      <vt:lpstr>PowerPoint Presentation</vt:lpstr>
      <vt:lpstr>Long term structural aspects: Techno-Economic Paradigms and finance</vt:lpstr>
      <vt:lpstr>Finance and Technological cycles among Perez</vt:lpstr>
      <vt:lpstr>Financial economics and innovation</vt:lpstr>
      <vt:lpstr>Finance, innovation and…Economic Growth</vt:lpstr>
      <vt:lpstr>Research agenda on finance and innovation</vt:lpstr>
      <vt:lpstr>Focus on the «venture capitalist»</vt:lpstr>
      <vt:lpstr>Venture Capital (v.c.) in USA</vt:lpstr>
      <vt:lpstr>Venture capital in USA (2)</vt:lpstr>
      <vt:lpstr>Limits of the neoclassical financial economics approach</vt:lpstr>
      <vt:lpstr>Governamental VC</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and INNOVATION</dc:title>
  <dc:creator>Vittorio Torbianelli</dc:creator>
  <cp:lastModifiedBy>Vittorio</cp:lastModifiedBy>
  <cp:revision>56</cp:revision>
  <dcterms:created xsi:type="dcterms:W3CDTF">2016-03-07T13:20:58Z</dcterms:created>
  <dcterms:modified xsi:type="dcterms:W3CDTF">2017-03-15T13:35:33Z</dcterms:modified>
</cp:coreProperties>
</file>