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7" r:id="rId8"/>
    <p:sldId id="262"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76" r:id="rId26"/>
    <p:sldId id="281" r:id="rId27"/>
    <p:sldId id="282" r:id="rId28"/>
    <p:sldId id="283" r:id="rId29"/>
    <p:sldId id="284" r:id="rId30"/>
    <p:sldId id="285" r:id="rId31"/>
    <p:sldId id="286" r:id="rId32"/>
    <p:sldId id="287"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4A83B8-5A99-4B2C-A605-95DBD1F628CF}" type="datetimeFigureOut">
              <a:rPr lang="en-US" smtClean="0"/>
              <a:t>3/20/2017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78901D-1297-4404-9962-6E4AD0E44C19}" type="slidenum">
              <a:rPr lang="en-US" smtClean="0"/>
              <a:t>‹#›</a:t>
            </a:fld>
            <a:endParaRPr lang="en-US"/>
          </a:p>
        </p:txBody>
      </p:sp>
    </p:spTree>
    <p:extLst>
      <p:ext uri="{BB962C8B-B14F-4D97-AF65-F5344CB8AC3E}">
        <p14:creationId xmlns:p14="http://schemas.microsoft.com/office/powerpoint/2010/main" val="2908198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A83B8-5A99-4B2C-A605-95DBD1F628CF}" type="datetimeFigureOut">
              <a:rPr lang="en-US" smtClean="0"/>
              <a:t>3/20/2017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78901D-1297-4404-9962-6E4AD0E44C19}" type="slidenum">
              <a:rPr lang="en-US" smtClean="0"/>
              <a:t>‹#›</a:t>
            </a:fld>
            <a:endParaRPr lang="en-US"/>
          </a:p>
        </p:txBody>
      </p:sp>
    </p:spTree>
    <p:extLst>
      <p:ext uri="{BB962C8B-B14F-4D97-AF65-F5344CB8AC3E}">
        <p14:creationId xmlns:p14="http://schemas.microsoft.com/office/powerpoint/2010/main" val="125498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A83B8-5A99-4B2C-A605-95DBD1F628CF}" type="datetimeFigureOut">
              <a:rPr lang="en-US" smtClean="0"/>
              <a:t>3/20/2017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78901D-1297-4404-9962-6E4AD0E44C19}" type="slidenum">
              <a:rPr lang="en-US" smtClean="0"/>
              <a:t>‹#›</a:t>
            </a:fld>
            <a:endParaRPr lang="en-US"/>
          </a:p>
        </p:txBody>
      </p:sp>
    </p:spTree>
    <p:extLst>
      <p:ext uri="{BB962C8B-B14F-4D97-AF65-F5344CB8AC3E}">
        <p14:creationId xmlns:p14="http://schemas.microsoft.com/office/powerpoint/2010/main" val="3172430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A83B8-5A99-4B2C-A605-95DBD1F628CF}" type="datetimeFigureOut">
              <a:rPr lang="en-US" smtClean="0"/>
              <a:t>3/20/2017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78901D-1297-4404-9962-6E4AD0E44C19}" type="slidenum">
              <a:rPr lang="en-US" smtClean="0"/>
              <a:t>‹#›</a:t>
            </a:fld>
            <a:endParaRPr lang="en-US"/>
          </a:p>
        </p:txBody>
      </p:sp>
    </p:spTree>
    <p:extLst>
      <p:ext uri="{BB962C8B-B14F-4D97-AF65-F5344CB8AC3E}">
        <p14:creationId xmlns:p14="http://schemas.microsoft.com/office/powerpoint/2010/main" val="4203902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04A83B8-5A99-4B2C-A605-95DBD1F628CF}" type="datetimeFigureOut">
              <a:rPr lang="en-US" smtClean="0"/>
              <a:t>3/20/2017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78901D-1297-4404-9962-6E4AD0E44C19}" type="slidenum">
              <a:rPr lang="en-US" smtClean="0"/>
              <a:t>‹#›</a:t>
            </a:fld>
            <a:endParaRPr lang="en-US"/>
          </a:p>
        </p:txBody>
      </p:sp>
    </p:spTree>
    <p:extLst>
      <p:ext uri="{BB962C8B-B14F-4D97-AF65-F5344CB8AC3E}">
        <p14:creationId xmlns:p14="http://schemas.microsoft.com/office/powerpoint/2010/main" val="3744975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4A83B8-5A99-4B2C-A605-95DBD1F628CF}" type="datetimeFigureOut">
              <a:rPr lang="en-US" smtClean="0"/>
              <a:t>3/20/2017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78901D-1297-4404-9962-6E4AD0E44C19}" type="slidenum">
              <a:rPr lang="en-US" smtClean="0"/>
              <a:t>‹#›</a:t>
            </a:fld>
            <a:endParaRPr lang="en-US"/>
          </a:p>
        </p:txBody>
      </p:sp>
    </p:spTree>
    <p:extLst>
      <p:ext uri="{BB962C8B-B14F-4D97-AF65-F5344CB8AC3E}">
        <p14:creationId xmlns:p14="http://schemas.microsoft.com/office/powerpoint/2010/main" val="1405792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4A83B8-5A99-4B2C-A605-95DBD1F628CF}" type="datetimeFigureOut">
              <a:rPr lang="en-US" smtClean="0"/>
              <a:t>3/20/2017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78901D-1297-4404-9962-6E4AD0E44C19}" type="slidenum">
              <a:rPr lang="en-US" smtClean="0"/>
              <a:t>‹#›</a:t>
            </a:fld>
            <a:endParaRPr lang="en-US"/>
          </a:p>
        </p:txBody>
      </p:sp>
    </p:spTree>
    <p:extLst>
      <p:ext uri="{BB962C8B-B14F-4D97-AF65-F5344CB8AC3E}">
        <p14:creationId xmlns:p14="http://schemas.microsoft.com/office/powerpoint/2010/main" val="3874973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4A83B8-5A99-4B2C-A605-95DBD1F628CF}" type="datetimeFigureOut">
              <a:rPr lang="en-US" smtClean="0"/>
              <a:t>3/20/2017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78901D-1297-4404-9962-6E4AD0E44C19}" type="slidenum">
              <a:rPr lang="en-US" smtClean="0"/>
              <a:t>‹#›</a:t>
            </a:fld>
            <a:endParaRPr lang="en-US"/>
          </a:p>
        </p:txBody>
      </p:sp>
    </p:spTree>
    <p:extLst>
      <p:ext uri="{BB962C8B-B14F-4D97-AF65-F5344CB8AC3E}">
        <p14:creationId xmlns:p14="http://schemas.microsoft.com/office/powerpoint/2010/main" val="1498462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A83B8-5A99-4B2C-A605-95DBD1F628CF}" type="datetimeFigureOut">
              <a:rPr lang="en-US" smtClean="0"/>
              <a:t>3/20/2017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78901D-1297-4404-9962-6E4AD0E44C19}" type="slidenum">
              <a:rPr lang="en-US" smtClean="0"/>
              <a:t>‹#›</a:t>
            </a:fld>
            <a:endParaRPr lang="en-US"/>
          </a:p>
        </p:txBody>
      </p:sp>
    </p:spTree>
    <p:extLst>
      <p:ext uri="{BB962C8B-B14F-4D97-AF65-F5344CB8AC3E}">
        <p14:creationId xmlns:p14="http://schemas.microsoft.com/office/powerpoint/2010/main" val="3519676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4A83B8-5A99-4B2C-A605-95DBD1F628CF}" type="datetimeFigureOut">
              <a:rPr lang="en-US" smtClean="0"/>
              <a:t>3/20/2017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78901D-1297-4404-9962-6E4AD0E44C19}" type="slidenum">
              <a:rPr lang="en-US" smtClean="0"/>
              <a:t>‹#›</a:t>
            </a:fld>
            <a:endParaRPr lang="en-US"/>
          </a:p>
        </p:txBody>
      </p:sp>
    </p:spTree>
    <p:extLst>
      <p:ext uri="{BB962C8B-B14F-4D97-AF65-F5344CB8AC3E}">
        <p14:creationId xmlns:p14="http://schemas.microsoft.com/office/powerpoint/2010/main" val="73346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4A83B8-5A99-4B2C-A605-95DBD1F628CF}" type="datetimeFigureOut">
              <a:rPr lang="en-US" smtClean="0"/>
              <a:t>3/20/2017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78901D-1297-4404-9962-6E4AD0E44C19}" type="slidenum">
              <a:rPr lang="en-US" smtClean="0"/>
              <a:t>‹#›</a:t>
            </a:fld>
            <a:endParaRPr lang="en-US"/>
          </a:p>
        </p:txBody>
      </p:sp>
    </p:spTree>
    <p:extLst>
      <p:ext uri="{BB962C8B-B14F-4D97-AF65-F5344CB8AC3E}">
        <p14:creationId xmlns:p14="http://schemas.microsoft.com/office/powerpoint/2010/main" val="530867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4A83B8-5A99-4B2C-A605-95DBD1F628CF}" type="datetimeFigureOut">
              <a:rPr lang="en-US" smtClean="0"/>
              <a:t>3/20/2017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78901D-1297-4404-9962-6E4AD0E44C19}" type="slidenum">
              <a:rPr lang="en-US" smtClean="0"/>
              <a:t>‹#›</a:t>
            </a:fld>
            <a:endParaRPr lang="en-US"/>
          </a:p>
        </p:txBody>
      </p:sp>
    </p:spTree>
    <p:extLst>
      <p:ext uri="{BB962C8B-B14F-4D97-AF65-F5344CB8AC3E}">
        <p14:creationId xmlns:p14="http://schemas.microsoft.com/office/powerpoint/2010/main" val="1153148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iaspworld.org/information/definitions.php"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archive.org/details/scienceendlessfr00uni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Universties</a:t>
            </a:r>
            <a:r>
              <a:rPr lang="en-US" dirty="0" smtClean="0"/>
              <a:t> and NIS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68339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dirty="0" smtClean="0">
                <a:solidFill>
                  <a:srgbClr val="FF0000"/>
                </a:solidFill>
              </a:rPr>
              <a:t>Contrasting Norms</a:t>
            </a:r>
            <a:r>
              <a:rPr lang="en-US" dirty="0" smtClean="0"/>
              <a:t>…</a:t>
            </a:r>
            <a:endParaRPr lang="en-US" dirty="0"/>
          </a:p>
        </p:txBody>
      </p:sp>
      <p:sp>
        <p:nvSpPr>
          <p:cNvPr id="3" name="Content Placeholder 2"/>
          <p:cNvSpPr>
            <a:spLocks noGrp="1"/>
          </p:cNvSpPr>
          <p:nvPr>
            <p:ph idx="1"/>
          </p:nvPr>
        </p:nvSpPr>
        <p:spPr/>
        <p:txBody>
          <a:bodyPr/>
          <a:lstStyle/>
          <a:p>
            <a:r>
              <a:rPr lang="en-US" dirty="0" smtClean="0"/>
              <a:t>Yet </a:t>
            </a:r>
            <a:r>
              <a:rPr lang="en-US" dirty="0" smtClean="0">
                <a:effectLst>
                  <a:outerShdw blurRad="38100" dist="38100" dir="2700000" algn="tl">
                    <a:srgbClr val="000000">
                      <a:alpha val="43137"/>
                    </a:srgbClr>
                  </a:outerShdw>
                </a:effectLst>
              </a:rPr>
              <a:t>another view </a:t>
            </a:r>
            <a:r>
              <a:rPr lang="en-US" dirty="0" smtClean="0"/>
              <a:t>of the role of university research focuses on the </a:t>
            </a:r>
            <a:r>
              <a:rPr lang="en-US" b="1" dirty="0" smtClean="0"/>
              <a:t>contrasting ‘‘norms’’ </a:t>
            </a:r>
            <a:r>
              <a:rPr lang="en-US" dirty="0" smtClean="0"/>
              <a:t>of academic and industrial research. </a:t>
            </a:r>
          </a:p>
          <a:p>
            <a:r>
              <a:rPr lang="en-US" dirty="0" smtClean="0"/>
              <a:t>But…merely contrasting the ‘‘fundamental’’ research activities of academics with the applied research of industrial scientists and engineers does not take in consideration that there are:</a:t>
            </a:r>
          </a:p>
          <a:p>
            <a:pPr lvl="1"/>
            <a:r>
              <a:rPr lang="en-US" dirty="0" smtClean="0"/>
              <a:t> abundant examples of university researchers making important contributions to technology development, </a:t>
            </a:r>
          </a:p>
          <a:p>
            <a:pPr lvl="1"/>
            <a:r>
              <a:rPr lang="en-US" dirty="0" smtClean="0"/>
              <a:t>as well as numerous cases of important basic research advances in industrial laboratories.</a:t>
            </a:r>
            <a:endParaRPr lang="en-US" dirty="0"/>
          </a:p>
        </p:txBody>
      </p:sp>
    </p:spTree>
    <p:extLst>
      <p:ext uri="{BB962C8B-B14F-4D97-AF65-F5344CB8AC3E}">
        <p14:creationId xmlns:p14="http://schemas.microsoft.com/office/powerpoint/2010/main" val="1364777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50388" cy="1325563"/>
          </a:xfrm>
        </p:spPr>
        <p:txBody>
          <a:bodyPr/>
          <a:lstStyle/>
          <a:p>
            <a:r>
              <a:rPr lang="en-US" dirty="0" smtClean="0"/>
              <a:t>…differences in “norms” might be relevant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solidFill>
                  <a:srgbClr val="FF0000"/>
                </a:solidFill>
              </a:rPr>
              <a:t>University…</a:t>
            </a:r>
          </a:p>
          <a:p>
            <a:r>
              <a:rPr lang="en-US" dirty="0" smtClean="0"/>
              <a:t>For academic researchers, </a:t>
            </a:r>
            <a:r>
              <a:rPr lang="en-US" u="sng" dirty="0" smtClean="0"/>
              <a:t>professional recognition and advancement </a:t>
            </a:r>
            <a:r>
              <a:rPr lang="en-US" dirty="0" smtClean="0"/>
              <a:t>depend crucially on being first to disclose and publish their result. </a:t>
            </a:r>
          </a:p>
          <a:p>
            <a:r>
              <a:rPr lang="en-US" b="1" dirty="0" smtClean="0"/>
              <a:t>Prompt disclosure of results </a:t>
            </a:r>
            <a:r>
              <a:rPr lang="en-US" dirty="0" smtClean="0"/>
              <a:t>and in most cases, the methods used to achieve them, therefore is central to academic research (but do not forget “</a:t>
            </a:r>
            <a:r>
              <a:rPr lang="it-IT" dirty="0" smtClean="0"/>
              <a:t>‘</a:t>
            </a:r>
            <a:r>
              <a:rPr lang="it-IT" dirty="0" err="1" smtClean="0"/>
              <a:t>discovery</a:t>
            </a:r>
            <a:r>
              <a:rPr lang="it-IT" dirty="0" smtClean="0"/>
              <a:t> </a:t>
            </a:r>
            <a:r>
              <a:rPr lang="it-IT" dirty="0" err="1" smtClean="0"/>
              <a:t>races</a:t>
            </a:r>
            <a:r>
              <a:rPr lang="it-IT" dirty="0" smtClean="0"/>
              <a:t>’’!)</a:t>
            </a:r>
            <a:endParaRPr lang="en-US" dirty="0" smtClean="0"/>
          </a:p>
          <a:p>
            <a:r>
              <a:rPr lang="en-US" b="1" dirty="0" smtClean="0">
                <a:solidFill>
                  <a:srgbClr val="FF0000"/>
                </a:solidFill>
              </a:rPr>
              <a:t>Industry…</a:t>
            </a:r>
          </a:p>
          <a:p>
            <a:r>
              <a:rPr lang="en-US" dirty="0" smtClean="0"/>
              <a:t>Industrial innovation relies more heavily on secrecy and limitations to the disclosure of research results. </a:t>
            </a:r>
          </a:p>
          <a:p>
            <a:pPr lvl="1"/>
            <a:r>
              <a:rPr lang="en-US" dirty="0" smtClean="0"/>
              <a:t>This </a:t>
            </a:r>
            <a:r>
              <a:rPr lang="en-US" u="sng" dirty="0" smtClean="0"/>
              <a:t>‘‘cultural difference’’ </a:t>
            </a:r>
            <a:r>
              <a:rPr lang="en-US" dirty="0" smtClean="0"/>
              <a:t>for the conduct and dissemination of research may assume greater significance in the face of closer links between university and industrial researchers</a:t>
            </a:r>
            <a:endParaRPr lang="en-US" dirty="0"/>
          </a:p>
        </p:txBody>
      </p:sp>
    </p:spTree>
    <p:extLst>
      <p:ext uri="{BB962C8B-B14F-4D97-AF65-F5344CB8AC3E}">
        <p14:creationId xmlns:p14="http://schemas.microsoft.com/office/powerpoint/2010/main" val="1892743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a:t>
            </a:r>
            <a:endParaRPr lang="en-US" dirty="0"/>
          </a:p>
        </p:txBody>
      </p:sp>
      <p:sp>
        <p:nvSpPr>
          <p:cNvPr id="3" name="Content Placeholder 2"/>
          <p:cNvSpPr>
            <a:spLocks noGrp="1"/>
          </p:cNvSpPr>
          <p:nvPr>
            <p:ph idx="1"/>
          </p:nvPr>
        </p:nvSpPr>
        <p:spPr/>
        <p:txBody>
          <a:bodyPr/>
          <a:lstStyle/>
          <a:p>
            <a:endParaRPr lang="en-US" dirty="0" smtClean="0"/>
          </a:p>
          <a:p>
            <a:r>
              <a:rPr lang="en-US" dirty="0" smtClean="0"/>
              <a:t>Research on Pharmaceutical industry R&amp;D highlights the increased </a:t>
            </a:r>
            <a:r>
              <a:rPr lang="en-US" dirty="0" smtClean="0">
                <a:solidFill>
                  <a:srgbClr val="FF0000"/>
                </a:solidFill>
              </a:rPr>
              <a:t>emphasis by a number of large pharmaceutical firms on </a:t>
            </a:r>
            <a:r>
              <a:rPr lang="en-US" b="1" u="sng" dirty="0" smtClean="0">
                <a:solidFill>
                  <a:srgbClr val="FF0000"/>
                </a:solidFill>
              </a:rPr>
              <a:t>publication </a:t>
            </a:r>
            <a:r>
              <a:rPr lang="en-US" dirty="0" smtClean="0"/>
              <a:t>by </a:t>
            </a:r>
            <a:r>
              <a:rPr lang="en-US" dirty="0" smtClean="0"/>
              <a:t>industrial researchers as a means of improving their </a:t>
            </a:r>
            <a:r>
              <a:rPr lang="en-US" dirty="0" smtClean="0"/>
              <a:t>basic </a:t>
            </a:r>
            <a:r>
              <a:rPr lang="en-US" dirty="0" smtClean="0"/>
              <a:t>science capabilities.</a:t>
            </a:r>
          </a:p>
          <a:p>
            <a:endParaRPr lang="en-US" dirty="0" smtClean="0"/>
          </a:p>
          <a:p>
            <a:endParaRPr lang="en-US" dirty="0"/>
          </a:p>
        </p:txBody>
      </p:sp>
    </p:spTree>
    <p:extLst>
      <p:ext uri="{BB962C8B-B14F-4D97-AF65-F5344CB8AC3E}">
        <p14:creationId xmlns:p14="http://schemas.microsoft.com/office/powerpoint/2010/main" val="2326781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smtClean="0">
                <a:solidFill>
                  <a:srgbClr val="FF0000"/>
                </a:solidFill>
              </a:rPr>
              <a:t>MODE 2</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‘‘Mode 2’’ research is associated with a </a:t>
            </a:r>
            <a:r>
              <a:rPr lang="en-US" dirty="0" smtClean="0">
                <a:solidFill>
                  <a:srgbClr val="FF0000"/>
                </a:solidFill>
              </a:rPr>
              <a:t>more interdisciplinary, pluralistic, ‘‘networked’’ innovation system</a:t>
            </a:r>
            <a:r>
              <a:rPr lang="en-US" dirty="0" smtClean="0"/>
              <a:t>, in contrast to the “previous system” in which major corporate or academic research institutions were less closely linked with other institutions.</a:t>
            </a:r>
          </a:p>
          <a:p>
            <a:r>
              <a:rPr lang="en-US" dirty="0" smtClean="0"/>
              <a:t>Why? It reflects the </a:t>
            </a:r>
            <a:r>
              <a:rPr lang="en-US" u="sng" dirty="0" smtClean="0"/>
              <a:t>increased scale and diversity of knowledge inputs</a:t>
            </a:r>
            <a:r>
              <a:rPr lang="en-US" dirty="0" smtClean="0"/>
              <a:t> required for scientific research</a:t>
            </a:r>
          </a:p>
          <a:p>
            <a:pPr lvl="1"/>
            <a:r>
              <a:rPr lang="en-US" dirty="0" smtClean="0"/>
              <a:t> Increased diversity in inputs, in this view, is associated with greater </a:t>
            </a:r>
            <a:r>
              <a:rPr lang="en-US" dirty="0" err="1" smtClean="0"/>
              <a:t>interinstitutional</a:t>
            </a:r>
            <a:r>
              <a:rPr lang="en-US" dirty="0" smtClean="0"/>
              <a:t> collaboration and more interdisciplinary research.</a:t>
            </a:r>
          </a:p>
          <a:p>
            <a:pPr lvl="1"/>
            <a:r>
              <a:rPr lang="en-US" dirty="0" smtClean="0"/>
              <a:t>But…the increased </a:t>
            </a:r>
            <a:r>
              <a:rPr lang="en-US" dirty="0" err="1" smtClean="0"/>
              <a:t>interinstitutional</a:t>
            </a:r>
            <a:r>
              <a:rPr lang="en-US" dirty="0" smtClean="0"/>
              <a:t> collaboration need not imply any decline in the role of universities as fundamental research centers.</a:t>
            </a:r>
          </a:p>
          <a:p>
            <a:pPr lvl="1"/>
            <a:endParaRPr lang="en-US" dirty="0"/>
          </a:p>
        </p:txBody>
      </p:sp>
    </p:spTree>
    <p:extLst>
      <p:ext uri="{BB962C8B-B14F-4D97-AF65-F5344CB8AC3E}">
        <p14:creationId xmlns:p14="http://schemas.microsoft.com/office/powerpoint/2010/main" val="253659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TRIPLE HELYX (</a:t>
            </a:r>
            <a:endParaRPr lang="en-US" dirty="0"/>
          </a:p>
        </p:txBody>
      </p:sp>
      <p:sp>
        <p:nvSpPr>
          <p:cNvPr id="3" name="Content Placeholder 2"/>
          <p:cNvSpPr>
            <a:spLocks noGrp="1"/>
          </p:cNvSpPr>
          <p:nvPr>
            <p:ph idx="1"/>
          </p:nvPr>
        </p:nvSpPr>
        <p:spPr>
          <a:xfrm>
            <a:off x="838200" y="1825624"/>
            <a:ext cx="10515600" cy="4628963"/>
          </a:xfrm>
        </p:spPr>
        <p:txBody>
          <a:bodyPr>
            <a:normAutofit/>
          </a:bodyPr>
          <a:lstStyle/>
          <a:p>
            <a:r>
              <a:rPr lang="en-US" dirty="0" smtClean="0"/>
              <a:t>Like the ‘‘Mode 2’’ framework, the triple helix emphasizes the </a:t>
            </a:r>
            <a:r>
              <a:rPr lang="en-US" u="sng" dirty="0" smtClean="0"/>
              <a:t>increased interaction </a:t>
            </a:r>
            <a:r>
              <a:rPr lang="en-US" dirty="0" smtClean="0"/>
              <a:t>among these institutional actors in industrial economies’ innovation systems (University, Industry, Government). </a:t>
            </a:r>
          </a:p>
          <a:p>
            <a:r>
              <a:rPr lang="en-US" dirty="0" err="1" smtClean="0"/>
              <a:t>Etzkowitz</a:t>
            </a:r>
            <a:r>
              <a:rPr lang="en-US" dirty="0" smtClean="0"/>
              <a:t> and co-authors (</a:t>
            </a:r>
            <a:r>
              <a:rPr lang="en-US" dirty="0" err="1" smtClean="0"/>
              <a:t>Etzkowitz</a:t>
            </a:r>
            <a:r>
              <a:rPr lang="en-US" dirty="0" smtClean="0"/>
              <a:t> et al. 1998) further assert that In addition to linkages among institutional spheres, </a:t>
            </a:r>
            <a:r>
              <a:rPr lang="en-US" b="1" u="sng" dirty="0" smtClean="0"/>
              <a:t>each sphere takes the role of the other. </a:t>
            </a:r>
          </a:p>
          <a:p>
            <a:r>
              <a:rPr lang="en-US" dirty="0"/>
              <a:t>a</a:t>
            </a:r>
            <a:r>
              <a:rPr lang="en-US" dirty="0" smtClean="0"/>
              <a:t>) Thus, </a:t>
            </a:r>
            <a:r>
              <a:rPr lang="en-US" b="1" dirty="0" smtClean="0">
                <a:solidFill>
                  <a:srgbClr val="FF0000"/>
                </a:solidFill>
              </a:rPr>
              <a:t>universities assume entrepreneurial tasks such as marketing knowledge</a:t>
            </a:r>
            <a:r>
              <a:rPr lang="en-US" dirty="0" smtClean="0"/>
              <a:t> and </a:t>
            </a:r>
            <a:r>
              <a:rPr lang="en-US" b="1" dirty="0" smtClean="0">
                <a:solidFill>
                  <a:srgbClr val="FF0000"/>
                </a:solidFill>
              </a:rPr>
              <a:t>creating companies…</a:t>
            </a:r>
          </a:p>
          <a:p>
            <a:r>
              <a:rPr lang="en-US" b="1" dirty="0" smtClean="0">
                <a:solidFill>
                  <a:srgbClr val="FF0000"/>
                </a:solidFill>
              </a:rPr>
              <a:t> b) ..</a:t>
            </a:r>
            <a:r>
              <a:rPr lang="en-US" dirty="0" smtClean="0"/>
              <a:t>even as </a:t>
            </a:r>
            <a:r>
              <a:rPr lang="en-US" b="1" dirty="0" smtClean="0">
                <a:solidFill>
                  <a:srgbClr val="FF0000"/>
                </a:solidFill>
              </a:rPr>
              <a:t>firms take on an academic dimension</a:t>
            </a:r>
            <a:r>
              <a:rPr lang="en-US" dirty="0" smtClean="0"/>
              <a:t>, sharing knowledge among each other and training at ever-higher skill levels. (</a:t>
            </a:r>
            <a:endParaRPr lang="en-US" dirty="0"/>
          </a:p>
        </p:txBody>
      </p:sp>
    </p:spTree>
    <p:extLst>
      <p:ext uri="{BB962C8B-B14F-4D97-AF65-F5344CB8AC3E}">
        <p14:creationId xmlns:p14="http://schemas.microsoft.com/office/powerpoint/2010/main" val="2994690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747247" y="269845"/>
            <a:ext cx="4177553" cy="6435603"/>
          </a:xfrm>
        </p:spPr>
      </p:pic>
    </p:spTree>
    <p:extLst>
      <p:ext uri="{BB962C8B-B14F-4D97-AF65-F5344CB8AC3E}">
        <p14:creationId xmlns:p14="http://schemas.microsoft.com/office/powerpoint/2010/main" val="1864363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959353" cy="1325563"/>
          </a:xfrm>
        </p:spPr>
        <p:txBody>
          <a:bodyPr/>
          <a:lstStyle/>
          <a:p>
            <a:r>
              <a:rPr lang="en-US" dirty="0" smtClean="0"/>
              <a:t>Universities or few fields of academic research? </a:t>
            </a:r>
            <a:endParaRPr lang="en-US" dirty="0"/>
          </a:p>
        </p:txBody>
      </p:sp>
      <p:sp>
        <p:nvSpPr>
          <p:cNvPr id="3" name="Content Placeholder 2"/>
          <p:cNvSpPr>
            <a:spLocks noGrp="1"/>
          </p:cNvSpPr>
          <p:nvPr>
            <p:ph idx="1"/>
          </p:nvPr>
        </p:nvSpPr>
        <p:spPr/>
        <p:txBody>
          <a:bodyPr/>
          <a:lstStyle/>
          <a:p>
            <a:r>
              <a:rPr lang="en-US" dirty="0" smtClean="0"/>
              <a:t>The helix’s emphasis on a more ‘‘industrial’’ role for universities may be valid..</a:t>
            </a:r>
          </a:p>
          <a:p>
            <a:r>
              <a:rPr lang="en-US" dirty="0" smtClean="0"/>
              <a:t>…although it </a:t>
            </a:r>
            <a:r>
              <a:rPr lang="en-US" u="sng" dirty="0" smtClean="0"/>
              <a:t>overstates the extent </a:t>
            </a:r>
            <a:r>
              <a:rPr lang="en-US" dirty="0" smtClean="0"/>
              <a:t>to which these activities are occurring throughout </a:t>
            </a:r>
            <a:r>
              <a:rPr lang="en-US" b="1" dirty="0" smtClean="0"/>
              <a:t>“universities”, </a:t>
            </a:r>
            <a:r>
              <a:rPr lang="en-US" dirty="0" smtClean="0"/>
              <a:t>rather than in a </a:t>
            </a:r>
            <a:r>
              <a:rPr lang="en-US" b="1" u="sng" dirty="0" smtClean="0"/>
              <a:t>few fields of academic research</a:t>
            </a:r>
            <a:r>
              <a:rPr lang="en-US" dirty="0" smtClean="0"/>
              <a:t>.</a:t>
            </a:r>
          </a:p>
          <a:p>
            <a:r>
              <a:rPr lang="en-US" dirty="0" smtClean="0"/>
              <a:t>but its value as a guide for future empirical research appears to be limited…</a:t>
            </a:r>
            <a:endParaRPr lang="en-US" dirty="0"/>
          </a:p>
        </p:txBody>
      </p:sp>
    </p:spTree>
    <p:extLst>
      <p:ext uri="{BB962C8B-B14F-4D97-AF65-F5344CB8AC3E}">
        <p14:creationId xmlns:p14="http://schemas.microsoft.com/office/powerpoint/2010/main" val="3369661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and methodological “problems”</a:t>
            </a:r>
            <a:endParaRPr lang="en-US" dirty="0"/>
          </a:p>
        </p:txBody>
      </p:sp>
      <p:sp>
        <p:nvSpPr>
          <p:cNvPr id="3" name="Content Placeholder 2"/>
          <p:cNvSpPr>
            <a:spLocks noGrp="1"/>
          </p:cNvSpPr>
          <p:nvPr>
            <p:ph idx="1"/>
          </p:nvPr>
        </p:nvSpPr>
        <p:spPr>
          <a:xfrm>
            <a:off x="838200" y="1458072"/>
            <a:ext cx="10515600" cy="4351338"/>
          </a:xfrm>
        </p:spPr>
        <p:txBody>
          <a:bodyPr/>
          <a:lstStyle/>
          <a:p>
            <a:r>
              <a:rPr lang="en-US" dirty="0" smtClean="0"/>
              <a:t>The ‘‘national systems,’’ ‘‘Mode 2,’’ and ‘‘triple helix’’ frameworks for conceptualizing the role of the research university within the innovation processes of knowledge-based economies </a:t>
            </a:r>
            <a:r>
              <a:rPr lang="en-US" b="1" dirty="0" smtClean="0"/>
              <a:t>emphasize the importance of strong links between universities and other institutional actors in these economies.</a:t>
            </a:r>
          </a:p>
          <a:p>
            <a:r>
              <a:rPr lang="en-US" dirty="0" smtClean="0"/>
              <a:t>What is </a:t>
            </a:r>
            <a:r>
              <a:rPr lang="en-US" b="1" dirty="0" smtClean="0">
                <a:solidFill>
                  <a:srgbClr val="FF0000"/>
                </a:solidFill>
              </a:rPr>
              <a:t>lacking </a:t>
            </a:r>
            <a:r>
              <a:rPr lang="en-US" dirty="0" smtClean="0"/>
              <a:t>in all of these frameworks, however, is:</a:t>
            </a:r>
          </a:p>
          <a:p>
            <a:pPr lvl="1"/>
            <a:r>
              <a:rPr lang="en-US" dirty="0" smtClean="0"/>
              <a:t>a </a:t>
            </a:r>
            <a:r>
              <a:rPr lang="en-US" dirty="0" smtClean="0">
                <a:solidFill>
                  <a:srgbClr val="FF0000"/>
                </a:solidFill>
              </a:rPr>
              <a:t>clear set of criteria</a:t>
            </a:r>
            <a:r>
              <a:rPr lang="en-US" dirty="0" smtClean="0"/>
              <a:t> by which to </a:t>
            </a:r>
            <a:r>
              <a:rPr lang="en-US" dirty="0" smtClean="0">
                <a:solidFill>
                  <a:srgbClr val="FF0000"/>
                </a:solidFill>
              </a:rPr>
              <a:t>assess the strength of such linkages..</a:t>
            </a:r>
          </a:p>
          <a:p>
            <a:pPr lvl="1"/>
            <a:r>
              <a:rPr lang="en-US" dirty="0" smtClean="0">
                <a:solidFill>
                  <a:srgbClr val="FF0000"/>
                </a:solidFill>
              </a:rPr>
              <a:t> </a:t>
            </a:r>
            <a:r>
              <a:rPr lang="en-US" dirty="0" smtClean="0"/>
              <a:t>and a </a:t>
            </a:r>
            <a:r>
              <a:rPr lang="en-US" dirty="0" smtClean="0">
                <a:solidFill>
                  <a:srgbClr val="FF0000"/>
                </a:solidFill>
              </a:rPr>
              <a:t>set of indicators</a:t>
            </a:r>
            <a:r>
              <a:rPr lang="en-US" dirty="0" smtClean="0"/>
              <a:t> to guide the collection of data (to “verify” and validate the framework for different “systems” (e.g. different Countries!)</a:t>
            </a:r>
            <a:endParaRPr lang="en-US" b="1" dirty="0"/>
          </a:p>
        </p:txBody>
      </p:sp>
    </p:spTree>
    <p:extLst>
      <p:ext uri="{BB962C8B-B14F-4D97-AF65-F5344CB8AC3E}">
        <p14:creationId xmlns:p14="http://schemas.microsoft.com/office/powerpoint/2010/main" val="396406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UNVERSITY(IES) BETTER (in different NISs)</a:t>
            </a:r>
            <a:endParaRPr lang="en-US" dirty="0"/>
          </a:p>
        </p:txBody>
      </p:sp>
      <p:sp>
        <p:nvSpPr>
          <p:cNvPr id="3" name="Content Placeholder 2"/>
          <p:cNvSpPr>
            <a:spLocks noGrp="1"/>
          </p:cNvSpPr>
          <p:nvPr>
            <p:ph idx="1"/>
          </p:nvPr>
        </p:nvSpPr>
        <p:spPr/>
        <p:txBody>
          <a:bodyPr>
            <a:normAutofit fontScale="92500"/>
          </a:bodyPr>
          <a:lstStyle/>
          <a:p>
            <a:r>
              <a:rPr lang="en-US" dirty="0"/>
              <a:t>F</a:t>
            </a:r>
            <a:r>
              <a:rPr lang="en-US" dirty="0" smtClean="0"/>
              <a:t>irst universities appeared during the </a:t>
            </a:r>
            <a:r>
              <a:rPr lang="en-US" u="sng" dirty="0" smtClean="0"/>
              <a:t>Middle Ages </a:t>
            </a:r>
            <a:r>
              <a:rPr lang="en-US" dirty="0" smtClean="0"/>
              <a:t>in Bologna and Paris, and were autonomous, </a:t>
            </a:r>
            <a:r>
              <a:rPr lang="en-US" u="sng" dirty="0" smtClean="0"/>
              <a:t>self-governing institutions</a:t>
            </a:r>
          </a:p>
          <a:p>
            <a:r>
              <a:rPr lang="en-US" dirty="0" smtClean="0"/>
              <a:t>the rise of the </a:t>
            </a:r>
            <a:r>
              <a:rPr lang="en-US" u="sng" dirty="0" smtClean="0"/>
              <a:t>modern state </a:t>
            </a:r>
            <a:r>
              <a:rPr lang="en-US" dirty="0" smtClean="0"/>
              <a:t>was associated with the assertion by </a:t>
            </a:r>
            <a:r>
              <a:rPr lang="en-US" b="1" dirty="0" smtClean="0"/>
              <a:t>governments of greater control over public university </a:t>
            </a:r>
            <a:r>
              <a:rPr lang="en-US" dirty="0" smtClean="0"/>
              <a:t>systems in much of continental </a:t>
            </a:r>
            <a:r>
              <a:rPr lang="en-US" b="1" dirty="0" smtClean="0">
                <a:solidFill>
                  <a:srgbClr val="FF0000"/>
                </a:solidFill>
              </a:rPr>
              <a:t>Europe</a:t>
            </a:r>
            <a:r>
              <a:rPr lang="en-US" dirty="0" smtClean="0"/>
              <a:t>, notably </a:t>
            </a:r>
            <a:r>
              <a:rPr lang="en-US" b="1" dirty="0" smtClean="0"/>
              <a:t>France and Germany</a:t>
            </a:r>
            <a:r>
              <a:rPr lang="en-US" dirty="0" smtClean="0"/>
              <a:t>, as well as </a:t>
            </a:r>
            <a:r>
              <a:rPr lang="en-US" b="1" dirty="0" smtClean="0"/>
              <a:t>Japan</a:t>
            </a:r>
          </a:p>
          <a:p>
            <a:r>
              <a:rPr lang="en-US" dirty="0" smtClean="0"/>
              <a:t>Such </a:t>
            </a:r>
            <a:r>
              <a:rPr lang="en-US" b="1" dirty="0" smtClean="0"/>
              <a:t>centralized control was lacking</a:t>
            </a:r>
            <a:r>
              <a:rPr lang="en-US" dirty="0" smtClean="0"/>
              <a:t>, however, in the </a:t>
            </a:r>
            <a:r>
              <a:rPr lang="en-US" b="1" dirty="0" smtClean="0">
                <a:solidFill>
                  <a:srgbClr val="FF0000"/>
                </a:solidFill>
              </a:rPr>
              <a:t>British</a:t>
            </a:r>
            <a:r>
              <a:rPr lang="en-US" dirty="0" smtClean="0"/>
              <a:t> and especially, the </a:t>
            </a:r>
            <a:r>
              <a:rPr lang="en-US" b="1" dirty="0" smtClean="0">
                <a:solidFill>
                  <a:srgbClr val="FF0000"/>
                </a:solidFill>
              </a:rPr>
              <a:t>US</a:t>
            </a:r>
            <a:r>
              <a:rPr lang="en-US" dirty="0" smtClean="0"/>
              <a:t> higher education systems throughout the nineteenth and twentieth centuries.</a:t>
            </a:r>
          </a:p>
          <a:p>
            <a:pPr lvl="1"/>
            <a:r>
              <a:rPr lang="en-US" dirty="0" smtClean="0"/>
              <a:t>this lack of central control </a:t>
            </a:r>
            <a:r>
              <a:rPr lang="en-US" u="sng" dirty="0" smtClean="0"/>
              <a:t>forced American universities to be more ‘‘entrepreneurial’’ </a:t>
            </a:r>
            <a:r>
              <a:rPr lang="en-US" dirty="0" smtClean="0"/>
              <a:t>and their research and curricula to be more responsive to changing socio-economic demands than their European counterparts.</a:t>
            </a:r>
            <a:endParaRPr lang="en-US" b="1" u="sng" dirty="0"/>
          </a:p>
        </p:txBody>
      </p:sp>
    </p:spTree>
    <p:extLst>
      <p:ext uri="{BB962C8B-B14F-4D97-AF65-F5344CB8AC3E}">
        <p14:creationId xmlns:p14="http://schemas.microsoft.com/office/powerpoint/2010/main" val="528254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Page 215…</a:t>
            </a:r>
            <a:endParaRPr lang="en-US" dirty="0"/>
          </a:p>
        </p:txBody>
      </p:sp>
      <p:sp>
        <p:nvSpPr>
          <p:cNvPr id="3" name="Content Placeholder 2"/>
          <p:cNvSpPr>
            <a:spLocks noGrp="1"/>
          </p:cNvSpPr>
          <p:nvPr>
            <p:ph idx="1"/>
          </p:nvPr>
        </p:nvSpPr>
        <p:spPr/>
        <p:txBody>
          <a:bodyPr>
            <a:normAutofit fontScale="92500" lnSpcReduction="10000"/>
          </a:bodyPr>
          <a:lstStyle/>
          <a:p>
            <a:r>
              <a:rPr lang="en-US" i="1" dirty="0" smtClean="0"/>
              <a:t>section summarizing  and assessing  the limited comparative data on the training and research roles of higher educational systems, as well as their relationships with industry.</a:t>
            </a:r>
          </a:p>
          <a:p>
            <a:endParaRPr lang="en-US" i="1" dirty="0" smtClean="0"/>
          </a:p>
          <a:p>
            <a:r>
              <a:rPr lang="en-US" dirty="0" smtClean="0"/>
              <a:t>The limited data on the </a:t>
            </a:r>
            <a:r>
              <a:rPr lang="en-US" u="sng" dirty="0" smtClean="0"/>
              <a:t>role of national higher education systems as R&amp;D performers highlight</a:t>
            </a:r>
            <a:r>
              <a:rPr lang="en-US" dirty="0" smtClean="0"/>
              <a:t>  </a:t>
            </a:r>
            <a:r>
              <a:rPr lang="en-US" u="sng" dirty="0" smtClean="0"/>
              <a:t>cross-national contrasts</a:t>
            </a:r>
            <a:r>
              <a:rPr lang="en-US" dirty="0" smtClean="0"/>
              <a:t>, including </a:t>
            </a:r>
            <a:r>
              <a:rPr lang="en-US" b="1" dirty="0" smtClean="0"/>
              <a:t>differences</a:t>
            </a:r>
            <a:r>
              <a:rPr lang="en-US" dirty="0" smtClean="0"/>
              <a:t>:</a:t>
            </a:r>
          </a:p>
          <a:p>
            <a:endParaRPr lang="en-US" dirty="0" smtClean="0"/>
          </a:p>
          <a:p>
            <a:pPr lvl="1"/>
            <a:r>
              <a:rPr lang="en-US" dirty="0" smtClean="0"/>
              <a:t>in their significance within the overall national R&amp;D enterprise, </a:t>
            </a:r>
          </a:p>
          <a:p>
            <a:pPr lvl="1"/>
            <a:r>
              <a:rPr lang="en-US" dirty="0" smtClean="0"/>
              <a:t>their scale, </a:t>
            </a:r>
          </a:p>
          <a:p>
            <a:pPr lvl="1"/>
            <a:r>
              <a:rPr lang="en-US" dirty="0" smtClean="0"/>
              <a:t>their roles as employers of researchers, </a:t>
            </a:r>
          </a:p>
          <a:p>
            <a:pPr lvl="1"/>
            <a:r>
              <a:rPr lang="en-US" dirty="0" smtClean="0"/>
              <a:t>and their relationships with industry.</a:t>
            </a:r>
          </a:p>
          <a:p>
            <a:endParaRPr lang="en-US" dirty="0"/>
          </a:p>
        </p:txBody>
      </p:sp>
    </p:spTree>
    <p:extLst>
      <p:ext uri="{BB962C8B-B14F-4D97-AF65-F5344CB8AC3E}">
        <p14:creationId xmlns:p14="http://schemas.microsoft.com/office/powerpoint/2010/main" val="3185409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695" y="0"/>
            <a:ext cx="10515600" cy="1325563"/>
          </a:xfrm>
        </p:spPr>
        <p:txBody>
          <a:bodyPr/>
          <a:lstStyle/>
          <a:p>
            <a:r>
              <a:rPr lang="en-US" dirty="0" smtClean="0"/>
              <a:t>Introduction: university and innovation policy</a:t>
            </a:r>
            <a:endParaRPr lang="en-US" dirty="0"/>
          </a:p>
        </p:txBody>
      </p:sp>
      <p:sp>
        <p:nvSpPr>
          <p:cNvPr id="3" name="Content Placeholder 2"/>
          <p:cNvSpPr>
            <a:spLocks noGrp="1"/>
          </p:cNvSpPr>
          <p:nvPr>
            <p:ph idx="1"/>
          </p:nvPr>
        </p:nvSpPr>
        <p:spPr>
          <a:xfrm>
            <a:off x="712695" y="896470"/>
            <a:ext cx="10515600" cy="5782235"/>
          </a:xfrm>
        </p:spPr>
        <p:txBody>
          <a:bodyPr>
            <a:normAutofit fontScale="77500" lnSpcReduction="20000"/>
          </a:bodyPr>
          <a:lstStyle/>
          <a:p>
            <a:endParaRPr lang="en-US" dirty="0" smtClean="0"/>
          </a:p>
          <a:p>
            <a:r>
              <a:rPr lang="en-US" dirty="0" smtClean="0"/>
              <a:t>universities throughout the OECD now combine the functions of </a:t>
            </a:r>
            <a:r>
              <a:rPr lang="en-US" b="1" dirty="0" smtClean="0">
                <a:solidFill>
                  <a:srgbClr val="FF0000"/>
                </a:solidFill>
              </a:rPr>
              <a:t>education </a:t>
            </a:r>
            <a:r>
              <a:rPr lang="en-US" dirty="0" smtClean="0"/>
              <a:t>and </a:t>
            </a:r>
            <a:r>
              <a:rPr lang="en-US" b="1" dirty="0" smtClean="0">
                <a:solidFill>
                  <a:srgbClr val="FF0000"/>
                </a:solidFill>
              </a:rPr>
              <a:t>research</a:t>
            </a:r>
            <a:r>
              <a:rPr lang="en-US" dirty="0" smtClean="0"/>
              <a:t>.</a:t>
            </a:r>
          </a:p>
          <a:p>
            <a:r>
              <a:rPr lang="en-US" dirty="0" smtClean="0"/>
              <a:t>his </a:t>
            </a:r>
            <a:r>
              <a:rPr lang="en-US" b="1" dirty="0" smtClean="0"/>
              <a:t>joint production </a:t>
            </a:r>
            <a:r>
              <a:rPr lang="en-US" dirty="0" smtClean="0"/>
              <a:t>of trained personnel and advanced research may be more effective than specialization in one or the other activity (also in term of knowledge transfer!)</a:t>
            </a:r>
          </a:p>
          <a:p>
            <a:pPr lvl="1"/>
            <a:r>
              <a:rPr lang="en-US" dirty="0" smtClean="0"/>
              <a:t>E.g.: movement of </a:t>
            </a:r>
            <a:r>
              <a:rPr lang="en-US" u="sng" dirty="0" smtClean="0"/>
              <a:t>trained personnel into industrial and other occupations </a:t>
            </a:r>
            <a:r>
              <a:rPr lang="en-US" dirty="0" smtClean="0"/>
              <a:t>can be a powerful mechanism for the diffusion of scientifc research</a:t>
            </a:r>
          </a:p>
          <a:p>
            <a:r>
              <a:rPr lang="en-US" dirty="0" smtClean="0"/>
              <a:t>The </a:t>
            </a:r>
            <a:r>
              <a:rPr lang="en-US" b="1" dirty="0" smtClean="0"/>
              <a:t>research university </a:t>
            </a:r>
            <a:r>
              <a:rPr lang="en-US" dirty="0" smtClean="0"/>
              <a:t>plays an important role as a source of</a:t>
            </a:r>
          </a:p>
          <a:p>
            <a:pPr lvl="2"/>
            <a:r>
              <a:rPr lang="en-US" dirty="0" smtClean="0"/>
              <a:t> </a:t>
            </a:r>
            <a:r>
              <a:rPr lang="en-US" dirty="0" smtClean="0">
                <a:solidFill>
                  <a:srgbClr val="FF0000"/>
                </a:solidFill>
              </a:rPr>
              <a:t>fundamental knowledge </a:t>
            </a:r>
          </a:p>
          <a:p>
            <a:pPr lvl="2"/>
            <a:r>
              <a:rPr lang="en-US" dirty="0" smtClean="0"/>
              <a:t>and, occasionally, </a:t>
            </a:r>
            <a:r>
              <a:rPr lang="en-US" dirty="0" smtClean="0">
                <a:solidFill>
                  <a:srgbClr val="FF0000"/>
                </a:solidFill>
              </a:rPr>
              <a:t>industrially relevant technology </a:t>
            </a:r>
            <a:r>
              <a:rPr lang="en-US" dirty="0" smtClean="0"/>
              <a:t>in modern </a:t>
            </a:r>
            <a:r>
              <a:rPr lang="en-US" dirty="0" err="1" smtClean="0"/>
              <a:t>knowledgebased</a:t>
            </a:r>
            <a:r>
              <a:rPr lang="en-US" dirty="0" smtClean="0"/>
              <a:t> economies.</a:t>
            </a:r>
          </a:p>
          <a:p>
            <a:pPr lvl="2"/>
            <a:endParaRPr lang="en-US" dirty="0"/>
          </a:p>
          <a:p>
            <a:r>
              <a:rPr lang="en-US" dirty="0" smtClean="0"/>
              <a:t>What roles of universities in industrial-economy NIS = </a:t>
            </a:r>
            <a:r>
              <a:rPr lang="en-US" u="sng" dirty="0" smtClean="0"/>
              <a:t>national innovation systems?</a:t>
            </a:r>
            <a:r>
              <a:rPr lang="en-US" dirty="0" smtClean="0"/>
              <a:t> (= the complex institutional landscapes that influence the creation, development, and dissemination of innovations)</a:t>
            </a:r>
          </a:p>
          <a:p>
            <a:pPr lvl="2"/>
            <a:endParaRPr lang="en-US" dirty="0" smtClean="0"/>
          </a:p>
          <a:p>
            <a:pPr lvl="1"/>
            <a:r>
              <a:rPr lang="en-US" b="1" u="sng" dirty="0" smtClean="0"/>
              <a:t>Governments </a:t>
            </a:r>
          </a:p>
          <a:p>
            <a:pPr lvl="1"/>
            <a:r>
              <a:rPr lang="en-US" u="sng" dirty="0" smtClean="0"/>
              <a:t>launched numerous initiatives since the 1970s to link universities to industrial innovation more closely.</a:t>
            </a:r>
          </a:p>
          <a:p>
            <a:pPr lvl="2"/>
            <a:r>
              <a:rPr lang="en-US" dirty="0" smtClean="0"/>
              <a:t>to increase the rate of </a:t>
            </a:r>
            <a:r>
              <a:rPr lang="en-US" b="1" dirty="0" smtClean="0"/>
              <a:t>transfer of academic research advances to industry </a:t>
            </a:r>
            <a:r>
              <a:rPr lang="en-US" dirty="0" smtClean="0"/>
              <a:t>and to facilitate the application of these research advances by domestic firms seek to </a:t>
            </a:r>
            <a:r>
              <a:rPr lang="en-US" b="1" dirty="0" smtClean="0"/>
              <a:t>spur local economic development </a:t>
            </a:r>
            <a:r>
              <a:rPr lang="en-US" dirty="0" smtClean="0"/>
              <a:t>based on university research:</a:t>
            </a:r>
          </a:p>
          <a:p>
            <a:pPr lvl="2"/>
            <a:r>
              <a:rPr lang="en-US" dirty="0" smtClean="0"/>
              <a:t>science parks’’, ‘‘</a:t>
            </a:r>
            <a:r>
              <a:rPr lang="en-US" dirty="0" smtClean="0">
                <a:solidFill>
                  <a:srgbClr val="FF0000"/>
                </a:solidFill>
              </a:rPr>
              <a:t>business incubators’’ </a:t>
            </a:r>
            <a:r>
              <a:rPr lang="en-US" dirty="0" smtClean="0"/>
              <a:t>and public </a:t>
            </a:r>
            <a:r>
              <a:rPr lang="en-US" dirty="0" smtClean="0">
                <a:solidFill>
                  <a:srgbClr val="FF0000"/>
                </a:solidFill>
              </a:rPr>
              <a:t>‘‘seed capital’’ funds</a:t>
            </a:r>
            <a:r>
              <a:rPr lang="en-US" dirty="0" smtClean="0"/>
              <a:t>, and the organization of other forms of </a:t>
            </a:r>
            <a:r>
              <a:rPr lang="en-US" dirty="0" smtClean="0">
                <a:solidFill>
                  <a:srgbClr val="FF0000"/>
                </a:solidFill>
              </a:rPr>
              <a:t>‘‘bridging institutions</a:t>
            </a:r>
            <a:r>
              <a:rPr lang="en-US" dirty="0" smtClean="0"/>
              <a:t>’’</a:t>
            </a:r>
            <a:endParaRPr lang="en-US" dirty="0"/>
          </a:p>
        </p:txBody>
      </p:sp>
    </p:spTree>
    <p:extLst>
      <p:ext uri="{BB962C8B-B14F-4D97-AF65-F5344CB8AC3E}">
        <p14:creationId xmlns:p14="http://schemas.microsoft.com/office/powerpoint/2010/main" val="40187647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role of universities as R&amp;D performers (measured in terms of the share of national R&amp;D performed within higher education) is greatest in Italy, the Netherlands, and Canada,</a:t>
            </a:r>
            <a:endParaRPr lang="en-US" dirty="0"/>
          </a:p>
        </p:txBody>
      </p:sp>
    </p:spTree>
    <p:extLst>
      <p:ext uri="{BB962C8B-B14F-4D97-AF65-F5344CB8AC3E}">
        <p14:creationId xmlns:p14="http://schemas.microsoft.com/office/powerpoint/2010/main" val="726200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a:stretch>
            <a:fillRect/>
          </a:stretch>
        </p:blipFill>
        <p:spPr>
          <a:xfrm>
            <a:off x="4123765" y="124945"/>
            <a:ext cx="3388659" cy="6193835"/>
          </a:xfrm>
          <a:prstGeom prst="rect">
            <a:avLst/>
          </a:prstGeom>
        </p:spPr>
      </p:pic>
      <p:pic>
        <p:nvPicPr>
          <p:cNvPr id="5" name="Picture 4"/>
          <p:cNvPicPr>
            <a:picLocks noChangeAspect="1"/>
          </p:cNvPicPr>
          <p:nvPr/>
        </p:nvPicPr>
        <p:blipFill>
          <a:blip r:embed="rId3"/>
          <a:stretch>
            <a:fillRect/>
          </a:stretch>
        </p:blipFill>
        <p:spPr>
          <a:xfrm>
            <a:off x="7598943" y="5064780"/>
            <a:ext cx="2623950" cy="1254000"/>
          </a:xfrm>
          <a:prstGeom prst="rect">
            <a:avLst/>
          </a:prstGeom>
        </p:spPr>
      </p:pic>
    </p:spTree>
    <p:extLst>
      <p:ext uri="{BB962C8B-B14F-4D97-AF65-F5344CB8AC3E}">
        <p14:creationId xmlns:p14="http://schemas.microsoft.com/office/powerpoint/2010/main" val="3267737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558053" y="710055"/>
            <a:ext cx="11075894" cy="5278143"/>
          </a:xfrm>
          <a:prstGeom prst="rect">
            <a:avLst/>
          </a:prstGeom>
        </p:spPr>
      </p:pic>
      <p:sp>
        <p:nvSpPr>
          <p:cNvPr id="5" name="Rectangle 4"/>
          <p:cNvSpPr/>
          <p:nvPr/>
        </p:nvSpPr>
        <p:spPr>
          <a:xfrm>
            <a:off x="109171" y="4790074"/>
            <a:ext cx="11713682" cy="523220"/>
          </a:xfrm>
          <a:prstGeom prst="rect">
            <a:avLst/>
          </a:prstGeom>
          <a:solidFill>
            <a:srgbClr val="FFFF00"/>
          </a:solidFill>
        </p:spPr>
        <p:txBody>
          <a:bodyPr wrap="square">
            <a:spAutoFit/>
          </a:bodyPr>
          <a:lstStyle/>
          <a:p>
            <a:r>
              <a:rPr lang="en-US" sz="1400" dirty="0" smtClean="0"/>
              <a:t>a key difference between the United States and most European countries for which data are available is that a relatively low share of basic research outside the academic sector in the United States is performed by the government, and a relatively high share by industry.</a:t>
            </a:r>
            <a:endParaRPr lang="en-US" sz="1400" dirty="0"/>
          </a:p>
        </p:txBody>
      </p:sp>
      <p:sp>
        <p:nvSpPr>
          <p:cNvPr id="6" name="Rectangle 5"/>
          <p:cNvSpPr/>
          <p:nvPr/>
        </p:nvSpPr>
        <p:spPr>
          <a:xfrm>
            <a:off x="123911" y="5493708"/>
            <a:ext cx="11698942" cy="276999"/>
          </a:xfrm>
          <a:prstGeom prst="rect">
            <a:avLst/>
          </a:prstGeom>
        </p:spPr>
        <p:txBody>
          <a:bodyPr wrap="square">
            <a:spAutoFit/>
          </a:bodyPr>
          <a:lstStyle/>
          <a:p>
            <a:r>
              <a:rPr lang="en-US" sz="1200" dirty="0" smtClean="0"/>
              <a:t>data also reveal considerable variation among OECD member nations in the scale of the higher education research enterprise.</a:t>
            </a:r>
            <a:endParaRPr lang="en-US" sz="1200" dirty="0"/>
          </a:p>
        </p:txBody>
      </p:sp>
      <p:sp>
        <p:nvSpPr>
          <p:cNvPr id="7" name="Rectangle 6"/>
          <p:cNvSpPr/>
          <p:nvPr/>
        </p:nvSpPr>
        <p:spPr>
          <a:xfrm>
            <a:off x="295835" y="5741274"/>
            <a:ext cx="10757648" cy="923330"/>
          </a:xfrm>
          <a:prstGeom prst="rect">
            <a:avLst/>
          </a:prstGeom>
        </p:spPr>
        <p:txBody>
          <a:bodyPr wrap="square">
            <a:spAutoFit/>
          </a:bodyPr>
          <a:lstStyle/>
          <a:p>
            <a:r>
              <a:rPr lang="en-US" dirty="0" smtClean="0"/>
              <a:t>Despite the widely remarked closeness of US university–industry research ties and collaboration the share of R&amp;D in higher education that is financed by industry is higher for Canada, Germany, and the United Kingdom than for the United States in the late twentieth century.</a:t>
            </a:r>
            <a:endParaRPr lang="en-US" dirty="0"/>
          </a:p>
        </p:txBody>
      </p:sp>
    </p:spTree>
    <p:extLst>
      <p:ext uri="{BB962C8B-B14F-4D97-AF65-F5344CB8AC3E}">
        <p14:creationId xmlns:p14="http://schemas.microsoft.com/office/powerpoint/2010/main" val="21083142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409210" y="932329"/>
            <a:ext cx="11501255" cy="4697506"/>
          </a:xfrm>
          <a:prstGeom prst="rect">
            <a:avLst/>
          </a:prstGeom>
        </p:spPr>
      </p:pic>
      <p:pic>
        <p:nvPicPr>
          <p:cNvPr id="5" name="Picture 4"/>
          <p:cNvPicPr>
            <a:picLocks noChangeAspect="1"/>
          </p:cNvPicPr>
          <p:nvPr/>
        </p:nvPicPr>
        <p:blipFill>
          <a:blip r:embed="rId2"/>
          <a:stretch>
            <a:fillRect/>
          </a:stretch>
        </p:blipFill>
        <p:spPr>
          <a:xfrm>
            <a:off x="273654" y="128867"/>
            <a:ext cx="11501255" cy="4697506"/>
          </a:xfrm>
          <a:prstGeom prst="rect">
            <a:avLst/>
          </a:prstGeom>
        </p:spPr>
      </p:pic>
      <p:sp>
        <p:nvSpPr>
          <p:cNvPr id="6" name="Rectangle 5"/>
          <p:cNvSpPr/>
          <p:nvPr/>
        </p:nvSpPr>
        <p:spPr>
          <a:xfrm>
            <a:off x="409210" y="5432769"/>
            <a:ext cx="10222931" cy="923330"/>
          </a:xfrm>
          <a:prstGeom prst="rect">
            <a:avLst/>
          </a:prstGeom>
        </p:spPr>
        <p:txBody>
          <a:bodyPr wrap="square">
            <a:spAutoFit/>
          </a:bodyPr>
          <a:lstStyle/>
          <a:p>
            <a:r>
              <a:rPr lang="en-US" dirty="0" smtClean="0"/>
              <a:t>differences in the ‘‘division of labor’’ between universities and government laboratories in basic research indicate that the higher education sector’s share of basic research performance is similar in most Western European economies and the United States,</a:t>
            </a:r>
            <a:endParaRPr lang="en-US" dirty="0"/>
          </a:p>
        </p:txBody>
      </p:sp>
    </p:spTree>
    <p:extLst>
      <p:ext uri="{BB962C8B-B14F-4D97-AF65-F5344CB8AC3E}">
        <p14:creationId xmlns:p14="http://schemas.microsoft.com/office/powerpoint/2010/main" val="31984315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334884" y="247453"/>
            <a:ext cx="11199210" cy="5082989"/>
          </a:xfrm>
          <a:prstGeom prst="rect">
            <a:avLst/>
          </a:prstGeom>
        </p:spPr>
      </p:pic>
      <p:sp>
        <p:nvSpPr>
          <p:cNvPr id="6" name="Rectangle 5"/>
          <p:cNvSpPr/>
          <p:nvPr/>
        </p:nvSpPr>
        <p:spPr>
          <a:xfrm>
            <a:off x="457200" y="5330442"/>
            <a:ext cx="11277600" cy="646331"/>
          </a:xfrm>
          <a:prstGeom prst="rect">
            <a:avLst/>
          </a:prstGeom>
        </p:spPr>
        <p:txBody>
          <a:bodyPr wrap="square">
            <a:spAutoFit/>
          </a:bodyPr>
          <a:lstStyle/>
          <a:p>
            <a:r>
              <a:rPr lang="en-US" dirty="0" smtClean="0"/>
              <a:t>Comparison of the share of ‘‘employed researchers’’ in various nations’ R&amp;D systems that work in universities reveals that the United States and Japan rank very low,</a:t>
            </a:r>
            <a:endParaRPr lang="en-US" dirty="0"/>
          </a:p>
        </p:txBody>
      </p:sp>
    </p:spTree>
    <p:extLst>
      <p:ext uri="{BB962C8B-B14F-4D97-AF65-F5344CB8AC3E}">
        <p14:creationId xmlns:p14="http://schemas.microsoft.com/office/powerpoint/2010/main" val="21478669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1673528" y="573741"/>
            <a:ext cx="8117791" cy="6445624"/>
          </a:xfrm>
          <a:prstGeom prst="rect">
            <a:avLst/>
          </a:prstGeom>
        </p:spPr>
      </p:pic>
    </p:spTree>
    <p:extLst>
      <p:ext uri="{BB962C8B-B14F-4D97-AF65-F5344CB8AC3E}">
        <p14:creationId xmlns:p14="http://schemas.microsoft.com/office/powerpoint/2010/main" val="23732148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a:t>
            </a:r>
            <a:r>
              <a:rPr lang="en-US" b="1" dirty="0" smtClean="0"/>
              <a:t>annual flow of university researchers to industrial employment</a:t>
            </a:r>
            <a:r>
              <a:rPr lang="en-US" dirty="0" smtClean="0"/>
              <a:t>, another potentially </a:t>
            </a:r>
            <a:r>
              <a:rPr lang="en-US" b="1" dirty="0" smtClean="0"/>
              <a:t>important channel for knowledge exchange,</a:t>
            </a:r>
            <a:endParaRPr lang="en-US" b="1" dirty="0"/>
          </a:p>
          <a:p>
            <a:r>
              <a:rPr lang="en-US" dirty="0" smtClean="0"/>
              <a:t>Surprisingly, in view of the frequency with which the United States is cited approvingly for the close links between university and industrial researchers, the evidence that university–industry relationships are ‘‘stronger’’ in the US than elsewhere is mixed: </a:t>
            </a:r>
          </a:p>
          <a:p>
            <a:r>
              <a:rPr lang="en-US" dirty="0" smtClean="0"/>
              <a:t>the qualitative data on </a:t>
            </a:r>
            <a:r>
              <a:rPr lang="en-US" b="1" dirty="0" smtClean="0"/>
              <a:t>labor mobility </a:t>
            </a:r>
            <a:r>
              <a:rPr lang="en-US" dirty="0" smtClean="0">
                <a:solidFill>
                  <a:srgbClr val="FF0000"/>
                </a:solidFill>
              </a:rPr>
              <a:t>support</a:t>
            </a:r>
            <a:r>
              <a:rPr lang="en-US" dirty="0" smtClean="0"/>
              <a:t> this characterization,</a:t>
            </a:r>
          </a:p>
          <a:p>
            <a:r>
              <a:rPr lang="en-US" dirty="0" smtClean="0"/>
              <a:t> while the data on </a:t>
            </a:r>
            <a:r>
              <a:rPr lang="en-US" b="1" dirty="0" smtClean="0"/>
              <a:t>industrial support of academic research </a:t>
            </a:r>
            <a:r>
              <a:rPr lang="en-US" dirty="0" smtClean="0">
                <a:solidFill>
                  <a:srgbClr val="FF0000"/>
                </a:solidFill>
              </a:rPr>
              <a:t>do not</a:t>
            </a:r>
            <a:r>
              <a:rPr lang="en-US" dirty="0" smtClean="0"/>
              <a:t>.</a:t>
            </a:r>
            <a:endParaRPr lang="en-US" dirty="0"/>
          </a:p>
        </p:txBody>
      </p:sp>
    </p:spTree>
    <p:extLst>
      <p:ext uri="{BB962C8B-B14F-4D97-AF65-F5344CB8AC3E}">
        <p14:creationId xmlns:p14="http://schemas.microsoft.com/office/powerpoint/2010/main" val="40718793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longitudinal data reveal an </a:t>
            </a:r>
            <a:r>
              <a:rPr lang="en-US" b="1" dirty="0" smtClean="0"/>
              <a:t>increase in </a:t>
            </a:r>
            <a:r>
              <a:rPr lang="en-US" b="1" dirty="0" smtClean="0">
                <a:solidFill>
                  <a:srgbClr val="FF0000"/>
                </a:solidFill>
              </a:rPr>
              <a:t>co-authorship between university and industry researchers</a:t>
            </a:r>
            <a:r>
              <a:rPr lang="en-US" dirty="0" smtClean="0">
                <a:solidFill>
                  <a:srgbClr val="FF0000"/>
                </a:solidFill>
              </a:rPr>
              <a:t> </a:t>
            </a:r>
            <a:r>
              <a:rPr lang="en-US" dirty="0" smtClean="0"/>
              <a:t>in many of these nations. </a:t>
            </a:r>
          </a:p>
          <a:p>
            <a:r>
              <a:rPr lang="en-US" dirty="0" smtClean="0"/>
              <a:t>Among other things, this evidence on increased co-authorship may indicate some growth, rather than decline,</a:t>
            </a:r>
          </a:p>
          <a:p>
            <a:r>
              <a:rPr lang="en-US" dirty="0" smtClean="0"/>
              <a:t>Papers co-authored by industrial and university researchers expanded from approximately 20 to nearly 47 per cent of all </a:t>
            </a:r>
            <a:r>
              <a:rPr lang="en-US" b="1" dirty="0" smtClean="0"/>
              <a:t>UK scientific papers </a:t>
            </a:r>
          </a:p>
          <a:p>
            <a:r>
              <a:rPr lang="en-US" dirty="0" smtClean="0"/>
              <a:t>This </a:t>
            </a:r>
            <a:r>
              <a:rPr lang="en-US" dirty="0" err="1"/>
              <a:t>f</a:t>
            </a:r>
            <a:r>
              <a:rPr lang="en-US" dirty="0" err="1" smtClean="0"/>
              <a:t>nding</a:t>
            </a:r>
            <a:r>
              <a:rPr lang="en-US" dirty="0" smtClean="0"/>
              <a:t> is particularly interesting since the 1980s were characterized by </a:t>
            </a:r>
            <a:r>
              <a:rPr lang="en-US" u="sng" dirty="0" smtClean="0"/>
              <a:t>cuts in UK central government spending </a:t>
            </a:r>
            <a:r>
              <a:rPr lang="en-US" dirty="0" smtClean="0"/>
              <a:t>on higher education, and the 1990s were a period of more aggressive governmental promotion of university–industry collaboration and technology transfer. </a:t>
            </a:r>
          </a:p>
          <a:p>
            <a:r>
              <a:rPr lang="en-US" dirty="0" smtClean="0"/>
              <a:t>In these </a:t>
            </a:r>
            <a:r>
              <a:rPr lang="en-US" u="sng" dirty="0" smtClean="0"/>
              <a:t>co-authored papers are less ‘‘basic’’ </a:t>
            </a:r>
            <a:r>
              <a:rPr lang="en-US" dirty="0" smtClean="0"/>
              <a:t>than academic articles without industrial co-authors.</a:t>
            </a:r>
            <a:endParaRPr lang="en-US" b="1" dirty="0"/>
          </a:p>
        </p:txBody>
      </p:sp>
    </p:spTree>
    <p:extLst>
      <p:ext uri="{BB962C8B-B14F-4D97-AF65-F5344CB8AC3E}">
        <p14:creationId xmlns:p14="http://schemas.microsoft.com/office/powerpoint/2010/main" val="17644984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838200" y="2124635"/>
            <a:ext cx="10753165" cy="3477875"/>
          </a:xfrm>
          <a:prstGeom prst="rect">
            <a:avLst/>
          </a:prstGeom>
        </p:spPr>
        <p:txBody>
          <a:bodyPr wrap="square">
            <a:spAutoFit/>
          </a:bodyPr>
          <a:lstStyle/>
          <a:p>
            <a:r>
              <a:rPr lang="pt-BR" sz="4000" dirty="0" smtClean="0"/>
              <a:t>Ho w d o e s Un i v e r s i t y Re s e a r c h </a:t>
            </a:r>
          </a:p>
          <a:p>
            <a:r>
              <a:rPr lang="pt-BR" sz="4000" dirty="0" smtClean="0"/>
              <a:t>Af f e c t   In d u s t r i a l  In n o v a t i o n ?</a:t>
            </a:r>
          </a:p>
          <a:p>
            <a:r>
              <a:rPr lang="pt-BR" sz="4000" dirty="0" smtClean="0"/>
              <a:t> </a:t>
            </a:r>
          </a:p>
          <a:p>
            <a:r>
              <a:rPr lang="pt-BR" sz="4000" dirty="0" smtClean="0"/>
              <a:t>A Su m m a r y o f So m e U .S.  St u d i e s</a:t>
            </a:r>
          </a:p>
          <a:p>
            <a:endParaRPr lang="pt-BR" sz="4000" dirty="0"/>
          </a:p>
          <a:p>
            <a:r>
              <a:rPr lang="en-US" sz="2000" dirty="0" smtClean="0"/>
              <a:t>studies based on interviews or surveys of senior industrial managers in industries</a:t>
            </a:r>
            <a:endParaRPr lang="en-US" sz="2000" dirty="0"/>
          </a:p>
        </p:txBody>
      </p:sp>
    </p:spTree>
    <p:extLst>
      <p:ext uri="{BB962C8B-B14F-4D97-AF65-F5344CB8AC3E}">
        <p14:creationId xmlns:p14="http://schemas.microsoft.com/office/powerpoint/2010/main" val="1773331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a:t>
            </a:r>
            <a:endParaRPr lang="en-US" dirty="0"/>
          </a:p>
        </p:txBody>
      </p:sp>
      <p:sp>
        <p:nvSpPr>
          <p:cNvPr id="3" name="Content Placeholder 2"/>
          <p:cNvSpPr>
            <a:spLocks noGrp="1"/>
          </p:cNvSpPr>
          <p:nvPr>
            <p:ph idx="1"/>
          </p:nvPr>
        </p:nvSpPr>
        <p:spPr/>
        <p:txBody>
          <a:bodyPr>
            <a:normAutofit/>
          </a:bodyPr>
          <a:lstStyle/>
          <a:p>
            <a:r>
              <a:rPr lang="en-US" dirty="0" smtClean="0"/>
              <a:t>All of these studies emphasize the </a:t>
            </a:r>
            <a:r>
              <a:rPr lang="en-US" b="1" dirty="0" err="1" smtClean="0">
                <a:solidFill>
                  <a:srgbClr val="FF0000"/>
                </a:solidFill>
              </a:rPr>
              <a:t>signifcance</a:t>
            </a:r>
            <a:r>
              <a:rPr lang="en-US" b="1" dirty="0" smtClean="0">
                <a:solidFill>
                  <a:srgbClr val="FF0000"/>
                </a:solidFill>
              </a:rPr>
              <a:t> of inter-industry differences</a:t>
            </a:r>
            <a:r>
              <a:rPr lang="en-US" dirty="0" smtClean="0"/>
              <a:t> in the relationship between university and industrial innovation. </a:t>
            </a:r>
          </a:p>
          <a:p>
            <a:r>
              <a:rPr lang="en-US" dirty="0" smtClean="0"/>
              <a:t>1) The </a:t>
            </a:r>
            <a:r>
              <a:rPr lang="en-US" b="1" dirty="0" smtClean="0">
                <a:solidFill>
                  <a:srgbClr val="FF0000"/>
                </a:solidFill>
              </a:rPr>
              <a:t>biomedical sector</a:t>
            </a:r>
            <a:r>
              <a:rPr lang="en-US" dirty="0" smtClean="0"/>
              <a:t>, especially </a:t>
            </a:r>
            <a:r>
              <a:rPr lang="en-US" b="1" dirty="0" smtClean="0"/>
              <a:t>biotechnology</a:t>
            </a:r>
            <a:r>
              <a:rPr lang="en-US" dirty="0" smtClean="0"/>
              <a:t> and </a:t>
            </a:r>
            <a:r>
              <a:rPr lang="en-US" b="1" dirty="0" smtClean="0"/>
              <a:t>pharmaceuticals</a:t>
            </a:r>
            <a:r>
              <a:rPr lang="en-US" dirty="0"/>
              <a:t> </a:t>
            </a:r>
            <a:r>
              <a:rPr lang="en-US" dirty="0" smtClean="0"/>
              <a:t>in that university research advances affect industrial innovation </a:t>
            </a:r>
            <a:r>
              <a:rPr lang="en-US" u="sng" dirty="0" smtClean="0"/>
              <a:t>more significantly </a:t>
            </a:r>
            <a:r>
              <a:rPr lang="en-US" dirty="0" smtClean="0"/>
              <a:t>and directly in this field </a:t>
            </a:r>
            <a:r>
              <a:rPr lang="en-US" u="sng" dirty="0" smtClean="0"/>
              <a:t>than in other sectors</a:t>
            </a:r>
            <a:r>
              <a:rPr lang="en-US" dirty="0" smtClean="0"/>
              <a:t>.</a:t>
            </a:r>
          </a:p>
          <a:p>
            <a:r>
              <a:rPr lang="en-US" dirty="0" smtClean="0"/>
              <a:t>2) In these </a:t>
            </a:r>
            <a:r>
              <a:rPr lang="en-US" b="1" dirty="0" smtClean="0">
                <a:solidFill>
                  <a:srgbClr val="FF0000"/>
                </a:solidFill>
              </a:rPr>
              <a:t>other technological </a:t>
            </a:r>
            <a:r>
              <a:rPr lang="en-US" dirty="0" smtClean="0"/>
              <a:t>and industrial fields, universities </a:t>
            </a:r>
            <a:r>
              <a:rPr lang="en-US" u="sng" dirty="0" smtClean="0"/>
              <a:t>occasionally </a:t>
            </a:r>
            <a:r>
              <a:rPr lang="en-US" dirty="0" smtClean="0"/>
              <a:t>contributed relevant ‘‘inventions,’’ </a:t>
            </a:r>
            <a:r>
              <a:rPr lang="en-US" dirty="0" smtClean="0">
                <a:solidFill>
                  <a:srgbClr val="FF0000"/>
                </a:solidFill>
              </a:rPr>
              <a:t>but most commercially significant inventions came from nonacademic research</a:t>
            </a:r>
            <a:r>
              <a:rPr lang="en-US" dirty="0" smtClean="0"/>
              <a:t>.</a:t>
            </a:r>
            <a:endParaRPr lang="en-US" dirty="0"/>
          </a:p>
        </p:txBody>
      </p:sp>
    </p:spTree>
    <p:extLst>
      <p:ext uri="{BB962C8B-B14F-4D97-AF65-F5344CB8AC3E}">
        <p14:creationId xmlns:p14="http://schemas.microsoft.com/office/powerpoint/2010/main" val="3041181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Implements and reasons</a:t>
            </a:r>
            <a:endParaRPr lang="en-US" dirty="0"/>
          </a:p>
        </p:txBody>
      </p:sp>
      <p:sp>
        <p:nvSpPr>
          <p:cNvPr id="3" name="Content Placeholder 2"/>
          <p:cNvSpPr>
            <a:spLocks noGrp="1"/>
          </p:cNvSpPr>
          <p:nvPr>
            <p:ph idx="1"/>
          </p:nvPr>
        </p:nvSpPr>
        <p:spPr>
          <a:xfrm>
            <a:off x="629770" y="1774729"/>
            <a:ext cx="10932459" cy="4850478"/>
          </a:xfrm>
        </p:spPr>
        <p:txBody>
          <a:bodyPr>
            <a:normAutofit fontScale="92500" lnSpcReduction="10000"/>
          </a:bodyPr>
          <a:lstStyle/>
          <a:p>
            <a:r>
              <a:rPr lang="en-US" dirty="0" smtClean="0"/>
              <a:t>Many of these ‘‘technology-transfer’’ initiatives focus on:</a:t>
            </a:r>
          </a:p>
          <a:p>
            <a:pPr lvl="1"/>
            <a:r>
              <a:rPr lang="en-US" dirty="0" smtClean="0"/>
              <a:t>the </a:t>
            </a:r>
            <a:r>
              <a:rPr lang="en-US" b="1" dirty="0" smtClean="0"/>
              <a:t>codification of property rights </a:t>
            </a:r>
            <a:r>
              <a:rPr lang="en-US" dirty="0" smtClean="0"/>
              <a:t>to individual inventions, </a:t>
            </a:r>
          </a:p>
          <a:p>
            <a:pPr lvl="1"/>
            <a:r>
              <a:rPr lang="en-US" dirty="0" smtClean="0"/>
              <a:t>But.. </a:t>
            </a:r>
            <a:r>
              <a:rPr lang="en-US" b="1" dirty="0" smtClean="0">
                <a:solidFill>
                  <a:srgbClr val="FF0000"/>
                </a:solidFill>
              </a:rPr>
              <a:t>rarely address the broader matrix of industry–university relationships </a:t>
            </a:r>
            <a:r>
              <a:rPr lang="en-US" dirty="0" smtClean="0"/>
              <a:t>that span a broad range of activities and outputs.</a:t>
            </a:r>
            <a:endParaRPr lang="en-US" dirty="0"/>
          </a:p>
          <a:p>
            <a:pPr marL="457200" lvl="1" indent="0">
              <a:buNone/>
            </a:pPr>
            <a:endParaRPr lang="en-US" dirty="0"/>
          </a:p>
          <a:p>
            <a:pPr marL="0" indent="0">
              <a:buNone/>
            </a:pPr>
            <a:r>
              <a:rPr lang="en-US" b="1" dirty="0" smtClean="0"/>
              <a:t>Changes in university funding system</a:t>
            </a:r>
          </a:p>
          <a:p>
            <a:r>
              <a:rPr lang="en-US" u="sng" dirty="0" smtClean="0"/>
              <a:t>public funding </a:t>
            </a:r>
            <a:r>
              <a:rPr lang="en-US" dirty="0" smtClean="0"/>
              <a:t>for higher education </a:t>
            </a:r>
            <a:r>
              <a:rPr lang="en-US" u="sng" dirty="0" smtClean="0"/>
              <a:t>has reduced </a:t>
            </a:r>
            <a:r>
              <a:rPr lang="en-US" dirty="0" smtClean="0"/>
              <a:t>in a number of OECD member states (as opposed to targeted, competitive programs for research!)</a:t>
            </a:r>
          </a:p>
          <a:p>
            <a:r>
              <a:rPr lang="en-US" dirty="0" smtClean="0"/>
              <a:t>at least some universities have become more aggressive and ‘‘entrepreneurial’’ in seeking new sources of funding.</a:t>
            </a:r>
          </a:p>
          <a:p>
            <a:pPr marL="0" indent="0">
              <a:buNone/>
            </a:pPr>
            <a:endParaRPr lang="en-US" sz="1900" dirty="0" smtClean="0"/>
          </a:p>
          <a:p>
            <a:pPr marL="0" indent="0">
              <a:buNone/>
            </a:pPr>
            <a:r>
              <a:rPr lang="en-US" sz="1900" dirty="0" smtClean="0"/>
              <a:t>University presidents have promoted the regional and national economic benefits showing from academic research and have sought closer links with industry as a means of expanding research support.</a:t>
            </a:r>
            <a:endParaRPr lang="en-US" sz="1900" dirty="0"/>
          </a:p>
          <a:p>
            <a:pPr marL="0" indent="0">
              <a:buNone/>
            </a:pPr>
            <a:endParaRPr lang="en-US" sz="1900" dirty="0" smtClean="0"/>
          </a:p>
          <a:p>
            <a:pPr marL="0" indent="0">
              <a:buNone/>
            </a:pPr>
            <a:endParaRPr lang="en-US" dirty="0" smtClean="0"/>
          </a:p>
        </p:txBody>
      </p:sp>
    </p:spTree>
    <p:extLst>
      <p:ext uri="{BB962C8B-B14F-4D97-AF65-F5344CB8AC3E}">
        <p14:creationId xmlns:p14="http://schemas.microsoft.com/office/powerpoint/2010/main" val="5602231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functions within the R&amp;D process…</a:t>
            </a:r>
            <a:endParaRPr lang="en-US" dirty="0"/>
          </a:p>
        </p:txBody>
      </p:sp>
      <p:sp>
        <p:nvSpPr>
          <p:cNvPr id="3" name="Content Placeholder 2"/>
          <p:cNvSpPr>
            <a:spLocks noGrp="1"/>
          </p:cNvSpPr>
          <p:nvPr>
            <p:ph idx="1"/>
          </p:nvPr>
        </p:nvSpPr>
        <p:spPr/>
        <p:txBody>
          <a:bodyPr/>
          <a:lstStyle/>
          <a:p>
            <a:r>
              <a:rPr lang="en-US" dirty="0" smtClean="0"/>
              <a:t>The incremental advances focus of the </a:t>
            </a:r>
            <a:r>
              <a:rPr lang="en-US" b="1" dirty="0" smtClean="0"/>
              <a:t>R&amp;D activities of firms </a:t>
            </a:r>
            <a:r>
              <a:rPr lang="en-US" dirty="0" smtClean="0"/>
              <a:t>in these sectors were almost exclusively the domain of industrial research, design, problem-solving, and development. </a:t>
            </a:r>
          </a:p>
          <a:p>
            <a:endParaRPr lang="en-US" b="1" dirty="0" smtClean="0"/>
          </a:p>
          <a:p>
            <a:r>
              <a:rPr lang="en-US" b="1" dirty="0" smtClean="0"/>
              <a:t>University research </a:t>
            </a:r>
            <a:r>
              <a:rPr lang="en-US" dirty="0" smtClean="0"/>
              <a:t>contributed to technological advances by enhancing knowledge of the </a:t>
            </a:r>
            <a:r>
              <a:rPr lang="en-US" dirty="0" smtClean="0">
                <a:solidFill>
                  <a:srgbClr val="FF0000"/>
                </a:solidFill>
              </a:rPr>
              <a:t>fundamental physics and chemistry underlying manufacturing processes </a:t>
            </a:r>
            <a:r>
              <a:rPr lang="en-US" dirty="0" smtClean="0"/>
              <a:t>and product innovation (training of scientists and engineers), and experimental techniques.</a:t>
            </a:r>
          </a:p>
        </p:txBody>
      </p:sp>
    </p:spTree>
    <p:extLst>
      <p:ext uri="{BB962C8B-B14F-4D97-AF65-F5344CB8AC3E}">
        <p14:creationId xmlns:p14="http://schemas.microsoft.com/office/powerpoint/2010/main" val="1523181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basic science, please….</a:t>
            </a:r>
            <a:endParaRPr lang="en-US" dirty="0"/>
          </a:p>
        </p:txBody>
      </p:sp>
      <p:sp>
        <p:nvSpPr>
          <p:cNvPr id="3" name="Content Placeholder 2"/>
          <p:cNvSpPr>
            <a:spLocks noGrp="1"/>
          </p:cNvSpPr>
          <p:nvPr>
            <p:ph idx="1"/>
          </p:nvPr>
        </p:nvSpPr>
        <p:spPr/>
        <p:txBody>
          <a:bodyPr/>
          <a:lstStyle/>
          <a:p>
            <a:r>
              <a:rPr lang="en-US" dirty="0" smtClean="0"/>
              <a:t>In general: industrial R&amp;D managers’ views on the relevance to industrial innovation of various fields of university research: </a:t>
            </a:r>
          </a:p>
          <a:p>
            <a:pPr lvl="1"/>
            <a:r>
              <a:rPr lang="en-US" dirty="0" smtClean="0"/>
              <a:t>rated as ‘‘important’’ or ‘‘very important’’ </a:t>
            </a:r>
            <a:r>
              <a:rPr lang="it-IT" dirty="0" smtClean="0"/>
              <a:t> </a:t>
            </a:r>
            <a:r>
              <a:rPr lang="it-IT" dirty="0" err="1" smtClean="0"/>
              <a:t>mainly</a:t>
            </a:r>
            <a:r>
              <a:rPr lang="it-IT" dirty="0" smtClean="0"/>
              <a:t> </a:t>
            </a:r>
            <a:r>
              <a:rPr lang="it-IT" dirty="0" err="1" smtClean="0"/>
              <a:t>engineering</a:t>
            </a:r>
            <a:r>
              <a:rPr lang="it-IT" dirty="0" smtClean="0"/>
              <a:t> or </a:t>
            </a:r>
            <a:r>
              <a:rPr lang="it-IT" dirty="0" err="1" smtClean="0"/>
              <a:t>applied</a:t>
            </a:r>
            <a:r>
              <a:rPr lang="it-IT" dirty="0" smtClean="0"/>
              <a:t> </a:t>
            </a:r>
            <a:r>
              <a:rPr lang="it-IT" dirty="0" err="1" smtClean="0"/>
              <a:t>sciences</a:t>
            </a:r>
            <a:r>
              <a:rPr lang="it-IT" dirty="0" smtClean="0"/>
              <a:t>.</a:t>
            </a:r>
          </a:p>
          <a:p>
            <a:r>
              <a:rPr lang="en-US" dirty="0" smtClean="0"/>
              <a:t>with the exception of chemistry, </a:t>
            </a:r>
            <a:r>
              <a:rPr lang="en-US" u="sng" dirty="0" smtClean="0"/>
              <a:t>very few basic sciences </a:t>
            </a:r>
            <a:r>
              <a:rPr lang="en-US" dirty="0" smtClean="0"/>
              <a:t>appear on the list of university research fields deemed by industry to be relevant to their innovative activities.</a:t>
            </a:r>
          </a:p>
          <a:p>
            <a:r>
              <a:rPr lang="en-US" dirty="0" smtClean="0"/>
              <a:t>That should not interpreted as indicating that academic research in these fields does not contribute directly to technical advance in industry: they are realized only </a:t>
            </a:r>
            <a:r>
              <a:rPr lang="en-US" u="sng" dirty="0" smtClean="0"/>
              <a:t>after a considerable lag</a:t>
            </a:r>
            <a:r>
              <a:rPr lang="en-US" dirty="0" smtClean="0"/>
              <a:t>.</a:t>
            </a:r>
            <a:endParaRPr lang="it-IT" dirty="0" smtClean="0"/>
          </a:p>
          <a:p>
            <a:endParaRPr lang="en-US" dirty="0" smtClean="0"/>
          </a:p>
          <a:p>
            <a:endParaRPr lang="en-US" dirty="0"/>
          </a:p>
        </p:txBody>
      </p:sp>
    </p:spTree>
    <p:extLst>
      <p:ext uri="{BB962C8B-B14F-4D97-AF65-F5344CB8AC3E}">
        <p14:creationId xmlns:p14="http://schemas.microsoft.com/office/powerpoint/2010/main" val="36278339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2341" y="696073"/>
            <a:ext cx="10515600" cy="4351338"/>
          </a:xfrm>
        </p:spPr>
        <p:txBody>
          <a:bodyPr/>
          <a:lstStyle/>
          <a:p>
            <a:r>
              <a:rPr lang="en-US" dirty="0" smtClean="0"/>
              <a:t>in most industries, </a:t>
            </a:r>
            <a:r>
              <a:rPr lang="en-US" b="1" dirty="0" smtClean="0">
                <a:solidFill>
                  <a:srgbClr val="FF0000"/>
                </a:solidFill>
              </a:rPr>
              <a:t>university research results play little (if any!) role in triggering new industrial R&amp;D projects (excluded pharma)</a:t>
            </a:r>
            <a:r>
              <a:rPr lang="en-US" dirty="0" smtClean="0"/>
              <a:t>.</a:t>
            </a:r>
          </a:p>
          <a:p>
            <a:r>
              <a:rPr lang="en-US" dirty="0" smtClean="0"/>
              <a:t>But </a:t>
            </a:r>
            <a:r>
              <a:rPr lang="en-US" dirty="0" err="1" smtClean="0"/>
              <a:t>slso</a:t>
            </a:r>
            <a:r>
              <a:rPr lang="en-US" dirty="0" smtClean="0"/>
              <a:t> in the “pharma/bio” sector, respondents from this industry still rated research </a:t>
            </a:r>
            <a:r>
              <a:rPr lang="en-US" b="1" dirty="0" smtClean="0"/>
              <a:t>publications, conferences, informal contacts, consultancy</a:t>
            </a:r>
            <a:r>
              <a:rPr lang="en-US" dirty="0" smtClean="0"/>
              <a:t> as a </a:t>
            </a:r>
            <a:r>
              <a:rPr lang="en-US" u="sng" dirty="0" smtClean="0"/>
              <a:t>more important source of information than patents</a:t>
            </a:r>
            <a:r>
              <a:rPr lang="en-US" dirty="0" smtClean="0"/>
              <a:t>.</a:t>
            </a:r>
          </a:p>
          <a:p>
            <a:pPr lvl="1"/>
            <a:r>
              <a:rPr lang="en-US" dirty="0" smtClean="0"/>
              <a:t>The channels rated by industrial R&amp;D managers as most important in this complex interaction between academic and industrial innovation rarely include patents and licenses</a:t>
            </a:r>
          </a:p>
          <a:p>
            <a:endParaRPr lang="en-US" dirty="0" smtClean="0"/>
          </a:p>
          <a:p>
            <a:endParaRPr lang="en-US" dirty="0"/>
          </a:p>
        </p:txBody>
      </p:sp>
    </p:spTree>
    <p:extLst>
      <p:ext uri="{BB962C8B-B14F-4D97-AF65-F5344CB8AC3E}">
        <p14:creationId xmlns:p14="http://schemas.microsoft.com/office/powerpoint/2010/main" val="39203561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pt-BR" sz="4000" dirty="0" smtClean="0"/>
              <a:t>UNIVERSITY </a:t>
            </a:r>
          </a:p>
          <a:p>
            <a:pPr marL="0" indent="0" algn="ctr">
              <a:buNone/>
            </a:pPr>
            <a:r>
              <a:rPr lang="pt-BR" sz="4000" dirty="0" smtClean="0"/>
              <a:t>Fr o m  ‘Sc i e n c e Pu s h ’ </a:t>
            </a:r>
          </a:p>
          <a:p>
            <a:pPr marL="0" indent="0" algn="ctr">
              <a:buNone/>
            </a:pPr>
            <a:r>
              <a:rPr lang="pt-BR" sz="4000" dirty="0" smtClean="0"/>
              <a:t>t o  </a:t>
            </a:r>
          </a:p>
          <a:p>
            <a:pPr marL="0" indent="0" algn="ctr">
              <a:buNone/>
            </a:pPr>
            <a:r>
              <a:rPr lang="pt-BR" sz="4000" dirty="0" smtClean="0"/>
              <a:t>‘Te c h n o l o g y Co m m e r c i a l i z a t i o n ’  ....</a:t>
            </a:r>
            <a:endParaRPr lang="en-US" sz="4000" dirty="0"/>
          </a:p>
        </p:txBody>
      </p:sp>
    </p:spTree>
    <p:extLst>
      <p:ext uri="{BB962C8B-B14F-4D97-AF65-F5344CB8AC3E}">
        <p14:creationId xmlns:p14="http://schemas.microsoft.com/office/powerpoint/2010/main" val="12540019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7164" y="794684"/>
            <a:ext cx="10515600" cy="4351338"/>
          </a:xfrm>
        </p:spPr>
        <p:txBody>
          <a:bodyPr>
            <a:normAutofit lnSpcReduction="10000"/>
          </a:bodyPr>
          <a:lstStyle/>
          <a:p>
            <a:r>
              <a:rPr lang="en-US" dirty="0"/>
              <a:t>P</a:t>
            </a:r>
            <a:r>
              <a:rPr lang="en-US" dirty="0" smtClean="0"/>
              <a:t>roduction by universities of ‘‘deliverables’’ for commercialization (e.g., patented discoveries). E.g.</a:t>
            </a:r>
          </a:p>
          <a:p>
            <a:pPr lvl="1"/>
            <a:r>
              <a:rPr lang="en-US" dirty="0" smtClean="0">
                <a:solidFill>
                  <a:srgbClr val="FF0000"/>
                </a:solidFill>
              </a:rPr>
              <a:t>A)</a:t>
            </a:r>
            <a:r>
              <a:rPr lang="en-US" dirty="0" smtClean="0"/>
              <a:t> policies </a:t>
            </a:r>
            <a:r>
              <a:rPr lang="en-US" dirty="0" smtClean="0">
                <a:solidFill>
                  <a:srgbClr val="FF0000"/>
                </a:solidFill>
              </a:rPr>
              <a:t>encouraging the formation of regional economic ‘‘clusters’’ and spin-offs based on university research</a:t>
            </a:r>
            <a:r>
              <a:rPr lang="en-US" dirty="0" smtClean="0"/>
              <a:t>, </a:t>
            </a:r>
          </a:p>
          <a:p>
            <a:pPr marL="457200" lvl="1" indent="0">
              <a:buNone/>
            </a:pPr>
            <a:r>
              <a:rPr lang="en-US" dirty="0" smtClean="0">
                <a:solidFill>
                  <a:srgbClr val="FF0000"/>
                </a:solidFill>
              </a:rPr>
              <a:t>B)</a:t>
            </a:r>
            <a:r>
              <a:rPr lang="en-US" dirty="0" smtClean="0"/>
              <a:t> and policies attempting to stimulate </a:t>
            </a:r>
            <a:r>
              <a:rPr lang="en-US" dirty="0" smtClean="0">
                <a:solidFill>
                  <a:srgbClr val="FF0000"/>
                </a:solidFill>
              </a:rPr>
              <a:t>university patenting and licensing </a:t>
            </a:r>
            <a:r>
              <a:rPr lang="en-US" dirty="0" smtClean="0"/>
              <a:t>activities.</a:t>
            </a:r>
          </a:p>
          <a:p>
            <a:pPr marL="0" indent="0">
              <a:buNone/>
            </a:pPr>
            <a:r>
              <a:rPr lang="en-US" i="1" dirty="0" smtClean="0"/>
              <a:t>Effort by policy makers to ‘‘</a:t>
            </a:r>
            <a:r>
              <a:rPr lang="en-US" i="1" u="sng" dirty="0" smtClean="0"/>
              <a:t>borrow’’ policy instruments from other economies (e.g. US case)  </a:t>
            </a:r>
            <a:r>
              <a:rPr lang="en-US" i="1" dirty="0" smtClean="0"/>
              <a:t>and apply these instruments in a very different institutional context….</a:t>
            </a:r>
          </a:p>
          <a:p>
            <a:pPr marL="0" indent="0">
              <a:buNone/>
            </a:pPr>
            <a:r>
              <a:rPr lang="en-US" dirty="0" smtClean="0"/>
              <a:t>…but history, path dependence, and institutional ‘‘embeddedness’’ all make </a:t>
            </a:r>
            <a:r>
              <a:rPr lang="en-US" dirty="0" smtClean="0">
                <a:solidFill>
                  <a:srgbClr val="FF0000"/>
                </a:solidFill>
              </a:rPr>
              <a:t>this type of ‘‘emulation’’ very difficult</a:t>
            </a:r>
            <a:r>
              <a:rPr lang="en-US" dirty="0" smtClean="0"/>
              <a:t>!</a:t>
            </a:r>
            <a:endParaRPr lang="en-US" i="1" dirty="0"/>
          </a:p>
        </p:txBody>
      </p:sp>
    </p:spTree>
    <p:extLst>
      <p:ext uri="{BB962C8B-B14F-4D97-AF65-F5344CB8AC3E}">
        <p14:creationId xmlns:p14="http://schemas.microsoft.com/office/powerpoint/2010/main" val="1907377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1) Regional clusters of innovative firms around universities</a:t>
            </a:r>
            <a:endParaRPr lang="en-US" b="1" dirty="0">
              <a:solidFill>
                <a:srgbClr val="FF0000"/>
              </a:solidFill>
            </a:endParaRPr>
          </a:p>
        </p:txBody>
      </p:sp>
      <p:sp>
        <p:nvSpPr>
          <p:cNvPr id="3" name="Content Placeholder 2"/>
          <p:cNvSpPr>
            <a:spLocks noGrp="1"/>
          </p:cNvSpPr>
          <p:nvPr>
            <p:ph idx="1"/>
          </p:nvPr>
        </p:nvSpPr>
        <p:spPr/>
        <p:txBody>
          <a:bodyPr>
            <a:normAutofit fontScale="92500"/>
          </a:bodyPr>
          <a:lstStyle/>
          <a:p>
            <a:r>
              <a:rPr lang="en-US" dirty="0" smtClean="0"/>
              <a:t>via facilitating the </a:t>
            </a:r>
            <a:r>
              <a:rPr lang="en-US" dirty="0" smtClean="0">
                <a:solidFill>
                  <a:srgbClr val="FF0000"/>
                </a:solidFill>
              </a:rPr>
              <a:t>creation of ‘‘spin-off’’ firms to commercialize university technologies</a:t>
            </a:r>
            <a:r>
              <a:rPr lang="en-US" dirty="0" smtClean="0"/>
              <a:t>.</a:t>
            </a:r>
          </a:p>
          <a:p>
            <a:pPr lvl="1"/>
            <a:r>
              <a:rPr lang="en-US" dirty="0" smtClean="0"/>
              <a:t>“Reference Models”: high-technology regional clusters in the United States, notably Silicon Valley in California and Route 128 in the Boston area</a:t>
            </a:r>
          </a:p>
          <a:p>
            <a:r>
              <a:rPr lang="en-US" dirty="0" smtClean="0"/>
              <a:t>The ‘‘knowledge spillovers’’ from university research within the United States tend to be </a:t>
            </a:r>
            <a:r>
              <a:rPr lang="en-US" u="sng" dirty="0" smtClean="0"/>
              <a:t>localized at the regional level…</a:t>
            </a:r>
            <a:r>
              <a:rPr lang="en-US" dirty="0" smtClean="0"/>
              <a:t>.(e.g. citing publications)….</a:t>
            </a:r>
          </a:p>
          <a:p>
            <a:r>
              <a:rPr lang="en-US" dirty="0" smtClean="0"/>
              <a:t>…but little evidence supports the argument that the presence of universities somehow ‘‘causes’’ the development of regional high-technology agglomerations! </a:t>
            </a:r>
          </a:p>
          <a:p>
            <a:pPr lvl="1"/>
            <a:r>
              <a:rPr lang="en-US" dirty="0" smtClean="0"/>
              <a:t>…and even less evidence supports the argument that the regional or innovation policies of governments are effective in creating these agglomerations!!!</a:t>
            </a:r>
            <a:endParaRPr lang="en-US" dirty="0"/>
          </a:p>
        </p:txBody>
      </p:sp>
    </p:spTree>
    <p:extLst>
      <p:ext uri="{BB962C8B-B14F-4D97-AF65-F5344CB8AC3E}">
        <p14:creationId xmlns:p14="http://schemas.microsoft.com/office/powerpoint/2010/main" val="25649724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2) Science Parks…</a:t>
            </a:r>
            <a:endParaRPr lang="en-US" b="1" dirty="0">
              <a:solidFill>
                <a:srgbClr val="FF0000"/>
              </a:solidFill>
            </a:endParaRPr>
          </a:p>
        </p:txBody>
      </p:sp>
      <p:sp>
        <p:nvSpPr>
          <p:cNvPr id="3" name="Content Placeholder 2"/>
          <p:cNvSpPr>
            <a:spLocks noGrp="1"/>
          </p:cNvSpPr>
          <p:nvPr>
            <p:ph idx="1"/>
          </p:nvPr>
        </p:nvSpPr>
        <p:spPr>
          <a:xfrm>
            <a:off x="838200" y="1404284"/>
            <a:ext cx="10515600" cy="4351338"/>
          </a:xfrm>
        </p:spPr>
        <p:txBody>
          <a:bodyPr>
            <a:normAutofit fontScale="85000" lnSpcReduction="20000"/>
          </a:bodyPr>
          <a:lstStyle/>
          <a:p>
            <a:r>
              <a:rPr lang="en-US" dirty="0" smtClean="0"/>
              <a:t>countries have attempted to </a:t>
            </a:r>
            <a:r>
              <a:rPr lang="en-US" u="sng" dirty="0" smtClean="0"/>
              <a:t>stimulate the formation of these clusters via funding for ‘‘science parks’’</a:t>
            </a:r>
            <a:r>
              <a:rPr lang="en-US" dirty="0" smtClean="0"/>
              <a:t> (occasionally also called incubators, technology centers, or centers of excellence).</a:t>
            </a:r>
          </a:p>
          <a:p>
            <a:pPr lvl="1"/>
            <a:r>
              <a:rPr lang="en-US" dirty="0" smtClean="0"/>
              <a:t>disagreement about exactly what a ‘‘science park’’!</a:t>
            </a:r>
          </a:p>
          <a:p>
            <a:r>
              <a:rPr lang="en-US" dirty="0" smtClean="0"/>
              <a:t>“</a:t>
            </a:r>
            <a:r>
              <a:rPr lang="en-US" i="1" dirty="0" smtClean="0"/>
              <a:t>A Science Park is an </a:t>
            </a:r>
            <a:r>
              <a:rPr lang="en-US" i="1" dirty="0" err="1" smtClean="0"/>
              <a:t>organisation</a:t>
            </a:r>
            <a:r>
              <a:rPr lang="en-US" i="1" dirty="0" smtClean="0"/>
              <a:t> managed by </a:t>
            </a:r>
            <a:r>
              <a:rPr lang="en-US" i="1" dirty="0" err="1" smtClean="0"/>
              <a:t>specialised</a:t>
            </a:r>
            <a:r>
              <a:rPr lang="en-US" i="1" dirty="0" smtClean="0"/>
              <a:t> professionals, whose main aim is to increase the wealth of its community by promoting the culture of innovation and the competitiveness of its associated businesses and knowledge-based institutions . . . To enable these goals to be met, a Science Park stimulates and manages the flow of knowledge and technology amongst universities, R&amp;D institutions, companies and markets; it facilitates the creation and growth of innovation-based companies through incubation and spin-off processes; and provides other value-added services together with high quality space and facilities”. (</a:t>
            </a:r>
            <a:r>
              <a:rPr lang="en-US" i="1" dirty="0" smtClean="0">
                <a:hlinkClick r:id="rId2"/>
              </a:rPr>
              <a:t>http://www.iaspworld.org/information/definitions.php</a:t>
            </a:r>
            <a:r>
              <a:rPr lang="en-US" i="1" dirty="0" smtClean="0"/>
              <a:t>)</a:t>
            </a:r>
          </a:p>
          <a:p>
            <a:r>
              <a:rPr lang="en-US" dirty="0" smtClean="0"/>
              <a:t>But…there is </a:t>
            </a:r>
            <a:r>
              <a:rPr lang="en-US" b="1" dirty="0" smtClean="0"/>
              <a:t>little evidence that they positively affect universities’ contributions to innovation or spur regional economic development!!</a:t>
            </a:r>
            <a:endParaRPr lang="en-US" i="1" dirty="0"/>
          </a:p>
        </p:txBody>
      </p:sp>
    </p:spTree>
    <p:extLst>
      <p:ext uri="{BB962C8B-B14F-4D97-AF65-F5344CB8AC3E}">
        <p14:creationId xmlns:p14="http://schemas.microsoft.com/office/powerpoint/2010/main" val="36223882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it-IT" dirty="0" smtClean="0"/>
              <a:t>in the UK… A </a:t>
            </a:r>
            <a:r>
              <a:rPr lang="en-US" dirty="0" smtClean="0"/>
              <a:t>study found that startup firms represented 25–30 per cent of the tenants in the science parks surveyed…but</a:t>
            </a:r>
          </a:p>
          <a:p>
            <a:r>
              <a:rPr lang="en-US" dirty="0" smtClean="0"/>
              <a:t>…formal </a:t>
            </a:r>
            <a:r>
              <a:rPr lang="en-US" dirty="0" smtClean="0">
                <a:solidFill>
                  <a:srgbClr val="FF0000"/>
                </a:solidFill>
              </a:rPr>
              <a:t>research links </a:t>
            </a:r>
            <a:r>
              <a:rPr lang="en-US" dirty="0" smtClean="0"/>
              <a:t>between academic institutions and establishments on science parks were no more evident than similar links with firms located off-park . . . </a:t>
            </a:r>
          </a:p>
          <a:p>
            <a:pPr lvl="1"/>
            <a:r>
              <a:rPr lang="en-US" dirty="0" smtClean="0"/>
              <a:t>Formal research links such as ‘‘employment of academics,’’ ‘‘sponsoring trials or research,’’ ‘‘testing and analysis,’’ ‘‘student project’’ work and ‘‘graduate employment’’ were fairly similar for park firms and off-park firms.</a:t>
            </a:r>
          </a:p>
          <a:p>
            <a:pPr marL="0" indent="0">
              <a:buNone/>
            </a:pPr>
            <a:endParaRPr lang="en-US" dirty="0"/>
          </a:p>
        </p:txBody>
      </p:sp>
    </p:spTree>
    <p:extLst>
      <p:ext uri="{BB962C8B-B14F-4D97-AF65-F5344CB8AC3E}">
        <p14:creationId xmlns:p14="http://schemas.microsoft.com/office/powerpoint/2010/main" val="8741273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1658" y="803649"/>
            <a:ext cx="10515600" cy="4351338"/>
          </a:xfrm>
        </p:spPr>
        <p:txBody>
          <a:bodyPr/>
          <a:lstStyle/>
          <a:p>
            <a:r>
              <a:rPr lang="en-US" dirty="0"/>
              <a:t>S</a:t>
            </a:r>
            <a:r>
              <a:rPr lang="en-US" dirty="0" smtClean="0"/>
              <a:t>uccessful regional agglomerations may require considerable time to emerge… </a:t>
            </a:r>
          </a:p>
          <a:p>
            <a:r>
              <a:rPr lang="en-US" dirty="0" smtClean="0"/>
              <a:t>Success is a also matter of contingency, path-dependence, and (most importantly) the presence of other supporting policies (intentional or otherwise)</a:t>
            </a:r>
          </a:p>
          <a:p>
            <a:pPr lvl="1"/>
            <a:r>
              <a:rPr lang="it-IT" dirty="0" smtClean="0"/>
              <a:t>North Carolina ‘‘</a:t>
            </a:r>
            <a:r>
              <a:rPr lang="it-IT" dirty="0" err="1" smtClean="0"/>
              <a:t>Research</a:t>
            </a:r>
            <a:r>
              <a:rPr lang="it-IT" dirty="0" smtClean="0"/>
              <a:t> </a:t>
            </a:r>
            <a:r>
              <a:rPr lang="it-IT" dirty="0" err="1" smtClean="0"/>
              <a:t>Triangle</a:t>
            </a:r>
            <a:r>
              <a:rPr lang="it-IT" dirty="0" smtClean="0"/>
              <a:t>, </a:t>
            </a:r>
            <a:r>
              <a:rPr lang="it-IT" dirty="0" err="1" smtClean="0"/>
              <a:t>established</a:t>
            </a:r>
            <a:r>
              <a:rPr lang="it-IT" dirty="0" smtClean="0"/>
              <a:t> </a:t>
            </a:r>
            <a:r>
              <a:rPr lang="it-IT" dirty="0" err="1" smtClean="0"/>
              <a:t>during</a:t>
            </a:r>
            <a:r>
              <a:rPr lang="it-IT" dirty="0" smtClean="0"/>
              <a:t> ’50, success </a:t>
            </a:r>
            <a:r>
              <a:rPr lang="it-IT" dirty="0" err="1" smtClean="0"/>
              <a:t>during</a:t>
            </a:r>
            <a:r>
              <a:rPr lang="it-IT" dirty="0" smtClean="0"/>
              <a:t> ‘80!</a:t>
            </a:r>
          </a:p>
          <a:p>
            <a:pPr lvl="1"/>
            <a:r>
              <a:rPr lang="it-IT" dirty="0" err="1" smtClean="0"/>
              <a:t>Silicon</a:t>
            </a:r>
            <a:r>
              <a:rPr lang="it-IT" dirty="0" smtClean="0"/>
              <a:t> Valley, </a:t>
            </a:r>
            <a:r>
              <a:rPr lang="en-US" dirty="0" smtClean="0"/>
              <a:t>massive increase in federal defense spending after 1945 as a catalyst for the formation of new high-technology firms</a:t>
            </a:r>
          </a:p>
          <a:p>
            <a:pPr marL="0" indent="0">
              <a:buNone/>
            </a:pPr>
            <a:endParaRPr lang="en-US" dirty="0"/>
          </a:p>
        </p:txBody>
      </p:sp>
    </p:spTree>
    <p:extLst>
      <p:ext uri="{BB962C8B-B14F-4D97-AF65-F5344CB8AC3E}">
        <p14:creationId xmlns:p14="http://schemas.microsoft.com/office/powerpoint/2010/main" val="34910349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of a (mixed) success! </a:t>
            </a:r>
            <a:endParaRPr lang="en-US" dirty="0"/>
          </a:p>
        </p:txBody>
      </p:sp>
      <p:sp>
        <p:nvSpPr>
          <p:cNvPr id="3" name="Content Placeholder 2"/>
          <p:cNvSpPr>
            <a:spLocks noGrp="1"/>
          </p:cNvSpPr>
          <p:nvPr>
            <p:ph idx="1"/>
          </p:nvPr>
        </p:nvSpPr>
        <p:spPr/>
        <p:txBody>
          <a:bodyPr/>
          <a:lstStyle/>
          <a:p>
            <a:r>
              <a:rPr lang="en-US" dirty="0" smtClean="0"/>
              <a:t>policy initiatives in the United States and other OECD economies that seek to use university research and ‘‘science parks’’ to stimulate regional economic development suffer from a deficiency </a:t>
            </a:r>
          </a:p>
          <a:p>
            <a:pPr marL="914400" lvl="1" indent="-457200">
              <a:buFont typeface="+mj-lt"/>
              <a:buAutoNum type="arabicPeriod"/>
            </a:pPr>
            <a:r>
              <a:rPr lang="en-US" dirty="0" smtClean="0"/>
              <a:t> i.e. a lack of attention to supporting institutions, </a:t>
            </a:r>
          </a:p>
          <a:p>
            <a:pPr marL="914400" lvl="1" indent="-457200">
              <a:buFont typeface="+mj-lt"/>
              <a:buAutoNum type="arabicPeriod"/>
            </a:pPr>
            <a:r>
              <a:rPr lang="en-US" dirty="0" smtClean="0"/>
              <a:t>a focus on ‘‘success stories’’ with little attention to systematic evidence on the casual effects of the policies, </a:t>
            </a:r>
          </a:p>
          <a:p>
            <a:pPr marL="914400" lvl="1" indent="-457200">
              <a:buFont typeface="+mj-lt"/>
              <a:buAutoNum type="arabicPeriod"/>
            </a:pPr>
            <a:r>
              <a:rPr lang="en-US" dirty="0" smtClean="0"/>
              <a:t>and a narrow focus on commercialization of university technologies, rather than other more economically important outputs of university research.</a:t>
            </a:r>
            <a:endParaRPr lang="en-US" dirty="0"/>
          </a:p>
        </p:txBody>
      </p:sp>
    </p:spTree>
    <p:extLst>
      <p:ext uri="{BB962C8B-B14F-4D97-AF65-F5344CB8AC3E}">
        <p14:creationId xmlns:p14="http://schemas.microsoft.com/office/powerpoint/2010/main" val="928083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always it works…</a:t>
            </a:r>
            <a:endParaRPr lang="en-US" dirty="0"/>
          </a:p>
        </p:txBody>
      </p:sp>
      <p:sp>
        <p:nvSpPr>
          <p:cNvPr id="3" name="Content Placeholder 2"/>
          <p:cNvSpPr>
            <a:spLocks noGrp="1"/>
          </p:cNvSpPr>
          <p:nvPr>
            <p:ph idx="1"/>
          </p:nvPr>
        </p:nvSpPr>
        <p:spPr>
          <a:xfrm>
            <a:off x="838200" y="1538754"/>
            <a:ext cx="10515600" cy="4637928"/>
          </a:xfrm>
        </p:spPr>
        <p:txBody>
          <a:bodyPr>
            <a:normAutofit fontScale="92500" lnSpcReduction="10000"/>
          </a:bodyPr>
          <a:lstStyle/>
          <a:p>
            <a:r>
              <a:rPr lang="en-US" dirty="0" smtClean="0"/>
              <a:t>In </a:t>
            </a:r>
            <a:r>
              <a:rPr lang="en-US" b="1" dirty="0" smtClean="0"/>
              <a:t>some cases</a:t>
            </a:r>
            <a:r>
              <a:rPr lang="en-US" dirty="0" smtClean="0"/>
              <a:t>, these initiatives build on </a:t>
            </a:r>
            <a:r>
              <a:rPr lang="en-US" u="sng" dirty="0" smtClean="0"/>
              <a:t>long histories of collaboration </a:t>
            </a:r>
            <a:r>
              <a:rPr lang="en-US" dirty="0" smtClean="0"/>
              <a:t>between university and industry researchers that </a:t>
            </a:r>
            <a:r>
              <a:rPr lang="en-US" u="sng" dirty="0" smtClean="0"/>
              <a:t>reflect “unique” structural features of national university systems </a:t>
            </a:r>
            <a:r>
              <a:rPr lang="en-US" dirty="0" smtClean="0"/>
              <a:t>and their industrial environment. </a:t>
            </a:r>
          </a:p>
          <a:p>
            <a:r>
              <a:rPr lang="en-US" dirty="0" smtClean="0"/>
              <a:t>In </a:t>
            </a:r>
            <a:r>
              <a:rPr lang="en-US" b="1" dirty="0" smtClean="0"/>
              <a:t>other cases</a:t>
            </a:r>
            <a:r>
              <a:rPr lang="en-US" dirty="0" smtClean="0"/>
              <a:t>, however, these initiatives are based on a </a:t>
            </a:r>
            <a:r>
              <a:rPr lang="en-US" u="sng" dirty="0" smtClean="0"/>
              <a:t>misunderstanding of the roles</a:t>
            </a:r>
            <a:r>
              <a:rPr lang="en-US" dirty="0" smtClean="0"/>
              <a:t> played by universities in national innovation systems, as well as </a:t>
            </a:r>
            <a:r>
              <a:rPr lang="en-US" u="sng" dirty="0" smtClean="0"/>
              <a:t>the factors that underpin their contributions </a:t>
            </a:r>
            <a:r>
              <a:rPr lang="en-US" dirty="0" smtClean="0"/>
              <a:t>to industrial innovation.</a:t>
            </a:r>
          </a:p>
          <a:p>
            <a:endParaRPr lang="en-US" dirty="0" smtClean="0"/>
          </a:p>
          <a:p>
            <a:r>
              <a:rPr lang="en-US" dirty="0" smtClean="0"/>
              <a:t>the </a:t>
            </a:r>
            <a:r>
              <a:rPr lang="en-US" b="1" dirty="0" smtClean="0"/>
              <a:t>importance of university role varies considerably</a:t>
            </a:r>
            <a:r>
              <a:rPr lang="en-US" dirty="0" smtClean="0"/>
              <a:t>, and is influenced by</a:t>
            </a:r>
          </a:p>
          <a:p>
            <a:pPr lvl="1"/>
            <a:r>
              <a:rPr lang="en-US" dirty="0" smtClean="0"/>
              <a:t> the structure of domestic industry (sectors) </a:t>
            </a:r>
          </a:p>
          <a:p>
            <a:pPr lvl="1"/>
            <a:r>
              <a:rPr lang="en-US" dirty="0" smtClean="0"/>
              <a:t>the size and structure of other publicly funded research performers (</a:t>
            </a:r>
            <a:r>
              <a:rPr lang="en-US" dirty="0" err="1" smtClean="0"/>
              <a:t>eg</a:t>
            </a:r>
            <a:r>
              <a:rPr lang="en-US" dirty="0" smtClean="0"/>
              <a:t>. Other research institutes), </a:t>
            </a:r>
          </a:p>
          <a:p>
            <a:pPr lvl="1"/>
            <a:r>
              <a:rPr lang="en-US" dirty="0" smtClean="0"/>
              <a:t>and numerous other factors (path dependency, etc.)</a:t>
            </a:r>
            <a:endParaRPr lang="en-US" dirty="0"/>
          </a:p>
        </p:txBody>
      </p:sp>
    </p:spTree>
    <p:extLst>
      <p:ext uri="{BB962C8B-B14F-4D97-AF65-F5344CB8AC3E}">
        <p14:creationId xmlns:p14="http://schemas.microsoft.com/office/powerpoint/2010/main" val="26517755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95212" cy="1325563"/>
          </a:xfrm>
        </p:spPr>
        <p:txBody>
          <a:bodyPr>
            <a:normAutofit fontScale="90000"/>
          </a:bodyPr>
          <a:lstStyle/>
          <a:p>
            <a:r>
              <a:rPr lang="en-US" b="1" dirty="0" smtClean="0">
                <a:solidFill>
                  <a:srgbClr val="FF0000"/>
                </a:solidFill>
              </a:rPr>
              <a:t>Patenting the Results of Publicly Funded Academic Research (the US Model: towards the </a:t>
            </a:r>
            <a:r>
              <a:rPr lang="it-IT" b="1" dirty="0" err="1" smtClean="0">
                <a:solidFill>
                  <a:srgbClr val="FF0000"/>
                </a:solidFill>
              </a:rPr>
              <a:t>Bayh</a:t>
            </a:r>
            <a:r>
              <a:rPr lang="it-IT" b="1" dirty="0" smtClean="0">
                <a:solidFill>
                  <a:srgbClr val="FF0000"/>
                </a:solidFill>
              </a:rPr>
              <a:t>– Dole </a:t>
            </a:r>
            <a:r>
              <a:rPr lang="it-IT" b="1" dirty="0" err="1" smtClean="0">
                <a:solidFill>
                  <a:srgbClr val="FF0000"/>
                </a:solidFill>
              </a:rPr>
              <a:t>Act</a:t>
            </a:r>
            <a:r>
              <a:rPr lang="it-IT" b="1" dirty="0" smtClean="0">
                <a:solidFill>
                  <a:srgbClr val="FF0000"/>
                </a:solidFill>
              </a:rPr>
              <a:t>)</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Although some US universities were patenting faculty inventions as early as the 1920s, few institutions had developed formal patent policies prior to the late 1940s,</a:t>
            </a:r>
          </a:p>
          <a:p>
            <a:r>
              <a:rPr lang="en-US" dirty="0" smtClean="0"/>
              <a:t>Public universities were more heavily represented in patenting than private ones; These characteristics began to change after 1970: private universities expanded their share of US university patenting</a:t>
            </a:r>
          </a:p>
          <a:p>
            <a:r>
              <a:rPr lang="en-US" dirty="0" smtClean="0"/>
              <a:t>universities generally expanded their direct role in managing patenting and licensing, and the share of biomedical patents within overall university patenting increased. </a:t>
            </a:r>
          </a:p>
          <a:p>
            <a:r>
              <a:rPr lang="en-US" dirty="0" smtClean="0"/>
              <a:t>Lobbying by US research universities active in patenting was one of several factors behind the passage of the </a:t>
            </a:r>
            <a:r>
              <a:rPr lang="en-US" dirty="0" smtClean="0">
                <a:solidFill>
                  <a:srgbClr val="FF0000"/>
                </a:solidFill>
              </a:rPr>
              <a:t>Bayh–Dole Act in 1980</a:t>
            </a:r>
            <a:r>
              <a:rPr lang="en-US" dirty="0" smtClean="0"/>
              <a:t>.</a:t>
            </a:r>
          </a:p>
          <a:p>
            <a:endParaRPr lang="en-US" dirty="0" smtClean="0"/>
          </a:p>
          <a:p>
            <a:endParaRPr lang="en-US" dirty="0"/>
          </a:p>
        </p:txBody>
      </p:sp>
    </p:spTree>
    <p:extLst>
      <p:ext uri="{BB962C8B-B14F-4D97-AF65-F5344CB8AC3E}">
        <p14:creationId xmlns:p14="http://schemas.microsoft.com/office/powerpoint/2010/main" val="16657130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Against…disclosure!</a:t>
            </a:r>
            <a:endParaRPr lang="en-US" dirty="0"/>
          </a:p>
        </p:txBody>
      </p:sp>
      <p:sp>
        <p:nvSpPr>
          <p:cNvPr id="3" name="Content Placeholder 2"/>
          <p:cNvSpPr>
            <a:spLocks noGrp="1"/>
          </p:cNvSpPr>
          <p:nvPr>
            <p:ph idx="1"/>
          </p:nvPr>
        </p:nvSpPr>
        <p:spPr>
          <a:xfrm>
            <a:off x="838200" y="1416424"/>
            <a:ext cx="10515600" cy="5441576"/>
          </a:xfrm>
        </p:spPr>
        <p:txBody>
          <a:bodyPr>
            <a:normAutofit fontScale="92500" lnSpcReduction="10000"/>
          </a:bodyPr>
          <a:lstStyle/>
          <a:p>
            <a:r>
              <a:rPr lang="en-US" b="1" dirty="0" smtClean="0"/>
              <a:t>The Bayh–Dole Patent and Trademark Amendments Act of 1980 provided “blanket permission for performers of federally funded research to file for patents on the results of such research and to grant licenses for these patents, including exclusive licenses, to other parties”.</a:t>
            </a:r>
          </a:p>
          <a:p>
            <a:pPr lvl="1"/>
            <a:r>
              <a:rPr lang="en-US" dirty="0" smtClean="0">
                <a:solidFill>
                  <a:srgbClr val="FF0000"/>
                </a:solidFill>
              </a:rPr>
              <a:t>Rather than emphasizing public funding and relatively liberal disclosure</a:t>
            </a:r>
            <a:r>
              <a:rPr lang="en-US" dirty="0" smtClean="0"/>
              <a:t> and dissemination, the Bayh–Dole Act </a:t>
            </a:r>
            <a:r>
              <a:rPr lang="en-US" b="1" dirty="0" smtClean="0"/>
              <a:t>assumes</a:t>
            </a:r>
            <a:r>
              <a:rPr lang="en-US" dirty="0" smtClean="0"/>
              <a:t> that restrictions on dissemination of the results of many R&amp;D projects will enhance economic efficiency by supporting their commercialization.</a:t>
            </a:r>
          </a:p>
          <a:p>
            <a:pPr lvl="1"/>
            <a:r>
              <a:rPr lang="en-US" dirty="0" smtClean="0"/>
              <a:t>the Bayh–Dole Act: “</a:t>
            </a:r>
            <a:r>
              <a:rPr lang="en-US" dirty="0" smtClean="0">
                <a:solidFill>
                  <a:srgbClr val="FF0000"/>
                </a:solidFill>
              </a:rPr>
              <a:t>the ultimate expression of faith in the ‘‘linear model’’ </a:t>
            </a:r>
            <a:r>
              <a:rPr lang="en-US" dirty="0" smtClean="0"/>
              <a:t>of innovation—if basic research results can be purchased by would-be developers, commercial innovation will be accelerated”.</a:t>
            </a:r>
          </a:p>
          <a:p>
            <a:pPr marL="457200" lvl="1" indent="0" algn="ctr">
              <a:buNone/>
            </a:pPr>
            <a:r>
              <a:rPr lang="en-US" dirty="0" smtClean="0"/>
              <a:t>**</a:t>
            </a:r>
          </a:p>
          <a:p>
            <a:pPr lvl="1"/>
            <a:r>
              <a:rPr lang="en-US" sz="2100" b="1" dirty="0" smtClean="0"/>
              <a:t>In Italy, </a:t>
            </a:r>
            <a:r>
              <a:rPr lang="en-US" sz="2100" dirty="0" smtClean="0"/>
              <a:t>legislation adopted in 2001 shifted ownership from universities to individual researchers. </a:t>
            </a:r>
          </a:p>
          <a:p>
            <a:pPr lvl="1"/>
            <a:r>
              <a:rPr lang="en-US" sz="2100" dirty="0" smtClean="0"/>
              <a:t>In </a:t>
            </a:r>
            <a:r>
              <a:rPr lang="en-US" sz="2100" b="1" dirty="0" smtClean="0"/>
              <a:t>Japanese universities</a:t>
            </a:r>
            <a:r>
              <a:rPr lang="en-US" sz="2100" dirty="0" smtClean="0"/>
              <a:t>, ownership of intellectual property rights resulting from publicly funded research is determined by a committee, which on occasion awards title to the researcher.</a:t>
            </a:r>
          </a:p>
          <a:p>
            <a:pPr lvl="1"/>
            <a:r>
              <a:rPr lang="en-US" sz="2100" dirty="0" smtClean="0"/>
              <a:t>In addition, the Swedish, German, and Japanese governments have encouraged the formation of external ‘‘technology licensing organizations,’’ which may or may not be </a:t>
            </a:r>
            <a:r>
              <a:rPr lang="en-US" sz="2100" dirty="0" err="1" smtClean="0"/>
              <a:t>aYliated</a:t>
            </a:r>
            <a:r>
              <a:rPr lang="en-US" sz="2100" dirty="0" smtClean="0"/>
              <a:t> with a given university.</a:t>
            </a:r>
            <a:endParaRPr lang="en-US" sz="2100" dirty="0"/>
          </a:p>
        </p:txBody>
      </p:sp>
    </p:spTree>
    <p:extLst>
      <p:ext uri="{BB962C8B-B14F-4D97-AF65-F5344CB8AC3E}">
        <p14:creationId xmlns:p14="http://schemas.microsoft.com/office/powerpoint/2010/main" val="34042973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effects really in the USA?</a:t>
            </a:r>
            <a:endParaRPr lang="en-US" dirty="0"/>
          </a:p>
        </p:txBody>
      </p:sp>
      <p:sp>
        <p:nvSpPr>
          <p:cNvPr id="3" name="Content Placeholder 2"/>
          <p:cNvSpPr>
            <a:spLocks noGrp="1"/>
          </p:cNvSpPr>
          <p:nvPr>
            <p:ph idx="1"/>
          </p:nvPr>
        </p:nvSpPr>
        <p:spPr/>
        <p:txBody>
          <a:bodyPr/>
          <a:lstStyle/>
          <a:p>
            <a:r>
              <a:rPr lang="en-US" dirty="0" smtClean="0"/>
              <a:t>The growth rate of the ratio of research university patents to academic research spending remains constant through the 1963–93 period!  </a:t>
            </a:r>
            <a:r>
              <a:rPr lang="en-US" b="1" dirty="0" smtClean="0"/>
              <a:t>no structural break in trends in universities’ ‘‘patent propensity’</a:t>
            </a:r>
            <a:r>
              <a:rPr lang="en-US" dirty="0" smtClean="0"/>
              <a:t>’ after passage of the Bayh–Dole Act in 1980!!</a:t>
            </a:r>
          </a:p>
          <a:p>
            <a:r>
              <a:rPr lang="en-US" dirty="0" smtClean="0"/>
              <a:t>Moreover, </a:t>
            </a:r>
            <a:r>
              <a:rPr lang="en-US" b="1" dirty="0" smtClean="0"/>
              <a:t>no evidence </a:t>
            </a:r>
            <a:r>
              <a:rPr lang="en-US" dirty="0" smtClean="0"/>
              <a:t>that university research discoveries are being </a:t>
            </a:r>
            <a:r>
              <a:rPr lang="en-US" b="1" dirty="0" smtClean="0"/>
              <a:t>transferred to industry </a:t>
            </a:r>
            <a:r>
              <a:rPr lang="en-US" dirty="0" smtClean="0"/>
              <a:t>more efficiently or commercialized more rapidly!</a:t>
            </a:r>
          </a:p>
          <a:p>
            <a:r>
              <a:rPr lang="en-US" dirty="0" smtClean="0"/>
              <a:t>failing to consider any </a:t>
            </a:r>
            <a:r>
              <a:rPr lang="en-US" b="1" dirty="0" smtClean="0"/>
              <a:t>potentially negative effects </a:t>
            </a:r>
            <a:r>
              <a:rPr lang="en-US" dirty="0" smtClean="0"/>
              <a:t>of the Act on US university research or innovation in the broader economy.</a:t>
            </a:r>
            <a:endParaRPr lang="en-US" dirty="0"/>
          </a:p>
        </p:txBody>
      </p:sp>
    </p:spTree>
    <p:extLst>
      <p:ext uri="{BB962C8B-B14F-4D97-AF65-F5344CB8AC3E}">
        <p14:creationId xmlns:p14="http://schemas.microsoft.com/office/powerpoint/2010/main" val="22770775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negative effects on University and economy in general?</a:t>
            </a:r>
            <a:endParaRPr lang="en-US" dirty="0"/>
          </a:p>
        </p:txBody>
      </p:sp>
      <p:sp>
        <p:nvSpPr>
          <p:cNvPr id="3" name="Content Placeholder 2"/>
          <p:cNvSpPr>
            <a:spLocks noGrp="1"/>
          </p:cNvSpPr>
          <p:nvPr>
            <p:ph idx="1"/>
          </p:nvPr>
        </p:nvSpPr>
        <p:spPr>
          <a:xfrm>
            <a:off x="838200" y="1825624"/>
            <a:ext cx="10515600" cy="4754469"/>
          </a:xfrm>
        </p:spPr>
        <p:txBody>
          <a:bodyPr>
            <a:normAutofit fontScale="85000" lnSpcReduction="20000"/>
          </a:bodyPr>
          <a:lstStyle/>
          <a:p>
            <a:pPr marL="514350" indent="-514350">
              <a:buFont typeface="+mj-lt"/>
              <a:buAutoNum type="arabicPeriod"/>
            </a:pPr>
            <a:r>
              <a:rPr lang="en-US" dirty="0" smtClean="0"/>
              <a:t>‘‘commercialization motives’’ could </a:t>
            </a:r>
            <a:r>
              <a:rPr lang="en-US" b="1" dirty="0" smtClean="0">
                <a:solidFill>
                  <a:srgbClr val="FF0000"/>
                </a:solidFill>
              </a:rPr>
              <a:t>shift the orientation of university research away from ‘‘basic’’ and towards ‘‘applied’’ </a:t>
            </a:r>
            <a:r>
              <a:rPr lang="en-US" dirty="0" smtClean="0"/>
              <a:t>research </a:t>
            </a:r>
          </a:p>
          <a:p>
            <a:pPr marL="514350" indent="-514350">
              <a:buFont typeface="+mj-lt"/>
              <a:buAutoNum type="arabicPeriod"/>
            </a:pPr>
            <a:r>
              <a:rPr lang="en-US" dirty="0" smtClean="0"/>
              <a:t>potential </a:t>
            </a:r>
            <a:r>
              <a:rPr lang="en-US" b="1" dirty="0" smtClean="0">
                <a:solidFill>
                  <a:srgbClr val="FF0000"/>
                </a:solidFill>
              </a:rPr>
              <a:t>weakening of academic researchers’ commitments to ‘‘open science,</a:t>
            </a:r>
            <a:r>
              <a:rPr lang="en-US" dirty="0" smtClean="0"/>
              <a:t>’’ leading to publication delays, secrecy, and withholding of data and materials</a:t>
            </a:r>
          </a:p>
          <a:p>
            <a:pPr marL="514350" indent="-514350">
              <a:buFont typeface="+mj-lt"/>
              <a:buAutoNum type="arabicPeriod"/>
            </a:pPr>
            <a:r>
              <a:rPr lang="en-US" dirty="0" smtClean="0"/>
              <a:t>the intensive focus on patenting and licensing in many universities might </a:t>
            </a:r>
            <a:r>
              <a:rPr lang="en-US" b="1" dirty="0" smtClean="0">
                <a:solidFill>
                  <a:srgbClr val="FF0000"/>
                </a:solidFill>
              </a:rPr>
              <a:t>constrict ‘‘</a:t>
            </a:r>
            <a:r>
              <a:rPr lang="en-US" b="1" dirty="0" err="1" smtClean="0">
                <a:solidFill>
                  <a:srgbClr val="FF0000"/>
                </a:solidFill>
              </a:rPr>
              <a:t>nonpatent</a:t>
            </a:r>
            <a:r>
              <a:rPr lang="en-US" b="1" dirty="0" smtClean="0">
                <a:solidFill>
                  <a:srgbClr val="FF0000"/>
                </a:solidFill>
              </a:rPr>
              <a:t>/licensing’’ channels of interaction </a:t>
            </a:r>
            <a:r>
              <a:rPr lang="en-US" dirty="0" smtClean="0"/>
              <a:t>with universities in most industrial sectors, </a:t>
            </a:r>
            <a:r>
              <a:rPr lang="en-US" b="1" dirty="0" smtClean="0"/>
              <a:t>that are crucially important</a:t>
            </a:r>
          </a:p>
          <a:p>
            <a:pPr marL="514350" indent="-514350">
              <a:buFont typeface="+mj-lt"/>
              <a:buAutoNum type="arabicPeriod"/>
            </a:pPr>
            <a:r>
              <a:rPr lang="en-US" dirty="0" smtClean="0"/>
              <a:t>Patenting and </a:t>
            </a:r>
            <a:r>
              <a:rPr lang="en-US" b="1" dirty="0" smtClean="0">
                <a:solidFill>
                  <a:srgbClr val="FF0000"/>
                </a:solidFill>
              </a:rPr>
              <a:t>restrictive licensing of inputs into future research </a:t>
            </a:r>
            <a:r>
              <a:rPr lang="en-US" dirty="0" smtClean="0"/>
              <a:t>(‘‘research tools’’) could hinder downstream research and product development.</a:t>
            </a:r>
          </a:p>
          <a:p>
            <a:pPr marL="457200" lvl="1" indent="0">
              <a:buNone/>
            </a:pPr>
            <a:endParaRPr lang="en-US" i="1" dirty="0" smtClean="0"/>
          </a:p>
          <a:p>
            <a:pPr lvl="1"/>
            <a:r>
              <a:rPr lang="en-US" i="1" dirty="0" smtClean="0"/>
              <a:t>Any negative effects of Bayh–Dole accordingly are likely to reveal themselves only well after they first appear. More attention on potential negative effect is needed…</a:t>
            </a:r>
          </a:p>
          <a:p>
            <a:pPr lvl="1"/>
            <a:r>
              <a:rPr lang="en-US" i="1" dirty="0" smtClean="0"/>
              <a:t>Emulation of Bayh–Dole </a:t>
            </a:r>
            <a:r>
              <a:rPr lang="en-US" i="1" u="sng" dirty="0" smtClean="0"/>
              <a:t>could be counterproductive in other industrial economies</a:t>
            </a:r>
            <a:r>
              <a:rPr lang="en-US" i="1" dirty="0" smtClean="0"/>
              <a:t>, precisely because of the importance of other channels for technology transfer and exploitation by industry.</a:t>
            </a:r>
            <a:endParaRPr lang="en-US" i="1" dirty="0"/>
          </a:p>
        </p:txBody>
      </p:sp>
    </p:spTree>
    <p:extLst>
      <p:ext uri="{BB962C8B-B14F-4D97-AF65-F5344CB8AC3E}">
        <p14:creationId xmlns:p14="http://schemas.microsoft.com/office/powerpoint/2010/main" val="28454476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4146"/>
            <a:ext cx="10515600" cy="1325563"/>
          </a:xfrm>
        </p:spPr>
        <p:txBody>
          <a:bodyPr/>
          <a:lstStyle/>
          <a:p>
            <a:r>
              <a:rPr lang="en-US" b="1" dirty="0" smtClean="0"/>
              <a:t>Some conclusions…(key points)</a:t>
            </a:r>
            <a:endParaRPr lang="en-US" b="1" dirty="0"/>
          </a:p>
        </p:txBody>
      </p:sp>
      <p:sp>
        <p:nvSpPr>
          <p:cNvPr id="3" name="Content Placeholder 2"/>
          <p:cNvSpPr>
            <a:spLocks noGrp="1"/>
          </p:cNvSpPr>
          <p:nvPr>
            <p:ph idx="1"/>
          </p:nvPr>
        </p:nvSpPr>
        <p:spPr>
          <a:xfrm>
            <a:off x="461682" y="893294"/>
            <a:ext cx="11268636" cy="5310281"/>
          </a:xfrm>
        </p:spPr>
        <p:txBody>
          <a:bodyPr>
            <a:normAutofit fontScale="85000" lnSpcReduction="20000"/>
          </a:bodyPr>
          <a:lstStyle/>
          <a:p>
            <a:pPr marL="0" indent="0">
              <a:buNone/>
            </a:pPr>
            <a:r>
              <a:rPr lang="it-IT" dirty="0" err="1" smtClean="0"/>
              <a:t>Universities</a:t>
            </a:r>
            <a:r>
              <a:rPr lang="it-IT" dirty="0" smtClean="0"/>
              <a:t> play </a:t>
            </a:r>
            <a:r>
              <a:rPr lang="it-IT" dirty="0" err="1" smtClean="0"/>
              <a:t>important</a:t>
            </a:r>
            <a:r>
              <a:rPr lang="it-IT" dirty="0" smtClean="0"/>
              <a:t> </a:t>
            </a:r>
            <a:r>
              <a:rPr lang="it-IT" dirty="0" err="1" smtClean="0"/>
              <a:t>roles</a:t>
            </a:r>
            <a:r>
              <a:rPr lang="it-IT" dirty="0" smtClean="0"/>
              <a:t>:</a:t>
            </a:r>
          </a:p>
          <a:p>
            <a:pPr lvl="1"/>
            <a:r>
              <a:rPr lang="en-US" dirty="0" smtClean="0"/>
              <a:t>sources of trained ‘‘knowledge workers’</a:t>
            </a:r>
          </a:p>
          <a:p>
            <a:pPr lvl="1"/>
            <a:r>
              <a:rPr lang="en-US" dirty="0" smtClean="0"/>
              <a:t>ideas flowing from both basic and more applied research activities.</a:t>
            </a:r>
          </a:p>
          <a:p>
            <a:pPr marL="0" indent="0">
              <a:buNone/>
            </a:pPr>
            <a:r>
              <a:rPr lang="en-US" dirty="0" smtClean="0"/>
              <a:t>But conventional (and, perhaps, evolutionary) economic approaches to the analysis of institutions are very difficult to apply to universities, for several reasons.</a:t>
            </a:r>
            <a:endParaRPr lang="it-IT" dirty="0" smtClean="0"/>
          </a:p>
          <a:p>
            <a:pPr lvl="1"/>
            <a:r>
              <a:rPr lang="en-US" b="1" dirty="0" smtClean="0"/>
              <a:t>If universities are to be conceptualized as economic institutions </a:t>
            </a:r>
            <a:r>
              <a:rPr lang="en-US" dirty="0" smtClean="0"/>
              <a:t>for purposes of analyzing their evolution, the current analytic frameworks available in neo-classical or evolutionary economics are insufficient.</a:t>
            </a:r>
          </a:p>
          <a:p>
            <a:pPr lvl="1"/>
            <a:r>
              <a:rPr lang="en-US" dirty="0" smtClean="0"/>
              <a:t>Many of the current initiatives in the US and other industrial economies to enhance the economic returns from university research are based on a </a:t>
            </a:r>
            <a:r>
              <a:rPr lang="en-US" b="1" dirty="0" smtClean="0"/>
              <a:t>poor understanding of the full spectrum of roles </a:t>
            </a:r>
            <a:r>
              <a:rPr lang="en-US" dirty="0" smtClean="0"/>
              <a:t>fulfilled by research universities in industrial economies. </a:t>
            </a:r>
            <a:r>
              <a:rPr lang="en-US" i="1" dirty="0" smtClean="0"/>
              <a:t>Information is needed on measures of </a:t>
            </a:r>
            <a:r>
              <a:rPr lang="en-US" i="1" dirty="0" err="1"/>
              <a:t>f</a:t>
            </a:r>
            <a:r>
              <a:rPr lang="en-US" i="1" dirty="0" err="1" smtClean="0"/>
              <a:t>rm</a:t>
            </a:r>
            <a:r>
              <a:rPr lang="en-US" i="1" dirty="0" smtClean="0"/>
              <a:t>-level ‘‘absorptive capacity’’ and investments in its creation and maintenance—how do existing </a:t>
            </a:r>
            <a:r>
              <a:rPr lang="en-US" i="1" dirty="0" err="1" smtClean="0"/>
              <a:t>frms</a:t>
            </a:r>
            <a:r>
              <a:rPr lang="en-US" i="1" dirty="0" smtClean="0"/>
              <a:t> develop these </a:t>
            </a:r>
            <a:r>
              <a:rPr lang="en-US" b="1" i="1" dirty="0" smtClean="0"/>
              <a:t>various channels of interaction</a:t>
            </a:r>
            <a:r>
              <a:rPr lang="en-US" i="1" dirty="0" smtClean="0"/>
              <a:t>.</a:t>
            </a:r>
          </a:p>
          <a:p>
            <a:pPr lvl="1"/>
            <a:r>
              <a:rPr lang="en-US" b="1" dirty="0" smtClean="0"/>
              <a:t>Lack of a stronger analytic framework for understanding the roles of universities within national innovation systems</a:t>
            </a:r>
            <a:r>
              <a:rPr lang="en-US" dirty="0" smtClean="0"/>
              <a:t>. The analytic frameworks provided by the ‘‘national innovation systems,’’ ‘‘Mode 2,’’ and ‘‘Triple Helix’’ models shed some light on the roles of universities and largely agree in their assessment of these roles, these frameworks </a:t>
            </a:r>
            <a:r>
              <a:rPr lang="en-US" b="1" dirty="0" smtClean="0"/>
              <a:t>provide limited guidance for policy or evaluation</a:t>
            </a:r>
            <a:r>
              <a:rPr lang="en-US" dirty="0" smtClean="0"/>
              <a:t>.</a:t>
            </a:r>
          </a:p>
          <a:p>
            <a:pPr lvl="1"/>
            <a:r>
              <a:rPr lang="en-US" b="1" dirty="0"/>
              <a:t>L</a:t>
            </a:r>
            <a:r>
              <a:rPr lang="en-US" b="1" dirty="0" smtClean="0"/>
              <a:t>ack of data on the roles of universities, on the geographic dimensions of university–industry interactions</a:t>
            </a:r>
            <a:r>
              <a:rPr lang="en-US" dirty="0" smtClean="0"/>
              <a:t>, despite the importance of agglomeration economies in the current policy approaches of many governments.</a:t>
            </a:r>
          </a:p>
          <a:p>
            <a:pPr lvl="1"/>
            <a:r>
              <a:rPr lang="en-US" dirty="0"/>
              <a:t>D</a:t>
            </a:r>
            <a:r>
              <a:rPr lang="en-US" dirty="0" smtClean="0"/>
              <a:t>oes this ‘‘spinoff’’ process vary across time, geographic space, and national innovation systems?</a:t>
            </a:r>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16137808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0000"/>
                </a:solidFill>
              </a:rPr>
              <a:t>The current emphasis on the countable rather than the important aspects of university–industry interactions could have unfortunate consequences for innovation policy in the industrial and industrializing world.</a:t>
            </a:r>
            <a:endParaRPr lang="en-US" dirty="0">
              <a:solidFill>
                <a:srgbClr val="FF0000"/>
              </a:solidFill>
            </a:endParaRPr>
          </a:p>
        </p:txBody>
      </p:sp>
    </p:spTree>
    <p:extLst>
      <p:ext uri="{BB962C8B-B14F-4D97-AF65-F5344CB8AC3E}">
        <p14:creationId xmlns:p14="http://schemas.microsoft.com/office/powerpoint/2010/main" val="4267842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Outputs from (research) universities</a:t>
            </a:r>
            <a:endParaRPr lang="en-US" dirty="0"/>
          </a:p>
        </p:txBody>
      </p:sp>
      <p:sp>
        <p:nvSpPr>
          <p:cNvPr id="3" name="Content Placeholder 2"/>
          <p:cNvSpPr>
            <a:spLocks noGrp="1"/>
          </p:cNvSpPr>
          <p:nvPr>
            <p:ph idx="1"/>
          </p:nvPr>
        </p:nvSpPr>
        <p:spPr>
          <a:xfrm>
            <a:off x="730624" y="1449106"/>
            <a:ext cx="10515600" cy="4799293"/>
          </a:xfrm>
        </p:spPr>
        <p:txBody>
          <a:bodyPr>
            <a:normAutofit fontScale="92500"/>
          </a:bodyPr>
          <a:lstStyle/>
          <a:p>
            <a:pPr marL="0" indent="0">
              <a:buNone/>
            </a:pPr>
            <a:r>
              <a:rPr lang="en-US" dirty="0" smtClean="0"/>
              <a:t>The economically important ‘‘outputs’’ of university research have come in different forms, varying over time and across industries. Among others: </a:t>
            </a:r>
          </a:p>
          <a:p>
            <a:pPr marL="514350" indent="-514350">
              <a:buFont typeface="+mj-lt"/>
              <a:buAutoNum type="arabicPeriod"/>
            </a:pPr>
            <a:r>
              <a:rPr lang="en-US" dirty="0" smtClean="0"/>
              <a:t>scientific and technological information (which can increase the efficiency of applied R&amp;D in industry by guiding research towards more fruitful departures), </a:t>
            </a:r>
          </a:p>
          <a:p>
            <a:pPr marL="514350" indent="-514350">
              <a:buFont typeface="+mj-lt"/>
              <a:buAutoNum type="arabicPeriod"/>
            </a:pPr>
            <a:r>
              <a:rPr lang="en-US" dirty="0" smtClean="0"/>
              <a:t>equipment and instrumentation (used by </a:t>
            </a:r>
            <a:r>
              <a:rPr lang="en-US" dirty="0" err="1"/>
              <a:t>f</a:t>
            </a:r>
            <a:r>
              <a:rPr lang="en-US" dirty="0" err="1" smtClean="0"/>
              <a:t>rms</a:t>
            </a:r>
            <a:r>
              <a:rPr lang="en-US" dirty="0" smtClean="0"/>
              <a:t> in their production processes or their research), </a:t>
            </a:r>
          </a:p>
          <a:p>
            <a:pPr marL="514350" indent="-514350">
              <a:buFont typeface="+mj-lt"/>
              <a:buAutoNum type="arabicPeriod"/>
            </a:pPr>
            <a:r>
              <a:rPr lang="en-US" dirty="0" smtClean="0"/>
              <a:t>skills or human capital (embodied in students and faculty members), </a:t>
            </a:r>
          </a:p>
          <a:p>
            <a:pPr marL="514350" indent="-514350">
              <a:buFont typeface="+mj-lt"/>
              <a:buAutoNum type="arabicPeriod"/>
            </a:pPr>
            <a:r>
              <a:rPr lang="en-US" dirty="0" smtClean="0"/>
              <a:t>networks of scientific and technological capabilities (which facilitate the diffusion of new knowledge), </a:t>
            </a:r>
          </a:p>
          <a:p>
            <a:pPr marL="514350" indent="-514350">
              <a:buFont typeface="+mj-lt"/>
              <a:buAutoNum type="arabicPeriod"/>
            </a:pPr>
            <a:r>
              <a:rPr lang="en-US" dirty="0" smtClean="0"/>
              <a:t>and prototypes for new products and processes</a:t>
            </a:r>
            <a:endParaRPr lang="en-US" dirty="0"/>
          </a:p>
        </p:txBody>
      </p:sp>
    </p:spTree>
    <p:extLst>
      <p:ext uri="{BB962C8B-B14F-4D97-AF65-F5344CB8AC3E}">
        <p14:creationId xmlns:p14="http://schemas.microsoft.com/office/powerpoint/2010/main" val="3507479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University and NIS</a:t>
            </a:r>
            <a:endParaRPr lang="en-US" dirty="0"/>
          </a:p>
        </p:txBody>
      </p:sp>
      <p:sp>
        <p:nvSpPr>
          <p:cNvPr id="3" name="Content Placeholder 2"/>
          <p:cNvSpPr>
            <a:spLocks noGrp="1"/>
          </p:cNvSpPr>
          <p:nvPr>
            <p:ph idx="1"/>
          </p:nvPr>
        </p:nvSpPr>
        <p:spPr>
          <a:xfrm>
            <a:off x="838200" y="1825625"/>
            <a:ext cx="10515600" cy="4871010"/>
          </a:xfrm>
        </p:spPr>
        <p:txBody>
          <a:bodyPr/>
          <a:lstStyle/>
          <a:p>
            <a:r>
              <a:rPr lang="en-US" i="1" dirty="0" smtClean="0"/>
              <a:t>The literature on national innovation systems emphasizes the importance of strong linkages among these various institutions…</a:t>
            </a:r>
          </a:p>
          <a:p>
            <a:endParaRPr lang="en-US" i="1" dirty="0" smtClean="0"/>
          </a:p>
          <a:p>
            <a:pPr lvl="1"/>
            <a:r>
              <a:rPr lang="en-US" dirty="0" smtClean="0"/>
              <a:t>‘‘NIS of </a:t>
            </a:r>
            <a:r>
              <a:rPr lang="en-US" b="1" dirty="0" smtClean="0"/>
              <a:t>the industrial economies </a:t>
            </a:r>
            <a:r>
              <a:rPr lang="en-US" dirty="0" smtClean="0"/>
              <a:t>appear more and </a:t>
            </a:r>
            <a:r>
              <a:rPr lang="en-US" u="sng" dirty="0" smtClean="0"/>
              <a:t>more interdependent </a:t>
            </a:r>
            <a:r>
              <a:rPr lang="en-US" u="sng" dirty="0" smtClean="0">
                <a:solidFill>
                  <a:srgbClr val="FF0000"/>
                </a:solidFill>
              </a:rPr>
              <a:t>(= international</a:t>
            </a:r>
            <a:r>
              <a:rPr lang="en-US" u="sng" dirty="0" smtClean="0"/>
              <a:t>)</a:t>
            </a:r>
            <a:r>
              <a:rPr lang="en-US" dirty="0" smtClean="0"/>
              <a:t>, reflecting rapid growth during the post-1945 period in cross-border flows of capital, goods, people, and knowledge. </a:t>
            </a:r>
          </a:p>
          <a:p>
            <a:pPr lvl="1"/>
            <a:endParaRPr lang="en-US" dirty="0" smtClean="0"/>
          </a:p>
          <a:p>
            <a:pPr lvl="1"/>
            <a:r>
              <a:rPr lang="en-US" dirty="0" smtClean="0"/>
              <a:t>Yet, the </a:t>
            </a:r>
            <a:r>
              <a:rPr lang="en-US" b="1" dirty="0" smtClean="0"/>
              <a:t>university systems</a:t>
            </a:r>
            <a:r>
              <a:rPr lang="en-US" dirty="0" smtClean="0"/>
              <a:t> of these economies retain strong </a:t>
            </a:r>
            <a:r>
              <a:rPr lang="en-US" dirty="0" smtClean="0">
                <a:solidFill>
                  <a:srgbClr val="FF0000"/>
                </a:solidFill>
              </a:rPr>
              <a:t>‘‘national’’ </a:t>
            </a:r>
            <a:r>
              <a:rPr lang="en-US" dirty="0" smtClean="0"/>
              <a:t>characteristics, reflecting </a:t>
            </a:r>
            <a:r>
              <a:rPr lang="en-US" dirty="0" err="1" smtClean="0"/>
              <a:t>signifcant</a:t>
            </a:r>
            <a:r>
              <a:rPr lang="en-US" dirty="0" smtClean="0"/>
              <a:t> contrasts among national university systems in structure, and the </a:t>
            </a:r>
            <a:r>
              <a:rPr lang="en-US" dirty="0" err="1" smtClean="0"/>
              <a:t>infuence</a:t>
            </a:r>
            <a:r>
              <a:rPr lang="en-US" dirty="0" smtClean="0"/>
              <a:t> of historical evolution on contemporary structure and policy.</a:t>
            </a:r>
          </a:p>
          <a:p>
            <a:endParaRPr lang="en-US" dirty="0"/>
          </a:p>
        </p:txBody>
      </p:sp>
    </p:spTree>
    <p:extLst>
      <p:ext uri="{BB962C8B-B14F-4D97-AF65-F5344CB8AC3E}">
        <p14:creationId xmlns:p14="http://schemas.microsoft.com/office/powerpoint/2010/main" val="4229188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Trying to conceptualize…</a:t>
            </a:r>
            <a:endParaRPr lang="en-US" dirty="0"/>
          </a:p>
        </p:txBody>
      </p:sp>
      <p:sp>
        <p:nvSpPr>
          <p:cNvPr id="3" name="Content Placeholder 2"/>
          <p:cNvSpPr>
            <a:spLocks noGrp="1"/>
          </p:cNvSpPr>
          <p:nvPr>
            <p:ph idx="1"/>
          </p:nvPr>
        </p:nvSpPr>
        <p:spPr/>
        <p:txBody>
          <a:bodyPr/>
          <a:lstStyle/>
          <a:p>
            <a:endParaRPr lang="en-US" dirty="0" smtClean="0"/>
          </a:p>
          <a:p>
            <a:r>
              <a:rPr lang="en-US" dirty="0" smtClean="0"/>
              <a:t>1) LINEAR MODEL (FROM RESEARCH TO INDUSTRY)</a:t>
            </a:r>
          </a:p>
          <a:p>
            <a:endParaRPr lang="en-US" dirty="0" smtClean="0"/>
          </a:p>
          <a:p>
            <a:r>
              <a:rPr lang="en-US" dirty="0" smtClean="0"/>
              <a:t>2) CONTRASTING NORMS (DISLCOSURE VS SECRECY)</a:t>
            </a:r>
          </a:p>
          <a:p>
            <a:endParaRPr lang="en-US" dirty="0" smtClean="0"/>
          </a:p>
          <a:p>
            <a:r>
              <a:rPr lang="en-US" dirty="0" smtClean="0"/>
              <a:t>3) “MODE 2” (NETWORKS)</a:t>
            </a:r>
          </a:p>
          <a:p>
            <a:endParaRPr lang="en-US" dirty="0" smtClean="0"/>
          </a:p>
          <a:p>
            <a:r>
              <a:rPr lang="en-US" dirty="0" smtClean="0"/>
              <a:t>4) TRIPLE HELYX (OVERLAPPING ROLES…)</a:t>
            </a:r>
          </a:p>
          <a:p>
            <a:endParaRPr lang="en-US" dirty="0"/>
          </a:p>
        </p:txBody>
      </p:sp>
    </p:spTree>
    <p:extLst>
      <p:ext uri="{BB962C8B-B14F-4D97-AF65-F5344CB8AC3E}">
        <p14:creationId xmlns:p14="http://schemas.microsoft.com/office/powerpoint/2010/main" val="1394538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The “</a:t>
            </a:r>
            <a:r>
              <a:rPr lang="en-US" b="1" dirty="0" smtClean="0">
                <a:solidFill>
                  <a:srgbClr val="FF0000"/>
                </a:solidFill>
              </a:rPr>
              <a:t>linear model</a:t>
            </a:r>
            <a:r>
              <a:rPr lang="en-US" dirty="0" smtClean="0"/>
              <a:t>” conceptualization…</a:t>
            </a:r>
            <a:endParaRPr lang="en-US" dirty="0"/>
          </a:p>
        </p:txBody>
      </p:sp>
      <p:sp>
        <p:nvSpPr>
          <p:cNvPr id="3" name="Content Placeholder 2"/>
          <p:cNvSpPr>
            <a:spLocks noGrp="1"/>
          </p:cNvSpPr>
          <p:nvPr>
            <p:ph idx="1"/>
          </p:nvPr>
        </p:nvSpPr>
        <p:spPr>
          <a:xfrm>
            <a:off x="703730" y="1484967"/>
            <a:ext cx="10515600" cy="4906868"/>
          </a:xfrm>
        </p:spPr>
        <p:txBody>
          <a:bodyPr>
            <a:normAutofit/>
          </a:bodyPr>
          <a:lstStyle/>
          <a:p>
            <a:r>
              <a:rPr lang="en-US" dirty="0" smtClean="0"/>
              <a:t>One </a:t>
            </a:r>
            <a:r>
              <a:rPr lang="en-US" b="1" dirty="0" smtClean="0"/>
              <a:t>influential conceptualization </a:t>
            </a:r>
            <a:r>
              <a:rPr lang="en-US" dirty="0" smtClean="0"/>
              <a:t>of the role of academic research within national innovation systems and economies was the so-called </a:t>
            </a:r>
            <a:r>
              <a:rPr lang="en-US" b="1" dirty="0" smtClean="0"/>
              <a:t>‘‘linear model’’ of innovation </a:t>
            </a:r>
          </a:p>
          <a:p>
            <a:r>
              <a:rPr lang="en-US" dirty="0" smtClean="0"/>
              <a:t>recall </a:t>
            </a:r>
            <a:r>
              <a:rPr lang="en-US" dirty="0" err="1" smtClean="0"/>
              <a:t>Vannevar</a:t>
            </a:r>
            <a:r>
              <a:rPr lang="en-US" dirty="0" smtClean="0"/>
              <a:t> Bush and his famous ‘‘blueprint’’ for the US post- 1945 R&amp;D system “Science: The Endless Frontier”. </a:t>
            </a:r>
            <a:r>
              <a:rPr lang="en-US" dirty="0" smtClean="0">
                <a:hlinkClick r:id="rId2"/>
              </a:rPr>
              <a:t>https://archive.org/details/scienceendlessfr00unit</a:t>
            </a:r>
            <a:endParaRPr lang="en-US" dirty="0" smtClean="0"/>
          </a:p>
          <a:p>
            <a:pPr lvl="1"/>
            <a:endParaRPr lang="en-US" dirty="0" smtClean="0"/>
          </a:p>
          <a:p>
            <a:pPr lvl="1"/>
            <a:r>
              <a:rPr lang="en-US" dirty="0" smtClean="0"/>
              <a:t>Bush argued for expanded public funding for basic research within US universities as a critical contributor to economic growth, and argued that universities were the most appropriate institutional locus for basic research. </a:t>
            </a:r>
          </a:p>
          <a:p>
            <a:pPr lvl="1"/>
            <a:r>
              <a:rPr lang="en-US" dirty="0" smtClean="0"/>
              <a:t>This ‘‘linear model’’ of the innovation process asserted that funding of basic research was both necessary and sufficient to promote innovation.</a:t>
            </a:r>
          </a:p>
          <a:p>
            <a:pPr lvl="1"/>
            <a:endParaRPr lang="en-US" dirty="0"/>
          </a:p>
        </p:txBody>
      </p:sp>
    </p:spTree>
    <p:extLst>
      <p:ext uri="{BB962C8B-B14F-4D97-AF65-F5344CB8AC3E}">
        <p14:creationId xmlns:p14="http://schemas.microsoft.com/office/powerpoint/2010/main" val="1758051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Linear Model has been widely criticized (see Kline and Rosenberg 1986)</a:t>
            </a:r>
          </a:p>
          <a:p>
            <a:r>
              <a:rPr lang="en-US" dirty="0" smtClean="0"/>
              <a:t>the Japanese economy as evidence that basic research may not be necessary or </a:t>
            </a:r>
            <a:r>
              <a:rPr lang="en-US" dirty="0" err="1" smtClean="0"/>
              <a:t>suffcient</a:t>
            </a:r>
            <a:r>
              <a:rPr lang="en-US" dirty="0" smtClean="0"/>
              <a:t> </a:t>
            </a:r>
            <a:r>
              <a:rPr lang="en-US" dirty="0" smtClean="0"/>
              <a:t>for a nation to improve its innovative performance</a:t>
            </a:r>
          </a:p>
          <a:p>
            <a:endParaRPr lang="en-US" dirty="0"/>
          </a:p>
        </p:txBody>
      </p:sp>
      <p:pic>
        <p:nvPicPr>
          <p:cNvPr id="4" name="Picture 3"/>
          <p:cNvPicPr>
            <a:picLocks noChangeAspect="1"/>
          </p:cNvPicPr>
          <p:nvPr/>
        </p:nvPicPr>
        <p:blipFill>
          <a:blip r:embed="rId2"/>
          <a:stretch>
            <a:fillRect/>
          </a:stretch>
        </p:blipFill>
        <p:spPr>
          <a:xfrm>
            <a:off x="4355693" y="3680266"/>
            <a:ext cx="4473676" cy="2931927"/>
          </a:xfrm>
          <a:prstGeom prst="rect">
            <a:avLst/>
          </a:prstGeom>
        </p:spPr>
      </p:pic>
    </p:spTree>
    <p:extLst>
      <p:ext uri="{BB962C8B-B14F-4D97-AF65-F5344CB8AC3E}">
        <p14:creationId xmlns:p14="http://schemas.microsoft.com/office/powerpoint/2010/main" val="4046976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1747</TotalTime>
  <Words>4022</Words>
  <Application>Microsoft Office PowerPoint</Application>
  <PresentationFormat>Widescreen</PresentationFormat>
  <Paragraphs>218</Paragraphs>
  <Slides>45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Calibri Light</vt:lpstr>
      <vt:lpstr>Office Theme</vt:lpstr>
      <vt:lpstr>Universties and NIS</vt:lpstr>
      <vt:lpstr>Introduction: university and innovation policy</vt:lpstr>
      <vt:lpstr>Implements and reasons</vt:lpstr>
      <vt:lpstr>Not always it works…</vt:lpstr>
      <vt:lpstr>Outputs from (research) universities</vt:lpstr>
      <vt:lpstr>University and NIS</vt:lpstr>
      <vt:lpstr>Trying to conceptualize…</vt:lpstr>
      <vt:lpstr>1. The “linear model” conceptualization…</vt:lpstr>
      <vt:lpstr>PowerPoint Presentation</vt:lpstr>
      <vt:lpstr>2. Contrasting Norms…</vt:lpstr>
      <vt:lpstr>…differences in “norms” might be relevant</vt:lpstr>
      <vt:lpstr>But….</vt:lpstr>
      <vt:lpstr>3) MODE 2</vt:lpstr>
      <vt:lpstr>4) TRIPLE HELYX (</vt:lpstr>
      <vt:lpstr>PowerPoint Presentation</vt:lpstr>
      <vt:lpstr>Universities or few fields of academic research? </vt:lpstr>
      <vt:lpstr>Comments and methodological “problems”</vt:lpstr>
      <vt:lpstr>UNDERSTANDING UNVERSITY(IES) BETTER (in different NISs)</vt:lpstr>
      <vt:lpstr>Page 215…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BIO…</vt:lpstr>
      <vt:lpstr>What functions within the R&amp;D process…</vt:lpstr>
      <vt:lpstr>Not basic science, please….</vt:lpstr>
      <vt:lpstr>PowerPoint Presentation</vt:lpstr>
      <vt:lpstr>PowerPoint Presentation</vt:lpstr>
      <vt:lpstr>PowerPoint Presentation</vt:lpstr>
      <vt:lpstr>1) Regional clusters of innovative firms around universities</vt:lpstr>
      <vt:lpstr>2) Science Parks…</vt:lpstr>
      <vt:lpstr>PowerPoint Presentation</vt:lpstr>
      <vt:lpstr>PowerPoint Presentation</vt:lpstr>
      <vt:lpstr>Reasons of a (mixed) success! </vt:lpstr>
      <vt:lpstr>Patenting the Results of Publicly Funded Academic Research (the US Model: towards the Bayh– Dole Act)</vt:lpstr>
      <vt:lpstr>Against…disclosure!</vt:lpstr>
      <vt:lpstr>What effects really in the USA?</vt:lpstr>
      <vt:lpstr>(Potential) negative effects on University and economy in general?</vt:lpstr>
      <vt:lpstr>Some conclusions…(key points)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Universties and NIS</dc:title>
  <dc:creator>Vittorio</dc:creator>
  <cp:lastModifiedBy>Vittorio</cp:lastModifiedBy>
  <cp:revision>41</cp:revision>
  <dcterms:created xsi:type="dcterms:W3CDTF">2017-03-19T06:28:10Z</dcterms:created>
  <dcterms:modified xsi:type="dcterms:W3CDTF">2017-03-20T12:39:01Z</dcterms:modified>
</cp:coreProperties>
</file>