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5AD3-32DD-4F23-9FEC-CA544A75054F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26D2-9E86-4C81-8312-49A0C63E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45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5AD3-32DD-4F23-9FEC-CA544A75054F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26D2-9E86-4C81-8312-49A0C63E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542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5AD3-32DD-4F23-9FEC-CA544A75054F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26D2-9E86-4C81-8312-49A0C63E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74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5AD3-32DD-4F23-9FEC-CA544A75054F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26D2-9E86-4C81-8312-49A0C63E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58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5AD3-32DD-4F23-9FEC-CA544A75054F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26D2-9E86-4C81-8312-49A0C63E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730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5AD3-32DD-4F23-9FEC-CA544A75054F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26D2-9E86-4C81-8312-49A0C63E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09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5AD3-32DD-4F23-9FEC-CA544A75054F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26D2-9E86-4C81-8312-49A0C63E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77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5AD3-32DD-4F23-9FEC-CA544A75054F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26D2-9E86-4C81-8312-49A0C63E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983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5AD3-32DD-4F23-9FEC-CA544A75054F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26D2-9E86-4C81-8312-49A0C63E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3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5AD3-32DD-4F23-9FEC-CA544A75054F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26D2-9E86-4C81-8312-49A0C63E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05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C5AD3-32DD-4F23-9FEC-CA544A75054F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C26D2-9E86-4C81-8312-49A0C63E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76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C5AD3-32DD-4F23-9FEC-CA544A75054F}" type="datetimeFigureOut">
              <a:rPr lang="en-US" smtClean="0"/>
              <a:t>4/10/2017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C26D2-9E86-4C81-8312-49A0C63E70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2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s://jerosystems.com/2016/strat1.pd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Sectoral Innovation System Part II – </a:t>
            </a:r>
            <a:br>
              <a:rPr lang="en-US" dirty="0" smtClean="0"/>
            </a:br>
            <a:r>
              <a:rPr lang="en-US" dirty="0" smtClean="0"/>
              <a:t>Special Focus on Cooperation for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Key source: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Chapter </a:t>
            </a:r>
            <a:r>
              <a:rPr lang="en-US" b="1" dirty="0" smtClean="0"/>
              <a:t>Eight, </a:t>
            </a:r>
            <a:r>
              <a:rPr lang="en-US" dirty="0" smtClean="0"/>
              <a:t>Collaboration Strategies, 151-175</a:t>
            </a:r>
          </a:p>
          <a:p>
            <a:r>
              <a:rPr lang="it-IT" sz="1200" i="1" dirty="0">
                <a:hlinkClick r:id="rId2"/>
              </a:rPr>
              <a:t>https://</a:t>
            </a:r>
            <a:r>
              <a:rPr lang="it-IT" sz="1200" i="1" dirty="0" smtClean="0">
                <a:hlinkClick r:id="rId2"/>
              </a:rPr>
              <a:t>jerosystems.com/2016/strat1.pdf</a:t>
            </a:r>
            <a:endParaRPr lang="it-IT" sz="1200" i="1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873" y="1947463"/>
            <a:ext cx="2844450" cy="422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33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038" y="862062"/>
            <a:ext cx="10515600" cy="530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2) Selective Partnering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Barriers are high, but the firm lack key capabilities/knowledge or resources to going alone</a:t>
            </a:r>
          </a:p>
          <a:p>
            <a:r>
              <a:rPr lang="en-US" dirty="0" smtClean="0"/>
              <a:t>SA with few partners, to aggressively diffuse the technology as a standard jointly.</a:t>
            </a:r>
          </a:p>
          <a:p>
            <a:r>
              <a:rPr lang="en-US" dirty="0" smtClean="0"/>
              <a:t>It is useful when the “partner” is a potentially aggressive competitor.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E.g. Sony and Philips (compact disk technology)</a:t>
            </a:r>
          </a:p>
        </p:txBody>
      </p:sp>
    </p:spTree>
    <p:extLst>
      <p:ext uri="{BB962C8B-B14F-4D97-AF65-F5344CB8AC3E}">
        <p14:creationId xmlns:p14="http://schemas.microsoft.com/office/powerpoint/2010/main" val="1381504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038" y="862062"/>
            <a:ext cx="10515600" cy="53027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) Passive Multiple Licensing</a:t>
            </a:r>
          </a:p>
          <a:p>
            <a:endParaRPr lang="en-US" dirty="0" smtClean="0"/>
          </a:p>
          <a:p>
            <a:r>
              <a:rPr lang="en-US" dirty="0" smtClean="0"/>
              <a:t>The “market building” activity is let to other firms through licensing-out, because of:</a:t>
            </a:r>
            <a:endParaRPr lang="en-US" dirty="0"/>
          </a:p>
          <a:p>
            <a:pPr lvl="1"/>
            <a:r>
              <a:rPr lang="en-US" dirty="0" smtClean="0"/>
              <a:t>Low barriers against imitation (numerous potential competitors)</a:t>
            </a:r>
          </a:p>
          <a:p>
            <a:pPr lvl="1"/>
            <a:r>
              <a:rPr lang="en-US" dirty="0" smtClean="0"/>
              <a:t>Lack of in-house capabilities/resources and of control on complementary goods</a:t>
            </a:r>
          </a:p>
          <a:p>
            <a:pPr marL="0" indent="0">
              <a:buNone/>
            </a:pPr>
            <a:r>
              <a:rPr lang="en-US" dirty="0" smtClean="0"/>
              <a:t>Licensing out is a pretty cheap way to:</a:t>
            </a:r>
          </a:p>
          <a:p>
            <a:pPr lvl="1"/>
            <a:r>
              <a:rPr lang="en-US" dirty="0" smtClean="0"/>
              <a:t>develop the “installed base” of a technology </a:t>
            </a:r>
          </a:p>
          <a:p>
            <a:pPr lvl="1"/>
            <a:r>
              <a:rPr lang="en-US" dirty="0" smtClean="0"/>
              <a:t>and fostering production of complementary goods</a:t>
            </a:r>
          </a:p>
          <a:p>
            <a:pPr lvl="1"/>
            <a:r>
              <a:rPr lang="en-US" dirty="0" smtClean="0"/>
              <a:t>Convincing potential competitors to adopt/ commercializing the technology 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err="1" smtClean="0"/>
              <a:t>Es</a:t>
            </a:r>
            <a:r>
              <a:rPr lang="en-US" dirty="0" smtClean="0"/>
              <a:t>. “Dolby system” (few cents for any appliance and audio, but massive </a:t>
            </a:r>
            <a:r>
              <a:rPr lang="en-US" dirty="0" err="1" smtClean="0"/>
              <a:t>selled</a:t>
            </a:r>
            <a:r>
              <a:rPr lang="en-US" dirty="0" smtClean="0"/>
              <a:t> volumes without any cost)</a:t>
            </a:r>
          </a:p>
        </p:txBody>
      </p:sp>
    </p:spTree>
    <p:extLst>
      <p:ext uri="{BB962C8B-B14F-4D97-AF65-F5344CB8AC3E}">
        <p14:creationId xmlns:p14="http://schemas.microsoft.com/office/powerpoint/2010/main" val="4109183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038" y="862062"/>
            <a:ext cx="10515600" cy="530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4) Aggressive Multiple Licensing</a:t>
            </a:r>
          </a:p>
          <a:p>
            <a:endParaRPr lang="en-US" dirty="0" smtClean="0"/>
          </a:p>
          <a:p>
            <a:r>
              <a:rPr lang="en-US" dirty="0" smtClean="0"/>
              <a:t>This strategy couples:</a:t>
            </a:r>
          </a:p>
          <a:p>
            <a:pPr lvl="1"/>
            <a:r>
              <a:rPr lang="en-US" dirty="0" smtClean="0"/>
              <a:t> heavy licensing-out activity to support technology diffusion</a:t>
            </a:r>
          </a:p>
          <a:p>
            <a:pPr lvl="1"/>
            <a:r>
              <a:rPr lang="en-US" dirty="0" smtClean="0"/>
              <a:t>Producing and commercializing the technology directly </a:t>
            </a:r>
          </a:p>
          <a:p>
            <a:r>
              <a:rPr lang="en-US" dirty="0" smtClean="0"/>
              <a:t>The firm owns capabilities/resources (the complementary ones included), but barriers are low in the market;</a:t>
            </a:r>
          </a:p>
          <a:p>
            <a:r>
              <a:rPr lang="en-US" dirty="0" smtClean="0"/>
              <a:t>Twofold target: </a:t>
            </a:r>
          </a:p>
          <a:p>
            <a:pPr lvl="1"/>
            <a:r>
              <a:rPr lang="en-US" dirty="0" smtClean="0"/>
              <a:t>promoting technology as standard keeping away competitors from developing alternative technologies</a:t>
            </a:r>
          </a:p>
          <a:p>
            <a:pPr lvl="1"/>
            <a:r>
              <a:rPr lang="en-US" dirty="0" smtClean="0"/>
              <a:t>..and preserve a “dominant provider” role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9947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R&amp;D organizations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They represent collaborative agreement between subject to develop R&amp;D activity</a:t>
            </a:r>
          </a:p>
          <a:p>
            <a:r>
              <a:rPr lang="en-US" dirty="0" smtClean="0"/>
              <a:t>2002 – six large Japanese firms (electronics) found a Joint Research Organization (</a:t>
            </a:r>
            <a:r>
              <a:rPr lang="en-US" dirty="0" err="1" smtClean="0"/>
              <a:t>Aspla</a:t>
            </a:r>
            <a:r>
              <a:rPr lang="en-US" dirty="0" smtClean="0"/>
              <a:t>) to develop more advanced microprocessors </a:t>
            </a:r>
          </a:p>
          <a:p>
            <a:pPr lvl="1"/>
            <a:r>
              <a:rPr lang="en-US" dirty="0" smtClean="0"/>
              <a:t>Low returns on ordinary chips</a:t>
            </a:r>
          </a:p>
          <a:p>
            <a:r>
              <a:rPr lang="en-US" dirty="0" smtClean="0"/>
              <a:t>Research consortia (collaborative platforms): they are affordable and effective for SMEs</a:t>
            </a:r>
          </a:p>
          <a:p>
            <a:pPr lvl="1"/>
            <a:r>
              <a:rPr lang="en-US" dirty="0" smtClean="0"/>
              <a:t>(e.g. Heat4u; Home Lab)</a:t>
            </a:r>
          </a:p>
          <a:p>
            <a:pPr marL="0" indent="0">
              <a:buNone/>
            </a:pPr>
            <a:r>
              <a:rPr lang="en-US" dirty="0" smtClean="0"/>
              <a:t>This strategy is usually a long term strategy; It can have different forms and deepness (reinforcing own competences; acquiring external ones)</a:t>
            </a:r>
          </a:p>
          <a:p>
            <a:pPr marL="0" indent="0">
              <a:buNone/>
            </a:pPr>
            <a:r>
              <a:rPr lang="en-US" dirty="0" smtClean="0"/>
              <a:t>It fits complex technologies that require heavy R&amp;D investment </a:t>
            </a:r>
          </a:p>
          <a:p>
            <a:pPr marL="0" indent="0">
              <a:buNone/>
            </a:pPr>
            <a:r>
              <a:rPr lang="en-US" dirty="0" smtClean="0"/>
              <a:t>It includes collaboration between University and Industry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049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type of collaboration?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917290"/>
          <a:ext cx="10515603" cy="459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2229">
                  <a:extLst>
                    <a:ext uri="{9D8B030D-6E8A-4147-A177-3AD203B41FA5}">
                      <a16:colId xmlns:a16="http://schemas.microsoft.com/office/drawing/2014/main" val="3732003603"/>
                    </a:ext>
                  </a:extLst>
                </a:gridCol>
                <a:gridCol w="1730126">
                  <a:extLst>
                    <a:ext uri="{9D8B030D-6E8A-4147-A177-3AD203B41FA5}">
                      <a16:colId xmlns:a16="http://schemas.microsoft.com/office/drawing/2014/main" val="2691676548"/>
                    </a:ext>
                  </a:extLst>
                </a:gridCol>
                <a:gridCol w="1274332">
                  <a:extLst>
                    <a:ext uri="{9D8B030D-6E8A-4147-A177-3AD203B41FA5}">
                      <a16:colId xmlns:a16="http://schemas.microsoft.com/office/drawing/2014/main" val="2507712112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87180350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836471110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1608965483"/>
                    </a:ext>
                  </a:extLst>
                </a:gridCol>
                <a:gridCol w="1502229">
                  <a:extLst>
                    <a:ext uri="{9D8B030D-6E8A-4147-A177-3AD203B41FA5}">
                      <a16:colId xmlns:a16="http://schemas.microsoft.com/office/drawing/2014/main" val="2064990903"/>
                    </a:ext>
                  </a:extLst>
                </a:gridCol>
              </a:tblGrid>
              <a:tr h="27917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Quickness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Valorization</a:t>
                      </a:r>
                      <a:r>
                        <a:rPr lang="en-US" baseline="0" dirty="0" smtClean="0"/>
                        <a:t> of existing capabilities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capabilities development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Access</a:t>
                      </a:r>
                      <a:r>
                        <a:rPr lang="en-US" baseline="0" dirty="0" smtClean="0"/>
                        <a:t> to other firms’ capabilities/knowledge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2964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Internal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autonomous development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77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SA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Sometime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19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JV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Shared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468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Licensing-in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Sometimes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Sometimes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8350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Licensing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-out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Sometimes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7390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Outsourcing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MEDIUM/HIGH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MEDIUM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Sometimes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7217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R&amp;D Organization</a:t>
                      </a:r>
                      <a:r>
                        <a:rPr lang="en-US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866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3843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Autonomous development is costly, slow, risky…</a:t>
            </a:r>
          </a:p>
          <a:p>
            <a:pPr lvl="1"/>
            <a:r>
              <a:rPr lang="en-US" dirty="0" smtClean="0"/>
              <a:t>R&amp;D; project development; tests; learning curves; manufacturing/producing; complementary goods/services</a:t>
            </a:r>
          </a:p>
          <a:p>
            <a:pPr lvl="1"/>
            <a:r>
              <a:rPr lang="en-US" dirty="0" smtClean="0"/>
              <a:t>…but it allows total control over the process; high valorization of existent competencies;</a:t>
            </a:r>
          </a:p>
          <a:p>
            <a:r>
              <a:rPr lang="en-US" dirty="0" smtClean="0"/>
              <a:t>It fits firms with high competence level, access to capital sources, low time pressure</a:t>
            </a:r>
          </a:p>
          <a:p>
            <a:r>
              <a:rPr lang="en-US" dirty="0" smtClean="0"/>
              <a:t>SA show some “loos of control” risk, but they can be limited to some aspects (e.g. developing specific markets) </a:t>
            </a:r>
          </a:p>
          <a:p>
            <a:r>
              <a:rPr lang="en-US" dirty="0" smtClean="0"/>
              <a:t>Through JV firms formally share costs and profits; JV requires long-term partnership (good access to partner’s competences, but </a:t>
            </a:r>
            <a:r>
              <a:rPr lang="en-US" smtClean="0"/>
              <a:t>allows sufficient internal </a:t>
            </a:r>
            <a:r>
              <a:rPr lang="en-US" dirty="0" smtClean="0"/>
              <a:t>resource development)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89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Licensing in </a:t>
            </a:r>
          </a:p>
          <a:p>
            <a:r>
              <a:rPr lang="en-US" dirty="0" smtClean="0"/>
              <a:t>Low cost access to other technologies compared to internal development</a:t>
            </a:r>
          </a:p>
          <a:p>
            <a:r>
              <a:rPr lang="en-US" dirty="0" smtClean="0"/>
              <a:t>Potential depends on the combination between the licensed technology and internal capability/knowledge</a:t>
            </a:r>
          </a:p>
          <a:p>
            <a:r>
              <a:rPr lang="en-US" dirty="0" smtClean="0"/>
              <a:t>Sometimes, it is useful to acquire “complementary” technologies (e.g. batteries for other appliances)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Licensing out</a:t>
            </a:r>
          </a:p>
          <a:p>
            <a:r>
              <a:rPr lang="en-US" dirty="0" smtClean="0"/>
              <a:t>It allows fast diffusion of technologies, while maintaining a certain degree of control. </a:t>
            </a:r>
          </a:p>
          <a:p>
            <a:r>
              <a:rPr lang="en-US" dirty="0" smtClean="0"/>
              <a:t>It allows to diffuse technologies across wide ranges of products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121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selecting (and controlling)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Resources compatibility </a:t>
            </a:r>
          </a:p>
          <a:p>
            <a:pPr lvl="1"/>
            <a:r>
              <a:rPr lang="en-US" dirty="0" smtClean="0"/>
              <a:t>The partner owns “complementary” resources or that can be integrated..</a:t>
            </a:r>
          </a:p>
          <a:p>
            <a:r>
              <a:rPr lang="en-US" dirty="0" smtClean="0"/>
              <a:t>Strategical compatibility</a:t>
            </a:r>
          </a:p>
          <a:p>
            <a:pPr lvl="1"/>
            <a:r>
              <a:rPr lang="en-US" dirty="0" smtClean="0"/>
              <a:t>Entrepreneurship “style” and deep strategic targets should be compatible (and known) – e.g. avoiding to mix “cost” targets with “innovation” targets. </a:t>
            </a:r>
          </a:p>
          <a:p>
            <a:endParaRPr lang="en-US" dirty="0" smtClean="0"/>
          </a:p>
          <a:p>
            <a:r>
              <a:rPr lang="en-US" dirty="0" smtClean="0"/>
              <a:t>1) Impact on opportunities and threats</a:t>
            </a:r>
          </a:p>
          <a:p>
            <a:r>
              <a:rPr lang="en-US" dirty="0" smtClean="0"/>
              <a:t>2) Impact on strengths and weaknesses </a:t>
            </a:r>
          </a:p>
          <a:p>
            <a:r>
              <a:rPr lang="en-US" dirty="0" smtClean="0"/>
              <a:t>3) Impacts on strategic orientation</a:t>
            </a:r>
          </a:p>
          <a:p>
            <a:endParaRPr lang="en-US" dirty="0"/>
          </a:p>
          <a:p>
            <a:r>
              <a:rPr lang="en-US" dirty="0" smtClean="0"/>
              <a:t>Partners’ Governance and Monitoring</a:t>
            </a:r>
          </a:p>
          <a:p>
            <a:pPr lvl="1"/>
            <a:r>
              <a:rPr lang="en-US" dirty="0" smtClean="0"/>
              <a:t>Equity ownership</a:t>
            </a:r>
          </a:p>
          <a:p>
            <a:pPr lvl="1"/>
            <a:r>
              <a:rPr lang="en-US" dirty="0" smtClean="0"/>
              <a:t>Relational governance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31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1) Impact on opportunities and threats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Might cooperation modify customers’ contractual power, and in what way? </a:t>
            </a:r>
          </a:p>
          <a:p>
            <a:r>
              <a:rPr lang="en-US" dirty="0" smtClean="0"/>
              <a:t>How does cooperation modify risk of new entrants entering the market? (might the partner get a new competitor?, or does the partnership improve entry barriers?)</a:t>
            </a:r>
          </a:p>
          <a:p>
            <a:r>
              <a:rPr lang="en-US" dirty="0" smtClean="0"/>
              <a:t>Might cooperation impact both behavior and positioning of the firm, towards direct competitors?</a:t>
            </a:r>
          </a:p>
          <a:p>
            <a:r>
              <a:rPr lang="en-US" dirty="0" smtClean="0"/>
              <a:t>Might cooperation impact on availability of complementary goods/services or changing the threat level related to substitute products/technologies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0211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</a:t>
            </a:r>
            <a:r>
              <a:rPr lang="en-US" dirty="0" smtClean="0"/>
              <a:t>) </a:t>
            </a:r>
            <a:r>
              <a:rPr lang="en-US" dirty="0"/>
              <a:t>Impact on strengths and </a:t>
            </a:r>
            <a:r>
              <a:rPr lang="en-US" dirty="0" smtClean="0"/>
              <a:t>weaknesses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the cooperation capable to let improve (or to potentially reduce) the firms strengths? </a:t>
            </a:r>
          </a:p>
          <a:p>
            <a:r>
              <a:rPr lang="en-US" dirty="0" smtClean="0"/>
              <a:t>Is the cooperation useful to improve capability to face its weaknesses?</a:t>
            </a:r>
          </a:p>
          <a:p>
            <a:r>
              <a:rPr lang="en-US" dirty="0" smtClean="0"/>
              <a:t>Does the cooperation allow competitive advantage competitors will find difficult to imitate? Might this competitive advantage to be achieved without cooperation as well? </a:t>
            </a:r>
          </a:p>
          <a:p>
            <a:r>
              <a:rPr lang="en-US" dirty="0" smtClean="0"/>
              <a:t>Does the cooperation allow the firm to improve key capability and resources?</a:t>
            </a:r>
          </a:p>
          <a:p>
            <a:r>
              <a:rPr lang="en-US" dirty="0" smtClean="0"/>
              <a:t>Might cooperation impact the firm financial framework?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17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“COOPERATION” AS A STRATEGY FOR INNOVATION (“networks” and “institutions”)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Partnerships or standing alone?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SANGAMO Case</a:t>
            </a:r>
          </a:p>
          <a:p>
            <a:r>
              <a:rPr lang="en-US" sz="2000" i="1" dirty="0" smtClean="0"/>
              <a:t>See: Schilling, M.A., </a:t>
            </a:r>
            <a:r>
              <a:rPr lang="en-US" sz="2000" i="1" dirty="0" err="1" smtClean="0"/>
              <a:t>Izzo</a:t>
            </a:r>
            <a:r>
              <a:rPr lang="en-US" sz="2000" i="1" dirty="0" smtClean="0"/>
              <a:t>, F. (2017), </a:t>
            </a:r>
            <a:r>
              <a:rPr lang="en-US" sz="2000" i="1" dirty="0" err="1" smtClean="0"/>
              <a:t>Gestione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dell’Innovazione</a:t>
            </a:r>
            <a:r>
              <a:rPr lang="en-US" sz="2000" i="1" dirty="0" smtClean="0"/>
              <a:t>, </a:t>
            </a:r>
            <a:r>
              <a:rPr lang="en-US" sz="2000" i="1" dirty="0" err="1" smtClean="0"/>
              <a:t>Mc.Graw</a:t>
            </a:r>
            <a:r>
              <a:rPr lang="en-US" sz="2000" i="1" dirty="0" smtClean="0"/>
              <a:t> Hill Education, IV Ed., pp.293-301</a:t>
            </a:r>
          </a:p>
          <a:p>
            <a:r>
              <a:rPr lang="en-US" sz="2000" i="1" dirty="0" smtClean="0"/>
              <a:t>1995 – </a:t>
            </a:r>
            <a:r>
              <a:rPr lang="en-US" sz="2000" i="1" dirty="0" smtClean="0">
                <a:solidFill>
                  <a:srgbClr val="FF0000"/>
                </a:solidFill>
              </a:rPr>
              <a:t>Zinc Finger Nucleases (ZNF) </a:t>
            </a:r>
            <a:r>
              <a:rPr lang="en-US" sz="2000" i="1" dirty="0" smtClean="0"/>
              <a:t>– technical solution to modify (“repair”) the genetic code (specifically single “wrong” chromosomes) of a person, which is potentially useful to face heavy diseases as Hemophilia, HIV, etc. </a:t>
            </a:r>
          </a:p>
          <a:p>
            <a:r>
              <a:rPr lang="en-US" dirty="0" smtClean="0"/>
              <a:t>Problem: developing a marketable “pharmaceutical” solution (very costly, long and risky process)</a:t>
            </a:r>
          </a:p>
          <a:p>
            <a:pPr lvl="1"/>
            <a:r>
              <a:rPr lang="en-US" dirty="0" smtClean="0"/>
              <a:t>High costs for clinical trials</a:t>
            </a:r>
          </a:p>
          <a:p>
            <a:pPr lvl="1"/>
            <a:r>
              <a:rPr lang="en-US" dirty="0" smtClean="0"/>
              <a:t>Potential “competitive” technologies  (e.g. TALEN, based on a similar concept, but “easier” to be developed although with less specificity compared to ZFN; CRISP, different approach; based on “natural defenses” developed by bacteria able to eliminate wrong DNA)</a:t>
            </a:r>
          </a:p>
          <a:p>
            <a:endParaRPr lang="en-US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6972086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3) Impacts on strategic </a:t>
            </a:r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the cooperation compatible with the firms strategic targets?</a:t>
            </a:r>
          </a:p>
          <a:p>
            <a:r>
              <a:rPr lang="en-US" dirty="0" smtClean="0"/>
              <a:t>Might the cooperation be useful to close the existing gaps (resources/technologies, etc.) between current situation and strategic targets? </a:t>
            </a:r>
          </a:p>
          <a:p>
            <a:r>
              <a:rPr lang="en-US" dirty="0" smtClean="0"/>
              <a:t>What is probability that cooperation strategy targets are going to change over time; Would such a changes be still compatible with the firm strategic orientation?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9111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Partners’ Governance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2502"/>
            <a:ext cx="10515600" cy="4496517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Governance structure can be very articulated if cooperation targets are relevant and complex.</a:t>
            </a:r>
          </a:p>
          <a:p>
            <a:r>
              <a:rPr lang="en-US" dirty="0" smtClean="0"/>
              <a:t>Many times, it is useful to develop contractual frameworks to assure that:</a:t>
            </a:r>
          </a:p>
          <a:p>
            <a:pPr lvl="1"/>
            <a:r>
              <a:rPr lang="en-US" dirty="0" smtClean="0"/>
              <a:t>A clear picture of duties and rights is available</a:t>
            </a:r>
          </a:p>
          <a:p>
            <a:pPr lvl="1"/>
            <a:r>
              <a:rPr lang="en-US" dirty="0" smtClean="0"/>
              <a:t>adequate legal protection is guaranteed to contractors</a:t>
            </a:r>
          </a:p>
          <a:p>
            <a:r>
              <a:rPr lang="en-US" dirty="0" smtClean="0"/>
              <a:t>Usually, cooperation contract specify:</a:t>
            </a:r>
          </a:p>
          <a:p>
            <a:pPr lvl="1"/>
            <a:r>
              <a:rPr lang="en-US" dirty="0" smtClean="0"/>
              <a:t>resources, services, plants, IPRs, etc. each partner is obliged to make available</a:t>
            </a:r>
          </a:p>
          <a:p>
            <a:pPr lvl="1"/>
            <a:r>
              <a:rPr lang="en-US" dirty="0" smtClean="0"/>
              <a:t>the degree of control allowed to each partner (e.g. possibility to involve other subjects into the process; how managing IPRs developed, etc.; times and ways to manage financial flows or IPRS, etc.).</a:t>
            </a:r>
          </a:p>
          <a:p>
            <a:r>
              <a:rPr lang="en-US" dirty="0" smtClean="0"/>
              <a:t>Contracts often include clauses on monitoring behaviors (e.g. compulsory reporting, cooperation audit, etc.; conditions required to conclude cooperation).</a:t>
            </a:r>
          </a:p>
          <a:p>
            <a:r>
              <a:rPr lang="en-US" dirty="0" smtClean="0"/>
              <a:t>Sometimes, SA evolve into “equity ownership” (with shares owned by the partners – they improve incentive mechanisms and sense of commitment).</a:t>
            </a:r>
          </a:p>
          <a:p>
            <a:r>
              <a:rPr lang="en-US" dirty="0" smtClean="0"/>
              <a:t>but…many SA are founded just on implicit and not formalized “relational governance”.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423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314" y="195989"/>
            <a:ext cx="6284251" cy="624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9819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INNOVATION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754" y="1770741"/>
            <a:ext cx="6526801" cy="39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17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b="1" dirty="0"/>
              <a:t>Open Innovation (OI) paradigm </a:t>
            </a:r>
            <a:r>
              <a:rPr lang="en-US" dirty="0"/>
              <a:t>is broadly defined as the shift from a traditional closed and controlled R&amp;D and innovation environment towards open and flexible </a:t>
            </a:r>
            <a:r>
              <a:rPr lang="en-US" dirty="0" smtClean="0"/>
              <a:t>models</a:t>
            </a:r>
            <a:endParaRPr lang="en-US" dirty="0"/>
          </a:p>
          <a:p>
            <a:r>
              <a:rPr lang="en-US" dirty="0" smtClean="0"/>
              <a:t>An </a:t>
            </a:r>
            <a:r>
              <a:rPr lang="en-US" b="1" dirty="0"/>
              <a:t>Open Innovation strategy </a:t>
            </a:r>
            <a:r>
              <a:rPr lang="en-US" dirty="0"/>
              <a:t>(</a:t>
            </a:r>
            <a:r>
              <a:rPr lang="en-US" b="1" dirty="0"/>
              <a:t>OIS</a:t>
            </a:r>
            <a:r>
              <a:rPr lang="en-US" dirty="0"/>
              <a:t>) aims to redefine the boundaries between the company and its surrounding environment, making the firm more porous and embedded in loosely-coupled networks of different actors, collectively and individually working towards creating and commercializing new knowledge.</a:t>
            </a:r>
          </a:p>
        </p:txBody>
      </p:sp>
    </p:spTree>
    <p:extLst>
      <p:ext uri="{BB962C8B-B14F-4D97-AF65-F5344CB8AC3E}">
        <p14:creationId xmlns:p14="http://schemas.microsoft.com/office/powerpoint/2010/main" val="3341481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Furthermore, the concept of Open Innovation is related to that of the </a:t>
            </a:r>
            <a:r>
              <a:rPr lang="en-US" b="1" dirty="0"/>
              <a:t>open business model</a:t>
            </a:r>
            <a:r>
              <a:rPr lang="en-US" dirty="0"/>
              <a:t>, since the link between technology and new business models is strengthened by the intensive use of Open Innovation. </a:t>
            </a:r>
            <a:endParaRPr lang="en-US" dirty="0" smtClean="0"/>
          </a:p>
          <a:p>
            <a:r>
              <a:rPr lang="en-US" b="1" dirty="0" smtClean="0"/>
              <a:t>With </a:t>
            </a:r>
            <a:r>
              <a:rPr lang="en-US" b="1" dirty="0"/>
              <a:t>the rise of Web </a:t>
            </a:r>
            <a:r>
              <a:rPr lang="en-US" b="1" dirty="0" smtClean="0"/>
              <a:t>2.0 (</a:t>
            </a:r>
            <a:r>
              <a:rPr lang="it-IT" b="1" dirty="0"/>
              <a:t>User-</a:t>
            </a:r>
            <a:r>
              <a:rPr lang="it-IT" b="1" dirty="0" err="1"/>
              <a:t>generated</a:t>
            </a:r>
            <a:r>
              <a:rPr lang="it-IT" b="1" dirty="0"/>
              <a:t> </a:t>
            </a:r>
            <a:r>
              <a:rPr lang="it-IT" b="1" dirty="0" err="1" smtClean="0"/>
              <a:t>content</a:t>
            </a:r>
            <a:r>
              <a:rPr lang="it-IT" b="1" dirty="0" smtClean="0"/>
              <a:t>) </a:t>
            </a:r>
            <a:r>
              <a:rPr lang="en-US" b="1" dirty="0" smtClean="0"/>
              <a:t>a </a:t>
            </a:r>
            <a:r>
              <a:rPr lang="en-US" b="1" dirty="0"/>
              <a:t>new generation of business models has emerged, and converged in the new paradigm of Open Innovation </a:t>
            </a:r>
            <a:r>
              <a:rPr lang="en-US" b="1" dirty="0" smtClean="0"/>
              <a:t>2.0.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new paradigm involves “principles of integrated collaboration, co-created shared values, cultivated innovation ecosystem, unleashed exponential technologies, and extraordinarily rapid adoption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9392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8087" y="0"/>
            <a:ext cx="4893958" cy="7133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72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“COOPERATION” AS A STRATEGY FOR INNOVATION (“networks” and “institutions”)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2015: </a:t>
            </a:r>
            <a:r>
              <a:rPr lang="en-US" dirty="0" err="1" smtClean="0"/>
              <a:t>Sangamo</a:t>
            </a:r>
            <a:r>
              <a:rPr lang="en-US" dirty="0" smtClean="0"/>
              <a:t> employs 84 people (mainly R&amp;D)</a:t>
            </a:r>
          </a:p>
          <a:p>
            <a:pPr lvl="1"/>
            <a:r>
              <a:rPr lang="en-US" dirty="0" smtClean="0"/>
              <a:t>No selling activity</a:t>
            </a:r>
          </a:p>
          <a:p>
            <a:pPr lvl="1"/>
            <a:r>
              <a:rPr lang="en-US" dirty="0" smtClean="0"/>
              <a:t>It hasn’t got sufficient resources to develop the required trials</a:t>
            </a:r>
          </a:p>
          <a:p>
            <a:pPr lvl="1"/>
            <a:r>
              <a:rPr lang="en-US" dirty="0" smtClean="0"/>
              <a:t>Heavy financial looses </a:t>
            </a:r>
          </a:p>
          <a:p>
            <a:r>
              <a:rPr lang="en-US" dirty="0" smtClean="0"/>
              <a:t>Biogen Idec – Large Biotech Firm (UK); Shire AG (UK) </a:t>
            </a:r>
          </a:p>
          <a:p>
            <a:pPr lvl="1"/>
            <a:r>
              <a:rPr lang="en-US" dirty="0" smtClean="0"/>
              <a:t>Partnership </a:t>
            </a:r>
            <a:r>
              <a:rPr lang="en-US" dirty="0" err="1" smtClean="0"/>
              <a:t>Sangamo</a:t>
            </a:r>
            <a:r>
              <a:rPr lang="en-US" dirty="0" smtClean="0"/>
              <a:t>-Biogen to develop trials on ZFN </a:t>
            </a:r>
          </a:p>
          <a:p>
            <a:pPr lvl="1"/>
            <a:r>
              <a:rPr lang="en-US" dirty="0" smtClean="0"/>
              <a:t>Upfront-fees </a:t>
            </a:r>
            <a:r>
              <a:rPr lang="en-US" dirty="0"/>
              <a:t>to develop research</a:t>
            </a:r>
          </a:p>
          <a:p>
            <a:pPr lvl="1"/>
            <a:r>
              <a:rPr lang="en-US" dirty="0" smtClean="0"/>
              <a:t>royalties in case of future commercialization</a:t>
            </a:r>
          </a:p>
          <a:p>
            <a:r>
              <a:rPr lang="en-US" dirty="0" smtClean="0"/>
              <a:t>Solutions for HIV? </a:t>
            </a:r>
            <a:r>
              <a:rPr lang="en-US" dirty="0" err="1" smtClean="0"/>
              <a:t>Sangamo</a:t>
            </a:r>
            <a:r>
              <a:rPr lang="en-US" dirty="0" smtClean="0"/>
              <a:t> decided for a stand-alone strategy based on his ZFN Technology!</a:t>
            </a:r>
          </a:p>
          <a:p>
            <a:r>
              <a:rPr lang="en-US" dirty="0" smtClean="0"/>
              <a:t>In the long term, </a:t>
            </a:r>
            <a:r>
              <a:rPr lang="en-US" dirty="0" err="1" smtClean="0"/>
              <a:t>Sangamo’s</a:t>
            </a:r>
            <a:r>
              <a:rPr lang="en-US" dirty="0" smtClean="0"/>
              <a:t> target was getting a firm able to operate all “rings” of the chain (trials, etc.) and HIV was the sector selected to start this way…</a:t>
            </a:r>
          </a:p>
          <a:p>
            <a:pPr lvl="1"/>
            <a:endParaRPr lang="en-US" dirty="0" smtClean="0"/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27637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IBM-YOOX partnership case</a:t>
            </a:r>
          </a:p>
          <a:p>
            <a:r>
              <a:rPr lang="en-US" dirty="0" smtClean="0"/>
              <a:t>2015 – </a:t>
            </a:r>
            <a:r>
              <a:rPr lang="en-US" dirty="0" err="1" smtClean="0"/>
              <a:t>Yoox</a:t>
            </a:r>
            <a:r>
              <a:rPr lang="en-US" dirty="0" smtClean="0"/>
              <a:t> develops YNAP, a “</a:t>
            </a:r>
            <a:r>
              <a:rPr lang="en-US" dirty="0" err="1" smtClean="0"/>
              <a:t>Newco</a:t>
            </a:r>
            <a:r>
              <a:rPr lang="en-US" dirty="0" smtClean="0"/>
              <a:t>” (</a:t>
            </a:r>
            <a:r>
              <a:rPr lang="en-US" dirty="0" err="1" smtClean="0"/>
              <a:t>yoox+Net-A-Porter</a:t>
            </a:r>
            <a:r>
              <a:rPr lang="en-US" dirty="0" smtClean="0"/>
              <a:t>; e-commerce)</a:t>
            </a:r>
          </a:p>
          <a:p>
            <a:r>
              <a:rPr lang="en-US" dirty="0" err="1" smtClean="0"/>
              <a:t>Yoox</a:t>
            </a:r>
            <a:r>
              <a:rPr lang="en-US" dirty="0" smtClean="0"/>
              <a:t> (launched in 2000):  heavily financed by VCs; 800 people employed; </a:t>
            </a:r>
          </a:p>
          <a:p>
            <a:r>
              <a:rPr lang="en-US" dirty="0" smtClean="0"/>
              <a:t>YNAP: Development of a technological platform with IBM, unique for all “online stores” (Retail; Luxury </a:t>
            </a:r>
            <a:r>
              <a:rPr lang="en-US" dirty="0"/>
              <a:t>F</a:t>
            </a:r>
            <a:r>
              <a:rPr lang="en-US" dirty="0" smtClean="0"/>
              <a:t>ashion </a:t>
            </a:r>
            <a:r>
              <a:rPr lang="en-US" dirty="0"/>
              <a:t>O</a:t>
            </a:r>
            <a:r>
              <a:rPr lang="en-US" dirty="0" smtClean="0"/>
              <a:t>nline)</a:t>
            </a:r>
          </a:p>
          <a:p>
            <a:pPr lvl="1"/>
            <a:r>
              <a:rPr lang="en-US" dirty="0" smtClean="0"/>
              <a:t>Speeding integration between systems</a:t>
            </a:r>
          </a:p>
          <a:p>
            <a:pPr lvl="1"/>
            <a:r>
              <a:rPr lang="en-US" dirty="0" smtClean="0"/>
              <a:t>Addressing innovation efforts towards the “innovation frontiers” linked to the customer experience and personal devices (smartphone, etc.) – customer insight and analytics, social media marketing, etc. – “</a:t>
            </a:r>
            <a:r>
              <a:rPr lang="en-US" dirty="0" err="1" smtClean="0"/>
              <a:t>Omnichannel</a:t>
            </a:r>
            <a:r>
              <a:rPr lang="en-US" dirty="0" smtClean="0"/>
              <a:t>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156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406" y="350785"/>
            <a:ext cx="10515600" cy="6158169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Cooperating …(INTER FIRM NETWORKS)</a:t>
            </a:r>
          </a:p>
          <a:p>
            <a:r>
              <a:rPr lang="en-US" dirty="0" smtClean="0"/>
              <a:t>“Networks” as a key driver for innovation: cooperation allows better results in principle…</a:t>
            </a:r>
          </a:p>
          <a:p>
            <a:pPr marL="0" indent="0">
              <a:buNone/>
            </a:pPr>
            <a:r>
              <a:rPr lang="en-US" dirty="0" smtClean="0"/>
              <a:t>More knowledge and capability (in case of “lack”…); </a:t>
            </a:r>
          </a:p>
          <a:p>
            <a:pPr marL="0" indent="0">
              <a:buNone/>
            </a:pPr>
            <a:r>
              <a:rPr lang="en-US" dirty="0" smtClean="0"/>
              <a:t>Accelerating and enriching the “learning” process and </a:t>
            </a:r>
            <a:r>
              <a:rPr lang="en-US" dirty="0" err="1" smtClean="0"/>
              <a:t>Knowledg</a:t>
            </a:r>
            <a:r>
              <a:rPr lang="en-US" dirty="0" smtClean="0"/>
              <a:t> Transfer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Strategic Alliances (e.g. Apple/Canon in the laser printing segment)</a:t>
            </a:r>
          </a:p>
          <a:p>
            <a:pPr lvl="1"/>
            <a:r>
              <a:rPr lang="en-US" dirty="0" smtClean="0"/>
              <a:t>…or to reduce financial burdens (avoiding “fixed costs”) and improving flexibility, focusing on “specialization areas” and bridging other partners</a:t>
            </a:r>
          </a:p>
          <a:p>
            <a:pPr lvl="2"/>
            <a:r>
              <a:rPr lang="en-US" dirty="0" smtClean="0"/>
              <a:t>E.g. Colnago and Ferrari (Carbon Fiber Components Production  outsourced to Ferrari)</a:t>
            </a:r>
          </a:p>
          <a:p>
            <a:pPr lvl="2"/>
            <a:r>
              <a:rPr lang="en-US" dirty="0" smtClean="0"/>
              <a:t>Mixes between “sectors” – e.g. IBM and </a:t>
            </a:r>
            <a:r>
              <a:rPr lang="en-US" dirty="0" err="1" smtClean="0"/>
              <a:t>Yoox</a:t>
            </a:r>
            <a:r>
              <a:rPr lang="en-US" dirty="0" smtClean="0"/>
              <a:t> (virtual shop)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Sharing costs and risks (heavy investment and high uncertainty)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…</a:t>
            </a:r>
            <a:r>
              <a:rPr lang="en-US" dirty="0"/>
              <a:t>also to accelerate development in very “fast” and competitive markets where a dominant design has not developed yet (e.g. FIAT-Chrysler/Google</a:t>
            </a:r>
            <a:r>
              <a:rPr lang="en-US" dirty="0" smtClean="0"/>
              <a:t>)</a:t>
            </a:r>
          </a:p>
          <a:p>
            <a:r>
              <a:rPr lang="en-US" dirty="0"/>
              <a:t>Cooperation during development phases paves the way to cooperation in commercialization too.</a:t>
            </a:r>
          </a:p>
          <a:p>
            <a:r>
              <a:rPr lang="en-US" dirty="0"/>
              <a:t>Cooperation allows to further enlarge contact networks (more information, etc.)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1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Cooperation 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STRATEGIC ALLIANCES (SA)</a:t>
            </a:r>
          </a:p>
          <a:p>
            <a:r>
              <a:rPr lang="en-US" dirty="0" smtClean="0"/>
              <a:t>Categorization of SA through different “dimensions”</a:t>
            </a:r>
          </a:p>
          <a:p>
            <a:pPr lvl="1"/>
            <a:r>
              <a:rPr lang="en-US" dirty="0" smtClean="0"/>
              <a:t>Capability of realizing:</a:t>
            </a:r>
          </a:p>
          <a:p>
            <a:pPr lvl="2"/>
            <a:r>
              <a:rPr lang="en-US" dirty="0" smtClean="0"/>
              <a:t>A)  </a:t>
            </a:r>
            <a:r>
              <a:rPr lang="en-US" b="1" dirty="0" smtClean="0"/>
              <a:t>integration</a:t>
            </a:r>
            <a:r>
              <a:rPr lang="en-US" dirty="0" smtClean="0"/>
              <a:t> (</a:t>
            </a:r>
            <a:r>
              <a:rPr lang="en-US" u="sng" dirty="0"/>
              <a:t>complementary competences</a:t>
            </a:r>
            <a:r>
              <a:rPr lang="en-US" dirty="0" smtClean="0"/>
              <a:t>) – avoiding to absorb partner technology</a:t>
            </a:r>
            <a:endParaRPr lang="en-US" dirty="0"/>
          </a:p>
          <a:p>
            <a:pPr lvl="2"/>
            <a:r>
              <a:rPr lang="en-US" dirty="0" smtClean="0"/>
              <a:t>B) </a:t>
            </a:r>
            <a:r>
              <a:rPr lang="en-US" b="1" dirty="0" smtClean="0"/>
              <a:t>transfer</a:t>
            </a:r>
            <a:r>
              <a:rPr lang="en-US" dirty="0" smtClean="0"/>
              <a:t> between partners (e.g. knowledge transfer oriented) – not complementary competences</a:t>
            </a:r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1.  </a:t>
            </a:r>
            <a:r>
              <a:rPr lang="en-US" b="1" dirty="0" smtClean="0"/>
              <a:t>Dyadic alliances </a:t>
            </a:r>
            <a:r>
              <a:rPr lang="en-US" dirty="0" smtClean="0"/>
              <a:t>(two partners – high attention to the partner profile – e.g. sensitive industries; reducing risks to “loos technology control” )</a:t>
            </a:r>
          </a:p>
          <a:p>
            <a:pPr lvl="2"/>
            <a:r>
              <a:rPr lang="en-US" dirty="0" smtClean="0"/>
              <a:t>2.  </a:t>
            </a:r>
            <a:r>
              <a:rPr lang="en-US" b="1" dirty="0" smtClean="0"/>
              <a:t>Networks</a:t>
            </a:r>
            <a:r>
              <a:rPr lang="en-US" dirty="0" smtClean="0"/>
              <a:t> (with partners having “complementary” capabilities)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Firm as a network of firms providing complementary “inputs” (knowledge, etc.): paying attention to the “competitive” risk (e.g. what are partners’ markets? ) and to “information dispersion”</a:t>
            </a:r>
          </a:p>
          <a:p>
            <a:pPr lvl="1"/>
            <a:r>
              <a:rPr lang="en-US" dirty="0" smtClean="0"/>
              <a:t>Pretty high share of AS who fail! (egoistic behavior, etc.).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770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045" y="242630"/>
            <a:ext cx="10515600" cy="661537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JOINT VENTURES</a:t>
            </a:r>
          </a:p>
          <a:p>
            <a:r>
              <a:rPr lang="en-US" dirty="0" smtClean="0"/>
              <a:t>AS requiring formal structure (contractual agreement)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LICENSING</a:t>
            </a:r>
          </a:p>
          <a:p>
            <a:r>
              <a:rPr lang="en-US" dirty="0" smtClean="0"/>
              <a:t>Contractual agreement to exchange utilization rights.</a:t>
            </a:r>
          </a:p>
          <a:p>
            <a:r>
              <a:rPr lang="en-US" dirty="0" smtClean="0"/>
              <a:t>Less expensive than in-house development </a:t>
            </a:r>
          </a:p>
          <a:p>
            <a:r>
              <a:rPr lang="en-US" dirty="0" smtClean="0"/>
              <a:t>Higher risks of competition from other “licensed” (but strategies are possible to acquire “rough” licenses and to “develop around it” final innovative products – e.g. Connect and development Program by Procter and Gamble</a:t>
            </a:r>
          </a:p>
          <a:p>
            <a:r>
              <a:rPr lang="en-US" dirty="0" smtClean="0"/>
              <a:t>E.g.  </a:t>
            </a:r>
            <a:r>
              <a:rPr lang="en-US" dirty="0" smtClean="0">
                <a:solidFill>
                  <a:srgbClr val="FF0000"/>
                </a:solidFill>
              </a:rPr>
              <a:t>“</a:t>
            </a:r>
            <a:r>
              <a:rPr lang="en-US" dirty="0" err="1" smtClean="0">
                <a:solidFill>
                  <a:srgbClr val="FF0000"/>
                </a:solidFill>
              </a:rPr>
              <a:t>Vibram</a:t>
            </a:r>
            <a:r>
              <a:rPr lang="en-US" dirty="0" smtClean="0">
                <a:solidFill>
                  <a:srgbClr val="FF0000"/>
                </a:solidFill>
              </a:rPr>
              <a:t>” case (both “licensing in” and “licensing out”)  </a:t>
            </a:r>
          </a:p>
          <a:p>
            <a:pPr lvl="1"/>
            <a:r>
              <a:rPr lang="en-US" dirty="0" smtClean="0"/>
              <a:t>(shoe soles, 1937;  1954 “K2 mission”)</a:t>
            </a:r>
          </a:p>
          <a:p>
            <a:pPr lvl="1"/>
            <a:r>
              <a:rPr lang="en-US" dirty="0" smtClean="0"/>
              <a:t>Many innovations licensed;</a:t>
            </a:r>
          </a:p>
          <a:p>
            <a:pPr lvl="1"/>
            <a:r>
              <a:rPr lang="en-US" dirty="0" smtClean="0"/>
              <a:t>energy production trough walking, allowed by (passive) licensing from </a:t>
            </a:r>
            <a:r>
              <a:rPr lang="en-US" dirty="0" err="1" smtClean="0"/>
              <a:t>InStep</a:t>
            </a:r>
            <a:r>
              <a:rPr lang="en-US" dirty="0" smtClean="0"/>
              <a:t> Nano Power (USA) and cooperation. </a:t>
            </a:r>
          </a:p>
          <a:p>
            <a:pPr lvl="1"/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OUTSOURCING </a:t>
            </a:r>
          </a:p>
          <a:p>
            <a:pPr marL="0" indent="0">
              <a:buNone/>
            </a:pPr>
            <a:r>
              <a:rPr lang="en-US" dirty="0" smtClean="0"/>
              <a:t>E.g. </a:t>
            </a:r>
            <a:r>
              <a:rPr lang="en-US" dirty="0"/>
              <a:t>C</a:t>
            </a:r>
            <a:r>
              <a:rPr lang="en-US" dirty="0" smtClean="0"/>
              <a:t>ontract Manufacturing</a:t>
            </a:r>
          </a:p>
          <a:p>
            <a:pPr marL="0" indent="0">
              <a:buNone/>
            </a:pPr>
            <a:r>
              <a:rPr lang="en-US" dirty="0" smtClean="0"/>
              <a:t>It avoids sunk costs (production plants); allows more flexibility (demand risk) and focus on core (innovative) business </a:t>
            </a:r>
          </a:p>
          <a:p>
            <a:pPr marL="0" indent="0">
              <a:buNone/>
            </a:pPr>
            <a:r>
              <a:rPr lang="en-US" dirty="0" smtClean="0"/>
              <a:t>But…</a:t>
            </a:r>
          </a:p>
          <a:p>
            <a:pPr lvl="1"/>
            <a:r>
              <a:rPr lang="en-US" dirty="0" smtClean="0"/>
              <a:t>it implies renouncing to “learning” opportunities (long term negative effect: “hollow corporation” risk)</a:t>
            </a:r>
          </a:p>
          <a:p>
            <a:pPr lvl="1"/>
            <a:r>
              <a:rPr lang="en-US" dirty="0" smtClean="0"/>
              <a:t>Can induce high transaction costs and giving partner high opportunity of manufacturing economies (= market power).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594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Strategic alliances and licensing to promote “standards”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Technology race in “winner takes all” markets</a:t>
            </a:r>
          </a:p>
          <a:p>
            <a:r>
              <a:rPr lang="en-US" dirty="0" smtClean="0"/>
              <a:t>Strategic Solutions (Hill, 1997)</a:t>
            </a:r>
          </a:p>
          <a:p>
            <a:r>
              <a:rPr lang="en-US" dirty="0" smtClean="0"/>
              <a:t>Drivers:</a:t>
            </a:r>
          </a:p>
          <a:p>
            <a:pPr lvl="1"/>
            <a:r>
              <a:rPr lang="en-US" dirty="0" smtClean="0"/>
              <a:t>Barriers against imitation</a:t>
            </a:r>
          </a:p>
          <a:p>
            <a:pPr lvl="1"/>
            <a:r>
              <a:rPr lang="en-US" dirty="0" smtClean="0"/>
              <a:t>Competitors with distinctive capabilities and knowledge</a:t>
            </a:r>
          </a:p>
          <a:p>
            <a:r>
              <a:rPr lang="en-US" dirty="0" smtClean="0"/>
              <a:t>Options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Aggressive sole provider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Selecting Partnering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Passive Multiple Licensing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Aggressive Multiple Licensing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08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9038" y="862062"/>
            <a:ext cx="10515600" cy="5302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1) Aggressive Sole provider (going it alone)</a:t>
            </a:r>
          </a:p>
          <a:p>
            <a:r>
              <a:rPr lang="en-US" dirty="0" smtClean="0"/>
              <a:t>The firm tries to propose itself as the unique provider capable to offer market standard technology</a:t>
            </a:r>
          </a:p>
          <a:p>
            <a:r>
              <a:rPr lang="en-US" dirty="0" smtClean="0"/>
              <a:t>It avoids looking for partners and licensing-out (aggressive market orientation)</a:t>
            </a:r>
          </a:p>
          <a:p>
            <a:pPr lvl="1"/>
            <a:r>
              <a:rPr lang="en-US" dirty="0" smtClean="0"/>
              <a:t>Wide distribution networks</a:t>
            </a:r>
          </a:p>
          <a:p>
            <a:pPr lvl="1"/>
            <a:r>
              <a:rPr lang="en-US" dirty="0" smtClean="0"/>
              <a:t>Aggressive pricing </a:t>
            </a:r>
          </a:p>
          <a:p>
            <a:pPr lvl="1"/>
            <a:r>
              <a:rPr lang="en-US" dirty="0" smtClean="0"/>
              <a:t>Diversification/controlling complementary goods/services (providers of complementary goods should exist, if the firm cannot produce them)</a:t>
            </a:r>
          </a:p>
          <a:p>
            <a:r>
              <a:rPr lang="en-US" dirty="0" smtClean="0"/>
              <a:t>If successful, the firm will keep all profits</a:t>
            </a:r>
          </a:p>
          <a:p>
            <a:r>
              <a:rPr lang="en-US" dirty="0" smtClean="0"/>
              <a:t>Risk: high investment and expenditure (financial resources required)</a:t>
            </a:r>
          </a:p>
          <a:p>
            <a:r>
              <a:rPr lang="en-US" dirty="0" smtClean="0"/>
              <a:t>It makes sense just if barriers against imitation are actually effective (competitors are not highly competitive in developing alternative technologies).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24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2157</Words>
  <Application>Microsoft Office PowerPoint</Application>
  <PresentationFormat>Widescreen</PresentationFormat>
  <Paragraphs>247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Office Theme</vt:lpstr>
      <vt:lpstr>Sectoral Innovation System Part II –  Special Focus on Cooperation for innovation</vt:lpstr>
      <vt:lpstr>“COOPERATION” AS A STRATEGY FOR INNOVATION (“networks” and “institutions”)</vt:lpstr>
      <vt:lpstr>“COOPERATION” AS A STRATEGY FOR INNOVATION (“networks” and “institutions”)</vt:lpstr>
      <vt:lpstr>PowerPoint Presentation</vt:lpstr>
      <vt:lpstr>PowerPoint Presentation</vt:lpstr>
      <vt:lpstr>Cooperation forms</vt:lpstr>
      <vt:lpstr>PowerPoint Presentation</vt:lpstr>
      <vt:lpstr>Strategic alliances and licensing to promote “standards”</vt:lpstr>
      <vt:lpstr>PowerPoint Presentation</vt:lpstr>
      <vt:lpstr>PowerPoint Presentation</vt:lpstr>
      <vt:lpstr>PowerPoint Presentation</vt:lpstr>
      <vt:lpstr>PowerPoint Presentation</vt:lpstr>
      <vt:lpstr>R&amp;D organizations  </vt:lpstr>
      <vt:lpstr>What type of collaboration?</vt:lpstr>
      <vt:lpstr>PowerPoint Presentation</vt:lpstr>
      <vt:lpstr>PowerPoint Presentation</vt:lpstr>
      <vt:lpstr>How selecting (and controlling) partners</vt:lpstr>
      <vt:lpstr>1) Impact on opportunities and threats </vt:lpstr>
      <vt:lpstr>2) Impact on strengths and weaknesses </vt:lpstr>
      <vt:lpstr>3) Impacts on strategic orientation</vt:lpstr>
      <vt:lpstr>Partners’ Governance</vt:lpstr>
      <vt:lpstr>PowerPoint Presentation</vt:lpstr>
      <vt:lpstr>OPEN INNOVATION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Vittorio</dc:creator>
  <cp:lastModifiedBy>Vittorio</cp:lastModifiedBy>
  <cp:revision>4</cp:revision>
  <dcterms:created xsi:type="dcterms:W3CDTF">2017-04-10T11:53:46Z</dcterms:created>
  <dcterms:modified xsi:type="dcterms:W3CDTF">2017-04-10T12:22:20Z</dcterms:modified>
</cp:coreProperties>
</file>