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6" r:id="rId3"/>
    <p:sldId id="284" r:id="rId4"/>
    <p:sldId id="285" r:id="rId5"/>
    <p:sldId id="279" r:id="rId6"/>
    <p:sldId id="280" r:id="rId7"/>
    <p:sldId id="283" r:id="rId8"/>
    <p:sldId id="277" r:id="rId9"/>
    <p:sldId id="278" r:id="rId10"/>
    <p:sldId id="286" r:id="rId11"/>
    <p:sldId id="287" r:id="rId12"/>
    <p:sldId id="293" r:id="rId13"/>
    <p:sldId id="288" r:id="rId14"/>
    <p:sldId id="289" r:id="rId15"/>
    <p:sldId id="290" r:id="rId16"/>
    <p:sldId id="291" r:id="rId17"/>
    <p:sldId id="292" r:id="rId18"/>
    <p:sldId id="294" r:id="rId19"/>
    <p:sldId id="305" r:id="rId20"/>
    <p:sldId id="295" r:id="rId21"/>
    <p:sldId id="296" r:id="rId22"/>
    <p:sldId id="298" r:id="rId23"/>
    <p:sldId id="299" r:id="rId24"/>
    <p:sldId id="300" r:id="rId25"/>
    <p:sldId id="304" r:id="rId26"/>
    <p:sldId id="302" r:id="rId27"/>
    <p:sldId id="313" r:id="rId28"/>
    <p:sldId id="314" r:id="rId29"/>
    <p:sldId id="315" r:id="rId30"/>
    <p:sldId id="316" r:id="rId31"/>
    <p:sldId id="317" r:id="rId32"/>
    <p:sldId id="320" r:id="rId33"/>
    <p:sldId id="324" r:id="rId34"/>
    <p:sldId id="362" r:id="rId35"/>
    <p:sldId id="363" r:id="rId36"/>
    <p:sldId id="364" r:id="rId37"/>
    <p:sldId id="365" r:id="rId38"/>
    <p:sldId id="366" r:id="rId39"/>
    <p:sldId id="369" r:id="rId40"/>
    <p:sldId id="370" r:id="rId41"/>
    <p:sldId id="368" r:id="rId42"/>
    <p:sldId id="367" r:id="rId43"/>
    <p:sldId id="371" r:id="rId44"/>
    <p:sldId id="319" r:id="rId45"/>
    <p:sldId id="321" r:id="rId46"/>
    <p:sldId id="322" r:id="rId47"/>
    <p:sldId id="323" r:id="rId48"/>
    <p:sldId id="325" r:id="rId49"/>
    <p:sldId id="326" r:id="rId50"/>
    <p:sldId id="327" r:id="rId51"/>
    <p:sldId id="330" r:id="rId52"/>
    <p:sldId id="329" r:id="rId53"/>
    <p:sldId id="328" r:id="rId5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60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602DE-DFB9-4389-AE5D-6B04A838888A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6E14C-EF27-4E06-A157-A4A736DB90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83615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602DE-DFB9-4389-AE5D-6B04A838888A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6E14C-EF27-4E06-A157-A4A736DB90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4533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602DE-DFB9-4389-AE5D-6B04A838888A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6E14C-EF27-4E06-A157-A4A736DB90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983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602DE-DFB9-4389-AE5D-6B04A838888A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6E14C-EF27-4E06-A157-A4A736DB90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8161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602DE-DFB9-4389-AE5D-6B04A838888A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6E14C-EF27-4E06-A157-A4A736DB90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80981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602DE-DFB9-4389-AE5D-6B04A838888A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6E14C-EF27-4E06-A157-A4A736DB90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594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602DE-DFB9-4389-AE5D-6B04A838888A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6E14C-EF27-4E06-A157-A4A736DB90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79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602DE-DFB9-4389-AE5D-6B04A838888A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6E14C-EF27-4E06-A157-A4A736DB90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1876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602DE-DFB9-4389-AE5D-6B04A838888A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6E14C-EF27-4E06-A157-A4A736DB90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853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602DE-DFB9-4389-AE5D-6B04A838888A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6E14C-EF27-4E06-A157-A4A736DB90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701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602DE-DFB9-4389-AE5D-6B04A838888A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D6E14C-EF27-4E06-A157-A4A736DB90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7554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602DE-DFB9-4389-AE5D-6B04A838888A}" type="datetimeFigureOut">
              <a:rPr lang="it-IT" smtClean="0"/>
              <a:t>10/04/2017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D6E14C-EF27-4E06-A157-A4A736DB90C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1549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PART II – </a:t>
            </a:r>
            <a:r>
              <a:rPr lang="it-IT" dirty="0" err="1" smtClean="0"/>
              <a:t>Sectoral</a:t>
            </a:r>
            <a:r>
              <a:rPr lang="it-IT" dirty="0" smtClean="0"/>
              <a:t> Systems of </a:t>
            </a:r>
            <a:r>
              <a:rPr lang="it-IT" dirty="0" err="1" smtClean="0"/>
              <a:t>Innovation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1367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A) Knowledge, </a:t>
            </a:r>
            <a:r>
              <a:rPr lang="it-IT" b="1" dirty="0" err="1" smtClean="0">
                <a:solidFill>
                  <a:srgbClr val="FF0000"/>
                </a:solidFill>
              </a:rPr>
              <a:t>technological</a:t>
            </a:r>
            <a:r>
              <a:rPr lang="it-IT" b="1" dirty="0" smtClean="0">
                <a:solidFill>
                  <a:srgbClr val="FF0000"/>
                </a:solidFill>
              </a:rPr>
              <a:t> domain and </a:t>
            </a:r>
            <a:r>
              <a:rPr lang="it-IT" b="1" dirty="0" err="1" smtClean="0">
                <a:solidFill>
                  <a:srgbClr val="FF0000"/>
                </a:solidFill>
              </a:rPr>
              <a:t>sectoral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boundaries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Sectors </a:t>
            </a:r>
            <a:r>
              <a:rPr lang="en-US" dirty="0"/>
              <a:t>and technologies </a:t>
            </a:r>
            <a:r>
              <a:rPr lang="en-US" dirty="0" smtClean="0"/>
              <a:t>differ </a:t>
            </a:r>
            <a:r>
              <a:rPr lang="en-US" dirty="0"/>
              <a:t>greatly </a:t>
            </a:r>
            <a:r>
              <a:rPr lang="en-US" dirty="0" smtClean="0"/>
              <a:t>in terms </a:t>
            </a:r>
            <a:r>
              <a:rPr lang="en-US" dirty="0"/>
              <a:t>of the knowledge base and learning processes related to innovation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Knowledge </a:t>
            </a:r>
            <a:r>
              <a:rPr lang="en-US" dirty="0" smtClean="0"/>
              <a:t>differs </a:t>
            </a:r>
            <a:r>
              <a:rPr lang="en-US" dirty="0"/>
              <a:t>across sectors in terms of </a:t>
            </a:r>
            <a:r>
              <a:rPr lang="en-US" b="1" dirty="0"/>
              <a:t>domains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one </a:t>
            </a:r>
            <a:r>
              <a:rPr lang="en-US" b="1" dirty="0"/>
              <a:t>knowledge domain </a:t>
            </a:r>
            <a:r>
              <a:rPr lang="en-US" dirty="0"/>
              <a:t>refers to </a:t>
            </a:r>
            <a:r>
              <a:rPr lang="en-US" dirty="0" smtClean="0"/>
              <a:t>the </a:t>
            </a:r>
            <a:r>
              <a:rPr lang="en-US" u="sng" dirty="0" smtClean="0"/>
              <a:t>specific scientific </a:t>
            </a:r>
            <a:r>
              <a:rPr lang="en-US" u="sng" dirty="0"/>
              <a:t>and technological </a:t>
            </a:r>
            <a:r>
              <a:rPr lang="en-US" u="sng" dirty="0" smtClean="0"/>
              <a:t>fields </a:t>
            </a:r>
            <a:r>
              <a:rPr lang="en-US" u="sng" dirty="0"/>
              <a:t>at the base of innovative activities in a </a:t>
            </a:r>
            <a:r>
              <a:rPr lang="en-US" u="sng" dirty="0" smtClean="0"/>
              <a:t>sector;. </a:t>
            </a:r>
          </a:p>
          <a:p>
            <a:pPr marL="514350" indent="-514350">
              <a:buFont typeface="+mj-lt"/>
              <a:buAutoNum type="arabicPeriod"/>
            </a:pPr>
            <a:r>
              <a:rPr lang="en-US" u="sng" dirty="0" smtClean="0"/>
              <a:t>while </a:t>
            </a:r>
            <a:r>
              <a:rPr lang="en-US" b="1" u="sng" dirty="0"/>
              <a:t>another </a:t>
            </a:r>
            <a:r>
              <a:rPr lang="en-US" b="1" u="sng" dirty="0" err="1" smtClean="0"/>
              <a:t>k.d</a:t>
            </a:r>
            <a:r>
              <a:rPr lang="en-US" b="1" u="sng" dirty="0" smtClean="0"/>
              <a:t>.</a:t>
            </a:r>
            <a:r>
              <a:rPr lang="en-US" u="sng" dirty="0" smtClean="0"/>
              <a:t> comprises </a:t>
            </a:r>
            <a:r>
              <a:rPr lang="en-US" u="sng" dirty="0"/>
              <a:t>applications, users, and the demand for sectoral products.</a:t>
            </a:r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endParaRPr lang="it-IT" u="sng" dirty="0"/>
          </a:p>
        </p:txBody>
      </p:sp>
    </p:spTree>
    <p:extLst>
      <p:ext uri="{BB962C8B-B14F-4D97-AF65-F5344CB8AC3E}">
        <p14:creationId xmlns:p14="http://schemas.microsoft.com/office/powerpoint/2010/main" val="14577337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Knowledge </a:t>
            </a:r>
            <a:r>
              <a:rPr lang="it-IT" dirty="0" err="1" smtClean="0"/>
              <a:t>Based</a:t>
            </a:r>
            <a:r>
              <a:rPr lang="it-IT" dirty="0" smtClean="0"/>
              <a:t> Economy and </a:t>
            </a:r>
            <a:r>
              <a:rPr lang="it-IT" dirty="0" err="1" smtClean="0"/>
              <a:t>domains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Discontinuity </a:t>
            </a:r>
            <a:r>
              <a:rPr lang="en-US" dirty="0" smtClean="0"/>
              <a:t>has </a:t>
            </a:r>
            <a:r>
              <a:rPr lang="en-US" dirty="0"/>
              <a:t>taken place in the processes of </a:t>
            </a:r>
            <a:r>
              <a:rPr lang="en-US" u="sng" dirty="0"/>
              <a:t>knowledge accumulation and distribution</a:t>
            </a:r>
            <a:r>
              <a:rPr lang="en-US" dirty="0"/>
              <a:t> </a:t>
            </a:r>
            <a:r>
              <a:rPr lang="en-US" dirty="0" smtClean="0"/>
              <a:t>with the </a:t>
            </a:r>
            <a:r>
              <a:rPr lang="en-US" dirty="0"/>
              <a:t>emergence of the </a:t>
            </a:r>
            <a:r>
              <a:rPr lang="en-US" b="1" dirty="0"/>
              <a:t>knowledge-based economy 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It has:</a:t>
            </a:r>
          </a:p>
          <a:p>
            <a:r>
              <a:rPr lang="en-US" dirty="0" smtClean="0"/>
              <a:t>redesigned existing sectoral </a:t>
            </a:r>
            <a:r>
              <a:rPr lang="en-US" dirty="0"/>
              <a:t>boundaries, </a:t>
            </a:r>
            <a:endParaRPr lang="en-US" dirty="0" smtClean="0"/>
          </a:p>
          <a:p>
            <a:r>
              <a:rPr lang="en-US" dirty="0" smtClean="0"/>
              <a:t>affected </a:t>
            </a:r>
            <a:r>
              <a:rPr lang="en-US" dirty="0"/>
              <a:t>relationships among actors, </a:t>
            </a:r>
            <a:endParaRPr lang="en-US" dirty="0" smtClean="0"/>
          </a:p>
          <a:p>
            <a:r>
              <a:rPr lang="en-US" dirty="0" smtClean="0"/>
              <a:t>reshaped </a:t>
            </a:r>
            <a:r>
              <a:rPr lang="en-US" dirty="0"/>
              <a:t>the </a:t>
            </a:r>
            <a:r>
              <a:rPr lang="en-US" dirty="0" smtClean="0"/>
              <a:t>innovation process</a:t>
            </a:r>
            <a:r>
              <a:rPr lang="en-US" dirty="0"/>
              <a:t>, and </a:t>
            </a:r>
            <a:endParaRPr lang="en-US" dirty="0" smtClean="0"/>
          </a:p>
          <a:p>
            <a:r>
              <a:rPr lang="en-US" dirty="0" smtClean="0"/>
              <a:t>modified </a:t>
            </a:r>
            <a:r>
              <a:rPr lang="en-US" dirty="0"/>
              <a:t>the links among </a:t>
            </a:r>
            <a:r>
              <a:rPr lang="en-US" dirty="0" smtClean="0"/>
              <a:t>sectors.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291456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Knowing</a:t>
            </a:r>
            <a:r>
              <a:rPr lang="it-IT" dirty="0" smtClean="0"/>
              <a:t> </a:t>
            </a:r>
            <a:r>
              <a:rPr lang="it-IT" dirty="0" err="1" smtClean="0"/>
              <a:t>knowledge</a:t>
            </a:r>
            <a:r>
              <a:rPr lang="it-IT" dirty="0" smtClean="0"/>
              <a:t>… (use the TR </a:t>
            </a:r>
            <a:r>
              <a:rPr lang="it-IT" dirty="0" err="1" smtClean="0"/>
              <a:t>concept</a:t>
            </a:r>
            <a:r>
              <a:rPr lang="it-IT" dirty="0" smtClean="0"/>
              <a:t>!)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To explore Knowledge and domain it is important to adopt a TR approach: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I Accessibility</a:t>
            </a:r>
            <a:r>
              <a:rPr lang="en-US" dirty="0">
                <a:solidFill>
                  <a:srgbClr val="FF0000"/>
                </a:solidFill>
              </a:rPr>
              <a:t>,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II Opportunity,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III Cumulativeness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(see the TR concept, slide 8…)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are </a:t>
            </a:r>
            <a:r>
              <a:rPr lang="en-US" dirty="0"/>
              <a:t>key dimensions of knowledge related to the notion of technological and learning regimes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6835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I. </a:t>
            </a:r>
            <a:r>
              <a:rPr lang="it-IT" b="1" dirty="0" err="1" smtClean="0">
                <a:solidFill>
                  <a:srgbClr val="FF0000"/>
                </a:solidFill>
              </a:rPr>
              <a:t>accessibility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of </a:t>
            </a:r>
            <a:r>
              <a:rPr lang="it-IT" dirty="0" err="1" smtClean="0"/>
              <a:t>knowledge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Knowledge may have </a:t>
            </a:r>
            <a:r>
              <a:rPr lang="en-US" u="sng" dirty="0" smtClean="0"/>
              <a:t>different </a:t>
            </a:r>
            <a:r>
              <a:rPr lang="en-US" u="sng" dirty="0"/>
              <a:t>degrees of </a:t>
            </a:r>
            <a:r>
              <a:rPr lang="en-US" u="sng" dirty="0" smtClean="0"/>
              <a:t>accessibility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	gaining </a:t>
            </a:r>
            <a:r>
              <a:rPr lang="en-US" dirty="0"/>
              <a:t>knowledge external to </a:t>
            </a:r>
            <a:r>
              <a:rPr lang="en-US" dirty="0" smtClean="0"/>
              <a:t>firms</a:t>
            </a:r>
            <a:r>
              <a:rPr lang="en-US" dirty="0"/>
              <a:t>,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	internal </a:t>
            </a:r>
            <a:r>
              <a:rPr lang="en-US" dirty="0"/>
              <a:t>or external </a:t>
            </a:r>
            <a:r>
              <a:rPr lang="en-US" dirty="0" smtClean="0"/>
              <a:t>to the </a:t>
            </a:r>
            <a:r>
              <a:rPr lang="en-US" dirty="0"/>
              <a:t>sector.</a:t>
            </a:r>
          </a:p>
          <a:p>
            <a:r>
              <a:rPr lang="en-US" dirty="0" smtClean="0"/>
              <a:t>Greater </a:t>
            </a:r>
            <a:r>
              <a:rPr lang="en-US" dirty="0"/>
              <a:t>accessibility internal to the sector implies lower </a:t>
            </a:r>
            <a:r>
              <a:rPr lang="en-US" dirty="0" err="1"/>
              <a:t>appropriability</a:t>
            </a:r>
            <a:r>
              <a:rPr lang="en-US" dirty="0"/>
              <a:t>: competitors may gain </a:t>
            </a:r>
            <a:r>
              <a:rPr lang="en-US" dirty="0" smtClean="0"/>
              <a:t>knowledge!</a:t>
            </a:r>
          </a:p>
          <a:p>
            <a:r>
              <a:rPr lang="en-US" dirty="0"/>
              <a:t>Accessibility of </a:t>
            </a:r>
            <a:r>
              <a:rPr lang="en-US" dirty="0" smtClean="0"/>
              <a:t>knowledge that </a:t>
            </a:r>
            <a:r>
              <a:rPr lang="en-US" dirty="0"/>
              <a:t>is external to the sector may be related to the levels and sources of </a:t>
            </a:r>
            <a:r>
              <a:rPr lang="en-US" dirty="0" smtClean="0"/>
              <a:t>scientific and technological opportunities </a:t>
            </a:r>
          </a:p>
          <a:p>
            <a:r>
              <a:rPr lang="en-US" dirty="0" smtClean="0"/>
              <a:t>It may be developed internally or externally (e.g. universities).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853797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II. </a:t>
            </a:r>
            <a:r>
              <a:rPr lang="it-IT" b="1" dirty="0" err="1" smtClean="0">
                <a:solidFill>
                  <a:srgbClr val="FF0000"/>
                </a:solidFill>
              </a:rPr>
              <a:t>opportunities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(</a:t>
            </a:r>
            <a:r>
              <a:rPr lang="it-IT" dirty="0" err="1" smtClean="0"/>
              <a:t>where</a:t>
            </a:r>
            <a:r>
              <a:rPr lang="it-IT" dirty="0" smtClean="0"/>
              <a:t> do </a:t>
            </a:r>
            <a:r>
              <a:rPr lang="it-IT" dirty="0" err="1" smtClean="0"/>
              <a:t>they</a:t>
            </a:r>
            <a:r>
              <a:rPr lang="it-IT" dirty="0" smtClean="0"/>
              <a:t> come from?)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sources of technological opportunities </a:t>
            </a:r>
            <a:r>
              <a:rPr lang="en-US" dirty="0" smtClean="0"/>
              <a:t>differ </a:t>
            </a:r>
            <a:r>
              <a:rPr lang="en-US" dirty="0"/>
              <a:t>markedly among sectors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some </a:t>
            </a:r>
            <a:r>
              <a:rPr lang="en-US" dirty="0" smtClean="0"/>
              <a:t>sectors opportunity </a:t>
            </a:r>
            <a:r>
              <a:rPr lang="en-US" dirty="0"/>
              <a:t>conditions are related to major </a:t>
            </a:r>
            <a:r>
              <a:rPr lang="en-US" u="sng" dirty="0" smtClean="0"/>
              <a:t>scientific </a:t>
            </a:r>
            <a:r>
              <a:rPr lang="en-US" u="sng" dirty="0"/>
              <a:t>breakthroughs in universities</a:t>
            </a:r>
            <a:r>
              <a:rPr lang="en-US" dirty="0"/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others, opportunities to innovate may often come from </a:t>
            </a:r>
            <a:r>
              <a:rPr lang="en-US" u="sng" dirty="0"/>
              <a:t>advancements in R&amp;D</a:t>
            </a:r>
            <a:r>
              <a:rPr lang="en-US" u="sng" dirty="0" smtClean="0"/>
              <a:t>, equipment</a:t>
            </a:r>
            <a:r>
              <a:rPr lang="en-US" u="sng" dirty="0"/>
              <a:t>, and instrumentation</a:t>
            </a:r>
            <a:r>
              <a:rPr lang="en-US" dirty="0"/>
              <a:t>;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while </a:t>
            </a:r>
            <a:r>
              <a:rPr lang="en-US" dirty="0"/>
              <a:t>in still other sectors, </a:t>
            </a:r>
            <a:r>
              <a:rPr lang="en-US" u="sng" dirty="0"/>
              <a:t>external sources </a:t>
            </a:r>
            <a:r>
              <a:rPr lang="en-US" dirty="0" smtClean="0"/>
              <a:t>of knowledge (in </a:t>
            </a:r>
            <a:r>
              <a:rPr lang="en-US" dirty="0"/>
              <a:t>terms of suppliers or </a:t>
            </a:r>
            <a:r>
              <a:rPr lang="en-US" dirty="0" smtClean="0"/>
              <a:t>users) </a:t>
            </a:r>
            <a:r>
              <a:rPr lang="en-US" dirty="0"/>
              <a:t>may play a crucial role.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27702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Knowledge and «</a:t>
            </a:r>
            <a:r>
              <a:rPr lang="it-IT" dirty="0" err="1" smtClean="0"/>
              <a:t>transformability</a:t>
            </a:r>
            <a:r>
              <a:rPr lang="it-IT" dirty="0" smtClean="0"/>
              <a:t>»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</a:t>
            </a:r>
            <a:r>
              <a:rPr lang="en-US" dirty="0"/>
              <a:t>all </a:t>
            </a:r>
            <a:r>
              <a:rPr lang="en-US" dirty="0" smtClean="0"/>
              <a:t>external knowledge </a:t>
            </a:r>
            <a:r>
              <a:rPr lang="en-US" dirty="0"/>
              <a:t>may be easily used and transformed into new artifacts. </a:t>
            </a:r>
            <a:endParaRPr lang="en-US" dirty="0" smtClean="0"/>
          </a:p>
          <a:p>
            <a:r>
              <a:rPr lang="en-US" dirty="0" smtClean="0"/>
              <a:t>If external knowledge </a:t>
            </a:r>
            <a:r>
              <a:rPr lang="en-US" dirty="0"/>
              <a:t>is easily accessible, transformable into new artifacts and exposed to </a:t>
            </a:r>
            <a:r>
              <a:rPr lang="en-US" dirty="0" smtClean="0"/>
              <a:t>a lot </a:t>
            </a:r>
            <a:r>
              <a:rPr lang="en-US" dirty="0"/>
              <a:t>of actors (such as customers or suppliers), then </a:t>
            </a:r>
            <a:r>
              <a:rPr lang="en-US" u="sng" dirty="0"/>
              <a:t>innovative entry </a:t>
            </a:r>
            <a:r>
              <a:rPr lang="en-US" dirty="0"/>
              <a:t>may take </a:t>
            </a:r>
            <a:r>
              <a:rPr lang="en-US" dirty="0" smtClean="0"/>
              <a:t>place…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239504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III «</a:t>
            </a:r>
            <a:r>
              <a:rPr lang="it-IT" b="1" dirty="0" err="1" smtClean="0">
                <a:solidFill>
                  <a:srgbClr val="FF0000"/>
                </a:solidFill>
              </a:rPr>
              <a:t>cumulativeness</a:t>
            </a:r>
            <a:r>
              <a:rPr lang="it-IT" b="1" dirty="0" smtClean="0">
                <a:solidFill>
                  <a:srgbClr val="FF0000"/>
                </a:solidFill>
              </a:rPr>
              <a:t>» </a:t>
            </a:r>
            <a:r>
              <a:rPr lang="it-IT" dirty="0" smtClean="0"/>
              <a:t>and </a:t>
            </a:r>
            <a:r>
              <a:rPr lang="it-IT" dirty="0" err="1" smtClean="0"/>
              <a:t>knowledge</a:t>
            </a:r>
            <a:r>
              <a:rPr lang="it-IT" dirty="0" smtClean="0"/>
              <a:t> (1/2)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482291"/>
            <a:ext cx="10515600" cy="46946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Second, knowledge may be more or less cumulative, i.e. the degree by which </a:t>
            </a:r>
            <a:r>
              <a:rPr lang="en-US" dirty="0" smtClean="0"/>
              <a:t>the generation </a:t>
            </a:r>
            <a:r>
              <a:rPr lang="en-US" dirty="0"/>
              <a:t>of new knowledge builds upon current knowledge.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One </a:t>
            </a:r>
            <a:r>
              <a:rPr lang="en-US" dirty="0"/>
              <a:t>can </a:t>
            </a:r>
            <a:r>
              <a:rPr lang="en-US" dirty="0" smtClean="0"/>
              <a:t>identify </a:t>
            </a:r>
            <a:r>
              <a:rPr lang="en-US" u="sng" dirty="0" smtClean="0"/>
              <a:t>three different </a:t>
            </a:r>
            <a:r>
              <a:rPr lang="en-US" u="sng" dirty="0"/>
              <a:t>sources of cumulativeness</a:t>
            </a:r>
            <a:r>
              <a:rPr lang="en-US" dirty="0"/>
              <a:t>.</a:t>
            </a:r>
          </a:p>
          <a:p>
            <a:r>
              <a:rPr lang="en-US" dirty="0"/>
              <a:t>(1) </a:t>
            </a:r>
            <a:r>
              <a:rPr lang="en-US" b="1" dirty="0"/>
              <a:t>Cognitive. </a:t>
            </a:r>
            <a:r>
              <a:rPr lang="en-US" dirty="0"/>
              <a:t>The learning processes and past knowledge constrain </a:t>
            </a:r>
            <a:r>
              <a:rPr lang="en-US" dirty="0" smtClean="0"/>
              <a:t>current research</a:t>
            </a:r>
            <a:r>
              <a:rPr lang="en-US" dirty="0"/>
              <a:t>, but also generate new questions and new knowledge.</a:t>
            </a:r>
          </a:p>
          <a:p>
            <a:r>
              <a:rPr lang="en-US" dirty="0"/>
              <a:t>(2) The </a:t>
            </a:r>
            <a:r>
              <a:rPr lang="en-US" dirty="0" smtClean="0"/>
              <a:t>firm </a:t>
            </a:r>
            <a:r>
              <a:rPr lang="en-US" dirty="0"/>
              <a:t>and its </a:t>
            </a:r>
            <a:r>
              <a:rPr lang="en-US" b="1" dirty="0"/>
              <a:t>organizational capabilities</a:t>
            </a:r>
            <a:r>
              <a:rPr lang="en-US" dirty="0"/>
              <a:t>. Organizational capabilities </a:t>
            </a:r>
            <a:r>
              <a:rPr lang="en-US" dirty="0" smtClean="0"/>
              <a:t>are firm-specific </a:t>
            </a:r>
            <a:r>
              <a:rPr lang="en-US" dirty="0"/>
              <a:t>and generate knowledge which is highly path-dependent. </a:t>
            </a:r>
            <a:r>
              <a:rPr lang="en-US" dirty="0" smtClean="0"/>
              <a:t>They implicitly define </a:t>
            </a:r>
            <a:r>
              <a:rPr lang="en-US" dirty="0"/>
              <a:t>what a </a:t>
            </a:r>
            <a:r>
              <a:rPr lang="en-US" dirty="0" smtClean="0"/>
              <a:t>firm </a:t>
            </a:r>
            <a:r>
              <a:rPr lang="en-US" dirty="0"/>
              <a:t>learns and what it can hope to achieve in </a:t>
            </a:r>
            <a:r>
              <a:rPr lang="en-US" dirty="0" smtClean="0"/>
              <a:t>the future</a:t>
            </a:r>
            <a:r>
              <a:rPr lang="en-US" dirty="0"/>
              <a:t>.</a:t>
            </a:r>
          </a:p>
          <a:p>
            <a:r>
              <a:rPr lang="en-US" dirty="0"/>
              <a:t>(3) </a:t>
            </a:r>
            <a:r>
              <a:rPr lang="en-US" b="1" dirty="0"/>
              <a:t>Feedbacks from the market</a:t>
            </a:r>
            <a:r>
              <a:rPr lang="en-US" dirty="0"/>
              <a:t>, such as in the ‘‘success-breeds-success’’ process</a:t>
            </a:r>
            <a:r>
              <a:rPr lang="en-US" dirty="0" smtClean="0"/>
              <a:t>. Innovative </a:t>
            </a:r>
            <a:r>
              <a:rPr lang="en-US" dirty="0"/>
              <a:t>success yields </a:t>
            </a:r>
            <a:r>
              <a:rPr lang="en-US" dirty="0" smtClean="0"/>
              <a:t>profits </a:t>
            </a:r>
            <a:r>
              <a:rPr lang="en-US" dirty="0"/>
              <a:t>that can be reinvested in R&amp;D, </a:t>
            </a:r>
            <a:r>
              <a:rPr lang="en-US" dirty="0" smtClean="0"/>
              <a:t>thereby increasing </a:t>
            </a:r>
            <a:r>
              <a:rPr lang="en-US" dirty="0"/>
              <a:t>the probability to innovate again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078260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Knowledge and </a:t>
            </a:r>
            <a:r>
              <a:rPr lang="it-IT" dirty="0" err="1"/>
              <a:t>its</a:t>
            </a:r>
            <a:r>
              <a:rPr lang="it-IT" dirty="0"/>
              <a:t> «</a:t>
            </a:r>
            <a:r>
              <a:rPr lang="it-IT" dirty="0" err="1"/>
              <a:t>cumulativeness</a:t>
            </a:r>
            <a:r>
              <a:rPr lang="it-IT" dirty="0"/>
              <a:t>» </a:t>
            </a:r>
            <a:r>
              <a:rPr lang="it-IT" dirty="0" smtClean="0"/>
              <a:t>(2/2</a:t>
            </a:r>
            <a:r>
              <a:rPr lang="it-IT" dirty="0"/>
              <a:t>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>
                <a:solidFill>
                  <a:srgbClr val="FF0000"/>
                </a:solidFill>
              </a:rPr>
              <a:t>High cumulativeness implies an implicit mechanism leading to high </a:t>
            </a:r>
            <a:r>
              <a:rPr lang="en-US" b="1" u="sng" dirty="0" err="1">
                <a:solidFill>
                  <a:srgbClr val="FF0000"/>
                </a:solidFill>
              </a:rPr>
              <a:t>appropriability</a:t>
            </a:r>
            <a:r>
              <a:rPr lang="en-US" b="1" u="sng" dirty="0">
                <a:solidFill>
                  <a:srgbClr val="FF0000"/>
                </a:solidFill>
              </a:rPr>
              <a:t> of innovations</a:t>
            </a:r>
            <a:r>
              <a:rPr lang="en-US" dirty="0" smtClean="0"/>
              <a:t>.</a:t>
            </a:r>
          </a:p>
          <a:p>
            <a:r>
              <a:rPr lang="en-US" dirty="0"/>
              <a:t>In the case of </a:t>
            </a:r>
            <a:r>
              <a:rPr lang="en-US" u="sng" dirty="0"/>
              <a:t>knowledge spillovers </a:t>
            </a:r>
            <a:r>
              <a:rPr lang="en-US" dirty="0"/>
              <a:t>within an industry, </a:t>
            </a:r>
            <a:r>
              <a:rPr lang="en-US" dirty="0" smtClean="0"/>
              <a:t>it is also </a:t>
            </a:r>
            <a:r>
              <a:rPr lang="en-US" dirty="0"/>
              <a:t>possible to observe </a:t>
            </a:r>
            <a:r>
              <a:rPr lang="en-US" u="sng" dirty="0"/>
              <a:t>cumulativeness at the sectoral level</a:t>
            </a:r>
            <a:r>
              <a:rPr lang="en-US" dirty="0" smtClean="0"/>
              <a:t>.</a:t>
            </a:r>
          </a:p>
          <a:p>
            <a:r>
              <a:rPr lang="en-US" dirty="0" smtClean="0"/>
              <a:t>Finally</a:t>
            </a:r>
            <a:r>
              <a:rPr lang="en-US" dirty="0"/>
              <a:t>, cumulativeness at the technological and </a:t>
            </a:r>
            <a:r>
              <a:rPr lang="en-US" dirty="0" smtClean="0"/>
              <a:t>firm levels </a:t>
            </a:r>
            <a:r>
              <a:rPr lang="en-US" dirty="0"/>
              <a:t>creates </a:t>
            </a:r>
            <a:r>
              <a:rPr lang="en-US" dirty="0" smtClean="0">
                <a:solidFill>
                  <a:srgbClr val="FF0000"/>
                </a:solidFill>
              </a:rPr>
              <a:t>“first </a:t>
            </a:r>
            <a:r>
              <a:rPr lang="en-US" dirty="0">
                <a:solidFill>
                  <a:srgbClr val="FF0000"/>
                </a:solidFill>
              </a:rPr>
              <a:t>mover </a:t>
            </a:r>
            <a:r>
              <a:rPr lang="en-US" dirty="0" smtClean="0">
                <a:solidFill>
                  <a:srgbClr val="FF0000"/>
                </a:solidFill>
              </a:rPr>
              <a:t>advantages” </a:t>
            </a:r>
            <a:r>
              <a:rPr lang="en-US" dirty="0"/>
              <a:t>and generates high </a:t>
            </a:r>
            <a:r>
              <a:rPr lang="en-US" dirty="0" smtClean="0"/>
              <a:t>concentration (growing  entry barriers after somebody started!).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925373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Demand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as</a:t>
            </a:r>
            <a:r>
              <a:rPr lang="it-IT" b="1" dirty="0" smtClean="0">
                <a:solidFill>
                  <a:srgbClr val="FF0000"/>
                </a:solidFill>
              </a:rPr>
              <a:t> a </a:t>
            </a:r>
            <a:r>
              <a:rPr lang="it-IT" b="1" dirty="0" err="1" smtClean="0">
                <a:solidFill>
                  <a:srgbClr val="FF0000"/>
                </a:solidFill>
              </a:rPr>
              <a:t>change</a:t>
            </a:r>
            <a:r>
              <a:rPr lang="it-IT" b="1" dirty="0" smtClean="0">
                <a:solidFill>
                  <a:srgbClr val="FF0000"/>
                </a:solidFill>
              </a:rPr>
              <a:t> driver…</a:t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dirty="0" smtClean="0"/>
              <a:t>The «</a:t>
            </a:r>
            <a:r>
              <a:rPr lang="it-IT" dirty="0" err="1" smtClean="0"/>
              <a:t>demand</a:t>
            </a:r>
            <a:r>
              <a:rPr lang="it-IT" dirty="0" smtClean="0"/>
              <a:t>-side» of </a:t>
            </a:r>
            <a:r>
              <a:rPr lang="it-IT" dirty="0" err="1" smtClean="0"/>
              <a:t>sectoral</a:t>
            </a:r>
            <a:r>
              <a:rPr lang="it-IT" dirty="0" smtClean="0"/>
              <a:t> </a:t>
            </a:r>
            <a:r>
              <a:rPr lang="it-IT" dirty="0" err="1" smtClean="0"/>
              <a:t>dynamic</a:t>
            </a:r>
            <a:r>
              <a:rPr lang="it-IT" dirty="0" smtClean="0"/>
              <a:t> (1/2)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boundaries of sectoral systems are </a:t>
            </a:r>
            <a:r>
              <a:rPr lang="en-US" dirty="0" smtClean="0"/>
              <a:t>affected </a:t>
            </a:r>
            <a:r>
              <a:rPr lang="en-US" dirty="0"/>
              <a:t>by the knowledge base </a:t>
            </a:r>
            <a:r>
              <a:rPr lang="en-US" dirty="0" smtClean="0"/>
              <a:t>and technologies</a:t>
            </a:r>
            <a:r>
              <a:rPr lang="en-US" dirty="0"/>
              <a:t>. </a:t>
            </a:r>
            <a:r>
              <a:rPr lang="en-US" dirty="0" smtClean="0"/>
              <a:t> </a:t>
            </a:r>
          </a:p>
          <a:p>
            <a:r>
              <a:rPr lang="en-US" dirty="0" smtClean="0"/>
              <a:t>However</a:t>
            </a:r>
            <a:r>
              <a:rPr lang="en-US" dirty="0"/>
              <a:t>, the </a:t>
            </a:r>
            <a:r>
              <a:rPr lang="en-US" b="1" dirty="0"/>
              <a:t>type and dynamics of demand </a:t>
            </a:r>
            <a:r>
              <a:rPr lang="en-US" dirty="0"/>
              <a:t>represent a major </a:t>
            </a:r>
            <a:r>
              <a:rPr lang="en-US" dirty="0" smtClean="0"/>
              <a:t>factor in </a:t>
            </a:r>
            <a:r>
              <a:rPr lang="en-US" dirty="0"/>
              <a:t>the processes of transformation of sectoral </a:t>
            </a:r>
            <a:r>
              <a:rPr lang="en-US" dirty="0" smtClean="0"/>
              <a:t>systems (see later!).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Market links </a:t>
            </a:r>
            <a:r>
              <a:rPr lang="en-US" u="sng" dirty="0"/>
              <a:t>and complementarities are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of </a:t>
            </a:r>
            <a:r>
              <a:rPr lang="en-US" dirty="0"/>
              <a:t>the </a:t>
            </a:r>
            <a:r>
              <a:rPr lang="en-US" b="1" dirty="0"/>
              <a:t>static </a:t>
            </a:r>
            <a:r>
              <a:rPr lang="en-US" b="1" dirty="0" smtClean="0"/>
              <a:t>type </a:t>
            </a:r>
            <a:r>
              <a:rPr lang="en-US" dirty="0" smtClean="0"/>
              <a:t>(as </a:t>
            </a:r>
            <a:r>
              <a:rPr lang="en-US" dirty="0"/>
              <a:t>are input–output </a:t>
            </a:r>
            <a:r>
              <a:rPr lang="en-US" dirty="0" smtClean="0"/>
              <a:t>links). </a:t>
            </a:r>
          </a:p>
          <a:p>
            <a:r>
              <a:rPr lang="en-US" b="1" dirty="0" smtClean="0"/>
              <a:t>dynamic </a:t>
            </a:r>
            <a:r>
              <a:rPr lang="en-US" b="1" dirty="0"/>
              <a:t>complementarities</a:t>
            </a:r>
            <a:r>
              <a:rPr lang="en-US" dirty="0"/>
              <a:t>, </a:t>
            </a:r>
            <a:r>
              <a:rPr lang="en-US" dirty="0" smtClean="0"/>
              <a:t>(interdependencies </a:t>
            </a:r>
            <a:r>
              <a:rPr lang="en-US" dirty="0"/>
              <a:t>and feedbacks, both at the demand and at the production </a:t>
            </a:r>
            <a:r>
              <a:rPr lang="en-US" dirty="0" smtClean="0"/>
              <a:t>levels).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765101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«</a:t>
            </a:r>
            <a:r>
              <a:rPr lang="it-IT" dirty="0" err="1"/>
              <a:t>demand</a:t>
            </a:r>
            <a:r>
              <a:rPr lang="it-IT" dirty="0"/>
              <a:t>-side» of </a:t>
            </a:r>
            <a:r>
              <a:rPr lang="it-IT" dirty="0" err="1"/>
              <a:t>sectoral</a:t>
            </a:r>
            <a:r>
              <a:rPr lang="it-IT" dirty="0"/>
              <a:t> </a:t>
            </a:r>
            <a:r>
              <a:rPr lang="it-IT" dirty="0" err="1"/>
              <a:t>dynamic</a:t>
            </a:r>
            <a:r>
              <a:rPr lang="it-IT" dirty="0"/>
              <a:t> </a:t>
            </a:r>
            <a:r>
              <a:rPr lang="it-IT" dirty="0" smtClean="0"/>
              <a:t>(2/2</a:t>
            </a:r>
            <a:r>
              <a:rPr lang="it-IT" dirty="0"/>
              <a:t>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a sectoral system, </a:t>
            </a:r>
            <a:r>
              <a:rPr lang="en-US" b="1" dirty="0"/>
              <a:t>demand</a:t>
            </a:r>
            <a:r>
              <a:rPr lang="en-US" dirty="0"/>
              <a:t> is not seen as </a:t>
            </a:r>
            <a:r>
              <a:rPr lang="en-US" dirty="0" smtClean="0"/>
              <a:t>an aggregate </a:t>
            </a:r>
            <a:r>
              <a:rPr lang="en-US" dirty="0"/>
              <a:t>set of similar buyers or atomistic </a:t>
            </a:r>
            <a:r>
              <a:rPr lang="en-US" dirty="0" smtClean="0"/>
              <a:t>undifferentiated </a:t>
            </a:r>
            <a:r>
              <a:rPr lang="en-US" dirty="0"/>
              <a:t>customers, but </a:t>
            </a:r>
            <a:r>
              <a:rPr lang="en-US" dirty="0" smtClean="0"/>
              <a:t>as </a:t>
            </a:r>
            <a:r>
              <a:rPr lang="en-US" u="sng" dirty="0" smtClean="0"/>
              <a:t>composed </a:t>
            </a:r>
            <a:r>
              <a:rPr lang="en-US" u="sng" dirty="0"/>
              <a:t>of heterogeneous agents who interact in various ways with producers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Demand then becomes composed by individual consumers, </a:t>
            </a:r>
            <a:r>
              <a:rPr lang="en-US" dirty="0" smtClean="0"/>
              <a:t>firms</a:t>
            </a:r>
            <a:r>
              <a:rPr lang="en-US" dirty="0"/>
              <a:t>, and </a:t>
            </a:r>
            <a:r>
              <a:rPr lang="en-US" dirty="0" smtClean="0"/>
              <a:t>public agencies</a:t>
            </a:r>
            <a:r>
              <a:rPr lang="en-US" dirty="0"/>
              <a:t>, which are in turn characterized by knowledge, learning processes, </a:t>
            </a:r>
            <a:r>
              <a:rPr lang="en-US" dirty="0" smtClean="0"/>
              <a:t>and competences (and </a:t>
            </a:r>
            <a:r>
              <a:rPr lang="en-US" dirty="0"/>
              <a:t>which are </a:t>
            </a:r>
            <a:r>
              <a:rPr lang="en-US" dirty="0" smtClean="0"/>
              <a:t>affected </a:t>
            </a:r>
            <a:r>
              <a:rPr lang="en-US" dirty="0"/>
              <a:t>by social factors and </a:t>
            </a:r>
            <a:r>
              <a:rPr lang="en-US" dirty="0" smtClean="0"/>
              <a:t>institutions).</a:t>
            </a:r>
          </a:p>
          <a:p>
            <a:pPr marL="0" indent="0">
              <a:buNone/>
            </a:pPr>
            <a:r>
              <a:rPr lang="en-US" dirty="0"/>
              <a:t>The </a:t>
            </a:r>
            <a:r>
              <a:rPr lang="en-US" b="1" dirty="0"/>
              <a:t>emergence and transformation of demand </a:t>
            </a:r>
            <a:r>
              <a:rPr lang="en-US" dirty="0"/>
              <a:t>become then a very important part in </a:t>
            </a:r>
            <a:r>
              <a:rPr lang="en-US" dirty="0" smtClean="0"/>
              <a:t>the dynamics </a:t>
            </a:r>
            <a:r>
              <a:rPr lang="en-US" dirty="0"/>
              <a:t>and evolution of sectoral systems.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In </a:t>
            </a:r>
            <a:r>
              <a:rPr lang="en-US" dirty="0">
                <a:solidFill>
                  <a:srgbClr val="FF0000"/>
                </a:solidFill>
              </a:rPr>
              <a:t>addition, demand has often </a:t>
            </a:r>
            <a:r>
              <a:rPr lang="en-US" dirty="0" smtClean="0">
                <a:solidFill>
                  <a:srgbClr val="FF0000"/>
                </a:solidFill>
              </a:rPr>
              <a:t>proven to </a:t>
            </a:r>
            <a:r>
              <a:rPr lang="en-US" dirty="0">
                <a:solidFill>
                  <a:srgbClr val="FF0000"/>
                </a:solidFill>
              </a:rPr>
              <a:t>be a major factor in the </a:t>
            </a:r>
            <a:r>
              <a:rPr lang="en-US" dirty="0" smtClean="0">
                <a:solidFill>
                  <a:srgbClr val="FF0000"/>
                </a:solidFill>
              </a:rPr>
              <a:t>redefinition </a:t>
            </a:r>
            <a:r>
              <a:rPr lang="en-US" dirty="0">
                <a:solidFill>
                  <a:srgbClr val="FF0000"/>
                </a:solidFill>
              </a:rPr>
              <a:t>of the boundaries of a sectoral system</a:t>
            </a:r>
            <a:r>
              <a:rPr lang="en-US" dirty="0"/>
              <a:t>,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7719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sector</a:t>
            </a:r>
            <a:r>
              <a:rPr lang="it-IT" dirty="0" smtClean="0"/>
              <a:t>?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b="1" dirty="0"/>
              <a:t>sector</a:t>
            </a:r>
            <a:r>
              <a:rPr lang="en-US" dirty="0"/>
              <a:t> is a set of activities that are </a:t>
            </a:r>
            <a:r>
              <a:rPr lang="en-US" dirty="0" smtClean="0"/>
              <a:t>unified </a:t>
            </a:r>
            <a:r>
              <a:rPr lang="en-US" dirty="0"/>
              <a:t>by some linked product groups for </a:t>
            </a:r>
            <a:r>
              <a:rPr lang="en-US" dirty="0" smtClean="0"/>
              <a:t>a given </a:t>
            </a:r>
            <a:r>
              <a:rPr lang="en-US" dirty="0"/>
              <a:t>or emerging demand and which share some common knowledge. </a:t>
            </a:r>
            <a:endParaRPr lang="en-US" dirty="0" smtClean="0"/>
          </a:p>
          <a:p>
            <a:r>
              <a:rPr lang="en-US" dirty="0" smtClean="0"/>
              <a:t>Firms </a:t>
            </a:r>
            <a:r>
              <a:rPr lang="en-US" dirty="0"/>
              <a:t>in </a:t>
            </a:r>
            <a:r>
              <a:rPr lang="en-US" dirty="0" smtClean="0"/>
              <a:t>a sector </a:t>
            </a:r>
            <a:r>
              <a:rPr lang="en-US" dirty="0"/>
              <a:t>have some commonalities and at the same time are heterogeneous. </a:t>
            </a:r>
            <a:endParaRPr lang="en-US" dirty="0" smtClean="0"/>
          </a:p>
          <a:p>
            <a:r>
              <a:rPr lang="en-US" dirty="0"/>
              <a:t>A multidimensional, integrated, and </a:t>
            </a:r>
            <a:r>
              <a:rPr lang="en-US" b="1" dirty="0"/>
              <a:t>dynamic view of innovation in sectors</a:t>
            </a:r>
            <a:r>
              <a:rPr lang="en-US" dirty="0"/>
              <a:t> is proposed, related to the framework of sectoral systems of </a:t>
            </a:r>
            <a:r>
              <a:rPr lang="en-US" dirty="0" smtClean="0"/>
              <a:t>innovation… </a:t>
            </a:r>
            <a:endParaRPr lang="en-US" dirty="0"/>
          </a:p>
          <a:p>
            <a:r>
              <a:rPr lang="en-US" dirty="0" smtClean="0"/>
              <a:t>…together </a:t>
            </a:r>
            <a:r>
              <a:rPr lang="en-US" dirty="0"/>
              <a:t>with a </a:t>
            </a:r>
            <a:r>
              <a:rPr lang="en-US" b="1" dirty="0"/>
              <a:t>methodology</a:t>
            </a:r>
            <a:r>
              <a:rPr lang="en-US" dirty="0"/>
              <a:t> for the analysis and comparison of sectors.</a:t>
            </a:r>
            <a:endParaRPr lang="it-IT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188404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Complementarity</a:t>
            </a:r>
            <a:r>
              <a:rPr lang="it-IT" dirty="0" smtClean="0"/>
              <a:t> </a:t>
            </a:r>
            <a:r>
              <a:rPr lang="it-IT" dirty="0" err="1" smtClean="0"/>
              <a:t>among</a:t>
            </a:r>
            <a:r>
              <a:rPr lang="it-IT" dirty="0" smtClean="0"/>
              <a:t> </a:t>
            </a:r>
            <a:r>
              <a:rPr lang="it-IT" dirty="0" err="1" smtClean="0"/>
              <a:t>artifacts</a:t>
            </a:r>
            <a:r>
              <a:rPr lang="it-IT" dirty="0" smtClean="0"/>
              <a:t>/</a:t>
            </a:r>
            <a:r>
              <a:rPr lang="it-IT" dirty="0" err="1" smtClean="0"/>
              <a:t>processese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Dynamic </a:t>
            </a:r>
            <a:r>
              <a:rPr lang="en-US" dirty="0" smtClean="0"/>
              <a:t>complementarities among</a:t>
            </a:r>
            <a:r>
              <a:rPr lang="en-US" b="1" dirty="0" smtClean="0"/>
              <a:t> </a:t>
            </a:r>
            <a:r>
              <a:rPr lang="en-US" b="1" dirty="0"/>
              <a:t>artifacts and activities </a:t>
            </a:r>
            <a:r>
              <a:rPr lang="en-US" dirty="0"/>
              <a:t>are major sources of transformation and growth </a:t>
            </a:r>
            <a:r>
              <a:rPr lang="en-US" dirty="0" smtClean="0"/>
              <a:t>of sectoral </a:t>
            </a:r>
            <a:r>
              <a:rPr lang="en-US" dirty="0"/>
              <a:t>systems, and may set in motion virtuous cycles of innovation and change.</a:t>
            </a:r>
          </a:p>
          <a:p>
            <a:r>
              <a:rPr lang="en-US" dirty="0"/>
              <a:t>This could be related to </a:t>
            </a:r>
            <a:r>
              <a:rPr lang="en-US" b="1" dirty="0"/>
              <a:t>the concept of </a:t>
            </a:r>
            <a:r>
              <a:rPr lang="en-US" b="1" dirty="0" smtClean="0"/>
              <a:t>“</a:t>
            </a:r>
            <a:r>
              <a:rPr lang="en-US" b="1" dirty="0" err="1" smtClean="0"/>
              <a:t>filiera</a:t>
            </a:r>
            <a:r>
              <a:rPr lang="en-US" b="1" dirty="0" smtClean="0"/>
              <a:t>” (supply chain) 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7251536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Changing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boundaries</a:t>
            </a:r>
            <a:r>
              <a:rPr lang="it-IT" b="1" dirty="0" smtClean="0">
                <a:solidFill>
                  <a:srgbClr val="FF0000"/>
                </a:solidFill>
              </a:rPr>
              <a:t> (with </a:t>
            </a:r>
            <a:r>
              <a:rPr lang="it-IT" b="1" dirty="0" err="1" smtClean="0">
                <a:solidFill>
                  <a:srgbClr val="FF0000"/>
                </a:solidFill>
              </a:rPr>
              <a:t>differences</a:t>
            </a:r>
            <a:r>
              <a:rPr lang="it-IT" b="1" dirty="0" smtClean="0">
                <a:solidFill>
                  <a:srgbClr val="FF0000"/>
                </a:solidFill>
              </a:rPr>
              <a:t>…)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boundaries of sectoral systems </a:t>
            </a:r>
            <a:r>
              <a:rPr lang="en-US" b="1" dirty="0" smtClean="0"/>
              <a:t>may change </a:t>
            </a:r>
            <a:r>
              <a:rPr lang="en-US" dirty="0"/>
              <a:t>more or less rapidly over time, as a consequence </a:t>
            </a:r>
            <a:r>
              <a:rPr lang="en-US" dirty="0" smtClean="0"/>
              <a:t>of: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dynamic </a:t>
            </a:r>
            <a:r>
              <a:rPr lang="en-US" dirty="0"/>
              <a:t>processes </a:t>
            </a:r>
            <a:r>
              <a:rPr lang="en-US" dirty="0" smtClean="0"/>
              <a:t>related to </a:t>
            </a:r>
            <a:r>
              <a:rPr lang="en-US" dirty="0"/>
              <a:t>the transformation of knowledge,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the </a:t>
            </a:r>
            <a:r>
              <a:rPr lang="en-US" dirty="0"/>
              <a:t>evolution and convergence in demand</a:t>
            </a:r>
            <a:r>
              <a:rPr lang="en-US" dirty="0" smtClean="0"/>
              <a:t>,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changes </a:t>
            </a:r>
            <a:r>
              <a:rPr lang="en-US" dirty="0"/>
              <a:t>in competition and learning by </a:t>
            </a:r>
            <a:r>
              <a:rPr lang="en-US" dirty="0" smtClean="0"/>
              <a:t>firms.</a:t>
            </a:r>
          </a:p>
          <a:p>
            <a:endParaRPr lang="en-US" dirty="0" smtClean="0"/>
          </a:p>
          <a:p>
            <a:r>
              <a:rPr lang="en-US" dirty="0" smtClean="0"/>
              <a:t>Great </a:t>
            </a:r>
            <a:r>
              <a:rPr lang="en-US" dirty="0"/>
              <a:t>differences among sectors in the dimensions discussed above exist. </a:t>
            </a:r>
            <a:r>
              <a:rPr lang="en-US" dirty="0" smtClean="0"/>
              <a:t> Case </a:t>
            </a:r>
            <a:r>
              <a:rPr lang="en-US" dirty="0"/>
              <a:t>study: </a:t>
            </a:r>
            <a:r>
              <a:rPr lang="en-US" b="1" dirty="0"/>
              <a:t>pharmaceuticals vs  machine tools</a:t>
            </a:r>
            <a:r>
              <a:rPr lang="en-US" dirty="0"/>
              <a:t>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024695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Pharmaceutical…</a:t>
            </a:r>
            <a:r>
              <a:rPr lang="en-US" dirty="0"/>
              <a:t/>
            </a:r>
            <a:br>
              <a:rPr lang="en-US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</a:t>
            </a:r>
            <a:r>
              <a:rPr lang="en-US" dirty="0" smtClean="0"/>
              <a:t>Pharma industry</a:t>
            </a:r>
            <a:r>
              <a:rPr lang="en-US" dirty="0"/>
              <a:t>, the knowledge base and the learning processes have greatly </a:t>
            </a:r>
            <a:r>
              <a:rPr lang="en-US" dirty="0" smtClean="0"/>
              <a:t>affected innovation </a:t>
            </a:r>
            <a:r>
              <a:rPr lang="en-US" dirty="0"/>
              <a:t>and the organization of innovative activities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Even before the ’80, </a:t>
            </a:r>
            <a:r>
              <a:rPr lang="en-US" b="1" dirty="0" smtClean="0"/>
              <a:t>explosion </a:t>
            </a:r>
            <a:r>
              <a:rPr lang="en-US" b="1" dirty="0"/>
              <a:t>of R&amp;D </a:t>
            </a:r>
            <a:r>
              <a:rPr lang="en-US" dirty="0"/>
              <a:t>and, although few blockbusters </a:t>
            </a:r>
            <a:r>
              <a:rPr lang="en-US" dirty="0" smtClean="0"/>
              <a:t>were discovered </a:t>
            </a:r>
            <a:r>
              <a:rPr lang="en-US" dirty="0"/>
              <a:t>in each period, nevertheless, each period enjoyed high growth. </a:t>
            </a:r>
            <a:endParaRPr lang="en-US" dirty="0" smtClean="0"/>
          </a:p>
          <a:p>
            <a:r>
              <a:rPr lang="en-US" dirty="0" smtClean="0"/>
              <a:t>The advent </a:t>
            </a:r>
            <a:r>
              <a:rPr lang="en-US" dirty="0"/>
              <a:t>of molecular biology since the 1980s led to a </a:t>
            </a:r>
            <a:r>
              <a:rPr lang="en-US" b="1" dirty="0"/>
              <a:t>new learning regime </a:t>
            </a:r>
            <a:r>
              <a:rPr lang="en-US" dirty="0"/>
              <a:t>based </a:t>
            </a:r>
            <a:r>
              <a:rPr lang="en-US" dirty="0" smtClean="0"/>
              <a:t>on molecular </a:t>
            </a:r>
            <a:r>
              <a:rPr lang="en-US" dirty="0"/>
              <a:t>genetics and rDNA </a:t>
            </a:r>
            <a:r>
              <a:rPr lang="en-US" dirty="0" smtClean="0"/>
              <a:t>technology…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589430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70823" y="124493"/>
            <a:ext cx="10515600" cy="1325563"/>
          </a:xfrm>
        </p:spPr>
        <p:txBody>
          <a:bodyPr/>
          <a:lstStyle/>
          <a:p>
            <a:r>
              <a:rPr lang="en-US" dirty="0" smtClean="0"/>
              <a:t>…Machine </a:t>
            </a:r>
            <a:r>
              <a:rPr lang="en-US" dirty="0"/>
              <a:t>tools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70823" y="1344362"/>
            <a:ext cx="10515600" cy="523931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In machine tools, innovation has been </a:t>
            </a:r>
            <a:r>
              <a:rPr lang="en-US" b="1" dirty="0"/>
              <a:t>mainly incremental </a:t>
            </a:r>
            <a:r>
              <a:rPr lang="en-US" dirty="0"/>
              <a:t>and </a:t>
            </a:r>
            <a:r>
              <a:rPr lang="en-US" b="1" dirty="0"/>
              <a:t>now is increasingly systemic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Knowledge </a:t>
            </a:r>
            <a:r>
              <a:rPr lang="en-US" dirty="0"/>
              <a:t>about applications is </a:t>
            </a:r>
            <a:r>
              <a:rPr lang="en-US" dirty="0" smtClean="0"/>
              <a:t>(was) very </a:t>
            </a:r>
            <a:r>
              <a:rPr lang="en-US" dirty="0"/>
              <a:t>important, and therefore </a:t>
            </a:r>
            <a:r>
              <a:rPr lang="en-US" u="sng" dirty="0" smtClean="0"/>
              <a:t>user–producer </a:t>
            </a:r>
            <a:r>
              <a:rPr lang="en-US" u="sng" dirty="0"/>
              <a:t>relationships</a:t>
            </a:r>
            <a:r>
              <a:rPr lang="en-US" dirty="0"/>
              <a:t> as well as partnerships with customers are common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knowledge </a:t>
            </a:r>
            <a:r>
              <a:rPr lang="en-US" dirty="0"/>
              <a:t>base has been embodied in skilled personnel on the shop </a:t>
            </a:r>
            <a:r>
              <a:rPr lang="en-US" dirty="0" smtClean="0"/>
              <a:t>floor </a:t>
            </a:r>
            <a:r>
              <a:rPr lang="en-US" dirty="0"/>
              <a:t>level (</a:t>
            </a:r>
            <a:r>
              <a:rPr lang="en-US" dirty="0" smtClean="0"/>
              <a:t>with applied </a:t>
            </a:r>
            <a:r>
              <a:rPr lang="en-US" dirty="0"/>
              <a:t>technical </a:t>
            </a:r>
            <a:r>
              <a:rPr lang="en-US" dirty="0" smtClean="0"/>
              <a:t>qualification</a:t>
            </a:r>
            <a:r>
              <a:rPr lang="en-US" dirty="0"/>
              <a:t>) and in design engineers (not necessarily with </a:t>
            </a:r>
            <a:r>
              <a:rPr lang="en-US" dirty="0" smtClean="0"/>
              <a:t>a university </a:t>
            </a:r>
            <a:r>
              <a:rPr lang="en-US" dirty="0"/>
              <a:t>degree but with long-term employment in the company). </a:t>
            </a:r>
            <a:endParaRPr lang="en-US" dirty="0" smtClean="0"/>
          </a:p>
          <a:p>
            <a:r>
              <a:rPr lang="en-US" dirty="0" smtClean="0"/>
              <a:t>Internal training </a:t>
            </a:r>
            <a:r>
              <a:rPr lang="en-US" dirty="0"/>
              <a:t>(particularly apprenticeships) is quite relevant.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u="sng" dirty="0"/>
              <a:t>small </a:t>
            </a:r>
            <a:r>
              <a:rPr lang="en-US" u="sng" dirty="0" smtClean="0"/>
              <a:t>firms</a:t>
            </a:r>
            <a:r>
              <a:rPr lang="en-US" u="sng" dirty="0"/>
              <a:t>, R&amp;D is </a:t>
            </a:r>
            <a:r>
              <a:rPr lang="en-US" u="sng" dirty="0" smtClean="0"/>
              <a:t>not done </a:t>
            </a:r>
            <a:r>
              <a:rPr lang="en-US" u="sng" dirty="0"/>
              <a:t>extensively and R&amp;D cooperation is not common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Recently</a:t>
            </a:r>
            <a:r>
              <a:rPr lang="en-US" dirty="0"/>
              <a:t>, the </a:t>
            </a:r>
            <a:r>
              <a:rPr lang="en-US" dirty="0" smtClean="0"/>
              <a:t>knowledge base </a:t>
            </a:r>
            <a:r>
              <a:rPr lang="en-US" dirty="0"/>
              <a:t>has shifted from purely mechanical to mechanic, microelectronic and information intensive, with an </a:t>
            </a:r>
            <a:r>
              <a:rPr lang="en-US" b="1" dirty="0"/>
              <a:t>increasing </a:t>
            </a:r>
            <a:r>
              <a:rPr lang="en-US" b="1" dirty="0" smtClean="0"/>
              <a:t>codification </a:t>
            </a:r>
            <a:r>
              <a:rPr lang="en-US" dirty="0"/>
              <a:t>and an </a:t>
            </a:r>
            <a:r>
              <a:rPr lang="en-US" b="1" dirty="0"/>
              <a:t>increasing use of </a:t>
            </a:r>
            <a:r>
              <a:rPr lang="en-US" b="1" dirty="0" smtClean="0"/>
              <a:t>formal R&amp;D</a:t>
            </a:r>
            <a:r>
              <a:rPr lang="en-US" dirty="0"/>
              <a:t>. Products have increasingly being modularized and </a:t>
            </a:r>
            <a:r>
              <a:rPr lang="en-US" dirty="0" smtClean="0"/>
              <a:t>standardized (more formal sources – international markets).</a:t>
            </a:r>
          </a:p>
          <a:p>
            <a:r>
              <a:rPr lang="en-US" dirty="0"/>
              <a:t>A key role </a:t>
            </a:r>
            <a:r>
              <a:rPr lang="en-US" dirty="0" smtClean="0"/>
              <a:t>is also </a:t>
            </a:r>
            <a:r>
              <a:rPr lang="en-US" dirty="0"/>
              <a:t>played by </a:t>
            </a:r>
            <a:r>
              <a:rPr lang="en-US" b="1" dirty="0"/>
              <a:t>information </a:t>
            </a:r>
            <a:r>
              <a:rPr lang="en-US" b="1" dirty="0" smtClean="0"/>
              <a:t>flows </a:t>
            </a:r>
            <a:r>
              <a:rPr lang="en-US" dirty="0"/>
              <a:t>about components coming </a:t>
            </a:r>
            <a:r>
              <a:rPr lang="en-US" u="sng" dirty="0"/>
              <a:t>from producers </a:t>
            </a:r>
            <a:r>
              <a:rPr lang="en-US" u="sng" dirty="0" smtClean="0"/>
              <a:t>of different </a:t>
            </a:r>
            <a:r>
              <a:rPr lang="en-US" u="sng" dirty="0"/>
              <a:t>technologies</a:t>
            </a:r>
            <a:r>
              <a:rPr lang="en-US" dirty="0"/>
              <a:t>, such as lasers, materials, measurement, and control devices.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420864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B) Actors and Networks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Sectoral systems are composed of </a:t>
            </a:r>
            <a:r>
              <a:rPr lang="en-US" b="1" dirty="0"/>
              <a:t>heterogeneous actors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general, </a:t>
            </a:r>
            <a:r>
              <a:rPr lang="en-US" dirty="0">
                <a:solidFill>
                  <a:srgbClr val="FF0000"/>
                </a:solidFill>
              </a:rPr>
              <a:t>a rich, multidisciplinary, and multisource knowledge base and rapid technological change implies a great heterogeneity of actors in most sectors</a:t>
            </a:r>
            <a:r>
              <a:rPr lang="en-US" dirty="0"/>
              <a:t>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Within </a:t>
            </a:r>
            <a:r>
              <a:rPr lang="en-US" dirty="0"/>
              <a:t>sectoral systems, heterogeneous agents are connected in various </a:t>
            </a:r>
            <a:r>
              <a:rPr lang="en-US" dirty="0" smtClean="0"/>
              <a:t>ways through </a:t>
            </a:r>
            <a:r>
              <a:rPr lang="en-US" b="1" dirty="0"/>
              <a:t>market and non-market relationships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it-IT" dirty="0" smtClean="0"/>
              <a:t>FIRM </a:t>
            </a:r>
            <a:r>
              <a:rPr lang="it-IT" dirty="0" err="1" smtClean="0"/>
              <a:t>subjects</a:t>
            </a:r>
            <a:endParaRPr lang="it-IT" dirty="0" smtClean="0"/>
          </a:p>
          <a:p>
            <a:r>
              <a:rPr lang="it-IT" dirty="0" smtClean="0"/>
              <a:t>NON FIRM </a:t>
            </a:r>
            <a:r>
              <a:rPr lang="it-IT" dirty="0" err="1" smtClean="0"/>
              <a:t>subjects</a:t>
            </a: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388651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Individuals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Often the most appropriate units of analysis in </a:t>
            </a:r>
            <a:r>
              <a:rPr lang="en-US" dirty="0" smtClean="0"/>
              <a:t>specific </a:t>
            </a:r>
            <a:r>
              <a:rPr lang="en-US" dirty="0"/>
              <a:t>sectoral systems are </a:t>
            </a:r>
            <a:r>
              <a:rPr lang="en-US" dirty="0" smtClean="0"/>
              <a:t>not necessarily firms but…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u="sng" dirty="0" smtClean="0"/>
              <a:t>individuals </a:t>
            </a:r>
            <a:r>
              <a:rPr lang="en-US" dirty="0"/>
              <a:t>(such as the scientist who opens up a new biotechnology </a:t>
            </a:r>
            <a:r>
              <a:rPr lang="en-US" dirty="0" smtClean="0"/>
              <a:t>firm</a:t>
            </a:r>
            <a:r>
              <a:rPr lang="en-US" dirty="0"/>
              <a:t>),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u="sng" dirty="0" smtClean="0"/>
              <a:t>firms</a:t>
            </a:r>
            <a:r>
              <a:rPr lang="en-US" u="sng" dirty="0"/>
              <a:t>’ subunits </a:t>
            </a:r>
            <a:r>
              <a:rPr lang="en-US" dirty="0"/>
              <a:t>(such as the R&amp;D or the production department), and</a:t>
            </a:r>
          </a:p>
          <a:p>
            <a:pPr marL="514350" indent="-514350">
              <a:buFont typeface="+mj-lt"/>
              <a:buAutoNum type="arabicPeriod"/>
            </a:pPr>
            <a:r>
              <a:rPr lang="en-US" u="sng" dirty="0"/>
              <a:t>groups of </a:t>
            </a:r>
            <a:r>
              <a:rPr lang="en-US" u="sng" dirty="0" smtClean="0"/>
              <a:t>firms </a:t>
            </a:r>
            <a:r>
              <a:rPr lang="en-US" dirty="0"/>
              <a:t>(such as industry consortia).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35994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Non </a:t>
            </a:r>
            <a:r>
              <a:rPr lang="it-IT" dirty="0" err="1" smtClean="0"/>
              <a:t>firm</a:t>
            </a:r>
            <a:r>
              <a:rPr lang="it-IT" dirty="0" smtClean="0"/>
              <a:t> agents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Other types of agents in a sectoral system are </a:t>
            </a:r>
            <a:r>
              <a:rPr lang="en-US" dirty="0" smtClean="0"/>
              <a:t>non-firm </a:t>
            </a:r>
            <a:r>
              <a:rPr lang="en-US" dirty="0"/>
              <a:t>organizations such </a:t>
            </a:r>
            <a:r>
              <a:rPr lang="en-US" dirty="0" smtClean="0"/>
              <a:t>as:</a:t>
            </a:r>
          </a:p>
          <a:p>
            <a:r>
              <a:rPr lang="en-US" dirty="0" smtClean="0"/>
              <a:t>universities</a:t>
            </a:r>
            <a:r>
              <a:rPr lang="en-US" dirty="0"/>
              <a:t>, </a:t>
            </a:r>
            <a:endParaRPr lang="en-US" dirty="0" smtClean="0"/>
          </a:p>
          <a:p>
            <a:r>
              <a:rPr lang="en-US" dirty="0" smtClean="0"/>
              <a:t>financial </a:t>
            </a:r>
            <a:r>
              <a:rPr lang="en-US" dirty="0"/>
              <a:t>organizations, </a:t>
            </a:r>
            <a:endParaRPr lang="en-US" dirty="0" smtClean="0"/>
          </a:p>
          <a:p>
            <a:r>
              <a:rPr lang="en-US" dirty="0" smtClean="0"/>
              <a:t>government </a:t>
            </a:r>
            <a:r>
              <a:rPr lang="en-US" dirty="0"/>
              <a:t>agencies, </a:t>
            </a:r>
            <a:endParaRPr lang="en-US" dirty="0" smtClean="0"/>
          </a:p>
          <a:p>
            <a:r>
              <a:rPr lang="en-US" dirty="0" smtClean="0"/>
              <a:t>local </a:t>
            </a:r>
            <a:r>
              <a:rPr lang="en-US" dirty="0"/>
              <a:t>authorities, and </a:t>
            </a:r>
            <a:r>
              <a:rPr lang="en-US" dirty="0" smtClean="0"/>
              <a:t>so on</a:t>
            </a:r>
          </a:p>
          <a:p>
            <a:pPr marL="0" indent="0">
              <a:buNone/>
            </a:pPr>
            <a:r>
              <a:rPr lang="en-US" dirty="0"/>
              <a:t>In various ways, they support innovation, technological </a:t>
            </a:r>
            <a:r>
              <a:rPr lang="en-US" dirty="0" smtClean="0"/>
              <a:t>diffusion</a:t>
            </a:r>
            <a:r>
              <a:rPr lang="en-US" dirty="0"/>
              <a:t>, and production by </a:t>
            </a:r>
            <a:r>
              <a:rPr lang="en-US" dirty="0" smtClean="0"/>
              <a:t>firms</a:t>
            </a:r>
            <a:r>
              <a:rPr lang="en-US" dirty="0"/>
              <a:t>, but again their role greatly </a:t>
            </a:r>
            <a:r>
              <a:rPr lang="en-US" dirty="0" smtClean="0"/>
              <a:t>differs </a:t>
            </a:r>
            <a:r>
              <a:rPr lang="en-US" dirty="0"/>
              <a:t>among sectoral systems.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968157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smtClean="0"/>
              <a:t>Software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22697" y="169068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software, specialization of both global players and local producers is present. </a:t>
            </a:r>
            <a:endParaRPr lang="en-US" dirty="0" smtClean="0"/>
          </a:p>
          <a:p>
            <a:r>
              <a:rPr lang="en-US" dirty="0" smtClean="0"/>
              <a:t>In addition</a:t>
            </a:r>
            <a:r>
              <a:rPr lang="en-US" dirty="0"/>
              <a:t>, the changing knowledge base has created an evolving division of </a:t>
            </a:r>
            <a:r>
              <a:rPr lang="en-US" dirty="0" smtClean="0"/>
              <a:t>labor among </a:t>
            </a:r>
            <a:r>
              <a:rPr lang="en-US" dirty="0"/>
              <a:t>users, ‘‘platform’’ </a:t>
            </a:r>
            <a:r>
              <a:rPr lang="en-US" dirty="0" smtClean="0"/>
              <a:t>developers</a:t>
            </a:r>
            <a:r>
              <a:rPr lang="en-US" dirty="0"/>
              <a:t>, and specialized software vendors (</a:t>
            </a:r>
            <a:r>
              <a:rPr lang="en-US" dirty="0" err="1" smtClean="0"/>
              <a:t>Bresnahan</a:t>
            </a:r>
            <a:r>
              <a:rPr lang="en-US" dirty="0" smtClean="0"/>
              <a:t> and </a:t>
            </a:r>
            <a:r>
              <a:rPr lang="en-US" dirty="0"/>
              <a:t>Greenstein 1998).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sectoral system of innovation in software, however, </a:t>
            </a:r>
            <a:r>
              <a:rPr lang="en-US" dirty="0" smtClean="0"/>
              <a:t>is incomplete </a:t>
            </a:r>
            <a:r>
              <a:rPr lang="en-US" dirty="0"/>
              <a:t>without the addition of companies that utilize these platforms to </a:t>
            </a:r>
            <a:r>
              <a:rPr lang="en-US" dirty="0" smtClean="0"/>
              <a:t>deliver enterprise-critical </a:t>
            </a:r>
            <a:r>
              <a:rPr lang="en-US" dirty="0"/>
              <a:t>applications. </a:t>
            </a:r>
            <a:endParaRPr lang="en-US" dirty="0" smtClean="0"/>
          </a:p>
          <a:p>
            <a:r>
              <a:rPr lang="en-US" dirty="0" smtClean="0"/>
              <a:t>Many </a:t>
            </a:r>
            <a:r>
              <a:rPr lang="en-US" dirty="0"/>
              <a:t>of these applications continue to be </a:t>
            </a:r>
            <a:r>
              <a:rPr lang="en-US" dirty="0" smtClean="0"/>
              <a:t>produced in-house </a:t>
            </a:r>
            <a:r>
              <a:rPr lang="en-US" dirty="0"/>
              <a:t>by organizations using the tools provided as part of the platform </a:t>
            </a:r>
            <a:r>
              <a:rPr lang="en-US" dirty="0" smtClean="0"/>
              <a:t>or available </a:t>
            </a:r>
            <a:r>
              <a:rPr lang="en-US" dirty="0"/>
              <a:t>from the development tools markets (</a:t>
            </a:r>
            <a:r>
              <a:rPr lang="en-US" dirty="0" err="1"/>
              <a:t>Steinmueller</a:t>
            </a:r>
            <a:r>
              <a:rPr lang="en-US" dirty="0"/>
              <a:t> 2004</a:t>
            </a:r>
            <a:r>
              <a:rPr lang="en-US" dirty="0" smtClean="0"/>
              <a:t>).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535922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C) </a:t>
            </a:r>
            <a:r>
              <a:rPr lang="it-IT" b="1" dirty="0" err="1" smtClean="0">
                <a:solidFill>
                  <a:srgbClr val="FF0000"/>
                </a:solidFill>
              </a:rPr>
              <a:t>Institutions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all sectoral systems, institutions play a major role in </a:t>
            </a:r>
            <a:r>
              <a:rPr lang="en-US" dirty="0" smtClean="0"/>
              <a:t>affecting </a:t>
            </a:r>
            <a:r>
              <a:rPr lang="en-US" dirty="0"/>
              <a:t>the rate of technological change, the organization of innovative activity, and performance. </a:t>
            </a:r>
            <a:endParaRPr lang="en-US" dirty="0" smtClean="0"/>
          </a:p>
          <a:p>
            <a:r>
              <a:rPr lang="en-US" dirty="0" smtClean="0"/>
              <a:t>Institutions may emerge </a:t>
            </a:r>
            <a:r>
              <a:rPr lang="en-US" dirty="0"/>
              <a:t>either as a result of deliberated planned decision by </a:t>
            </a:r>
            <a:r>
              <a:rPr lang="en-US" dirty="0" smtClean="0"/>
              <a:t>firms </a:t>
            </a:r>
            <a:r>
              <a:rPr lang="en-US" dirty="0"/>
              <a:t>or other organizations, or as the unpredicted consequence of agents’ interaction</a:t>
            </a:r>
            <a:r>
              <a:rPr lang="en-US" dirty="0" smtClean="0"/>
              <a:t>.</a:t>
            </a:r>
          </a:p>
          <a:p>
            <a:r>
              <a:rPr lang="en-US" dirty="0"/>
              <a:t>Some institutions are </a:t>
            </a:r>
            <a:r>
              <a:rPr lang="en-US" b="1" dirty="0"/>
              <a:t>sectoral</a:t>
            </a:r>
            <a:r>
              <a:rPr lang="en-US" dirty="0"/>
              <a:t>, i.e. </a:t>
            </a:r>
            <a:r>
              <a:rPr lang="en-US" dirty="0" smtClean="0"/>
              <a:t>specific </a:t>
            </a:r>
            <a:r>
              <a:rPr lang="en-US" dirty="0"/>
              <a:t>to a sector, while others are </a:t>
            </a:r>
            <a:r>
              <a:rPr lang="en-US" b="1" dirty="0"/>
              <a:t>national</a:t>
            </a:r>
            <a:r>
              <a:rPr lang="en-US" dirty="0" smtClean="0"/>
              <a:t>.</a:t>
            </a:r>
          </a:p>
          <a:p>
            <a:r>
              <a:rPr lang="en-US" dirty="0"/>
              <a:t>Again, major differences emerge across sectors, as in the case of pharmaceuticals, software, machine tools, and telecommunications, for </a:t>
            </a:r>
            <a:r>
              <a:rPr lang="en-US" dirty="0" smtClean="0"/>
              <a:t>example (see later).</a:t>
            </a:r>
            <a:endParaRPr lang="en-US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987667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it-IT" dirty="0" smtClean="0"/>
              <a:t>National </a:t>
            </a:r>
            <a:r>
              <a:rPr lang="it-IT" dirty="0" err="1" smtClean="0"/>
              <a:t>institutions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472664"/>
            <a:ext cx="10515600" cy="612166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National institutions have </a:t>
            </a:r>
            <a:r>
              <a:rPr lang="en-US" dirty="0" smtClean="0"/>
              <a:t>different effects </a:t>
            </a:r>
            <a:r>
              <a:rPr lang="en-US" dirty="0"/>
              <a:t>on sectors. </a:t>
            </a:r>
            <a:r>
              <a:rPr lang="en-US" dirty="0" smtClean="0"/>
              <a:t> For example</a:t>
            </a:r>
            <a:r>
              <a:rPr lang="en-US" dirty="0"/>
              <a:t>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the </a:t>
            </a:r>
            <a:r>
              <a:rPr lang="en-US" dirty="0"/>
              <a:t>patent system,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property rights regulations, </a:t>
            </a:r>
            <a:r>
              <a:rPr lang="en-US" dirty="0"/>
              <a:t>or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antitrust </a:t>
            </a:r>
            <a:r>
              <a:rPr lang="en-US" dirty="0"/>
              <a:t>regulations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have different effects </a:t>
            </a:r>
            <a:r>
              <a:rPr lang="en-US" dirty="0"/>
              <a:t>as a consequence of the </a:t>
            </a:r>
            <a:r>
              <a:rPr lang="en-US" dirty="0" smtClean="0"/>
              <a:t>different </a:t>
            </a:r>
            <a:r>
              <a:rPr lang="en-US" dirty="0"/>
              <a:t>features of the systems. he same</a:t>
            </a:r>
          </a:p>
          <a:p>
            <a:pPr marL="0" indent="0">
              <a:buNone/>
            </a:pPr>
            <a:r>
              <a:rPr lang="en-US" dirty="0" smtClean="0"/>
              <a:t>The same institution </a:t>
            </a:r>
            <a:r>
              <a:rPr lang="en-US" dirty="0"/>
              <a:t>may take </a:t>
            </a:r>
            <a:r>
              <a:rPr lang="en-US" dirty="0" smtClean="0"/>
              <a:t>different </a:t>
            </a:r>
            <a:r>
              <a:rPr lang="en-US" dirty="0"/>
              <a:t>features in </a:t>
            </a:r>
            <a:r>
              <a:rPr lang="en-US" dirty="0" smtClean="0"/>
              <a:t>different </a:t>
            </a:r>
            <a:r>
              <a:rPr lang="en-US" dirty="0"/>
              <a:t>countries.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S</a:t>
            </a:r>
            <a:r>
              <a:rPr lang="en-US" dirty="0" smtClean="0"/>
              <a:t>ome </a:t>
            </a:r>
            <a:r>
              <a:rPr lang="en-US" dirty="0"/>
              <a:t>sectoral systems become predominant in a country because the existing institutions of that country provide an environment more suitable for certain types </a:t>
            </a:r>
            <a:r>
              <a:rPr lang="en-US" dirty="0" smtClean="0"/>
              <a:t>of sectors </a:t>
            </a:r>
            <a:r>
              <a:rPr lang="en-US" dirty="0"/>
              <a:t>and not for others.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example, in France, sectors related to public </a:t>
            </a:r>
            <a:r>
              <a:rPr lang="en-US" dirty="0" smtClean="0"/>
              <a:t>demand have </a:t>
            </a:r>
            <a:r>
              <a:rPr lang="en-US" dirty="0"/>
              <a:t>grown considerably</a:t>
            </a:r>
          </a:p>
          <a:p>
            <a:pPr marL="0" indent="0">
              <a:buNone/>
            </a:pPr>
            <a:r>
              <a:rPr lang="en-US" dirty="0"/>
              <a:t>In other cases, national institutions </a:t>
            </a:r>
            <a:r>
              <a:rPr lang="en-US" dirty="0" smtClean="0"/>
              <a:t>may constrain </a:t>
            </a:r>
            <a:r>
              <a:rPr lang="en-US" dirty="0"/>
              <a:t>development or innovation in </a:t>
            </a:r>
            <a:r>
              <a:rPr lang="en-US" dirty="0" smtClean="0"/>
              <a:t>specific sectors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2332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SIS and </a:t>
            </a:r>
            <a:r>
              <a:rPr lang="it-IT" dirty="0" err="1" smtClean="0"/>
              <a:t>Evolutionary</a:t>
            </a:r>
            <a:r>
              <a:rPr lang="it-IT" dirty="0" smtClean="0"/>
              <a:t> </a:t>
            </a:r>
            <a:r>
              <a:rPr lang="it-IT" dirty="0" err="1" smtClean="0"/>
              <a:t>Theory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theoretical and analytical approach of sectoral systems is grounded in </a:t>
            </a:r>
            <a:r>
              <a:rPr lang="en-US" dirty="0" smtClean="0"/>
              <a:t>the </a:t>
            </a:r>
            <a:r>
              <a:rPr lang="en-US" u="sng" dirty="0" smtClean="0"/>
              <a:t>evolutionary </a:t>
            </a:r>
            <a:r>
              <a:rPr lang="en-US" u="sng" dirty="0"/>
              <a:t>theory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Evolutionary </a:t>
            </a:r>
            <a:r>
              <a:rPr lang="en-US" dirty="0"/>
              <a:t>theory places a key emphasis on dynamics</a:t>
            </a:r>
            <a:r>
              <a:rPr lang="en-US" dirty="0" smtClean="0"/>
              <a:t>, innovation </a:t>
            </a:r>
            <a:r>
              <a:rPr lang="en-US" dirty="0"/>
              <a:t>processes, and economic transformation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..and on </a:t>
            </a:r>
            <a:r>
              <a:rPr lang="en-US" dirty="0">
                <a:solidFill>
                  <a:srgbClr val="FF0000"/>
                </a:solidFill>
              </a:rPr>
              <a:t>cognitive aspects </a:t>
            </a:r>
            <a:r>
              <a:rPr lang="en-US" dirty="0"/>
              <a:t>such as beliefs, objectives, and expectations</a:t>
            </a:r>
            <a:r>
              <a:rPr lang="en-US" dirty="0" smtClean="0"/>
              <a:t>, which </a:t>
            </a:r>
            <a:r>
              <a:rPr lang="en-US" dirty="0"/>
              <a:t>are in turn </a:t>
            </a:r>
            <a:r>
              <a:rPr lang="en-US" dirty="0" smtClean="0"/>
              <a:t>affected </a:t>
            </a:r>
            <a:r>
              <a:rPr lang="en-US" dirty="0"/>
              <a:t>by previous learning and experience and by the environment in which agents act.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central place in the evolutionary approach is occupied </a:t>
            </a:r>
            <a:r>
              <a:rPr lang="en-US" dirty="0" smtClean="0"/>
              <a:t>by the </a:t>
            </a:r>
            <a:r>
              <a:rPr lang="en-US" dirty="0"/>
              <a:t>processes of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variety </a:t>
            </a:r>
            <a:r>
              <a:rPr lang="en-US" dirty="0"/>
              <a:t>creation (in technologies, products, </a:t>
            </a:r>
            <a:r>
              <a:rPr lang="en-US" dirty="0" smtClean="0"/>
              <a:t>firms</a:t>
            </a:r>
            <a:r>
              <a:rPr lang="en-US" dirty="0"/>
              <a:t>, and organizations),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replication </a:t>
            </a:r>
            <a:r>
              <a:rPr lang="en-US" dirty="0"/>
              <a:t>(that generates inertia and continuity in the system),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and </a:t>
            </a:r>
            <a:r>
              <a:rPr lang="en-US" dirty="0"/>
              <a:t>selection (that reduces variety in the economic system and discourages the </a:t>
            </a:r>
            <a:r>
              <a:rPr lang="en-US" dirty="0" smtClean="0"/>
              <a:t>inefficient or ineffective </a:t>
            </a:r>
            <a:r>
              <a:rPr lang="en-US" dirty="0"/>
              <a:t>utilization of resources). </a:t>
            </a:r>
            <a:endParaRPr lang="en-US" dirty="0" smtClean="0"/>
          </a:p>
          <a:p>
            <a:r>
              <a:rPr lang="en-US" dirty="0" smtClean="0"/>
              <a:t>Finally</a:t>
            </a:r>
            <a:r>
              <a:rPr lang="en-US" dirty="0"/>
              <a:t>, for evolutionary theory, </a:t>
            </a:r>
            <a:r>
              <a:rPr lang="en-US" dirty="0" smtClean="0"/>
              <a:t>aggregate phenomena </a:t>
            </a:r>
            <a:r>
              <a:rPr lang="en-US" dirty="0"/>
              <a:t>are emergent properties of far-from-equilibrium interactions </a:t>
            </a:r>
            <a:r>
              <a:rPr lang="en-US" dirty="0" smtClean="0"/>
              <a:t>and have </a:t>
            </a:r>
            <a:r>
              <a:rPr lang="en-US" dirty="0"/>
              <a:t>a </a:t>
            </a:r>
            <a:r>
              <a:rPr lang="en-US" dirty="0" smtClean="0"/>
              <a:t>meta-stable nature.</a:t>
            </a:r>
          </a:p>
          <a:p>
            <a:r>
              <a:rPr lang="en-US" dirty="0" smtClean="0"/>
              <a:t>Here</a:t>
            </a:r>
            <a:r>
              <a:rPr lang="en-US" dirty="0"/>
              <a:t>, the environment and conditions in which agents operate may drastically </a:t>
            </a:r>
            <a:r>
              <a:rPr lang="en-US" dirty="0" smtClean="0"/>
              <a:t>differ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Evolutionary theory </a:t>
            </a:r>
            <a:r>
              <a:rPr lang="en-US" dirty="0"/>
              <a:t>stresses major </a:t>
            </a:r>
            <a:r>
              <a:rPr lang="en-US" dirty="0" smtClean="0"/>
              <a:t>differences </a:t>
            </a:r>
            <a:r>
              <a:rPr lang="en-US" dirty="0"/>
              <a:t>in opportunities related to science and technologies.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21047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Pharmaceuticals</a:t>
            </a:r>
            <a:r>
              <a:rPr lang="it-IT" dirty="0" smtClean="0"/>
              <a:t> and software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In </a:t>
            </a:r>
            <a:r>
              <a:rPr lang="en-US" b="1" dirty="0"/>
              <a:t>pharmaceuticals</a:t>
            </a:r>
            <a:r>
              <a:rPr lang="en-US" b="1" dirty="0" smtClean="0"/>
              <a:t>,</a:t>
            </a:r>
            <a:r>
              <a:rPr lang="en-US" dirty="0" smtClean="0"/>
              <a:t> </a:t>
            </a:r>
            <a:r>
              <a:rPr lang="en-US" u="sng" dirty="0" smtClean="0"/>
              <a:t>national </a:t>
            </a:r>
            <a:r>
              <a:rPr lang="en-US" u="sng" dirty="0"/>
              <a:t>health systems and regulations </a:t>
            </a:r>
            <a:r>
              <a:rPr lang="en-US" dirty="0"/>
              <a:t>have played a major role in </a:t>
            </a:r>
            <a:r>
              <a:rPr lang="en-US" dirty="0" smtClean="0"/>
              <a:t>affecting the direction </a:t>
            </a:r>
            <a:r>
              <a:rPr lang="en-US" dirty="0"/>
              <a:t>of technical change, in some cases even blocking or retarding innovation.</a:t>
            </a:r>
          </a:p>
          <a:p>
            <a:pPr marL="0" indent="0">
              <a:buNone/>
            </a:pPr>
            <a:r>
              <a:rPr lang="en-US" dirty="0"/>
              <a:t>In addition, </a:t>
            </a:r>
            <a:r>
              <a:rPr lang="en-US" u="sng" dirty="0"/>
              <a:t>patents</a:t>
            </a:r>
            <a:r>
              <a:rPr lang="en-US" dirty="0"/>
              <a:t> have played a major role in the </a:t>
            </a:r>
            <a:r>
              <a:rPr lang="en-US" dirty="0" err="1"/>
              <a:t>appropriability</a:t>
            </a:r>
            <a:r>
              <a:rPr lang="en-US" dirty="0"/>
              <a:t> of the </a:t>
            </a:r>
            <a:r>
              <a:rPr lang="en-US" dirty="0" smtClean="0"/>
              <a:t>returns from </a:t>
            </a:r>
            <a:r>
              <a:rPr lang="en-US" dirty="0"/>
              <a:t>innovations.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b="1" dirty="0"/>
              <a:t>software</a:t>
            </a:r>
            <a:r>
              <a:rPr lang="en-US" dirty="0"/>
              <a:t>, </a:t>
            </a:r>
            <a:r>
              <a:rPr lang="en-US" u="sng" dirty="0"/>
              <a:t>standards and standard setting organizations </a:t>
            </a:r>
            <a:r>
              <a:rPr lang="en-US" dirty="0" smtClean="0"/>
              <a:t>are important</a:t>
            </a:r>
            <a:r>
              <a:rPr lang="en-US" dirty="0"/>
              <a:t>, and IPR play a major role in strengthening </a:t>
            </a:r>
            <a:r>
              <a:rPr lang="en-US" dirty="0" err="1"/>
              <a:t>appropriability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However</a:t>
            </a:r>
            <a:r>
              <a:rPr lang="en-US" dirty="0"/>
              <a:t>, </a:t>
            </a:r>
            <a:r>
              <a:rPr lang="en-US" dirty="0" smtClean="0"/>
              <a:t>the </a:t>
            </a:r>
            <a:r>
              <a:rPr lang="en-US" u="sng" dirty="0" smtClean="0"/>
              <a:t>emerging </a:t>
            </a:r>
            <a:r>
              <a:rPr lang="en-US" u="sng" dirty="0"/>
              <a:t>open source movement </a:t>
            </a:r>
            <a:r>
              <a:rPr lang="en-US" dirty="0"/>
              <a:t>aims to create a new segment of the </a:t>
            </a:r>
            <a:r>
              <a:rPr lang="en-US" dirty="0" smtClean="0"/>
              <a:t>software industry </a:t>
            </a:r>
            <a:r>
              <a:rPr lang="en-US" dirty="0"/>
              <a:t>which is characterized by new distribution methods and by </a:t>
            </a:r>
            <a:r>
              <a:rPr lang="en-US" dirty="0" smtClean="0"/>
              <a:t>cooperative production </a:t>
            </a:r>
            <a:r>
              <a:rPr lang="en-US" dirty="0"/>
              <a:t>activities based on </a:t>
            </a:r>
            <a:r>
              <a:rPr lang="en-US" u="sng" dirty="0"/>
              <a:t>voluntary association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/>
              <a:t>has reduced the possibility of maintaining proprietary control over data structure, thus inducing entry </a:t>
            </a:r>
            <a:r>
              <a:rPr lang="en-US" dirty="0" smtClean="0"/>
              <a:t>and more </a:t>
            </a:r>
            <a:r>
              <a:rPr lang="en-US" dirty="0"/>
              <a:t>competition (</a:t>
            </a:r>
            <a:r>
              <a:rPr lang="en-US" dirty="0" err="1"/>
              <a:t>Steinmueller</a:t>
            </a:r>
            <a:r>
              <a:rPr lang="en-US" dirty="0"/>
              <a:t> 2004).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27525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Machine </a:t>
            </a:r>
            <a:r>
              <a:rPr lang="it-IT" dirty="0" err="1" smtClean="0"/>
              <a:t>tools</a:t>
            </a:r>
            <a:r>
              <a:rPr lang="it-IT" dirty="0" smtClean="0"/>
              <a:t> and </a:t>
            </a:r>
            <a:r>
              <a:rPr lang="it-IT" dirty="0" err="1" smtClean="0"/>
              <a:t>telecommunications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In </a:t>
            </a:r>
            <a:r>
              <a:rPr lang="en-US" b="1" dirty="0"/>
              <a:t>machine tools</a:t>
            </a:r>
            <a:r>
              <a:rPr lang="en-US" dirty="0"/>
              <a:t>, </a:t>
            </a:r>
            <a:r>
              <a:rPr lang="en-US" u="sng" dirty="0"/>
              <a:t>internal and </a:t>
            </a:r>
            <a:r>
              <a:rPr lang="en-US" u="sng" dirty="0" smtClean="0"/>
              <a:t>regional labor </a:t>
            </a:r>
            <a:r>
              <a:rPr lang="en-US" u="sng" dirty="0"/>
              <a:t>markets and local institutions (e.g. local banks</a:t>
            </a:r>
            <a:r>
              <a:rPr lang="en-US" dirty="0"/>
              <a:t>) have played a major role </a:t>
            </a:r>
            <a:r>
              <a:rPr lang="en-US" dirty="0" smtClean="0"/>
              <a:t>in influencing </a:t>
            </a:r>
            <a:r>
              <a:rPr lang="en-US" dirty="0"/>
              <a:t>international advantages of </a:t>
            </a:r>
            <a:r>
              <a:rPr lang="en-US" dirty="0" smtClean="0"/>
              <a:t>specific </a:t>
            </a:r>
            <a:r>
              <a:rPr lang="en-US" dirty="0"/>
              <a:t>areas.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Trust-based</a:t>
            </a:r>
            <a:r>
              <a:rPr lang="en-US" dirty="0"/>
              <a:t>, close relationships at the regional level have over a long time ensured a </a:t>
            </a:r>
            <a:r>
              <a:rPr lang="en-US" dirty="0" smtClean="0"/>
              <a:t>sufficient financing </a:t>
            </a:r>
            <a:r>
              <a:rPr lang="en-US" dirty="0"/>
              <a:t>of </a:t>
            </a:r>
            <a:r>
              <a:rPr lang="en-US" dirty="0" smtClean="0"/>
              <a:t>the innovation </a:t>
            </a:r>
            <a:r>
              <a:rPr lang="en-US" dirty="0"/>
              <a:t>and of the expansion plans of family businesses in Germany and </a:t>
            </a:r>
            <a:r>
              <a:rPr lang="en-US" dirty="0" smtClean="0"/>
              <a:t>Italy (</a:t>
            </a:r>
            <a:r>
              <a:rPr lang="en-US" dirty="0" err="1"/>
              <a:t>Wengel</a:t>
            </a:r>
            <a:r>
              <a:rPr lang="en-US" dirty="0"/>
              <a:t> and </a:t>
            </a:r>
            <a:r>
              <a:rPr lang="en-US" dirty="0" err="1"/>
              <a:t>Shapira</a:t>
            </a:r>
            <a:r>
              <a:rPr lang="en-US" dirty="0"/>
              <a:t> 2004).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b="1" dirty="0" smtClean="0"/>
              <a:t>telecommunications</a:t>
            </a:r>
            <a:r>
              <a:rPr lang="en-US" dirty="0"/>
              <a:t>, the roles of </a:t>
            </a:r>
            <a:r>
              <a:rPr lang="en-US" u="sng" dirty="0"/>
              <a:t>regulation</a:t>
            </a:r>
            <a:r>
              <a:rPr lang="en-US" u="sng" dirty="0" smtClean="0"/>
              <a:t>, liberalization/privatization</a:t>
            </a:r>
            <a:r>
              <a:rPr lang="en-US" u="sng" dirty="0"/>
              <a:t>, and standards</a:t>
            </a:r>
            <a:r>
              <a:rPr lang="en-US" dirty="0"/>
              <a:t> have been of major importance in </a:t>
            </a:r>
            <a:r>
              <a:rPr lang="en-US" dirty="0" smtClean="0"/>
              <a:t>the organization </a:t>
            </a:r>
            <a:r>
              <a:rPr lang="en-US" dirty="0"/>
              <a:t>and performance of the sector. </a:t>
            </a:r>
            <a:r>
              <a:rPr lang="en-US" dirty="0" smtClean="0"/>
              <a:t>liberalization </a:t>
            </a:r>
            <a:r>
              <a:rPr lang="en-US" dirty="0"/>
              <a:t>and privatization have had major </a:t>
            </a:r>
            <a:r>
              <a:rPr lang="en-US" dirty="0" smtClean="0"/>
              <a:t>effects </a:t>
            </a:r>
            <a:r>
              <a:rPr lang="en-US" dirty="0"/>
              <a:t>on the behavior </a:t>
            </a:r>
            <a:r>
              <a:rPr lang="en-US" dirty="0" smtClean="0"/>
              <a:t>and performance </a:t>
            </a:r>
            <a:r>
              <a:rPr lang="en-US" dirty="0"/>
              <a:t>of incumbents and have transformed the structure of the industry.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An example </a:t>
            </a:r>
            <a:r>
              <a:rPr lang="en-US" dirty="0"/>
              <a:t>of the role of institutions is given by GSM in Europe.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289229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Sectoral</a:t>
            </a:r>
            <a:r>
              <a:rPr lang="it-IT" dirty="0" smtClean="0"/>
              <a:t> System of </a:t>
            </a:r>
            <a:r>
              <a:rPr lang="it-IT" dirty="0" err="1" smtClean="0"/>
              <a:t>Innovation</a:t>
            </a:r>
            <a:r>
              <a:rPr lang="it-IT" dirty="0" smtClean="0"/>
              <a:t> Part </a:t>
            </a:r>
            <a:r>
              <a:rPr lang="it-IT" dirty="0" smtClean="0"/>
              <a:t>III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dirty="0" err="1" smtClean="0"/>
              <a:t>Further</a:t>
            </a:r>
            <a:r>
              <a:rPr lang="it-IT" i="1" dirty="0" smtClean="0"/>
              <a:t> «Cases» of SIS </a:t>
            </a:r>
          </a:p>
          <a:p>
            <a:r>
              <a:rPr lang="it-IT" i="1" dirty="0" err="1" smtClean="0"/>
              <a:t>Dynamic</a:t>
            </a:r>
            <a:r>
              <a:rPr lang="it-IT" i="1" dirty="0" smtClean="0"/>
              <a:t> </a:t>
            </a:r>
            <a:r>
              <a:rPr lang="it-IT" i="1" dirty="0" smtClean="0"/>
              <a:t>of </a:t>
            </a:r>
            <a:r>
              <a:rPr lang="it-IT" i="1" dirty="0" err="1" smtClean="0"/>
              <a:t>transformation</a:t>
            </a:r>
            <a:r>
              <a:rPr lang="it-IT" i="1" dirty="0" smtClean="0"/>
              <a:t> </a:t>
            </a:r>
            <a:endParaRPr lang="it-IT" i="1" dirty="0" smtClean="0"/>
          </a:p>
          <a:p>
            <a:r>
              <a:rPr lang="it-IT" i="1" dirty="0" smtClean="0"/>
              <a:t>SIS </a:t>
            </a:r>
            <a:r>
              <a:rPr lang="it-IT" i="1" dirty="0" err="1" smtClean="0"/>
              <a:t>policies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4556342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Cases (</a:t>
            </a:r>
            <a:r>
              <a:rPr lang="it-IT" dirty="0" err="1" smtClean="0"/>
              <a:t>see</a:t>
            </a:r>
            <a:r>
              <a:rPr lang="it-IT" dirty="0" smtClean="0"/>
              <a:t> </a:t>
            </a:r>
            <a:r>
              <a:rPr lang="it-IT" dirty="0" err="1" smtClean="0"/>
              <a:t>chapter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Chemica</a:t>
            </a:r>
            <a:r>
              <a:rPr lang="it-IT" dirty="0" err="1" smtClean="0"/>
              <a:t>l</a:t>
            </a:r>
            <a:r>
              <a:rPr lang="it-IT" dirty="0" smtClean="0"/>
              <a:t> – </a:t>
            </a:r>
            <a:r>
              <a:rPr lang="it-IT" dirty="0" err="1" smtClean="0"/>
              <a:t>see</a:t>
            </a:r>
            <a:r>
              <a:rPr lang="it-IT" dirty="0" smtClean="0"/>
              <a:t> book (p.397)</a:t>
            </a:r>
          </a:p>
          <a:p>
            <a:r>
              <a:rPr lang="it-IT" dirty="0" err="1" smtClean="0"/>
              <a:t>Computers</a:t>
            </a:r>
            <a:r>
              <a:rPr lang="it-IT" dirty="0" smtClean="0"/>
              <a:t> – </a:t>
            </a:r>
            <a:r>
              <a:rPr lang="it-IT" dirty="0" err="1" smtClean="0"/>
              <a:t>see</a:t>
            </a:r>
            <a:r>
              <a:rPr lang="it-IT" dirty="0" smtClean="0"/>
              <a:t> book (p.397)</a:t>
            </a:r>
          </a:p>
          <a:p>
            <a:r>
              <a:rPr lang="it-IT" b="1" dirty="0" err="1" smtClean="0"/>
              <a:t>Semiconductors</a:t>
            </a:r>
            <a:r>
              <a:rPr lang="it-IT" b="1" dirty="0" smtClean="0"/>
              <a:t> – </a:t>
            </a:r>
            <a:r>
              <a:rPr lang="it-IT" b="1" dirty="0" err="1" smtClean="0"/>
              <a:t>see</a:t>
            </a:r>
            <a:r>
              <a:rPr lang="it-IT" b="1" dirty="0" smtClean="0"/>
              <a:t> </a:t>
            </a:r>
            <a:r>
              <a:rPr lang="it-IT" b="1" dirty="0" err="1" smtClean="0"/>
              <a:t>next</a:t>
            </a:r>
            <a:r>
              <a:rPr lang="it-IT" b="1" dirty="0" smtClean="0"/>
              <a:t> </a:t>
            </a:r>
            <a:r>
              <a:rPr lang="it-IT" b="1" dirty="0" err="1" smtClean="0"/>
              <a:t>slides</a:t>
            </a:r>
            <a:r>
              <a:rPr lang="it-IT" b="1" dirty="0" smtClean="0"/>
              <a:t> an </a:t>
            </a:r>
            <a:r>
              <a:rPr lang="it-IT" b="1" dirty="0" err="1" smtClean="0"/>
              <a:t>mentioned</a:t>
            </a:r>
            <a:r>
              <a:rPr lang="it-IT" b="1" dirty="0" smtClean="0"/>
              <a:t> </a:t>
            </a:r>
            <a:r>
              <a:rPr lang="it-IT" b="1" dirty="0" err="1" smtClean="0"/>
              <a:t>article</a:t>
            </a:r>
            <a:endParaRPr lang="it-IT" b="1" dirty="0" smtClean="0"/>
          </a:p>
          <a:p>
            <a:r>
              <a:rPr lang="it-IT" dirty="0" smtClean="0"/>
              <a:t>Software – </a:t>
            </a:r>
            <a:r>
              <a:rPr lang="it-IT" dirty="0" err="1" smtClean="0"/>
              <a:t>see</a:t>
            </a:r>
            <a:r>
              <a:rPr lang="it-IT" dirty="0" smtClean="0"/>
              <a:t> book (p.397-398)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991489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Focus on the Innovation “by demand” issue</a:t>
            </a:r>
            <a:br>
              <a:rPr lang="en-US" dirty="0" smtClean="0"/>
            </a:br>
            <a:r>
              <a:rPr lang="en-US" dirty="0" smtClean="0"/>
              <a:t>The Semiconductors sector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485" y="2625213"/>
            <a:ext cx="11726408" cy="2310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8183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7559" y="1563329"/>
            <a:ext cx="10180777" cy="480797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267199" y="4785360"/>
            <a:ext cx="3657601" cy="387263"/>
          </a:xfrm>
          <a:prstGeom prst="rect">
            <a:avLst/>
          </a:prstGeom>
          <a:solidFill>
            <a:srgbClr val="FFFF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20506" y="2773680"/>
            <a:ext cx="7741094" cy="420603"/>
          </a:xfrm>
          <a:prstGeom prst="rect">
            <a:avLst/>
          </a:prstGeom>
          <a:solidFill>
            <a:srgbClr val="FFFF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6260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6488"/>
            <a:ext cx="10515600" cy="4351338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399" y="953728"/>
            <a:ext cx="8782101" cy="53198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487561" y="1888321"/>
            <a:ext cx="1651820" cy="530942"/>
          </a:xfrm>
          <a:prstGeom prst="rect">
            <a:avLst/>
          </a:prstGeom>
          <a:solidFill>
            <a:srgbClr val="FFFF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042040" y="3049068"/>
            <a:ext cx="2551799" cy="530942"/>
          </a:xfrm>
          <a:prstGeom prst="rect">
            <a:avLst/>
          </a:prstGeom>
          <a:solidFill>
            <a:srgbClr val="FFFF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400441" y="4023073"/>
            <a:ext cx="2738940" cy="530942"/>
          </a:xfrm>
          <a:prstGeom prst="rect">
            <a:avLst/>
          </a:prstGeom>
          <a:solidFill>
            <a:srgbClr val="FFFF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639960" y="5183820"/>
            <a:ext cx="4268839" cy="530942"/>
          </a:xfrm>
          <a:prstGeom prst="rect">
            <a:avLst/>
          </a:prstGeom>
          <a:solidFill>
            <a:srgbClr val="FFFF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923161" y="981245"/>
            <a:ext cx="1651820" cy="530942"/>
          </a:xfrm>
          <a:prstGeom prst="rect">
            <a:avLst/>
          </a:prstGeom>
          <a:solidFill>
            <a:srgbClr val="FFFF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48175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225" y="548280"/>
            <a:ext cx="11296301" cy="18473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32225" y="435074"/>
            <a:ext cx="1442720" cy="4972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220" y="2395627"/>
            <a:ext cx="10856980" cy="219574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0300" y="4529335"/>
            <a:ext cx="10765540" cy="219539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9202420" y="6123402"/>
            <a:ext cx="1821180" cy="4972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174944" y="4016787"/>
            <a:ext cx="8848655" cy="530942"/>
          </a:xfrm>
          <a:prstGeom prst="rect">
            <a:avLst/>
          </a:prstGeom>
          <a:solidFill>
            <a:srgbClr val="FFFF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0300" y="4547729"/>
            <a:ext cx="8848655" cy="530942"/>
          </a:xfrm>
          <a:prstGeom prst="rect">
            <a:avLst/>
          </a:prstGeom>
          <a:solidFill>
            <a:srgbClr val="FFFF0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6311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58240" y="1057751"/>
            <a:ext cx="10515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GulliverRM"/>
              </a:rPr>
              <a:t>T</a:t>
            </a:r>
            <a:r>
              <a:rPr lang="en-US" sz="2400" dirty="0" smtClean="0">
                <a:latin typeface="GulliverRM"/>
              </a:rPr>
              <a:t>hese </a:t>
            </a:r>
            <a:r>
              <a:rPr lang="en-US" sz="2400" dirty="0" smtClean="0">
                <a:solidFill>
                  <a:srgbClr val="FF0000"/>
                </a:solidFill>
                <a:latin typeface="GulliverRM"/>
              </a:rPr>
              <a:t>intermediate </a:t>
            </a:r>
            <a:r>
              <a:rPr lang="en-US" sz="2400" dirty="0">
                <a:solidFill>
                  <a:srgbClr val="FF0000"/>
                </a:solidFill>
                <a:latin typeface="GulliverRM"/>
              </a:rPr>
              <a:t>users are key players in innovation because they have</a:t>
            </a:r>
          </a:p>
          <a:p>
            <a:r>
              <a:rPr lang="en-US" sz="2400" dirty="0">
                <a:solidFill>
                  <a:srgbClr val="FF0000"/>
                </a:solidFill>
                <a:latin typeface="GulliverRM"/>
              </a:rPr>
              <a:t>a unique knowledge base that is different from that of semiconductor</a:t>
            </a:r>
          </a:p>
          <a:p>
            <a:r>
              <a:rPr lang="en-US" sz="2400" dirty="0">
                <a:solidFill>
                  <a:srgbClr val="FF0000"/>
                </a:solidFill>
                <a:latin typeface="GulliverRM"/>
              </a:rPr>
              <a:t>supplier firms.</a:t>
            </a:r>
            <a:r>
              <a:rPr lang="en-US" sz="2400" dirty="0">
                <a:latin typeface="GulliverRM"/>
              </a:rPr>
              <a:t> </a:t>
            </a:r>
            <a:endParaRPr lang="en-US" sz="2400" dirty="0" smtClean="0">
              <a:latin typeface="GulliverRM"/>
            </a:endParaRPr>
          </a:p>
          <a:p>
            <a:endParaRPr lang="en-US" sz="2400" dirty="0">
              <a:latin typeface="GulliverRM"/>
            </a:endParaRPr>
          </a:p>
          <a:p>
            <a:r>
              <a:rPr lang="en-US" sz="2400" dirty="0" smtClean="0">
                <a:latin typeface="GulliverRM"/>
              </a:rPr>
              <a:t>In </a:t>
            </a:r>
            <a:r>
              <a:rPr lang="en-US" sz="2400" dirty="0">
                <a:latin typeface="GulliverRM"/>
              </a:rPr>
              <a:t>the sectoral system that we examine </a:t>
            </a:r>
            <a:r>
              <a:rPr lang="en-US" sz="2400" dirty="0" smtClean="0">
                <a:latin typeface="GulliverRM"/>
              </a:rPr>
              <a:t>– semiconductors </a:t>
            </a:r>
            <a:r>
              <a:rPr lang="en-US" sz="2400" dirty="0">
                <a:latin typeface="GulliverRM"/>
              </a:rPr>
              <a:t>– user firms have knowledge bases related to </a:t>
            </a:r>
            <a:r>
              <a:rPr lang="en-US" sz="2400" dirty="0" smtClean="0">
                <a:latin typeface="GulliverRM"/>
              </a:rPr>
              <a:t>application areas </a:t>
            </a:r>
            <a:r>
              <a:rPr lang="en-US" sz="2400" dirty="0">
                <a:latin typeface="GulliverRM"/>
              </a:rPr>
              <a:t>for semiconductor technology that are distinct, </a:t>
            </a:r>
            <a:r>
              <a:rPr lang="en-US" sz="2400" dirty="0" smtClean="0">
                <a:latin typeface="GulliverRM"/>
              </a:rPr>
              <a:t>deeper and </a:t>
            </a:r>
            <a:r>
              <a:rPr lang="en-US" sz="2400" dirty="0">
                <a:latin typeface="GulliverRM"/>
              </a:rPr>
              <a:t>more situated with respect to the knowledge bases of </a:t>
            </a:r>
            <a:r>
              <a:rPr lang="en-US" sz="2400" dirty="0" smtClean="0">
                <a:latin typeface="GulliverRM"/>
              </a:rPr>
              <a:t>semiconductor suppliers</a:t>
            </a:r>
            <a:r>
              <a:rPr lang="en-US" sz="2400" dirty="0">
                <a:latin typeface="GulliverRM"/>
              </a:rPr>
              <a:t>. </a:t>
            </a:r>
            <a:endParaRPr lang="en-US" sz="2400" dirty="0" smtClean="0">
              <a:latin typeface="GulliverRM"/>
            </a:endParaRPr>
          </a:p>
          <a:p>
            <a:endParaRPr lang="en-US" sz="2400" dirty="0">
              <a:latin typeface="GulliverRM"/>
            </a:endParaRPr>
          </a:p>
          <a:p>
            <a:r>
              <a:rPr lang="en-US" sz="2400" dirty="0" smtClean="0">
                <a:latin typeface="GulliverRM"/>
              </a:rPr>
              <a:t>Moreover</a:t>
            </a:r>
            <a:r>
              <a:rPr lang="en-US" sz="2400" dirty="0">
                <a:latin typeface="GulliverRM"/>
              </a:rPr>
              <a:t>, </a:t>
            </a:r>
            <a:r>
              <a:rPr lang="en-US" sz="2400" dirty="0">
                <a:solidFill>
                  <a:srgbClr val="FF0000"/>
                </a:solidFill>
                <a:latin typeface="GulliverRM"/>
              </a:rPr>
              <a:t>while knowledge on the supply side</a:t>
            </a:r>
            <a:r>
              <a:rPr lang="en-US" sz="2400" dirty="0" smtClean="0">
                <a:latin typeface="GulliverRM"/>
              </a:rPr>
              <a:t>, that </a:t>
            </a:r>
            <a:r>
              <a:rPr lang="en-US" sz="2400" dirty="0">
                <a:latin typeface="GulliverRM"/>
              </a:rPr>
              <a:t>once was tacit, </a:t>
            </a:r>
            <a:r>
              <a:rPr lang="en-US" sz="2400" b="1" dirty="0">
                <a:latin typeface="GulliverRM"/>
              </a:rPr>
              <a:t>has become more codified</a:t>
            </a:r>
            <a:r>
              <a:rPr lang="en-US" sz="2400" dirty="0">
                <a:latin typeface="GulliverRM"/>
              </a:rPr>
              <a:t> and more </a:t>
            </a:r>
            <a:r>
              <a:rPr lang="en-US" sz="2400" dirty="0" smtClean="0">
                <a:latin typeface="GulliverRM"/>
              </a:rPr>
              <a:t>easily transferable</a:t>
            </a:r>
            <a:r>
              <a:rPr lang="en-US" sz="2400" dirty="0">
                <a:latin typeface="GulliverRM"/>
              </a:rPr>
              <a:t>, </a:t>
            </a:r>
            <a:r>
              <a:rPr lang="en-US" sz="2400" b="1" dirty="0">
                <a:solidFill>
                  <a:srgbClr val="FF0000"/>
                </a:solidFill>
                <a:latin typeface="GulliverRM"/>
              </a:rPr>
              <a:t>the same is not true for application knowledge </a:t>
            </a:r>
            <a:r>
              <a:rPr lang="en-US" sz="2400" dirty="0" smtClean="0">
                <a:latin typeface="GulliverRM"/>
              </a:rPr>
              <a:t>that often </a:t>
            </a:r>
            <a:r>
              <a:rPr lang="en-US" sz="2400" dirty="0">
                <a:latin typeface="GulliverRM"/>
              </a:rPr>
              <a:t>requires a deep understanding of complex systems or </a:t>
            </a:r>
            <a:r>
              <a:rPr lang="en-US" sz="2400" dirty="0" smtClean="0">
                <a:latin typeface="GulliverRM"/>
              </a:rPr>
              <a:t>the capacity </a:t>
            </a:r>
            <a:r>
              <a:rPr lang="en-US" sz="2400" dirty="0">
                <a:latin typeface="GulliverRM"/>
              </a:rPr>
              <a:t>to adapt devices to the specific needs of an </a:t>
            </a:r>
            <a:r>
              <a:rPr lang="en-US" sz="2400" dirty="0" smtClean="0">
                <a:latin typeface="GulliverRM"/>
              </a:rPr>
              <a:t>increasingly wider </a:t>
            </a:r>
            <a:r>
              <a:rPr lang="en-US" sz="2400" dirty="0">
                <a:latin typeface="GulliverRM"/>
              </a:rPr>
              <a:t>variety of final products.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429735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35280"/>
            <a:ext cx="10515600" cy="62992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In the decades under examination here (1980s and 1990s</a:t>
            </a:r>
            <a:r>
              <a:rPr lang="en-US" dirty="0" smtClean="0"/>
              <a:t>), </a:t>
            </a:r>
            <a:r>
              <a:rPr lang="en-US" u="sng" dirty="0" smtClean="0"/>
              <a:t>two </a:t>
            </a:r>
            <a:r>
              <a:rPr lang="en-US" u="sng" dirty="0"/>
              <a:t>related factors </a:t>
            </a:r>
            <a:r>
              <a:rPr lang="en-US" dirty="0"/>
              <a:t>increased the </a:t>
            </a:r>
            <a:r>
              <a:rPr lang="en-US" b="1" dirty="0">
                <a:solidFill>
                  <a:srgbClr val="FF0000"/>
                </a:solidFill>
              </a:rPr>
              <a:t>relevance of application </a:t>
            </a:r>
            <a:r>
              <a:rPr lang="en-US" b="1" dirty="0" smtClean="0">
                <a:solidFill>
                  <a:srgbClr val="FF0000"/>
                </a:solidFill>
              </a:rPr>
              <a:t>knowledge </a:t>
            </a:r>
            <a:r>
              <a:rPr lang="en-US" dirty="0" smtClean="0"/>
              <a:t>for </a:t>
            </a:r>
            <a:r>
              <a:rPr lang="en-US" dirty="0"/>
              <a:t>product development in semiconductors</a:t>
            </a:r>
            <a:r>
              <a:rPr lang="en-US" dirty="0" smtClean="0"/>
              <a:t>.</a:t>
            </a:r>
          </a:p>
          <a:p>
            <a:r>
              <a:rPr lang="en-US" b="1" dirty="0">
                <a:solidFill>
                  <a:srgbClr val="FF0000"/>
                </a:solidFill>
              </a:rPr>
              <a:t>The first </a:t>
            </a:r>
            <a:r>
              <a:rPr lang="en-US" b="1" dirty="0" smtClean="0">
                <a:solidFill>
                  <a:srgbClr val="FF0000"/>
                </a:solidFill>
              </a:rPr>
              <a:t>was the </a:t>
            </a:r>
            <a:r>
              <a:rPr lang="en-US" b="1" dirty="0">
                <a:solidFill>
                  <a:srgbClr val="FF0000"/>
                </a:solidFill>
              </a:rPr>
              <a:t>widespread use of semiconductors in wireless </a:t>
            </a:r>
            <a:r>
              <a:rPr lang="en-US" b="1" dirty="0" smtClean="0">
                <a:solidFill>
                  <a:srgbClr val="FF0000"/>
                </a:solidFill>
              </a:rPr>
              <a:t>communications and </a:t>
            </a:r>
            <a:r>
              <a:rPr lang="en-US" b="1" dirty="0">
                <a:solidFill>
                  <a:srgbClr val="FF0000"/>
                </a:solidFill>
              </a:rPr>
              <a:t>mass consumer products </a:t>
            </a:r>
            <a:r>
              <a:rPr lang="en-US" dirty="0"/>
              <a:t>such as video games </a:t>
            </a:r>
            <a:r>
              <a:rPr lang="en-US" dirty="0" smtClean="0"/>
              <a:t>and televisions (market fragmentation and diversification). </a:t>
            </a:r>
            <a:r>
              <a:rPr lang="en-US" dirty="0"/>
              <a:t>Product life cycles were also much shorter due to </a:t>
            </a:r>
            <a:r>
              <a:rPr lang="en-US" dirty="0" smtClean="0"/>
              <a:t>the rapidly </a:t>
            </a:r>
            <a:r>
              <a:rPr lang="en-US" dirty="0"/>
              <a:t>changing demands of </a:t>
            </a:r>
            <a:r>
              <a:rPr lang="en-US" dirty="0" smtClean="0"/>
              <a:t>consumers. Under </a:t>
            </a:r>
            <a:r>
              <a:rPr lang="en-US" dirty="0"/>
              <a:t>such conditions, the stable </a:t>
            </a:r>
            <a:r>
              <a:rPr lang="en-US" dirty="0" smtClean="0"/>
              <a:t> architectural </a:t>
            </a:r>
            <a:r>
              <a:rPr lang="en-US" dirty="0"/>
              <a:t>standard that </a:t>
            </a:r>
            <a:r>
              <a:rPr lang="en-US" dirty="0" smtClean="0"/>
              <a:t>had dominated </a:t>
            </a:r>
            <a:r>
              <a:rPr lang="en-US" dirty="0"/>
              <a:t>in previous decades (the Wintel standard) was no </a:t>
            </a:r>
            <a:r>
              <a:rPr lang="en-US" dirty="0" smtClean="0"/>
              <a:t>longer applicable.</a:t>
            </a:r>
          </a:p>
          <a:p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b="1" dirty="0">
                <a:solidFill>
                  <a:srgbClr val="FF0000"/>
                </a:solidFill>
              </a:rPr>
              <a:t>second set of developments came from the </a:t>
            </a:r>
            <a:r>
              <a:rPr lang="en-US" b="1" dirty="0" smtClean="0">
                <a:solidFill>
                  <a:srgbClr val="FF0000"/>
                </a:solidFill>
              </a:rPr>
              <a:t>technology side</a:t>
            </a:r>
            <a:r>
              <a:rPr lang="en-US" dirty="0"/>
              <a:t>. The increased adoption of Complementary Metal </a:t>
            </a:r>
            <a:r>
              <a:rPr lang="en-US" dirty="0" smtClean="0"/>
              <a:t>Oxide Semiconductor </a:t>
            </a:r>
            <a:r>
              <a:rPr lang="en-US" dirty="0"/>
              <a:t>(CMOS) production processes weakened the </a:t>
            </a:r>
            <a:r>
              <a:rPr lang="en-US" dirty="0" smtClean="0"/>
              <a:t>interdependence of </a:t>
            </a:r>
            <a:r>
              <a:rPr lang="en-US" dirty="0"/>
              <a:t>product design and manufacturing. </a:t>
            </a:r>
            <a:r>
              <a:rPr lang="en-US" dirty="0" smtClean="0"/>
              <a:t>Because designers </a:t>
            </a:r>
            <a:r>
              <a:rPr lang="en-US" dirty="0"/>
              <a:t>could work with relatively stable design rules, </a:t>
            </a:r>
            <a:r>
              <a:rPr lang="en-US" dirty="0" smtClean="0"/>
              <a:t>they were </a:t>
            </a:r>
            <a:r>
              <a:rPr lang="en-US" dirty="0"/>
              <a:t>less bound by decisions concerning process technologies</a:t>
            </a:r>
            <a:r>
              <a:rPr lang="en-US" dirty="0" smtClean="0"/>
              <a:t>.  The </a:t>
            </a:r>
            <a:r>
              <a:rPr lang="en-US" dirty="0"/>
              <a:t>creation of standardized interfaces between components </a:t>
            </a:r>
            <a:r>
              <a:rPr lang="en-US" dirty="0" smtClean="0"/>
              <a:t>and Electronic </a:t>
            </a:r>
            <a:r>
              <a:rPr lang="en-US" dirty="0"/>
              <a:t>Design Automation (EDA) tools also allowed a </a:t>
            </a:r>
            <a:r>
              <a:rPr lang="en-US" dirty="0" smtClean="0"/>
              <a:t>modular system </a:t>
            </a:r>
            <a:r>
              <a:rPr lang="en-US" dirty="0"/>
              <a:t>to develop in which blocks of intellectual </a:t>
            </a:r>
            <a:r>
              <a:rPr lang="en-US" dirty="0" smtClean="0"/>
              <a:t>property (‘</a:t>
            </a:r>
            <a:r>
              <a:rPr lang="en-US" dirty="0"/>
              <a:t>design blocks’) could be exchanged and licensed across </a:t>
            </a:r>
            <a:r>
              <a:rPr lang="en-US" dirty="0" smtClean="0"/>
              <a:t>products and companies.</a:t>
            </a:r>
          </a:p>
          <a:p>
            <a:r>
              <a:rPr lang="en-US" dirty="0" smtClean="0">
                <a:solidFill>
                  <a:srgbClr val="000000"/>
                </a:solidFill>
                <a:latin typeface="GulliverRM"/>
              </a:rPr>
              <a:t>moreover, </a:t>
            </a:r>
            <a:r>
              <a:rPr lang="en-US" dirty="0">
                <a:solidFill>
                  <a:srgbClr val="000000"/>
                </a:solidFill>
                <a:latin typeface="GulliverRM"/>
              </a:rPr>
              <a:t>developments in CAD (Computer-Aided Design) software and in communications networks made it possible for companies to exchange huge amounts of data and </a:t>
            </a:r>
            <a:r>
              <a:rPr lang="en-US" u="sng" dirty="0" smtClean="0">
                <a:solidFill>
                  <a:srgbClr val="000000"/>
                </a:solidFill>
                <a:latin typeface="GulliverRM"/>
              </a:rPr>
              <a:t>(chip) design specifications…</a:t>
            </a:r>
            <a:endParaRPr lang="en-US" u="sng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254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same holds for the knowledge base underpinning innovative activities, as well as for the institutional context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Thus the </a:t>
            </a:r>
            <a:r>
              <a:rPr lang="en-US" u="sng" dirty="0" smtClean="0"/>
              <a:t>learning </a:t>
            </a:r>
            <a:r>
              <a:rPr lang="en-US" u="sng" dirty="0"/>
              <a:t>behavior, and capabilities </a:t>
            </a:r>
            <a:r>
              <a:rPr lang="en-US" u="sng" dirty="0" smtClean="0"/>
              <a:t>of agents </a:t>
            </a:r>
            <a:r>
              <a:rPr lang="en-US" u="sng" dirty="0"/>
              <a:t>are constrained and ‘‘bounded’’ by the technology, knowledge base, </a:t>
            </a:r>
            <a:r>
              <a:rPr lang="en-US" u="sng" dirty="0" smtClean="0"/>
              <a:t>and institutional </a:t>
            </a:r>
            <a:r>
              <a:rPr lang="en-US" u="sng" dirty="0"/>
              <a:t>context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Heterogeneous firms </a:t>
            </a:r>
            <a:r>
              <a:rPr lang="en-US" dirty="0"/>
              <a:t>facing similar technologies, </a:t>
            </a:r>
            <a:r>
              <a:rPr lang="en-US" dirty="0" smtClean="0"/>
              <a:t>searching around </a:t>
            </a:r>
            <a:r>
              <a:rPr lang="en-US" dirty="0"/>
              <a:t>similar knowledge bases, undertaking similar production activities, </a:t>
            </a:r>
            <a:r>
              <a:rPr lang="en-US" dirty="0" smtClean="0"/>
              <a:t>and ‘‘</a:t>
            </a:r>
            <a:r>
              <a:rPr lang="en-US" dirty="0"/>
              <a:t>embedded’’ in the same institutional setting, </a:t>
            </a:r>
            <a:r>
              <a:rPr lang="en-US" u="sng" dirty="0"/>
              <a:t>share some common behavioral </a:t>
            </a:r>
            <a:r>
              <a:rPr lang="en-US" u="sng" dirty="0" smtClean="0"/>
              <a:t>and organizational </a:t>
            </a:r>
            <a:r>
              <a:rPr lang="en-US" u="sng" dirty="0"/>
              <a:t>traits and develop a similar range of learning patterns, behavior, </a:t>
            </a:r>
            <a:r>
              <a:rPr lang="en-US" u="sng" dirty="0" smtClean="0"/>
              <a:t>and organizational </a:t>
            </a:r>
            <a:r>
              <a:rPr lang="en-US" u="sng" dirty="0"/>
              <a:t>forms</a:t>
            </a:r>
            <a:r>
              <a:rPr lang="en-US" dirty="0"/>
              <a:t>.</a:t>
            </a:r>
          </a:p>
          <a:p>
            <a:r>
              <a:rPr lang="en-US" dirty="0"/>
              <a:t>One last remark regards the </a:t>
            </a:r>
            <a:r>
              <a:rPr lang="en-US" dirty="0" smtClean="0"/>
              <a:t>“aggregation issue” </a:t>
            </a:r>
            <a:r>
              <a:rPr lang="en-US" dirty="0"/>
              <a:t>regarding products, agents </a:t>
            </a:r>
            <a:r>
              <a:rPr lang="en-US" dirty="0" smtClean="0"/>
              <a:t>or functions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example, sectoral systems may be examined broadly or narrowly (</a:t>
            </a:r>
            <a:r>
              <a:rPr lang="en-US" dirty="0" smtClean="0"/>
              <a:t>in terms </a:t>
            </a:r>
            <a:r>
              <a:rPr lang="en-US" dirty="0"/>
              <a:t>of a small set of product groups</a:t>
            </a:r>
            <a:r>
              <a:rPr lang="en-US" dirty="0" smtClean="0"/>
              <a:t>).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2505330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5120" y="599450"/>
            <a:ext cx="1152144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>
              <a:solidFill>
                <a:srgbClr val="000000"/>
              </a:solidFill>
              <a:latin typeface="GulliverRM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GulliverRM"/>
              </a:rPr>
              <a:t>As a result </a:t>
            </a:r>
            <a:r>
              <a:rPr lang="en-US" sz="2400" dirty="0">
                <a:solidFill>
                  <a:srgbClr val="000000"/>
                </a:solidFill>
                <a:latin typeface="GulliverRM"/>
              </a:rPr>
              <a:t>of these developments, the interdependence between </a:t>
            </a:r>
            <a:r>
              <a:rPr lang="en-US" sz="2400" dirty="0" smtClean="0">
                <a:solidFill>
                  <a:srgbClr val="000000"/>
                </a:solidFill>
                <a:latin typeface="GulliverRM"/>
              </a:rPr>
              <a:t>product design </a:t>
            </a:r>
            <a:r>
              <a:rPr lang="en-US" sz="2400" dirty="0">
                <a:solidFill>
                  <a:srgbClr val="000000"/>
                </a:solidFill>
                <a:latin typeface="GulliverRM"/>
              </a:rPr>
              <a:t>and manufacturing was weakened in many </a:t>
            </a:r>
            <a:r>
              <a:rPr lang="en-US" sz="2400" dirty="0" smtClean="0">
                <a:solidFill>
                  <a:srgbClr val="000000"/>
                </a:solidFill>
                <a:latin typeface="GulliverRM"/>
              </a:rPr>
              <a:t>product segments </a:t>
            </a:r>
            <a:r>
              <a:rPr lang="en-US" sz="2400" dirty="0">
                <a:solidFill>
                  <a:srgbClr val="000000"/>
                </a:solidFill>
                <a:latin typeface="GulliverRM"/>
              </a:rPr>
              <a:t>in semiconductors and specialist firms were able to </a:t>
            </a:r>
            <a:r>
              <a:rPr lang="en-US" sz="2400" dirty="0" smtClean="0">
                <a:solidFill>
                  <a:srgbClr val="000000"/>
                </a:solidFill>
                <a:latin typeface="GulliverRM"/>
              </a:rPr>
              <a:t>enter the </a:t>
            </a:r>
            <a:r>
              <a:rPr lang="en-US" sz="2400" dirty="0">
                <a:solidFill>
                  <a:srgbClr val="000000"/>
                </a:solidFill>
                <a:latin typeface="GulliverRM"/>
              </a:rPr>
              <a:t>industry at both the design and the manufacturing stages. </a:t>
            </a:r>
            <a:endParaRPr lang="en-US" sz="2400" dirty="0" smtClean="0">
              <a:solidFill>
                <a:srgbClr val="000000"/>
              </a:solidFill>
              <a:latin typeface="GulliverRM"/>
            </a:endParaRPr>
          </a:p>
          <a:p>
            <a:endParaRPr lang="en-US" sz="2400" dirty="0" smtClean="0">
              <a:solidFill>
                <a:srgbClr val="000000"/>
              </a:solidFill>
              <a:latin typeface="GulliverRM"/>
            </a:endParaRPr>
          </a:p>
          <a:p>
            <a:r>
              <a:rPr lang="en-US" sz="2400" dirty="0" smtClean="0">
                <a:solidFill>
                  <a:srgbClr val="000000"/>
                </a:solidFill>
                <a:latin typeface="GulliverRM"/>
              </a:rPr>
              <a:t>The so-called </a:t>
            </a:r>
            <a:r>
              <a:rPr lang="en-US" sz="2400" dirty="0">
                <a:solidFill>
                  <a:srgbClr val="FF0000"/>
                </a:solidFill>
                <a:latin typeface="GulliverRM"/>
              </a:rPr>
              <a:t>‘fabless’ firms</a:t>
            </a:r>
            <a:r>
              <a:rPr lang="en-US" sz="2400" dirty="0">
                <a:solidFill>
                  <a:srgbClr val="000000"/>
                </a:solidFill>
                <a:latin typeface="GulliverRM"/>
              </a:rPr>
              <a:t>, and the silicon foundries they </a:t>
            </a:r>
            <a:r>
              <a:rPr lang="en-US" sz="2400" dirty="0" smtClean="0">
                <a:solidFill>
                  <a:srgbClr val="000000"/>
                </a:solidFill>
                <a:latin typeface="GulliverRM"/>
              </a:rPr>
              <a:t>partnered with </a:t>
            </a:r>
            <a:r>
              <a:rPr lang="en-US" sz="2400" dirty="0">
                <a:solidFill>
                  <a:srgbClr val="000000"/>
                </a:solidFill>
                <a:latin typeface="GulliverRM"/>
              </a:rPr>
              <a:t>for production, began to compete with existing </a:t>
            </a:r>
            <a:r>
              <a:rPr lang="en-US" sz="2400" dirty="0" smtClean="0">
                <a:solidFill>
                  <a:srgbClr val="000000"/>
                </a:solidFill>
                <a:latin typeface="GulliverRM"/>
              </a:rPr>
              <a:t>integrated device </a:t>
            </a:r>
            <a:r>
              <a:rPr lang="en-US" sz="2400" dirty="0">
                <a:solidFill>
                  <a:srgbClr val="000000"/>
                </a:solidFill>
                <a:latin typeface="GulliverRM"/>
              </a:rPr>
              <a:t>manufacturers (IDMs) by offering users customized </a:t>
            </a:r>
            <a:r>
              <a:rPr lang="en-US" sz="2400" dirty="0" smtClean="0">
                <a:solidFill>
                  <a:srgbClr val="000000"/>
                </a:solidFill>
                <a:latin typeface="GulliverRM"/>
              </a:rPr>
              <a:t>designs and </a:t>
            </a:r>
            <a:r>
              <a:rPr lang="en-US" sz="2400" dirty="0">
                <a:solidFill>
                  <a:srgbClr val="000000"/>
                </a:solidFill>
                <a:latin typeface="GulliverRM"/>
              </a:rPr>
              <a:t>shorter production cycles. At the same time, user firms </a:t>
            </a:r>
            <a:r>
              <a:rPr lang="en-US" sz="2400" dirty="0" smtClean="0">
                <a:solidFill>
                  <a:srgbClr val="000000"/>
                </a:solidFill>
                <a:latin typeface="GulliverRM"/>
              </a:rPr>
              <a:t>gained access </a:t>
            </a:r>
            <a:r>
              <a:rPr lang="en-US" sz="2400" dirty="0">
                <a:solidFill>
                  <a:srgbClr val="000000"/>
                </a:solidFill>
                <a:latin typeface="GulliverRM"/>
              </a:rPr>
              <a:t>to both the tools and knowledge bases necessary to be </a:t>
            </a:r>
            <a:r>
              <a:rPr lang="en-US" sz="2400" u="sng" dirty="0" smtClean="0">
                <a:solidFill>
                  <a:srgbClr val="000000"/>
                </a:solidFill>
                <a:latin typeface="GulliverRM"/>
              </a:rPr>
              <a:t>able to </a:t>
            </a:r>
            <a:r>
              <a:rPr lang="en-US" sz="2400" u="sng" dirty="0">
                <a:solidFill>
                  <a:srgbClr val="000000"/>
                </a:solidFill>
                <a:latin typeface="GulliverRM"/>
              </a:rPr>
              <a:t>design customized chips around simple components </a:t>
            </a:r>
            <a:r>
              <a:rPr lang="en-US" sz="2400" dirty="0">
                <a:solidFill>
                  <a:srgbClr val="000000"/>
                </a:solidFill>
                <a:latin typeface="GulliverRM"/>
              </a:rPr>
              <a:t>to </a:t>
            </a:r>
            <a:r>
              <a:rPr lang="en-US" sz="2400" dirty="0" smtClean="0">
                <a:solidFill>
                  <a:srgbClr val="000000"/>
                </a:solidFill>
                <a:latin typeface="GulliverRM"/>
              </a:rPr>
              <a:t>satisfy the </a:t>
            </a:r>
            <a:r>
              <a:rPr lang="en-US" sz="2400" dirty="0">
                <a:solidFill>
                  <a:srgbClr val="000000"/>
                </a:solidFill>
                <a:latin typeface="GulliverRM"/>
              </a:rPr>
              <a:t>rapidly changing and fragmented demands of their markets</a:t>
            </a:r>
            <a:r>
              <a:rPr lang="en-US" sz="2400" dirty="0" smtClean="0">
                <a:solidFill>
                  <a:srgbClr val="000000"/>
                </a:solidFill>
                <a:latin typeface="GulliverRM"/>
              </a:rPr>
              <a:t>.</a:t>
            </a:r>
          </a:p>
          <a:p>
            <a:endParaRPr lang="en-US" sz="2400" b="1" dirty="0">
              <a:solidFill>
                <a:srgbClr val="FF0000"/>
              </a:solidFill>
              <a:latin typeface="GulliverRM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GulliverRM"/>
              </a:rPr>
              <a:t>Semiconductor chips were no longer forced to fit an industry standard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8190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50240"/>
            <a:ext cx="10515600" cy="5526723"/>
          </a:xfrm>
        </p:spPr>
        <p:txBody>
          <a:bodyPr>
            <a:normAutofit fontScale="92500"/>
          </a:bodyPr>
          <a:lstStyle/>
          <a:p>
            <a:endParaRPr lang="en-US" dirty="0" smtClean="0"/>
          </a:p>
          <a:p>
            <a:r>
              <a:rPr lang="en-US" dirty="0"/>
              <a:t>These developments provide a basis for understanding </a:t>
            </a:r>
            <a:r>
              <a:rPr lang="en-US" dirty="0" smtClean="0"/>
              <a:t>why semiconductors </a:t>
            </a:r>
            <a:r>
              <a:rPr lang="en-US" dirty="0"/>
              <a:t>offer a rich and highly dynamic environment </a:t>
            </a:r>
            <a:r>
              <a:rPr lang="en-US" dirty="0" smtClean="0"/>
              <a:t>in which to </a:t>
            </a:r>
            <a:r>
              <a:rPr lang="en-US" dirty="0"/>
              <a:t>study the importance of user knowledge in </a:t>
            </a:r>
            <a:r>
              <a:rPr lang="en-US" dirty="0" smtClean="0"/>
              <a:t>innovation over </a:t>
            </a:r>
            <a:r>
              <a:rPr lang="en-US" dirty="0"/>
              <a:t>this period. </a:t>
            </a:r>
            <a:endParaRPr lang="en-US" dirty="0" smtClean="0"/>
          </a:p>
          <a:p>
            <a:r>
              <a:rPr lang="en-US" dirty="0" smtClean="0"/>
              <a:t>Semiconductor </a:t>
            </a:r>
            <a:r>
              <a:rPr lang="en-US" dirty="0"/>
              <a:t>devices became an </a:t>
            </a:r>
            <a:r>
              <a:rPr lang="en-US" dirty="0" smtClean="0"/>
              <a:t>increasingly strategic </a:t>
            </a:r>
            <a:r>
              <a:rPr lang="en-US" dirty="0"/>
              <a:t>component in many user product categories. </a:t>
            </a:r>
            <a:endParaRPr lang="en-US" dirty="0" smtClean="0"/>
          </a:p>
          <a:p>
            <a:r>
              <a:rPr lang="en-US" dirty="0" smtClean="0"/>
              <a:t>At </a:t>
            </a:r>
            <a:r>
              <a:rPr lang="en-US" dirty="0"/>
              <a:t>the </a:t>
            </a:r>
            <a:r>
              <a:rPr lang="en-US" dirty="0" smtClean="0"/>
              <a:t>same time</a:t>
            </a:r>
            <a:r>
              <a:rPr lang="en-US" dirty="0"/>
              <a:t>, users required more and more customization in chip </a:t>
            </a:r>
            <a:r>
              <a:rPr lang="en-US" dirty="0" smtClean="0"/>
              <a:t>design for </a:t>
            </a:r>
            <a:r>
              <a:rPr lang="en-US" dirty="0"/>
              <a:t>their own systems and product lines. </a:t>
            </a:r>
            <a:endParaRPr lang="en-US" dirty="0" smtClean="0"/>
          </a:p>
          <a:p>
            <a:r>
              <a:rPr lang="en-US" dirty="0" smtClean="0"/>
              <a:t>Yet </a:t>
            </a:r>
            <a:r>
              <a:rPr lang="en-US" dirty="0"/>
              <a:t>the application </a:t>
            </a:r>
            <a:r>
              <a:rPr lang="en-US" dirty="0" smtClean="0"/>
              <a:t>specific knowledge </a:t>
            </a:r>
            <a:r>
              <a:rPr lang="en-US" dirty="0"/>
              <a:t>required for designing customized </a:t>
            </a:r>
            <a:r>
              <a:rPr lang="en-US" dirty="0" smtClean="0"/>
              <a:t>semiconductor devices </a:t>
            </a:r>
            <a:r>
              <a:rPr lang="en-US" dirty="0"/>
              <a:t>was often tacit and too complex for users to transfer it </a:t>
            </a:r>
            <a:r>
              <a:rPr lang="en-US" dirty="0" smtClean="0"/>
              <a:t>easily to </a:t>
            </a:r>
            <a:r>
              <a:rPr lang="en-US" dirty="0"/>
              <a:t>their suppliers (</a:t>
            </a:r>
            <a:r>
              <a:rPr lang="en-US" dirty="0" err="1"/>
              <a:t>Glimstedt</a:t>
            </a:r>
            <a:r>
              <a:rPr lang="en-US" dirty="0"/>
              <a:t> et al., 2010). 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Users are </a:t>
            </a:r>
            <a:r>
              <a:rPr lang="en-US" b="1" dirty="0">
                <a:solidFill>
                  <a:srgbClr val="FF0000"/>
                </a:solidFill>
              </a:rPr>
              <a:t>more likely to perform </a:t>
            </a:r>
            <a:r>
              <a:rPr lang="en-US" b="1" dirty="0" smtClean="0">
                <a:solidFill>
                  <a:srgbClr val="FF0000"/>
                </a:solidFill>
              </a:rPr>
              <a:t>innovative activities </a:t>
            </a:r>
            <a:r>
              <a:rPr lang="en-US" b="1" dirty="0">
                <a:solidFill>
                  <a:srgbClr val="FF0000"/>
                </a:solidFill>
              </a:rPr>
              <a:t>if information about user needs is ‘sticky’ </a:t>
            </a:r>
            <a:r>
              <a:rPr lang="en-US" b="1" dirty="0" smtClean="0">
                <a:solidFill>
                  <a:srgbClr val="FF0000"/>
                </a:solidFill>
              </a:rPr>
              <a:t>compared to </a:t>
            </a:r>
            <a:r>
              <a:rPr lang="en-US" b="1" dirty="0">
                <a:solidFill>
                  <a:srgbClr val="FF0000"/>
                </a:solidFill>
              </a:rPr>
              <a:t>technical information about solutions. 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3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94360" y="772161"/>
            <a:ext cx="1093724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GulliverRM"/>
              </a:rPr>
              <a:t>The research </a:t>
            </a:r>
            <a:r>
              <a:rPr lang="en-US" sz="2400" dirty="0">
                <a:latin typeface="GulliverRM"/>
              </a:rPr>
              <a:t>explores how much of </a:t>
            </a:r>
            <a:r>
              <a:rPr lang="en-US" sz="2400" dirty="0" smtClean="0">
                <a:latin typeface="GulliverRM"/>
              </a:rPr>
              <a:t>this </a:t>
            </a:r>
            <a:r>
              <a:rPr lang="en-US" sz="2400" dirty="0" smtClean="0">
                <a:solidFill>
                  <a:srgbClr val="FF0000"/>
                </a:solidFill>
                <a:latin typeface="GulliverRM"/>
              </a:rPr>
              <a:t>distinct</a:t>
            </a:r>
            <a:r>
              <a:rPr lang="en-US" sz="2400" dirty="0">
                <a:solidFill>
                  <a:srgbClr val="FF0000"/>
                </a:solidFill>
                <a:latin typeface="GulliverRM"/>
              </a:rPr>
              <a:t>, </a:t>
            </a:r>
            <a:r>
              <a:rPr lang="en-US" sz="2400" dirty="0" smtClean="0">
                <a:solidFill>
                  <a:srgbClr val="FF0000"/>
                </a:solidFill>
                <a:latin typeface="GulliverRM"/>
              </a:rPr>
              <a:t>deeper </a:t>
            </a:r>
            <a:r>
              <a:rPr lang="en-US" sz="2400" dirty="0">
                <a:solidFill>
                  <a:srgbClr val="FF0000"/>
                </a:solidFill>
                <a:latin typeface="GulliverRM"/>
              </a:rPr>
              <a:t>and more situated knowledge base</a:t>
            </a:r>
            <a:r>
              <a:rPr lang="en-US" sz="2400" dirty="0">
                <a:latin typeface="GulliverRM"/>
              </a:rPr>
              <a:t> is </a:t>
            </a:r>
            <a:r>
              <a:rPr lang="en-US" sz="2400" dirty="0" smtClean="0">
                <a:latin typeface="GulliverRM"/>
              </a:rPr>
              <a:t>transformed into </a:t>
            </a:r>
            <a:r>
              <a:rPr lang="en-US" sz="2400" dirty="0">
                <a:latin typeface="GulliverRM"/>
              </a:rPr>
              <a:t>innovations by user firms in semiconductor </a:t>
            </a:r>
            <a:r>
              <a:rPr lang="en-US" sz="2400" dirty="0" smtClean="0">
                <a:latin typeface="GulliverRM"/>
              </a:rPr>
              <a:t>technology…. </a:t>
            </a:r>
          </a:p>
          <a:p>
            <a:endParaRPr lang="en-US" sz="2400" dirty="0">
              <a:latin typeface="GulliverRM"/>
            </a:endParaRPr>
          </a:p>
          <a:p>
            <a:r>
              <a:rPr lang="en-US" sz="2400" dirty="0" smtClean="0">
                <a:latin typeface="GulliverRM"/>
              </a:rPr>
              <a:t>…using </a:t>
            </a:r>
            <a:r>
              <a:rPr lang="en-US" sz="2400" dirty="0">
                <a:latin typeface="GulliverRM"/>
              </a:rPr>
              <a:t>a variety of indicators regarding innovation: </a:t>
            </a:r>
            <a:endParaRPr lang="en-US" sz="2400" dirty="0" smtClean="0">
              <a:latin typeface="GulliverRM"/>
            </a:endParaRPr>
          </a:p>
          <a:p>
            <a:r>
              <a:rPr lang="en-US" sz="2400" b="1" dirty="0" smtClean="0">
                <a:solidFill>
                  <a:srgbClr val="FF0000"/>
                </a:solidFill>
                <a:latin typeface="GulliverRM"/>
              </a:rPr>
              <a:t>1) Patents </a:t>
            </a:r>
            <a:r>
              <a:rPr lang="en-US" sz="2400" b="1" dirty="0" smtClean="0">
                <a:latin typeface="GulliverRM"/>
              </a:rPr>
              <a:t>…</a:t>
            </a:r>
            <a:r>
              <a:rPr lang="en-US" sz="2400" dirty="0" smtClean="0">
                <a:latin typeface="GulliverRM"/>
              </a:rPr>
              <a:t>developed by intermediate users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GulliverRM"/>
              </a:rPr>
              <a:t>2) Co-patents - </a:t>
            </a:r>
            <a:r>
              <a:rPr lang="en-US" sz="2400" i="1" dirty="0" smtClean="0">
                <a:latin typeface="GulliverRM"/>
              </a:rPr>
              <a:t>Co-patenting </a:t>
            </a:r>
            <a:r>
              <a:rPr lang="en-US" sz="2400" i="1" dirty="0">
                <a:latin typeface="GulliverRM"/>
              </a:rPr>
              <a:t>occurs when different firms or different units (i.e.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>
                <a:latin typeface="GulliverRM"/>
              </a:rPr>
              <a:t>divisions) within the same organization engage in joint </a:t>
            </a:r>
            <a:r>
              <a:rPr lang="en-US" sz="2400" i="1" dirty="0" smtClean="0">
                <a:latin typeface="GulliverRM"/>
              </a:rPr>
              <a:t>research and </a:t>
            </a:r>
            <a:r>
              <a:rPr lang="en-US" sz="2400" i="1" dirty="0">
                <a:latin typeface="GulliverRM"/>
              </a:rPr>
              <a:t>patent together. Because co-patents represent an </a:t>
            </a:r>
            <a:r>
              <a:rPr lang="en-US" sz="2400" i="1" u="sng" dirty="0" smtClean="0">
                <a:latin typeface="GulliverRM"/>
              </a:rPr>
              <a:t>outcome of </a:t>
            </a:r>
            <a:r>
              <a:rPr lang="en-US" sz="2400" i="1" u="sng" dirty="0">
                <a:latin typeface="GulliverRM"/>
              </a:rPr>
              <a:t>‘real interactions’ among the partners</a:t>
            </a:r>
            <a:r>
              <a:rPr lang="en-US" sz="2400" i="1" dirty="0">
                <a:latin typeface="GulliverRM"/>
              </a:rPr>
              <a:t>, they involve </a:t>
            </a:r>
            <a:r>
              <a:rPr lang="en-US" sz="2400" i="1" dirty="0" smtClean="0">
                <a:latin typeface="GulliverRM"/>
              </a:rPr>
              <a:t>joint investments</a:t>
            </a:r>
            <a:r>
              <a:rPr lang="en-US" sz="2400" i="1" dirty="0">
                <a:latin typeface="GulliverRM"/>
              </a:rPr>
              <a:t>, a commonality of </a:t>
            </a:r>
            <a:r>
              <a:rPr lang="en-US" sz="2400" i="1" dirty="0" smtClean="0">
                <a:latin typeface="GulliverRM"/>
              </a:rPr>
              <a:t> interests</a:t>
            </a:r>
            <a:r>
              <a:rPr lang="en-US" sz="2400" i="1" dirty="0">
                <a:latin typeface="GulliverRM"/>
              </a:rPr>
              <a:t>, and face-to-face </a:t>
            </a:r>
            <a:r>
              <a:rPr lang="en-US" sz="2400" i="1" dirty="0" smtClean="0">
                <a:latin typeface="GulliverRM"/>
              </a:rPr>
              <a:t>sharing of </a:t>
            </a:r>
            <a:r>
              <a:rPr lang="en-US" sz="2400" i="1" dirty="0">
                <a:latin typeface="GulliverRM"/>
              </a:rPr>
              <a:t>information</a:t>
            </a:r>
            <a:r>
              <a:rPr lang="en-US" sz="2400" dirty="0">
                <a:latin typeface="GulliverRM"/>
              </a:rPr>
              <a:t>. </a:t>
            </a:r>
            <a:endParaRPr lang="en-US" sz="2400" dirty="0" smtClean="0">
              <a:latin typeface="GulliverRM"/>
            </a:endParaRPr>
          </a:p>
          <a:p>
            <a:r>
              <a:rPr lang="en-US" sz="2400" b="1" dirty="0" smtClean="0">
                <a:solidFill>
                  <a:srgbClr val="FF0000"/>
                </a:solidFill>
                <a:latin typeface="GulliverRM"/>
              </a:rPr>
              <a:t>3)</a:t>
            </a:r>
            <a:r>
              <a:rPr lang="en-US" sz="2400" dirty="0" smtClean="0">
                <a:latin typeface="GulliverRM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GulliverRM"/>
              </a:rPr>
              <a:t>R&amp;D alliances</a:t>
            </a:r>
            <a:r>
              <a:rPr lang="en-US" sz="2400" dirty="0" smtClean="0">
                <a:latin typeface="GulliverRM"/>
              </a:rPr>
              <a:t>… number </a:t>
            </a:r>
            <a:r>
              <a:rPr lang="en-US" sz="2400" dirty="0">
                <a:latin typeface="GulliverRM"/>
              </a:rPr>
              <a:t>of R&amp;D alliances in </a:t>
            </a:r>
            <a:r>
              <a:rPr lang="en-US" sz="2400" dirty="0" smtClean="0">
                <a:latin typeface="GulliverRM"/>
              </a:rPr>
              <a:t>semiconductors in </a:t>
            </a:r>
            <a:r>
              <a:rPr lang="en-US" sz="2400" dirty="0">
                <a:latin typeface="GulliverRM"/>
              </a:rPr>
              <a:t>which users </a:t>
            </a:r>
            <a:r>
              <a:rPr lang="en-US" sz="2400" dirty="0" smtClean="0">
                <a:latin typeface="GulliverRM"/>
              </a:rPr>
              <a:t>participated. </a:t>
            </a:r>
          </a:p>
          <a:p>
            <a:r>
              <a:rPr lang="en-US" sz="2400" b="1" dirty="0" smtClean="0">
                <a:solidFill>
                  <a:srgbClr val="FF0000"/>
                </a:solidFill>
                <a:latin typeface="GulliverRM"/>
              </a:rPr>
              <a:t>4) New </a:t>
            </a:r>
            <a:r>
              <a:rPr lang="en-US" sz="2400" b="1" dirty="0">
                <a:solidFill>
                  <a:srgbClr val="FF0000"/>
                </a:solidFill>
                <a:latin typeface="GulliverRM"/>
              </a:rPr>
              <a:t>firm ventures</a:t>
            </a:r>
            <a:r>
              <a:rPr lang="en-US" sz="2400" dirty="0">
                <a:latin typeface="GulliverRM"/>
              </a:rPr>
              <a:t>. </a:t>
            </a:r>
            <a:r>
              <a:rPr lang="en-US" sz="2400" dirty="0" smtClean="0">
                <a:latin typeface="GulliverRM"/>
              </a:rPr>
              <a:t>…analyzing </a:t>
            </a:r>
            <a:r>
              <a:rPr lang="en-US" sz="2400" dirty="0">
                <a:latin typeface="GulliverRM"/>
              </a:rPr>
              <a:t>the background of </a:t>
            </a:r>
            <a:r>
              <a:rPr lang="en-US" sz="2400" dirty="0" smtClean="0">
                <a:latin typeface="GulliverRM"/>
              </a:rPr>
              <a:t>the founders </a:t>
            </a:r>
            <a:r>
              <a:rPr lang="en-US" sz="2400" dirty="0">
                <a:latin typeface="GulliverRM"/>
              </a:rPr>
              <a:t>of start-ups in semiconductors to assess </a:t>
            </a:r>
            <a:r>
              <a:rPr lang="en-US" sz="2400" u="sng" dirty="0">
                <a:latin typeface="GulliverRM"/>
              </a:rPr>
              <a:t>how many </a:t>
            </a:r>
            <a:r>
              <a:rPr lang="en-US" sz="2400" u="sng" dirty="0" smtClean="0">
                <a:latin typeface="GulliverRM"/>
              </a:rPr>
              <a:t>were founded </a:t>
            </a:r>
            <a:r>
              <a:rPr lang="en-US" sz="2400" u="sng" dirty="0">
                <a:latin typeface="GulliverRM"/>
              </a:rPr>
              <a:t>by former employees of intermediate user </a:t>
            </a:r>
            <a:r>
              <a:rPr lang="en-US" sz="2400" u="sng" dirty="0" smtClean="0">
                <a:latin typeface="GulliverRM"/>
              </a:rPr>
              <a:t>firms…</a:t>
            </a:r>
            <a:endParaRPr lang="en-US" sz="2400" u="sng" dirty="0"/>
          </a:p>
        </p:txBody>
      </p:sp>
    </p:spTree>
    <p:extLst>
      <p:ext uri="{BB962C8B-B14F-4D97-AF65-F5344CB8AC3E}">
        <p14:creationId xmlns:p14="http://schemas.microsoft.com/office/powerpoint/2010/main" val="153725030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dynamic of transformation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3517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dynamic</a:t>
            </a:r>
            <a:r>
              <a:rPr lang="it-IT" dirty="0" smtClean="0"/>
              <a:t> of </a:t>
            </a:r>
            <a:r>
              <a:rPr lang="it-IT" dirty="0" err="1"/>
              <a:t>t</a:t>
            </a:r>
            <a:r>
              <a:rPr lang="it-IT" dirty="0" err="1" smtClean="0"/>
              <a:t>ransformation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Three </a:t>
            </a:r>
            <a:r>
              <a:rPr lang="en-US" dirty="0"/>
              <a:t>key </a:t>
            </a:r>
            <a:r>
              <a:rPr lang="en-US" dirty="0" smtClean="0"/>
              <a:t>mechanisms:</a:t>
            </a:r>
          </a:p>
          <a:p>
            <a:r>
              <a:rPr lang="en-US" dirty="0" smtClean="0"/>
              <a:t>generation </a:t>
            </a:r>
            <a:r>
              <a:rPr lang="en-US" dirty="0"/>
              <a:t>of variety, </a:t>
            </a:r>
            <a:endParaRPr lang="en-US" dirty="0" smtClean="0"/>
          </a:p>
          <a:p>
            <a:r>
              <a:rPr lang="en-US" dirty="0" smtClean="0"/>
              <a:t>selection</a:t>
            </a:r>
            <a:r>
              <a:rPr lang="en-US" dirty="0"/>
              <a:t>, and </a:t>
            </a:r>
            <a:endParaRPr lang="en-US" dirty="0" smtClean="0"/>
          </a:p>
          <a:p>
            <a:r>
              <a:rPr lang="en-US" dirty="0" smtClean="0"/>
              <a:t>replication </a:t>
            </a:r>
          </a:p>
          <a:p>
            <a:pPr marL="0" indent="0">
              <a:buNone/>
            </a:pPr>
            <a:r>
              <a:rPr lang="en-US" dirty="0" smtClean="0"/>
              <a:t>Entrepreneurs </a:t>
            </a:r>
            <a:r>
              <a:rPr lang="en-US" dirty="0"/>
              <a:t>provide variety. Decision makers, especially in the form of markets, provide for selection. </a:t>
            </a:r>
            <a:r>
              <a:rPr lang="en-US" dirty="0" smtClean="0"/>
              <a:t>Selected </a:t>
            </a:r>
            <a:r>
              <a:rPr lang="en-US" dirty="0"/>
              <a:t>technologies, those enabling survival and prosperity are then copied and imitated throughout the economic system.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However, </a:t>
            </a:r>
            <a:r>
              <a:rPr lang="en-US" b="1" dirty="0" smtClean="0"/>
              <a:t>key mechanisms deeply differ from sector to sector</a:t>
            </a:r>
            <a:r>
              <a:rPr lang="en-US" dirty="0" smtClean="0"/>
              <a:t>!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590587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199" y="182245"/>
            <a:ext cx="10515600" cy="1325563"/>
          </a:xfrm>
        </p:spPr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variety</a:t>
            </a:r>
            <a:r>
              <a:rPr lang="it-IT" dirty="0" smtClean="0"/>
              <a:t> </a:t>
            </a:r>
            <a:r>
              <a:rPr lang="it-IT" dirty="0" err="1" smtClean="0"/>
              <a:t>creation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382862"/>
            <a:ext cx="10769867" cy="5258569"/>
          </a:xfrm>
        </p:spPr>
        <p:txBody>
          <a:bodyPr>
            <a:normAutofit/>
          </a:bodyPr>
          <a:lstStyle/>
          <a:p>
            <a:r>
              <a:rPr lang="en-US" dirty="0"/>
              <a:t>Sectoral </a:t>
            </a:r>
            <a:r>
              <a:rPr lang="en-US" b="1" dirty="0" smtClean="0"/>
              <a:t>systems differ </a:t>
            </a:r>
            <a:r>
              <a:rPr lang="en-US" b="1" dirty="0"/>
              <a:t>extensively </a:t>
            </a:r>
            <a:r>
              <a:rPr lang="en-US" dirty="0"/>
              <a:t>in the </a:t>
            </a:r>
            <a:r>
              <a:rPr lang="en-US" u="sng" dirty="0"/>
              <a:t>processes of variety creation </a:t>
            </a:r>
            <a:r>
              <a:rPr lang="en-US" dirty="0"/>
              <a:t>and of heterogeneity </a:t>
            </a:r>
            <a:r>
              <a:rPr lang="en-US" dirty="0" smtClean="0"/>
              <a:t>among agents</a:t>
            </a:r>
            <a:r>
              <a:rPr lang="en-US" dirty="0"/>
              <a:t>. </a:t>
            </a:r>
            <a:r>
              <a:rPr lang="en-US" dirty="0" smtClean="0"/>
              <a:t>The </a:t>
            </a:r>
            <a:r>
              <a:rPr lang="en-US" b="1" dirty="0"/>
              <a:t>creation of new agents—</a:t>
            </a:r>
            <a:r>
              <a:rPr lang="en-US" dirty="0"/>
              <a:t>both</a:t>
            </a:r>
            <a:r>
              <a:rPr lang="en-US" b="1" dirty="0"/>
              <a:t> </a:t>
            </a:r>
            <a:r>
              <a:rPr lang="en-US" dirty="0"/>
              <a:t>new </a:t>
            </a:r>
            <a:r>
              <a:rPr lang="en-US" dirty="0" smtClean="0"/>
              <a:t>firms </a:t>
            </a:r>
            <a:r>
              <a:rPr lang="en-US" dirty="0"/>
              <a:t>and </a:t>
            </a:r>
            <a:r>
              <a:rPr lang="en-US" dirty="0" smtClean="0"/>
              <a:t>non-firm organizations - is particularly </a:t>
            </a:r>
            <a:r>
              <a:rPr lang="en-US" dirty="0"/>
              <a:t>important for the dynamics.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b="1" dirty="0"/>
              <a:t>role of new </a:t>
            </a:r>
            <a:r>
              <a:rPr lang="en-US" b="1" dirty="0" smtClean="0"/>
              <a:t>firms </a:t>
            </a:r>
            <a:r>
              <a:rPr lang="en-US" dirty="0" smtClean="0"/>
              <a:t>differs drastically </a:t>
            </a:r>
            <a:r>
              <a:rPr lang="en-US" dirty="0"/>
              <a:t>from sector to sector (in terms of entry rates, composition, and origin</a:t>
            </a:r>
            <a:r>
              <a:rPr lang="en-US" dirty="0" smtClean="0"/>
              <a:t>), and </a:t>
            </a:r>
            <a:r>
              <a:rPr lang="en-US" dirty="0"/>
              <a:t>thus has quite </a:t>
            </a:r>
            <a:r>
              <a:rPr lang="en-US" dirty="0" smtClean="0"/>
              <a:t>different effects </a:t>
            </a:r>
            <a:r>
              <a:rPr lang="en-US" dirty="0"/>
              <a:t>on the features of sectoral systems and </a:t>
            </a:r>
            <a:r>
              <a:rPr lang="en-US" dirty="0" smtClean="0"/>
              <a:t>their degree </a:t>
            </a:r>
            <a:r>
              <a:rPr lang="en-US" dirty="0"/>
              <a:t>of change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Sectoral </a:t>
            </a:r>
            <a:r>
              <a:rPr lang="en-US" dirty="0" smtClean="0"/>
              <a:t>differences </a:t>
            </a:r>
            <a:r>
              <a:rPr lang="en-US" dirty="0"/>
              <a:t>in the level and type of entry seem </a:t>
            </a:r>
            <a:r>
              <a:rPr lang="en-US" b="1" dirty="0"/>
              <a:t>to be </a:t>
            </a:r>
            <a:r>
              <a:rPr lang="en-US" b="1" dirty="0" smtClean="0"/>
              <a:t>related to</a:t>
            </a:r>
            <a:r>
              <a:rPr lang="en-US" dirty="0" smtClean="0"/>
              <a:t>: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different knowledge </a:t>
            </a:r>
            <a:r>
              <a:rPr lang="en-US" dirty="0"/>
              <a:t>base;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level</a:t>
            </a:r>
            <a:r>
              <a:rPr lang="en-US" dirty="0"/>
              <a:t>, </a:t>
            </a:r>
            <a:r>
              <a:rPr lang="en-US" dirty="0" smtClean="0"/>
              <a:t>diffusion </a:t>
            </a:r>
            <a:r>
              <a:rPr lang="en-US" dirty="0"/>
              <a:t>and distribution </a:t>
            </a:r>
            <a:r>
              <a:rPr lang="en-US" dirty="0" smtClean="0"/>
              <a:t>of competences</a:t>
            </a:r>
            <a:r>
              <a:rPr lang="en-US" dirty="0"/>
              <a:t>;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the </a:t>
            </a:r>
            <a:r>
              <a:rPr lang="en-US" dirty="0"/>
              <a:t>presence of </a:t>
            </a:r>
            <a:r>
              <a:rPr lang="en-US" dirty="0" smtClean="0"/>
              <a:t>non-firm </a:t>
            </a:r>
            <a:r>
              <a:rPr lang="en-US" dirty="0"/>
              <a:t>organizations </a:t>
            </a:r>
            <a:r>
              <a:rPr lang="en-US" dirty="0" smtClean="0"/>
              <a:t>(VC, </a:t>
            </a:r>
            <a:r>
              <a:rPr lang="en-US" dirty="0" err="1" smtClean="0"/>
              <a:t>Univ</a:t>
            </a:r>
            <a:r>
              <a:rPr lang="en-US" dirty="0" smtClean="0"/>
              <a:t>,);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and </a:t>
            </a:r>
            <a:r>
              <a:rPr lang="en-US" dirty="0"/>
              <a:t>the working of sectoral institutions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88016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b="1" dirty="0" err="1" smtClean="0">
                <a:solidFill>
                  <a:srgbClr val="FF0000"/>
                </a:solidFill>
              </a:rPr>
              <a:t>selection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process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Processes of selection play the key role of reducing heterogeneity </a:t>
            </a:r>
            <a:r>
              <a:rPr lang="en-US" dirty="0" smtClean="0"/>
              <a:t>among firms (driving </a:t>
            </a:r>
            <a:r>
              <a:rPr lang="en-US" dirty="0"/>
              <a:t>out </a:t>
            </a:r>
            <a:r>
              <a:rPr lang="en-US" dirty="0" smtClean="0"/>
              <a:t>inefficient </a:t>
            </a:r>
            <a:r>
              <a:rPr lang="en-US" dirty="0"/>
              <a:t>or less progressive </a:t>
            </a:r>
            <a:r>
              <a:rPr lang="en-US" dirty="0" smtClean="0"/>
              <a:t>firms).</a:t>
            </a:r>
          </a:p>
          <a:p>
            <a:r>
              <a:rPr lang="en-US" dirty="0"/>
              <a:t>In addition to market selection, </a:t>
            </a:r>
            <a:r>
              <a:rPr lang="en-US" dirty="0" smtClean="0"/>
              <a:t>in several </a:t>
            </a:r>
            <a:r>
              <a:rPr lang="en-US" dirty="0"/>
              <a:t>sectoral systems non-market selection processes are at work, as in the cases </a:t>
            </a:r>
            <a:r>
              <a:rPr lang="en-US" dirty="0" smtClean="0"/>
              <a:t>of the </a:t>
            </a:r>
            <a:r>
              <a:rPr lang="en-US" dirty="0"/>
              <a:t>involvement of the military, the health system, and so 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Selection affects </a:t>
            </a:r>
            <a:r>
              <a:rPr lang="en-US" dirty="0"/>
              <a:t>the growth and decline of the various groups of agents </a:t>
            </a:r>
            <a:r>
              <a:rPr lang="en-US" dirty="0" smtClean="0"/>
              <a:t> and may </a:t>
            </a:r>
            <a:r>
              <a:rPr lang="en-US" dirty="0"/>
              <a:t>greatly </a:t>
            </a:r>
            <a:r>
              <a:rPr lang="en-US" dirty="0" smtClean="0"/>
              <a:t>differ </a:t>
            </a:r>
            <a:r>
              <a:rPr lang="en-US" dirty="0"/>
              <a:t>across sectoral systems </a:t>
            </a:r>
            <a:r>
              <a:rPr lang="en-US" dirty="0" smtClean="0"/>
              <a:t>(intensity </a:t>
            </a:r>
            <a:r>
              <a:rPr lang="en-US" dirty="0"/>
              <a:t>and </a:t>
            </a:r>
            <a:r>
              <a:rPr lang="en-US" dirty="0" smtClean="0"/>
              <a:t>frequency</a:t>
            </a:r>
            <a:r>
              <a:rPr lang="en-US" dirty="0"/>
              <a:t>). </a:t>
            </a:r>
            <a:endParaRPr lang="en-US" dirty="0" smtClean="0"/>
          </a:p>
          <a:p>
            <a:r>
              <a:rPr lang="en-US" dirty="0" smtClean="0"/>
              <a:t>Changes </a:t>
            </a:r>
            <a:r>
              <a:rPr lang="en-US" dirty="0"/>
              <a:t>in sectoral systems are the result of </a:t>
            </a:r>
            <a:r>
              <a:rPr lang="en-US" dirty="0" smtClean="0"/>
              <a:t>co-evolutionary </a:t>
            </a:r>
            <a:r>
              <a:rPr lang="en-US" dirty="0"/>
              <a:t>processes of </a:t>
            </a:r>
            <a:r>
              <a:rPr lang="en-US" dirty="0" smtClean="0"/>
              <a:t>their various </a:t>
            </a:r>
            <a:r>
              <a:rPr lang="en-US" dirty="0"/>
              <a:t>elements, involving knowledge, technology, actors, and institutions.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8854355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Dynamics…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These processes are </a:t>
            </a:r>
            <a:r>
              <a:rPr lang="en-US" dirty="0" smtClean="0"/>
              <a:t>often sector-</a:t>
            </a:r>
            <a:r>
              <a:rPr lang="en-US" dirty="0" err="1" smtClean="0"/>
              <a:t>specifc</a:t>
            </a:r>
            <a:r>
              <a:rPr lang="en-US" dirty="0" smtClean="0"/>
              <a:t> </a:t>
            </a:r>
            <a:r>
              <a:rPr lang="en-US" dirty="0"/>
              <a:t>and often </a:t>
            </a:r>
            <a:r>
              <a:rPr lang="en-US" b="1" dirty="0"/>
              <a:t>path-dependent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Sectors </a:t>
            </a:r>
            <a:r>
              <a:rPr lang="en-US" dirty="0"/>
              <a:t>with competing technologies such as nuclear energy (Cowan 1990), cars (and their power sources), metallurgy (ferrous casting) and multimedia (VCR) show interesting examples of </a:t>
            </a:r>
            <a:r>
              <a:rPr lang="en-US" dirty="0">
                <a:solidFill>
                  <a:srgbClr val="FF0000"/>
                </a:solidFill>
              </a:rPr>
              <a:t>path-dependent processes</a:t>
            </a:r>
            <a:r>
              <a:rPr lang="en-US" dirty="0"/>
              <a:t>.</a:t>
            </a:r>
          </a:p>
          <a:p>
            <a:r>
              <a:rPr lang="en-US" dirty="0" smtClean="0"/>
              <a:t>Here, local </a:t>
            </a:r>
            <a:r>
              <a:rPr lang="en-US" dirty="0"/>
              <a:t>learning, interactions among agents, and networks may generate </a:t>
            </a:r>
            <a:r>
              <a:rPr lang="en-US" dirty="0" smtClean="0"/>
              <a:t>increasing returns </a:t>
            </a:r>
            <a:r>
              <a:rPr lang="en-US" dirty="0"/>
              <a:t>and </a:t>
            </a:r>
            <a:r>
              <a:rPr lang="en-US" u="sng" dirty="0" err="1"/>
              <a:t>irreversibilities</a:t>
            </a:r>
            <a:r>
              <a:rPr lang="en-US" dirty="0"/>
              <a:t> </a:t>
            </a:r>
            <a:r>
              <a:rPr lang="en-US" u="sng" dirty="0"/>
              <a:t>that may lock sectoral systems into inferior technologies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</a:t>
            </a:r>
            <a:r>
              <a:rPr lang="en-US" dirty="0"/>
              <a:t>addition, the interaction between knowledge, technology </a:t>
            </a:r>
            <a:r>
              <a:rPr lang="en-US" dirty="0" smtClean="0"/>
              <a:t>firms</a:t>
            </a:r>
            <a:r>
              <a:rPr lang="en-US" dirty="0"/>
              <a:t>, and institutions are also shaped by </a:t>
            </a:r>
            <a:r>
              <a:rPr lang="en-US" dirty="0" smtClean="0"/>
              <a:t>country-specific </a:t>
            </a:r>
            <a:r>
              <a:rPr lang="en-US" dirty="0"/>
              <a:t>factors</a:t>
            </a:r>
            <a:r>
              <a:rPr lang="en-US" dirty="0" smtClean="0"/>
              <a:t>.</a:t>
            </a:r>
          </a:p>
          <a:p>
            <a:r>
              <a:rPr lang="en-US" dirty="0"/>
              <a:t>Firms have diverse reactions in order to try to increase </a:t>
            </a:r>
            <a:r>
              <a:rPr lang="en-US" dirty="0" smtClean="0"/>
              <a:t>to survive in </a:t>
            </a:r>
            <a:r>
              <a:rPr lang="en-US" dirty="0"/>
              <a:t>their particular environment. These environments keep changing, not least due </a:t>
            </a:r>
            <a:r>
              <a:rPr lang="en-US" dirty="0" smtClean="0"/>
              <a:t>to innovations </a:t>
            </a:r>
            <a:r>
              <a:rPr lang="en-US" dirty="0"/>
              <a:t>and choices made by all the constituent competitors: some of </a:t>
            </a:r>
            <a:r>
              <a:rPr lang="en-US" dirty="0" smtClean="0"/>
              <a:t>these </a:t>
            </a:r>
            <a:r>
              <a:rPr lang="en-US" b="1" dirty="0" smtClean="0"/>
              <a:t>environments </a:t>
            </a:r>
            <a:r>
              <a:rPr lang="en-US" b="1" dirty="0"/>
              <a:t>are national, others increasingly international</a:t>
            </a:r>
            <a:r>
              <a:rPr lang="en-US" dirty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9156230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err="1" smtClean="0"/>
              <a:t>Designing</a:t>
            </a:r>
            <a:r>
              <a:rPr lang="it-IT" b="1" dirty="0" smtClean="0"/>
              <a:t> </a:t>
            </a:r>
            <a:r>
              <a:rPr lang="it-IT" b="1" dirty="0" err="1" smtClean="0"/>
              <a:t>Sectoral</a:t>
            </a:r>
            <a:r>
              <a:rPr lang="it-IT" b="1" dirty="0" smtClean="0"/>
              <a:t> Policy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certain ‘‘problem’’—for example, weak technological transfer between </a:t>
            </a:r>
            <a:r>
              <a:rPr lang="en-US" dirty="0" smtClean="0"/>
              <a:t>universities - is a </a:t>
            </a:r>
            <a:r>
              <a:rPr lang="en-US" dirty="0"/>
              <a:t>‘‘</a:t>
            </a:r>
            <a:r>
              <a:rPr lang="en-US" u="sng" dirty="0"/>
              <a:t>system failure</a:t>
            </a:r>
            <a:r>
              <a:rPr lang="en-US" dirty="0"/>
              <a:t>.’’ </a:t>
            </a:r>
            <a:endParaRPr lang="en-US" dirty="0" smtClean="0"/>
          </a:p>
          <a:p>
            <a:r>
              <a:rPr lang="en-US" u="sng" dirty="0" smtClean="0"/>
              <a:t>Not </a:t>
            </a:r>
            <a:r>
              <a:rPr lang="en-US" u="sng" dirty="0"/>
              <a:t>until they know </a:t>
            </a:r>
            <a:r>
              <a:rPr lang="en-US" u="sng" dirty="0" smtClean="0"/>
              <a:t>the character </a:t>
            </a:r>
            <a:r>
              <a:rPr lang="en-US" u="sng" dirty="0"/>
              <a:t>of the system failure </a:t>
            </a:r>
            <a:r>
              <a:rPr lang="en-US" dirty="0"/>
              <a:t>can policy makers know whether to </a:t>
            </a:r>
            <a:r>
              <a:rPr lang="en-US" dirty="0" err="1" smtClean="0"/>
              <a:t>infuence</a:t>
            </a:r>
            <a:r>
              <a:rPr lang="en-US" dirty="0" smtClean="0"/>
              <a:t> </a:t>
            </a:r>
            <a:r>
              <a:rPr lang="en-US" dirty="0"/>
              <a:t>or </a:t>
            </a:r>
            <a:r>
              <a:rPr lang="en-US" dirty="0" smtClean="0"/>
              <a:t>to change </a:t>
            </a:r>
            <a:r>
              <a:rPr lang="en-US" dirty="0"/>
              <a:t>organizations or </a:t>
            </a:r>
            <a:r>
              <a:rPr lang="en-US" dirty="0" smtClean="0"/>
              <a:t>institutions </a:t>
            </a:r>
            <a:r>
              <a:rPr lang="en-US" dirty="0"/>
              <a:t>or the interactions between them</a:t>
            </a:r>
            <a:r>
              <a:rPr lang="en-US" dirty="0" smtClean="0"/>
              <a:t>.</a:t>
            </a:r>
          </a:p>
          <a:p>
            <a:r>
              <a:rPr lang="en-US" dirty="0" smtClean="0"/>
              <a:t>Identification </a:t>
            </a:r>
            <a:r>
              <a:rPr lang="en-US" dirty="0"/>
              <a:t>of a problem should be supplemented with an </a:t>
            </a:r>
            <a:r>
              <a:rPr lang="en-US" u="sng" dirty="0"/>
              <a:t>analysis of its causes </a:t>
            </a:r>
            <a:r>
              <a:rPr lang="en-US" u="sng" dirty="0" smtClean="0"/>
              <a:t>as part </a:t>
            </a:r>
            <a:r>
              <a:rPr lang="en-US" u="sng" dirty="0"/>
              <a:t>of the analytical basis </a:t>
            </a:r>
            <a:r>
              <a:rPr lang="en-US" dirty="0"/>
              <a:t>for the design of an innovation policy. </a:t>
            </a:r>
            <a:endParaRPr lang="en-US" dirty="0" smtClean="0"/>
          </a:p>
          <a:p>
            <a:r>
              <a:rPr lang="en-US" u="sng" dirty="0" smtClean="0"/>
              <a:t>Benchmarking is not </a:t>
            </a:r>
            <a:r>
              <a:rPr lang="en-US" u="sng" dirty="0"/>
              <a:t>enough.</a:t>
            </a:r>
            <a:endParaRPr lang="it-IT" u="sng" dirty="0"/>
          </a:p>
        </p:txBody>
      </p:sp>
    </p:spTree>
    <p:extLst>
      <p:ext uri="{BB962C8B-B14F-4D97-AF65-F5344CB8AC3E}">
        <p14:creationId xmlns:p14="http://schemas.microsoft.com/office/powerpoint/2010/main" val="174080450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Starting</a:t>
            </a:r>
            <a:r>
              <a:rPr lang="it-IT" dirty="0" smtClean="0"/>
              <a:t> from </a:t>
            </a:r>
            <a:r>
              <a:rPr lang="it-IT" dirty="0" err="1" smtClean="0"/>
              <a:t>analysis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Sectoral analyses </a:t>
            </a:r>
            <a:r>
              <a:rPr lang="en-US" dirty="0" smtClean="0"/>
              <a:t>should focus </a:t>
            </a:r>
            <a:r>
              <a:rPr lang="en-US" dirty="0"/>
              <a:t>on systemic features in relation </a:t>
            </a:r>
            <a:r>
              <a:rPr lang="en-US" dirty="0" smtClean="0"/>
              <a:t>to: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knowledge </a:t>
            </a:r>
            <a:r>
              <a:rPr lang="en-US" dirty="0"/>
              <a:t>and boundaries,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heterogeneity of actors </a:t>
            </a:r>
            <a:r>
              <a:rPr lang="en-US" dirty="0"/>
              <a:t>and networks,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institutions </a:t>
            </a:r>
            <a:r>
              <a:rPr lang="en-US" dirty="0"/>
              <a:t>and transformation </a:t>
            </a:r>
            <a:r>
              <a:rPr lang="en-US" dirty="0" smtClean="0"/>
              <a:t>(co-evolutionary processes)</a:t>
            </a:r>
          </a:p>
          <a:p>
            <a:r>
              <a:rPr lang="en-US" dirty="0" smtClean="0"/>
              <a:t>Given </a:t>
            </a:r>
            <a:r>
              <a:rPr lang="en-US" dirty="0"/>
              <a:t>the major </a:t>
            </a:r>
            <a:r>
              <a:rPr lang="en-US" dirty="0" smtClean="0"/>
              <a:t>differences </a:t>
            </a:r>
            <a:r>
              <a:rPr lang="en-US" dirty="0"/>
              <a:t>among sectoral </a:t>
            </a:r>
            <a:r>
              <a:rPr lang="en-US" dirty="0" smtClean="0"/>
              <a:t>systems, the impact </a:t>
            </a:r>
            <a:r>
              <a:rPr lang="en-US" dirty="0"/>
              <a:t>of general or horizontal policies may drastically </a:t>
            </a:r>
            <a:r>
              <a:rPr lang="en-US" dirty="0" smtClean="0"/>
              <a:t>differ </a:t>
            </a:r>
            <a:r>
              <a:rPr lang="en-US" dirty="0"/>
              <a:t>across </a:t>
            </a:r>
            <a:r>
              <a:rPr lang="en-US" dirty="0" smtClean="0"/>
              <a:t>sectors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For example:  </a:t>
            </a:r>
            <a:r>
              <a:rPr lang="en-US" dirty="0"/>
              <a:t>cooperation and networks or </a:t>
            </a:r>
            <a:r>
              <a:rPr lang="en-US" dirty="0" smtClean="0"/>
              <a:t>non-firm </a:t>
            </a:r>
            <a:r>
              <a:rPr lang="en-US" dirty="0"/>
              <a:t>organizations and </a:t>
            </a:r>
            <a:r>
              <a:rPr lang="en-US" dirty="0" smtClean="0"/>
              <a:t>institutions could </a:t>
            </a:r>
            <a:r>
              <a:rPr lang="en-US" dirty="0"/>
              <a:t>have </a:t>
            </a:r>
            <a:r>
              <a:rPr lang="en-US" dirty="0" smtClean="0"/>
              <a:t>different </a:t>
            </a:r>
            <a:r>
              <a:rPr lang="en-US" dirty="0"/>
              <a:t>relevance in </a:t>
            </a:r>
            <a:r>
              <a:rPr lang="en-US" dirty="0" smtClean="0"/>
              <a:t>different </a:t>
            </a:r>
            <a:r>
              <a:rPr lang="en-US" dirty="0"/>
              <a:t>sectors. Therefore, policies </a:t>
            </a:r>
            <a:r>
              <a:rPr lang="en-US" dirty="0" smtClean="0"/>
              <a:t>affecting networks </a:t>
            </a:r>
            <a:r>
              <a:rPr lang="en-US" dirty="0"/>
              <a:t>or </a:t>
            </a:r>
            <a:r>
              <a:rPr lang="en-US" dirty="0" smtClean="0"/>
              <a:t>non-firm </a:t>
            </a:r>
            <a:r>
              <a:rPr lang="en-US" dirty="0"/>
              <a:t>organizations, such as transfer agencies, have to take </a:t>
            </a:r>
            <a:r>
              <a:rPr lang="en-US" dirty="0" smtClean="0"/>
              <a:t>these differences </a:t>
            </a:r>
            <a:r>
              <a:rPr lang="en-US" dirty="0"/>
              <a:t>into account.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6378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Sectoral</a:t>
            </a:r>
            <a:r>
              <a:rPr lang="it-IT" dirty="0" smtClean="0"/>
              <a:t> </a:t>
            </a:r>
            <a:r>
              <a:rPr lang="it-IT" dirty="0" err="1" smtClean="0"/>
              <a:t>systems</a:t>
            </a:r>
            <a:r>
              <a:rPr lang="it-IT" dirty="0" smtClean="0"/>
              <a:t> and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concepts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The notion of sectoral system of innovation and production complements </a:t>
            </a:r>
            <a:r>
              <a:rPr lang="en-US" dirty="0" smtClean="0"/>
              <a:t>other concepts </a:t>
            </a:r>
            <a:r>
              <a:rPr lang="en-US" dirty="0"/>
              <a:t>within the innovation system literature (</a:t>
            </a:r>
            <a:r>
              <a:rPr lang="en-US" dirty="0" err="1"/>
              <a:t>Edquist</a:t>
            </a:r>
            <a:r>
              <a:rPr lang="en-US" dirty="0"/>
              <a:t> 1997) </a:t>
            </a:r>
            <a:r>
              <a:rPr lang="en-US" dirty="0" smtClean="0"/>
              <a:t>such as: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National systems </a:t>
            </a:r>
            <a:r>
              <a:rPr lang="en-US" b="1" dirty="0"/>
              <a:t>of innovation </a:t>
            </a:r>
            <a:r>
              <a:rPr lang="en-US" b="1" dirty="0" smtClean="0"/>
              <a:t>(NS) - </a:t>
            </a:r>
            <a:r>
              <a:rPr lang="en-US" dirty="0" smtClean="0"/>
              <a:t>delimited </a:t>
            </a:r>
            <a:r>
              <a:rPr lang="en-US" dirty="0"/>
              <a:t>by national boundaries and focused on the role </a:t>
            </a:r>
            <a:r>
              <a:rPr lang="en-US" dirty="0" smtClean="0"/>
              <a:t>of non-</a:t>
            </a:r>
            <a:r>
              <a:rPr lang="en-US" dirty="0" err="1" smtClean="0"/>
              <a:t>frm</a:t>
            </a:r>
            <a:r>
              <a:rPr lang="en-US" dirty="0" smtClean="0"/>
              <a:t> </a:t>
            </a:r>
            <a:r>
              <a:rPr lang="en-US" dirty="0"/>
              <a:t>organizations and institutions (Freeman 1987; Nelson 1993; Lundvall 1993),</a:t>
            </a:r>
          </a:p>
          <a:p>
            <a:pPr marL="0" indent="0">
              <a:buNone/>
            </a:pPr>
            <a:r>
              <a:rPr lang="en-US" b="1" dirty="0" smtClean="0"/>
              <a:t>Regional/local </a:t>
            </a:r>
            <a:r>
              <a:rPr lang="en-US" b="1" dirty="0"/>
              <a:t>innovation systems </a:t>
            </a:r>
            <a:r>
              <a:rPr lang="en-US" dirty="0"/>
              <a:t>in which the boundary is the </a:t>
            </a:r>
            <a:r>
              <a:rPr lang="en-US" dirty="0" smtClean="0"/>
              <a:t>region;</a:t>
            </a:r>
          </a:p>
          <a:p>
            <a:pPr marL="0" indent="0">
              <a:buNone/>
            </a:pPr>
            <a:r>
              <a:rPr lang="en-US" b="1" dirty="0" smtClean="0"/>
              <a:t>Technological </a:t>
            </a:r>
            <a:r>
              <a:rPr lang="en-US" b="1" dirty="0"/>
              <a:t>systems</a:t>
            </a:r>
            <a:r>
              <a:rPr lang="en-US" dirty="0"/>
              <a:t>, in which the focus is on technologies and not </a:t>
            </a:r>
            <a:r>
              <a:rPr lang="en-US" dirty="0" smtClean="0"/>
              <a:t>on sectors (</a:t>
            </a:r>
            <a:r>
              <a:rPr lang="en-US" dirty="0" err="1" smtClean="0"/>
              <a:t>Carlsson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err="1"/>
              <a:t>Stankiewitz</a:t>
            </a:r>
            <a:r>
              <a:rPr lang="en-US" dirty="0"/>
              <a:t> 1995; Hughes 1984; </a:t>
            </a:r>
            <a:r>
              <a:rPr lang="en-US" dirty="0" err="1"/>
              <a:t>Callon</a:t>
            </a:r>
            <a:r>
              <a:rPr lang="en-US" dirty="0"/>
              <a:t> 1992), 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Distributed innovation </a:t>
            </a:r>
            <a:r>
              <a:rPr lang="en-US" b="1" dirty="0"/>
              <a:t>system </a:t>
            </a:r>
            <a:r>
              <a:rPr lang="en-US" dirty="0"/>
              <a:t>(in which the focus is on </a:t>
            </a:r>
            <a:r>
              <a:rPr lang="en-US" dirty="0" err="1" smtClean="0"/>
              <a:t>specifc</a:t>
            </a:r>
            <a:r>
              <a:rPr lang="en-US" dirty="0" smtClean="0"/>
              <a:t> innovations) —Andersen </a:t>
            </a:r>
            <a:r>
              <a:rPr lang="en-US" dirty="0"/>
              <a:t>et al</a:t>
            </a:r>
            <a:r>
              <a:rPr lang="en-US" dirty="0" smtClean="0"/>
              <a:t>. 2002</a:t>
            </a:r>
            <a:r>
              <a:rPr lang="en-US" dirty="0"/>
              <a:t>).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130869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Wide </a:t>
            </a:r>
            <a:r>
              <a:rPr lang="it-IT" dirty="0" err="1" smtClean="0"/>
              <a:t>range</a:t>
            </a:r>
            <a:r>
              <a:rPr lang="it-IT" dirty="0" smtClean="0"/>
              <a:t> of </a:t>
            </a:r>
            <a:r>
              <a:rPr lang="it-IT" dirty="0" err="1" smtClean="0"/>
              <a:t>policies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07992"/>
            <a:ext cx="10515600" cy="502756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sectoral </a:t>
            </a:r>
            <a:r>
              <a:rPr lang="en-US" dirty="0"/>
              <a:t>system approach emphasizes that, for fostering </a:t>
            </a:r>
            <a:r>
              <a:rPr lang="en-US" dirty="0" smtClean="0"/>
              <a:t>innovation and diffusion </a:t>
            </a:r>
            <a:r>
              <a:rPr lang="en-US" dirty="0"/>
              <a:t>in a sector, technology and innovation policies may not be enough</a:t>
            </a:r>
            <a:r>
              <a:rPr lang="en-US" dirty="0" smtClean="0"/>
              <a:t>.</a:t>
            </a:r>
          </a:p>
          <a:p>
            <a:r>
              <a:rPr lang="en-US" dirty="0"/>
              <a:t>A </a:t>
            </a:r>
            <a:r>
              <a:rPr lang="en-US" b="1" dirty="0"/>
              <a:t>wide range of other policies may be necessary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Innovation </a:t>
            </a:r>
            <a:r>
              <a:rPr lang="en-US" dirty="0"/>
              <a:t>and technology </a:t>
            </a:r>
            <a:r>
              <a:rPr lang="en-US" dirty="0" smtClean="0"/>
              <a:t>policy could </a:t>
            </a:r>
            <a:r>
              <a:rPr lang="en-US" dirty="0"/>
              <a:t>be supplemented by other types of policies, such </a:t>
            </a:r>
            <a:r>
              <a:rPr lang="en-US" dirty="0" smtClean="0"/>
              <a:t>as: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science </a:t>
            </a:r>
            <a:r>
              <a:rPr lang="en-US" dirty="0"/>
              <a:t>policy,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Industrial policy</a:t>
            </a:r>
            <a:r>
              <a:rPr lang="en-US" dirty="0"/>
              <a:t>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policies </a:t>
            </a:r>
            <a:r>
              <a:rPr lang="en-US" dirty="0"/>
              <a:t>related to standards and IPR,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and </a:t>
            </a:r>
            <a:r>
              <a:rPr lang="en-US" dirty="0"/>
              <a:t>competition policy</a:t>
            </a:r>
            <a:r>
              <a:rPr lang="en-US" dirty="0" smtClean="0"/>
              <a:t>.</a:t>
            </a:r>
          </a:p>
          <a:p>
            <a:pPr lvl="1"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Importance </a:t>
            </a:r>
            <a:r>
              <a:rPr lang="en-US" dirty="0"/>
              <a:t>of the interdependencies, links, and feedbacks among </a:t>
            </a:r>
            <a:r>
              <a:rPr lang="en-US" dirty="0" smtClean="0"/>
              <a:t>all of </a:t>
            </a:r>
            <a:r>
              <a:rPr lang="en-US" dirty="0"/>
              <a:t>these policies, and their combined </a:t>
            </a:r>
            <a:r>
              <a:rPr lang="en-US" dirty="0" smtClean="0"/>
              <a:t>effects…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7624947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Traditional</a:t>
            </a:r>
            <a:r>
              <a:rPr lang="it-IT" dirty="0" smtClean="0"/>
              <a:t> and </a:t>
            </a:r>
            <a:r>
              <a:rPr lang="it-IT" dirty="0" err="1" smtClean="0"/>
              <a:t>advanced</a:t>
            </a:r>
            <a:r>
              <a:rPr lang="it-IT" dirty="0" smtClean="0"/>
              <a:t> </a:t>
            </a:r>
            <a:r>
              <a:rPr lang="it-IT" dirty="0" err="1" smtClean="0"/>
              <a:t>policies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Traditional </a:t>
            </a:r>
            <a:r>
              <a:rPr lang="en-US" dirty="0"/>
              <a:t>innovation policies have been formulated as providing </a:t>
            </a:r>
            <a:r>
              <a:rPr lang="en-US" dirty="0" smtClean="0"/>
              <a:t>public resources </a:t>
            </a:r>
            <a:r>
              <a:rPr lang="en-US" dirty="0"/>
              <a:t>for R&amp;D and changing the incentives for </a:t>
            </a:r>
            <a:r>
              <a:rPr lang="en-US" dirty="0" smtClean="0"/>
              <a:t>firms </a:t>
            </a:r>
            <a:r>
              <a:rPr lang="en-US" dirty="0"/>
              <a:t>to innovate.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Tax </a:t>
            </a:r>
            <a:r>
              <a:rPr lang="en-US" dirty="0"/>
              <a:t>breaks </a:t>
            </a:r>
            <a:r>
              <a:rPr lang="en-US" dirty="0" smtClean="0"/>
              <a:t>for R&amp;D</a:t>
            </a:r>
            <a:r>
              <a:rPr lang="en-US" dirty="0"/>
              <a:t>, innovation subsidies, and patents are typical examples of these policies.</a:t>
            </a:r>
          </a:p>
          <a:p>
            <a:pPr marL="0" indent="0">
              <a:buNone/>
            </a:pPr>
            <a:r>
              <a:rPr lang="en-US" dirty="0"/>
              <a:t>A sectoral system perspective does not deny the </a:t>
            </a:r>
            <a:r>
              <a:rPr lang="en-US" dirty="0" err="1"/>
              <a:t>signiWcance</a:t>
            </a:r>
            <a:r>
              <a:rPr lang="en-US" dirty="0"/>
              <a:t> of this approach.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It recognizes</a:t>
            </a:r>
            <a:r>
              <a:rPr lang="en-US" dirty="0"/>
              <a:t>, however, that the </a:t>
            </a:r>
            <a:r>
              <a:rPr lang="en-US" dirty="0" smtClean="0"/>
              <a:t>effects </a:t>
            </a:r>
            <a:r>
              <a:rPr lang="en-US" dirty="0"/>
              <a:t>may run rapidly into diminishing returns.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olicy </a:t>
            </a:r>
            <a:r>
              <a:rPr lang="en-US" dirty="0"/>
              <a:t>makers need to invest </a:t>
            </a:r>
            <a:r>
              <a:rPr lang="en-US" dirty="0" smtClean="0"/>
              <a:t>much more effort </a:t>
            </a:r>
            <a:r>
              <a:rPr lang="en-US" dirty="0"/>
              <a:t>in understanding the idiosyncrasies of the </a:t>
            </a:r>
            <a:r>
              <a:rPr lang="en-US" dirty="0" smtClean="0"/>
              <a:t>specific </a:t>
            </a:r>
            <a:r>
              <a:rPr lang="en-US" dirty="0"/>
              <a:t>sectors that they </a:t>
            </a:r>
            <a:r>
              <a:rPr lang="en-US" dirty="0" smtClean="0"/>
              <a:t>use to </a:t>
            </a:r>
            <a:r>
              <a:rPr lang="en-US" dirty="0"/>
              <a:t>channel the </a:t>
            </a:r>
            <a:r>
              <a:rPr lang="en-US" dirty="0" err="1" smtClean="0"/>
              <a:t>infuence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smtClean="0"/>
              <a:t>policy.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4358190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01496"/>
            <a:ext cx="10515600" cy="1325563"/>
          </a:xfrm>
        </p:spPr>
        <p:txBody>
          <a:bodyPr/>
          <a:lstStyle/>
          <a:p>
            <a:r>
              <a:rPr lang="it-IT" dirty="0" err="1" smtClean="0"/>
              <a:t>Different</a:t>
            </a:r>
            <a:r>
              <a:rPr lang="it-IT" dirty="0" smtClean="0"/>
              <a:t> </a:t>
            </a:r>
            <a:r>
              <a:rPr lang="it-IT" dirty="0" err="1" smtClean="0"/>
              <a:t>geographical</a:t>
            </a:r>
            <a:r>
              <a:rPr lang="it-IT" dirty="0" smtClean="0"/>
              <a:t> and </a:t>
            </a:r>
            <a:r>
              <a:rPr lang="it-IT" dirty="0" err="1" smtClean="0"/>
              <a:t>sector</a:t>
            </a:r>
            <a:r>
              <a:rPr lang="it-IT" dirty="0" smtClean="0"/>
              <a:t> </a:t>
            </a:r>
            <a:r>
              <a:rPr lang="it-IT" dirty="0" err="1" smtClean="0"/>
              <a:t>dimensions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52760"/>
            <a:ext cx="10515600" cy="487691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Coexistence </a:t>
            </a:r>
            <a:r>
              <a:rPr lang="en-US" dirty="0"/>
              <a:t>of </a:t>
            </a:r>
            <a:r>
              <a:rPr lang="en-US" b="1" dirty="0" smtClean="0"/>
              <a:t>different </a:t>
            </a:r>
            <a:r>
              <a:rPr lang="en-US" b="1" dirty="0"/>
              <a:t>geographical dimensions </a:t>
            </a:r>
            <a:r>
              <a:rPr lang="en-US" dirty="0"/>
              <a:t>of sectoral systems.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Developments </a:t>
            </a:r>
            <a:r>
              <a:rPr lang="en-US" dirty="0"/>
              <a:t>in the local, national, regional, and </a:t>
            </a:r>
            <a:r>
              <a:rPr lang="en-US" dirty="0" smtClean="0"/>
              <a:t>global levels influence </a:t>
            </a:r>
            <a:r>
              <a:rPr lang="en-US" dirty="0"/>
              <a:t>the articulation of technological capabilities.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Policies </a:t>
            </a:r>
            <a:r>
              <a:rPr lang="en-US" dirty="0"/>
              <a:t>that focus </a:t>
            </a:r>
            <a:r>
              <a:rPr lang="en-US" dirty="0" smtClean="0"/>
              <a:t>on only </a:t>
            </a:r>
            <a:r>
              <a:rPr lang="en-US" dirty="0"/>
              <a:t>one level are likely to miss constraints or opportunities that are </a:t>
            </a:r>
            <a:r>
              <a:rPr lang="en-US" dirty="0" smtClean="0"/>
              <a:t>influential </a:t>
            </a:r>
            <a:r>
              <a:rPr lang="en-US" dirty="0"/>
              <a:t>in </a:t>
            </a:r>
            <a:r>
              <a:rPr lang="en-US" dirty="0" smtClean="0"/>
              <a:t>the innovative </a:t>
            </a:r>
            <a:r>
              <a:rPr lang="en-US" dirty="0"/>
              <a:t>behavior of individual organizations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*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olicy </a:t>
            </a:r>
            <a:r>
              <a:rPr lang="en-US" dirty="0"/>
              <a:t>needs are closely related to the </a:t>
            </a:r>
            <a:r>
              <a:rPr lang="en-US" dirty="0" smtClean="0"/>
              <a:t>problems faced </a:t>
            </a:r>
            <a:r>
              <a:rPr lang="en-US" dirty="0"/>
              <a:t>by the various actors operating in the </a:t>
            </a:r>
            <a:r>
              <a:rPr lang="en-US" b="1" dirty="0"/>
              <a:t>sectoral contexts </a:t>
            </a:r>
            <a:r>
              <a:rPr lang="en-US" dirty="0"/>
              <a:t>and to the </a:t>
            </a:r>
            <a:r>
              <a:rPr lang="en-US" dirty="0" smtClean="0"/>
              <a:t>sectoral </a:t>
            </a:r>
            <a:r>
              <a:rPr lang="en-US" dirty="0" err="1" smtClean="0"/>
              <a:t>specifcity</a:t>
            </a:r>
            <a:r>
              <a:rPr lang="en-US" dirty="0" smtClean="0"/>
              <a:t> </a:t>
            </a:r>
            <a:r>
              <a:rPr lang="en-US" dirty="0"/>
              <a:t>of knowledge, boundaries, actors, and networks.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2633281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Policy </a:t>
            </a:r>
            <a:r>
              <a:rPr lang="it-IT" dirty="0" err="1" smtClean="0"/>
              <a:t>makers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active</a:t>
            </a:r>
            <a:r>
              <a:rPr lang="it-IT" dirty="0" smtClean="0"/>
              <a:t> part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443790"/>
            <a:ext cx="10515600" cy="50917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Policy </a:t>
            </a:r>
            <a:r>
              <a:rPr lang="en-US" dirty="0"/>
              <a:t>makers </a:t>
            </a:r>
            <a:r>
              <a:rPr lang="en-US" dirty="0" smtClean="0"/>
              <a:t>(being within a </a:t>
            </a:r>
            <a:r>
              <a:rPr lang="en-US" dirty="0"/>
              <a:t>variety of </a:t>
            </a:r>
            <a:r>
              <a:rPr lang="en-US" dirty="0" smtClean="0"/>
              <a:t>networks) </a:t>
            </a:r>
            <a:r>
              <a:rPr lang="en-US" dirty="0"/>
              <a:t>are an active internal </a:t>
            </a:r>
            <a:r>
              <a:rPr lang="en-US" dirty="0" smtClean="0"/>
              <a:t>part </a:t>
            </a:r>
            <a:r>
              <a:rPr lang="en-US" dirty="0"/>
              <a:t>of sectoral </a:t>
            </a:r>
            <a:r>
              <a:rPr lang="en-US" dirty="0" smtClean="0"/>
              <a:t>systems.</a:t>
            </a:r>
          </a:p>
          <a:p>
            <a:pPr marL="0" indent="0">
              <a:buNone/>
            </a:pPr>
            <a:r>
              <a:rPr lang="en-US" dirty="0" smtClean="0"/>
              <a:t>In </a:t>
            </a:r>
            <a:r>
              <a:rPr lang="en-US" dirty="0"/>
              <a:t>fact, the </a:t>
            </a:r>
            <a:r>
              <a:rPr lang="en-US" b="1" dirty="0"/>
              <a:t>policy makers intervene actively </a:t>
            </a:r>
            <a:r>
              <a:rPr lang="en-US" dirty="0" smtClean="0"/>
              <a:t>in: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knowledge creation,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IPR</a:t>
            </a:r>
            <a:r>
              <a:rPr lang="en-US" dirty="0"/>
              <a:t>,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/>
              <a:t>corporate governance rules,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technology </a:t>
            </a:r>
            <a:r>
              <a:rPr lang="en-US" dirty="0"/>
              <a:t>transfer,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financial </a:t>
            </a:r>
            <a:r>
              <a:rPr lang="en-US" dirty="0"/>
              <a:t>institutions, </a:t>
            </a:r>
            <a:endParaRPr lang="en-US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skill </a:t>
            </a:r>
            <a:r>
              <a:rPr lang="en-US" dirty="0"/>
              <a:t>formation, </a:t>
            </a:r>
            <a:r>
              <a:rPr lang="en-US" dirty="0" smtClean="0"/>
              <a:t>and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dirty="0" smtClean="0"/>
              <a:t>public </a:t>
            </a:r>
            <a:r>
              <a:rPr lang="en-US" dirty="0"/>
              <a:t>procurement.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As </a:t>
            </a:r>
            <a:r>
              <a:rPr lang="en-US" dirty="0"/>
              <a:t>a consequence, they have to develop </a:t>
            </a:r>
            <a:r>
              <a:rPr lang="en-US" b="1" dirty="0" smtClean="0"/>
              <a:t>advanced competences </a:t>
            </a:r>
            <a:r>
              <a:rPr lang="en-US" dirty="0"/>
              <a:t>and create an institutional setting in order to be </a:t>
            </a:r>
            <a:r>
              <a:rPr lang="en-US" dirty="0" smtClean="0"/>
              <a:t>effective </a:t>
            </a:r>
            <a:r>
              <a:rPr lang="en-US" dirty="0"/>
              <a:t>and consistent at the various </a:t>
            </a:r>
            <a:r>
              <a:rPr lang="en-US" dirty="0" smtClean="0"/>
              <a:t>different </a:t>
            </a:r>
            <a:r>
              <a:rPr lang="en-US" dirty="0"/>
              <a:t>levels.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71787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NIS vs SIS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/>
              <a:t>National Innovation Systems </a:t>
            </a:r>
            <a:r>
              <a:rPr lang="en-US" dirty="0" smtClean="0"/>
              <a:t>take innovation </a:t>
            </a:r>
            <a:r>
              <a:rPr lang="en-US" dirty="0"/>
              <a:t>systems as delimited more or less clearly by national boundaries,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b="1" u="sng" dirty="0"/>
              <a:t>S</a:t>
            </a:r>
            <a:r>
              <a:rPr lang="en-US" b="1" u="sng" dirty="0" smtClean="0"/>
              <a:t>ectoral Innovation System </a:t>
            </a:r>
            <a:r>
              <a:rPr lang="en-US" u="sng" dirty="0"/>
              <a:t>approach would claim that sectoral systems may have local, national</a:t>
            </a:r>
            <a:r>
              <a:rPr lang="en-US" u="sng" dirty="0" smtClean="0"/>
              <a:t>, and/or </a:t>
            </a:r>
            <a:r>
              <a:rPr lang="en-US" u="sng" dirty="0"/>
              <a:t>global dimensions</a:t>
            </a:r>
            <a:r>
              <a:rPr lang="en-US" dirty="0"/>
              <a:t>. </a:t>
            </a:r>
            <a:r>
              <a:rPr lang="en-US" dirty="0" smtClean="0"/>
              <a:t>  Often </a:t>
            </a:r>
            <a:r>
              <a:rPr lang="en-US" dirty="0"/>
              <a:t>these </a:t>
            </a:r>
            <a:r>
              <a:rPr lang="en-US" b="1" dirty="0"/>
              <a:t>three </a:t>
            </a:r>
            <a:r>
              <a:rPr lang="en-US" b="1" dirty="0" smtClean="0"/>
              <a:t>different </a:t>
            </a:r>
            <a:r>
              <a:rPr lang="en-US" b="1" dirty="0"/>
              <a:t>dimensions </a:t>
            </a:r>
            <a:r>
              <a:rPr lang="en-US" dirty="0"/>
              <a:t>coexist in a sector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 </a:t>
            </a:r>
            <a:r>
              <a:rPr lang="en-US" dirty="0"/>
              <a:t>addition, </a:t>
            </a:r>
            <a:r>
              <a:rPr lang="en-US" dirty="0" smtClean="0"/>
              <a:t>National Innovation Systems </a:t>
            </a:r>
            <a:r>
              <a:rPr lang="en-US" dirty="0"/>
              <a:t>result from the </a:t>
            </a:r>
            <a:r>
              <a:rPr lang="en-US" dirty="0" smtClean="0"/>
              <a:t>different </a:t>
            </a:r>
            <a:r>
              <a:rPr lang="en-US" dirty="0"/>
              <a:t>composition </a:t>
            </a:r>
            <a:r>
              <a:rPr lang="en-US" dirty="0" smtClean="0"/>
              <a:t>of sectors</a:t>
            </a:r>
            <a:r>
              <a:rPr lang="en-US" dirty="0"/>
              <a:t>, some of which are so important that they drive the growth of </a:t>
            </a:r>
            <a:r>
              <a:rPr lang="en-US" dirty="0" smtClean="0"/>
              <a:t>the national economy</a:t>
            </a:r>
            <a:r>
              <a:rPr lang="en-US" dirty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4869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THE BLOCKS OF SECTORAL SYSTEMS OF INNOVATION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broad </a:t>
            </a:r>
            <a:r>
              <a:rPr lang="en-US" dirty="0" smtClean="0"/>
              <a:t>definition </a:t>
            </a:r>
            <a:r>
              <a:rPr lang="en-US" dirty="0"/>
              <a:t>allows us to capture </a:t>
            </a:r>
            <a:r>
              <a:rPr lang="en-US" dirty="0" smtClean="0"/>
              <a:t>all the </a:t>
            </a:r>
            <a:r>
              <a:rPr lang="en-US" dirty="0"/>
              <a:t>interdependencies and linkages in the transformation of sectors, while a </a:t>
            </a:r>
            <a:r>
              <a:rPr lang="en-US" dirty="0" smtClean="0"/>
              <a:t>narrow definition identifies </a:t>
            </a:r>
            <a:r>
              <a:rPr lang="en-US" dirty="0"/>
              <a:t>more clearly </a:t>
            </a:r>
            <a:r>
              <a:rPr lang="en-US" dirty="0" smtClean="0"/>
              <a:t>specific </a:t>
            </a:r>
            <a:r>
              <a:rPr lang="en-US" dirty="0"/>
              <a:t>relationships</a:t>
            </a:r>
            <a:r>
              <a:rPr lang="en-US" dirty="0" smtClean="0"/>
              <a:t>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We </a:t>
            </a:r>
            <a:r>
              <a:rPr lang="en-US" b="1" dirty="0">
                <a:solidFill>
                  <a:srgbClr val="FF0000"/>
                </a:solidFill>
              </a:rPr>
              <a:t>will concentrate on each block of a sectoral system </a:t>
            </a:r>
            <a:r>
              <a:rPr lang="en-US" b="1" dirty="0" smtClean="0">
                <a:solidFill>
                  <a:srgbClr val="FF0000"/>
                </a:solidFill>
              </a:rPr>
              <a:t>of innovation </a:t>
            </a:r>
            <a:r>
              <a:rPr lang="en-US" b="1" dirty="0">
                <a:solidFill>
                  <a:srgbClr val="FF0000"/>
                </a:solidFill>
              </a:rPr>
              <a:t>and production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 A) Knowledge</a:t>
            </a:r>
            <a:r>
              <a:rPr lang="en-US" b="1" dirty="0">
                <a:solidFill>
                  <a:srgbClr val="FF0000"/>
                </a:solidFill>
              </a:rPr>
              <a:t>, technological domain, and boundaries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B) Agents</a:t>
            </a:r>
            <a:r>
              <a:rPr lang="en-US" b="1" dirty="0">
                <a:solidFill>
                  <a:srgbClr val="FF0000"/>
                </a:solidFill>
              </a:rPr>
              <a:t>, interaction and networks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C)  </a:t>
            </a:r>
            <a:r>
              <a:rPr lang="en-US" b="1" dirty="0">
                <a:solidFill>
                  <a:srgbClr val="FF0000"/>
                </a:solidFill>
              </a:rPr>
              <a:t>Institutions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581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20124" cy="1325563"/>
          </a:xfrm>
        </p:spPr>
        <p:txBody>
          <a:bodyPr>
            <a:normAutofit/>
          </a:bodyPr>
          <a:lstStyle/>
          <a:p>
            <a:r>
              <a:rPr lang="it-IT" sz="3600" dirty="0" smtClean="0"/>
              <a:t>Short </a:t>
            </a:r>
            <a:r>
              <a:rPr lang="it-IT" sz="3600" dirty="0" err="1" smtClean="0"/>
              <a:t>introduction</a:t>
            </a:r>
            <a:r>
              <a:rPr lang="it-IT" sz="3600" dirty="0" smtClean="0"/>
              <a:t> on </a:t>
            </a:r>
            <a:r>
              <a:rPr lang="it-IT" sz="3600" dirty="0" err="1" smtClean="0"/>
              <a:t>key-elements</a:t>
            </a:r>
            <a:r>
              <a:rPr lang="it-IT" sz="3600" dirty="0" smtClean="0"/>
              <a:t> in «</a:t>
            </a:r>
            <a:r>
              <a:rPr lang="it-IT" sz="3600" dirty="0" err="1" smtClean="0"/>
              <a:t>Sectors</a:t>
            </a:r>
            <a:r>
              <a:rPr lang="it-IT" sz="3600" dirty="0" smtClean="0"/>
              <a:t>» (1/2)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543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A) </a:t>
            </a:r>
            <a:r>
              <a:rPr lang="en-US" b="1" dirty="0" smtClean="0"/>
              <a:t>Knowledge </a:t>
            </a:r>
            <a:r>
              <a:rPr lang="en-US" b="1" dirty="0"/>
              <a:t>and technological domain</a:t>
            </a:r>
            <a:r>
              <a:rPr lang="en-US" dirty="0"/>
              <a:t>. Any sector may be characterized by </a:t>
            </a:r>
            <a:r>
              <a:rPr lang="en-US" dirty="0" smtClean="0"/>
              <a:t>a specific knowledge </a:t>
            </a:r>
            <a:r>
              <a:rPr lang="en-US" dirty="0"/>
              <a:t>base, technologies and inputs. In a dynamic way, the focus </a:t>
            </a:r>
            <a:r>
              <a:rPr lang="en-US" dirty="0" smtClean="0"/>
              <a:t>on knowledge </a:t>
            </a:r>
            <a:r>
              <a:rPr lang="en-US" dirty="0"/>
              <a:t>and the technological domain places at the </a:t>
            </a:r>
            <a:r>
              <a:rPr lang="en-US" dirty="0" err="1"/>
              <a:t>centre</a:t>
            </a:r>
            <a:r>
              <a:rPr lang="en-US" dirty="0"/>
              <a:t> of the analysis the </a:t>
            </a:r>
            <a:r>
              <a:rPr lang="en-US" dirty="0" smtClean="0"/>
              <a:t>issue of </a:t>
            </a:r>
            <a:r>
              <a:rPr lang="en-US" dirty="0"/>
              <a:t>sectoral boundaries, which usually are not </a:t>
            </a:r>
            <a:r>
              <a:rPr lang="en-US" dirty="0" smtClean="0"/>
              <a:t>fixed</a:t>
            </a:r>
            <a:r>
              <a:rPr lang="en-US" dirty="0"/>
              <a:t>, but change over time.</a:t>
            </a:r>
          </a:p>
          <a:p>
            <a:r>
              <a:rPr lang="en-US" dirty="0" smtClean="0"/>
              <a:t>B)  </a:t>
            </a:r>
            <a:r>
              <a:rPr lang="en-US" b="1" dirty="0"/>
              <a:t>Actors and networks</a:t>
            </a:r>
            <a:r>
              <a:rPr lang="en-US" dirty="0"/>
              <a:t>. A sector is composed of heterogeneous agents that </a:t>
            </a:r>
            <a:r>
              <a:rPr lang="en-US" dirty="0" smtClean="0"/>
              <a:t>are organizations </a:t>
            </a:r>
            <a:r>
              <a:rPr lang="en-US" dirty="0"/>
              <a:t>or </a:t>
            </a:r>
            <a:r>
              <a:rPr lang="en-US" dirty="0" smtClean="0"/>
              <a:t>individuals </a:t>
            </a:r>
            <a:r>
              <a:rPr lang="en-US" dirty="0"/>
              <a:t>(e.g. consumers, entrepreneurs, </a:t>
            </a:r>
            <a:r>
              <a:rPr lang="en-US" dirty="0" smtClean="0"/>
              <a:t>scientists). </a:t>
            </a:r>
            <a:r>
              <a:rPr lang="en-US" dirty="0"/>
              <a:t>Organizations may be </a:t>
            </a:r>
            <a:r>
              <a:rPr lang="en-US" dirty="0" smtClean="0"/>
              <a:t>firms </a:t>
            </a:r>
            <a:r>
              <a:rPr lang="en-US" dirty="0"/>
              <a:t>(e.g. users, producers, and input suppliers) or </a:t>
            </a:r>
            <a:r>
              <a:rPr lang="en-US" dirty="0" smtClean="0"/>
              <a:t>non-firms </a:t>
            </a:r>
            <a:r>
              <a:rPr lang="en-US" dirty="0"/>
              <a:t>(e.g</a:t>
            </a:r>
            <a:r>
              <a:rPr lang="en-US" dirty="0" smtClean="0"/>
              <a:t>. universities</a:t>
            </a:r>
            <a:r>
              <a:rPr lang="en-US" dirty="0"/>
              <a:t>, </a:t>
            </a:r>
            <a:r>
              <a:rPr lang="en-US" dirty="0" smtClean="0"/>
              <a:t>financial </a:t>
            </a:r>
            <a:r>
              <a:rPr lang="en-US" dirty="0"/>
              <a:t>institutions, government agencies, trade-unions, or </a:t>
            </a:r>
            <a:r>
              <a:rPr lang="en-US" dirty="0" smtClean="0"/>
              <a:t>technical associations</a:t>
            </a:r>
            <a:r>
              <a:rPr lang="en-US" dirty="0"/>
              <a:t>), and include subunits of larger organizations (e.g. R&amp;D or </a:t>
            </a:r>
            <a:r>
              <a:rPr lang="en-US" dirty="0" smtClean="0"/>
              <a:t>production departments</a:t>
            </a:r>
            <a:r>
              <a:rPr lang="en-US" dirty="0"/>
              <a:t>) and groups of organizations (e.g. industry associations). Agents </a:t>
            </a:r>
            <a:r>
              <a:rPr lang="en-US" dirty="0" smtClean="0"/>
              <a:t>are characterized </a:t>
            </a:r>
            <a:r>
              <a:rPr lang="en-US" dirty="0"/>
              <a:t>by </a:t>
            </a:r>
            <a:r>
              <a:rPr lang="en-US" dirty="0" smtClean="0"/>
              <a:t>specific </a:t>
            </a:r>
            <a:r>
              <a:rPr lang="en-US" dirty="0"/>
              <a:t>learning </a:t>
            </a:r>
            <a:r>
              <a:rPr lang="en-US" dirty="0" smtClean="0"/>
              <a:t>processes</a:t>
            </a:r>
            <a:r>
              <a:rPr lang="en-US" dirty="0"/>
              <a:t>, competencies, beliefs, objectives, organizational structures, and behaviors, which interact through processes of communication, exchange, cooperation, competition, and command.</a:t>
            </a:r>
          </a:p>
          <a:p>
            <a:r>
              <a:rPr lang="en-US" dirty="0"/>
              <a:t>Thus, in a sectoral system framework, innovation is considered to be a </a:t>
            </a:r>
            <a:r>
              <a:rPr lang="en-US" dirty="0" smtClean="0"/>
              <a:t>process that </a:t>
            </a:r>
            <a:r>
              <a:rPr lang="en-US" dirty="0"/>
              <a:t>involves systematic interactions among a wide variety of actors for the generation and exchange of knowledge relevant to innovation and its commercialization</a:t>
            </a:r>
            <a:r>
              <a:rPr lang="en-US" dirty="0" smtClean="0"/>
              <a:t>. </a:t>
            </a:r>
            <a:endParaRPr lang="en-US" dirty="0"/>
          </a:p>
          <a:p>
            <a:r>
              <a:rPr lang="en-US" u="sng" dirty="0"/>
              <a:t>Interactions include market and non-market relations </a:t>
            </a:r>
            <a:r>
              <a:rPr lang="en-US" dirty="0"/>
              <a:t>that are broader than </a:t>
            </a:r>
            <a:r>
              <a:rPr lang="en-US" dirty="0" smtClean="0"/>
              <a:t>the market </a:t>
            </a:r>
            <a:r>
              <a:rPr lang="en-US" dirty="0"/>
              <a:t>for technological licensing and knowledge, </a:t>
            </a:r>
            <a:r>
              <a:rPr lang="en-US" dirty="0" err="1" smtClean="0"/>
              <a:t>interfirm</a:t>
            </a:r>
            <a:r>
              <a:rPr lang="en-US" dirty="0" smtClean="0"/>
              <a:t> </a:t>
            </a:r>
            <a:r>
              <a:rPr lang="en-US" dirty="0"/>
              <a:t>alliances, and formal networks of </a:t>
            </a:r>
            <a:r>
              <a:rPr lang="en-US" dirty="0" smtClean="0"/>
              <a:t>firms</a:t>
            </a:r>
            <a:r>
              <a:rPr lang="en-US" dirty="0"/>
              <a:t>, and often their outcome is not adequately captured by our existing systems of measuring economic output.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4457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A short </a:t>
            </a:r>
            <a:r>
              <a:rPr lang="it-IT" sz="3600" dirty="0" err="1"/>
              <a:t>introduction</a:t>
            </a:r>
            <a:r>
              <a:rPr lang="it-IT" sz="3600" dirty="0"/>
              <a:t> on </a:t>
            </a:r>
            <a:r>
              <a:rPr lang="it-IT" sz="3600" dirty="0" err="1"/>
              <a:t>key-elements</a:t>
            </a:r>
            <a:r>
              <a:rPr lang="it-IT" sz="3600" dirty="0"/>
              <a:t> in «</a:t>
            </a:r>
            <a:r>
              <a:rPr lang="it-IT" sz="3600" dirty="0" err="1"/>
              <a:t>Sectors</a:t>
            </a:r>
            <a:r>
              <a:rPr lang="it-IT" sz="3600" dirty="0"/>
              <a:t>» </a:t>
            </a:r>
            <a:r>
              <a:rPr lang="it-IT" sz="3600" dirty="0" smtClean="0"/>
              <a:t>(2/2</a:t>
            </a:r>
            <a:r>
              <a:rPr lang="it-IT" sz="3600" dirty="0"/>
              <a:t>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C) </a:t>
            </a:r>
            <a:r>
              <a:rPr lang="en-US" b="1" dirty="0" smtClean="0"/>
              <a:t>Institutions</a:t>
            </a:r>
            <a:r>
              <a:rPr lang="en-US" dirty="0"/>
              <a:t>. Agents’ cognition, actions, and interactions are shaped by institutions, </a:t>
            </a:r>
            <a:r>
              <a:rPr lang="en-US" u="sng" dirty="0"/>
              <a:t>which include norms, routines, common habits, established practices, rules</a:t>
            </a:r>
            <a:r>
              <a:rPr lang="en-US" u="sng" dirty="0" smtClean="0"/>
              <a:t>, laws</a:t>
            </a:r>
            <a:r>
              <a:rPr lang="en-US" u="sng" dirty="0"/>
              <a:t>, standards, and so on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Institutions </a:t>
            </a:r>
            <a:r>
              <a:rPr lang="en-US" dirty="0"/>
              <a:t>may range from ones that bind or </a:t>
            </a:r>
            <a:r>
              <a:rPr lang="en-US" dirty="0" smtClean="0"/>
              <a:t>impose enforcements </a:t>
            </a:r>
            <a:r>
              <a:rPr lang="en-US" dirty="0"/>
              <a:t>on agents to ones that are created by the interaction among </a:t>
            </a:r>
            <a:r>
              <a:rPr lang="en-US" dirty="0" smtClean="0"/>
              <a:t>agents (</a:t>
            </a:r>
            <a:r>
              <a:rPr lang="en-US" dirty="0"/>
              <a:t>such as contracts); from more binding to less binding; from formal to </a:t>
            </a:r>
            <a:r>
              <a:rPr lang="en-US" dirty="0" smtClean="0"/>
              <a:t>informal (</a:t>
            </a:r>
            <a:r>
              <a:rPr lang="en-US" dirty="0"/>
              <a:t>such as patent laws or </a:t>
            </a:r>
            <a:r>
              <a:rPr lang="en-US" dirty="0" smtClean="0"/>
              <a:t>specific </a:t>
            </a:r>
            <a:r>
              <a:rPr lang="en-US" dirty="0"/>
              <a:t>regulations vs. traditions and conventions).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lot </a:t>
            </a:r>
            <a:r>
              <a:rPr lang="en-US" dirty="0" smtClean="0"/>
              <a:t>of institutions </a:t>
            </a:r>
            <a:r>
              <a:rPr lang="en-US" dirty="0"/>
              <a:t>are national (such as the patent system), while others are </a:t>
            </a:r>
            <a:r>
              <a:rPr lang="en-US" dirty="0" smtClean="0"/>
              <a:t>specific to sectors </a:t>
            </a:r>
            <a:r>
              <a:rPr lang="en-US" dirty="0"/>
              <a:t>(such as sectoral labor markets or sector </a:t>
            </a:r>
            <a:r>
              <a:rPr lang="en-US" dirty="0" smtClean="0"/>
              <a:t>specific financial </a:t>
            </a:r>
            <a:r>
              <a:rPr lang="en-US" dirty="0"/>
              <a:t>institutions).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66683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6674</TotalTime>
  <Words>4719</Words>
  <Application>Microsoft Office PowerPoint</Application>
  <PresentationFormat>Widescreen</PresentationFormat>
  <Paragraphs>299</Paragraphs>
  <Slides>53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9" baseType="lpstr">
      <vt:lpstr>Arial</vt:lpstr>
      <vt:lpstr>Calibri</vt:lpstr>
      <vt:lpstr>Calibri Light</vt:lpstr>
      <vt:lpstr>GulliverRM</vt:lpstr>
      <vt:lpstr>Wingdings</vt:lpstr>
      <vt:lpstr>Tema di Office</vt:lpstr>
      <vt:lpstr>PART II – Sectoral Systems of Innovation </vt:lpstr>
      <vt:lpstr>What is a sector? </vt:lpstr>
      <vt:lpstr>SIS and Evolutionary Theory</vt:lpstr>
      <vt:lpstr>PowerPoint Presentation</vt:lpstr>
      <vt:lpstr>Sectoral systems and other concepts…</vt:lpstr>
      <vt:lpstr>NIS vs SIS</vt:lpstr>
      <vt:lpstr>THE BLOCKS OF SECTORAL SYSTEMS OF INNOVATION</vt:lpstr>
      <vt:lpstr>Short introduction on key-elements in «Sectors» (1/2)</vt:lpstr>
      <vt:lpstr>A short introduction on key-elements in «Sectors» (2/2)</vt:lpstr>
      <vt:lpstr>A) Knowledge, technological domain and sectoral boundaries</vt:lpstr>
      <vt:lpstr>Knowledge Based Economy and domains…</vt:lpstr>
      <vt:lpstr>Knowing knowledge… (use the TR concept!)</vt:lpstr>
      <vt:lpstr>I. accessibility of knowledge</vt:lpstr>
      <vt:lpstr>II. opportunities (where do they come from?)</vt:lpstr>
      <vt:lpstr>Knowledge and «transformability» </vt:lpstr>
      <vt:lpstr>III «cumulativeness» and knowledge (1/2)</vt:lpstr>
      <vt:lpstr>Knowledge and its «cumulativeness» (2/2)</vt:lpstr>
      <vt:lpstr>Demand as a change driver… The «demand-side» of sectoral dynamic (1/2)</vt:lpstr>
      <vt:lpstr>The «demand-side» of sectoral dynamic (2/2)</vt:lpstr>
      <vt:lpstr>Complementarity among artifacts/processese</vt:lpstr>
      <vt:lpstr>Changing boundaries (with differences…)</vt:lpstr>
      <vt:lpstr>Pharmaceutical… </vt:lpstr>
      <vt:lpstr>…Machine tools</vt:lpstr>
      <vt:lpstr>B) Actors and Networks</vt:lpstr>
      <vt:lpstr>Individuals…</vt:lpstr>
      <vt:lpstr>Non firm agents</vt:lpstr>
      <vt:lpstr>Software</vt:lpstr>
      <vt:lpstr>C) Institutions</vt:lpstr>
      <vt:lpstr>National institutions</vt:lpstr>
      <vt:lpstr>Pharmaceuticals and software</vt:lpstr>
      <vt:lpstr>Machine tools and telecommunications </vt:lpstr>
      <vt:lpstr>Sectoral System of Innovation Part III</vt:lpstr>
      <vt:lpstr>Cases (see chapter)</vt:lpstr>
      <vt:lpstr>Focus on the Innovation “by demand” issue The Semiconductors sector case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dynamic of transformation</vt:lpstr>
      <vt:lpstr>The dynamic of transformation</vt:lpstr>
      <vt:lpstr>The variety creation</vt:lpstr>
      <vt:lpstr>The selection process</vt:lpstr>
      <vt:lpstr>Dynamics…</vt:lpstr>
      <vt:lpstr>Designing Sectoral Policy </vt:lpstr>
      <vt:lpstr>Starting from analysis</vt:lpstr>
      <vt:lpstr>Wide range of policies</vt:lpstr>
      <vt:lpstr>Traditional and advanced policies</vt:lpstr>
      <vt:lpstr>Different geographical and sector dimensions</vt:lpstr>
      <vt:lpstr>Policy makers as active part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Vittorio Torbianelli</dc:creator>
  <cp:lastModifiedBy>Vittorio</cp:lastModifiedBy>
  <cp:revision>141</cp:revision>
  <dcterms:created xsi:type="dcterms:W3CDTF">2016-03-11T08:51:13Z</dcterms:created>
  <dcterms:modified xsi:type="dcterms:W3CDTF">2017-04-10T12:24:06Z</dcterms:modified>
</cp:coreProperties>
</file>