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Why</a:t>
            </a:r>
            <a:r>
              <a:rPr lang="it-IT" dirty="0" smtClean="0"/>
              <a:t> do </a:t>
            </a:r>
            <a:r>
              <a:rPr lang="it-IT" dirty="0" err="1" smtClean="0"/>
              <a:t>nations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policy?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From</a:t>
            </a:r>
            <a:r>
              <a:rPr lang="it-IT" dirty="0" smtClean="0"/>
              <a:t>: </a:t>
            </a:r>
            <a:r>
              <a:rPr lang="it-IT" dirty="0" err="1" smtClean="0"/>
              <a:t>Atkinson</a:t>
            </a:r>
            <a:r>
              <a:rPr lang="it-IT" dirty="0" smtClean="0"/>
              <a:t> and </a:t>
            </a:r>
            <a:r>
              <a:rPr lang="it-IT" dirty="0" err="1" smtClean="0"/>
              <a:t>Ezell</a:t>
            </a:r>
            <a:r>
              <a:rPr lang="it-IT" dirty="0" smtClean="0"/>
              <a:t>, “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Economics</a:t>
            </a:r>
            <a:r>
              <a:rPr lang="it-IT" dirty="0" smtClean="0"/>
              <a:t>”, </a:t>
            </a:r>
            <a:r>
              <a:rPr lang="it-IT" dirty="0" err="1" smtClean="0"/>
              <a:t>chapter</a:t>
            </a:r>
            <a:r>
              <a:rPr lang="it-IT" dirty="0" smtClean="0"/>
              <a:t> 5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“</a:t>
            </a:r>
            <a:r>
              <a:rPr lang="it-IT" dirty="0" err="1" smtClean="0"/>
              <a:t>Chicken-or-egg</a:t>
            </a:r>
            <a:r>
              <a:rPr lang="it-IT" dirty="0" smtClean="0"/>
              <a:t>” </a:t>
            </a:r>
            <a:r>
              <a:rPr lang="it-IT" dirty="0" err="1" smtClean="0"/>
              <a:t>challenges</a:t>
            </a:r>
            <a:r>
              <a:rPr lang="it-IT" dirty="0" smtClean="0"/>
              <a:t> </a:t>
            </a:r>
            <a:r>
              <a:rPr lang="it-IT" dirty="0" err="1" smtClean="0"/>
              <a:t>inhibit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platforms</a:t>
            </a:r>
            <a:endParaRPr lang="it-IT" dirty="0" smtClean="0"/>
          </a:p>
          <a:p>
            <a:pPr lvl="1"/>
            <a:r>
              <a:rPr lang="it-IT" i="1" dirty="0" err="1" smtClean="0"/>
              <a:t>Succesfull</a:t>
            </a:r>
            <a:r>
              <a:rPr lang="it-IT" i="1" dirty="0" smtClean="0"/>
              <a:t> </a:t>
            </a:r>
            <a:r>
              <a:rPr lang="it-IT" i="1" dirty="0" err="1" smtClean="0"/>
              <a:t>innovation</a:t>
            </a:r>
            <a:r>
              <a:rPr lang="it-IT" i="1" dirty="0" smtClean="0"/>
              <a:t> </a:t>
            </a:r>
            <a:r>
              <a:rPr lang="it-IT" i="1" dirty="0" err="1" smtClean="0"/>
              <a:t>depend</a:t>
            </a:r>
            <a:r>
              <a:rPr lang="it-IT" i="1" dirty="0" smtClean="0"/>
              <a:t> on “</a:t>
            </a:r>
            <a:r>
              <a:rPr lang="it-IT" i="1" dirty="0" err="1" smtClean="0"/>
              <a:t>others</a:t>
            </a:r>
            <a:r>
              <a:rPr lang="it-IT" i="1" dirty="0" smtClean="0"/>
              <a:t>” (</a:t>
            </a:r>
            <a:r>
              <a:rPr lang="it-IT" i="1" dirty="0" err="1" smtClean="0"/>
              <a:t>e.g</a:t>
            </a:r>
            <a:r>
              <a:rPr lang="it-IT" i="1" dirty="0" smtClean="0"/>
              <a:t> Apple </a:t>
            </a:r>
            <a:r>
              <a:rPr lang="it-IT" i="1" dirty="0" err="1" smtClean="0"/>
              <a:t>iPod</a:t>
            </a:r>
            <a:r>
              <a:rPr lang="it-IT" i="1" dirty="0" smtClean="0"/>
              <a:t>, </a:t>
            </a:r>
            <a:r>
              <a:rPr lang="it-IT" i="1" dirty="0" err="1" smtClean="0"/>
              <a:t>coordinating</a:t>
            </a:r>
            <a:r>
              <a:rPr lang="it-IT" i="1" dirty="0" smtClean="0"/>
              <a:t> </a:t>
            </a:r>
            <a:r>
              <a:rPr lang="it-IT" i="1" dirty="0" err="1" smtClean="0"/>
              <a:t>music</a:t>
            </a:r>
            <a:r>
              <a:rPr lang="it-IT" i="1" dirty="0" smtClean="0"/>
              <a:t> </a:t>
            </a:r>
            <a:r>
              <a:rPr lang="it-IT" i="1" dirty="0" err="1" smtClean="0"/>
              <a:t>licencing</a:t>
            </a:r>
            <a:r>
              <a:rPr lang="it-IT" i="1" dirty="0" smtClean="0"/>
              <a:t> and broadband internet </a:t>
            </a:r>
            <a:r>
              <a:rPr lang="it-IT" i="1" dirty="0" err="1" smtClean="0"/>
              <a:t>with</a:t>
            </a:r>
            <a:r>
              <a:rPr lang="it-IT" i="1" dirty="0" smtClean="0"/>
              <a:t> </a:t>
            </a:r>
            <a:r>
              <a:rPr lang="it-IT" i="1" dirty="0" err="1" smtClean="0"/>
              <a:t>hingh</a:t>
            </a:r>
            <a:r>
              <a:rPr lang="it-IT" i="1" dirty="0" smtClean="0"/>
              <a:t> </a:t>
            </a:r>
            <a:r>
              <a:rPr lang="it-IT" i="1" dirty="0" err="1" smtClean="0"/>
              <a:t>returns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everyone</a:t>
            </a:r>
            <a:r>
              <a:rPr lang="it-IT" i="1" dirty="0" smtClean="0"/>
              <a:t>!)</a:t>
            </a:r>
          </a:p>
          <a:p>
            <a:pPr lvl="1"/>
            <a:r>
              <a:rPr lang="it-IT" i="1" dirty="0" smtClean="0"/>
              <a:t>Market </a:t>
            </a:r>
            <a:r>
              <a:rPr lang="it-IT" i="1" dirty="0" err="1" smtClean="0"/>
              <a:t>tend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be</a:t>
            </a:r>
            <a:r>
              <a:rPr lang="it-IT" i="1" dirty="0" smtClean="0"/>
              <a:t> </a:t>
            </a:r>
            <a:r>
              <a:rPr lang="it-IT" i="1" dirty="0" err="1" smtClean="0"/>
              <a:t>poor</a:t>
            </a:r>
            <a:r>
              <a:rPr lang="it-IT" i="1" dirty="0" smtClean="0"/>
              <a:t> at </a:t>
            </a:r>
            <a:r>
              <a:rPr lang="it-IT" i="1" dirty="0" err="1" smtClean="0"/>
              <a:t>coordinating</a:t>
            </a:r>
            <a:r>
              <a:rPr lang="it-IT" i="1" dirty="0" smtClean="0"/>
              <a:t> </a:t>
            </a:r>
            <a:r>
              <a:rPr lang="it-IT" i="1" dirty="0" err="1" smtClean="0"/>
              <a:t>action</a:t>
            </a:r>
            <a:r>
              <a:rPr lang="it-IT" i="1" dirty="0" smtClean="0"/>
              <a:t> </a:t>
            </a:r>
            <a:r>
              <a:rPr lang="it-IT" i="1" dirty="0" err="1" smtClean="0"/>
              <a:t>when</a:t>
            </a:r>
            <a:r>
              <a:rPr lang="it-IT" i="1" dirty="0" smtClean="0"/>
              <a:t> multiple </a:t>
            </a:r>
            <a:r>
              <a:rPr lang="it-IT" i="1" dirty="0" err="1" smtClean="0"/>
              <a:t>parties</a:t>
            </a:r>
            <a:r>
              <a:rPr lang="it-IT" i="1" dirty="0" smtClean="0"/>
              <a:t> </a:t>
            </a:r>
            <a:r>
              <a:rPr lang="it-IT" i="1" dirty="0" err="1" smtClean="0"/>
              <a:t>need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</a:t>
            </a:r>
            <a:r>
              <a:rPr lang="it-IT" i="1" dirty="0" err="1" smtClean="0"/>
              <a:t>togheter</a:t>
            </a:r>
            <a:r>
              <a:rPr lang="it-IT" i="1" dirty="0" smtClean="0"/>
              <a:t> </a:t>
            </a:r>
            <a:r>
              <a:rPr lang="it-IT" i="1" dirty="0" err="1" smtClean="0"/>
              <a:t>sinergically</a:t>
            </a:r>
            <a:r>
              <a:rPr lang="it-IT" i="1" dirty="0" smtClean="0"/>
              <a:t> </a:t>
            </a:r>
          </a:p>
          <a:p>
            <a:pPr lvl="1"/>
            <a:r>
              <a:rPr lang="it-IT" i="1" dirty="0" err="1" smtClean="0"/>
              <a:t>Chicken-or</a:t>
            </a:r>
            <a:r>
              <a:rPr lang="it-IT" i="1" dirty="0" smtClean="0"/>
              <a:t> </a:t>
            </a:r>
            <a:r>
              <a:rPr lang="it-IT" i="1" dirty="0" err="1" smtClean="0"/>
              <a:t>–egg</a:t>
            </a:r>
            <a:r>
              <a:rPr lang="it-IT" i="1" dirty="0" smtClean="0"/>
              <a:t> </a:t>
            </a:r>
            <a:r>
              <a:rPr lang="it-IT" i="1" dirty="0" err="1" smtClean="0"/>
              <a:t>challenges</a:t>
            </a:r>
            <a:r>
              <a:rPr lang="it-IT" i="1" dirty="0" smtClean="0"/>
              <a:t> </a:t>
            </a:r>
            <a:r>
              <a:rPr lang="it-IT" i="1" dirty="0" err="1" smtClean="0"/>
              <a:t>around</a:t>
            </a:r>
            <a:r>
              <a:rPr lang="it-IT" i="1" dirty="0" smtClean="0"/>
              <a:t> </a:t>
            </a:r>
            <a:r>
              <a:rPr lang="it-IT" i="1" dirty="0" err="1" smtClean="0"/>
              <a:t>technology</a:t>
            </a:r>
            <a:r>
              <a:rPr lang="it-IT" i="1" dirty="0" smtClean="0"/>
              <a:t> </a:t>
            </a:r>
            <a:r>
              <a:rPr lang="it-IT" i="1" dirty="0" err="1" smtClean="0"/>
              <a:t>platforms</a:t>
            </a:r>
            <a:r>
              <a:rPr lang="it-IT" i="1" dirty="0" smtClean="0"/>
              <a:t> (e.g. </a:t>
            </a:r>
            <a:r>
              <a:rPr lang="it-IT" i="1" dirty="0" err="1" smtClean="0"/>
              <a:t>Near</a:t>
            </a:r>
            <a:r>
              <a:rPr lang="it-IT" i="1" dirty="0" smtClean="0"/>
              <a:t> </a:t>
            </a:r>
            <a:r>
              <a:rPr lang="it-IT" i="1" dirty="0" err="1" smtClean="0"/>
              <a:t>Field</a:t>
            </a:r>
            <a:r>
              <a:rPr lang="it-IT" i="1" dirty="0" smtClean="0"/>
              <a:t> </a:t>
            </a:r>
            <a:r>
              <a:rPr lang="it-IT" i="1" dirty="0" err="1" smtClean="0"/>
              <a:t>Communication</a:t>
            </a:r>
            <a:r>
              <a:rPr lang="it-IT" i="1" dirty="0" smtClean="0"/>
              <a:t> NFC, </a:t>
            </a:r>
            <a:r>
              <a:rPr lang="it-IT" i="1" dirty="0" err="1" smtClean="0"/>
              <a:t>enabled</a:t>
            </a:r>
            <a:r>
              <a:rPr lang="it-IT" i="1" dirty="0" smtClean="0"/>
              <a:t> mobile </a:t>
            </a:r>
            <a:r>
              <a:rPr lang="it-IT" i="1" dirty="0" err="1" smtClean="0"/>
              <a:t>payments</a:t>
            </a:r>
            <a:r>
              <a:rPr lang="it-IT" i="1" dirty="0" smtClean="0"/>
              <a:t>, </a:t>
            </a:r>
            <a:r>
              <a:rPr lang="it-IT" i="1" dirty="0" err="1" smtClean="0"/>
              <a:t>Intelligent</a:t>
            </a:r>
            <a:r>
              <a:rPr lang="it-IT" i="1" dirty="0" smtClean="0"/>
              <a:t> </a:t>
            </a:r>
            <a:r>
              <a:rPr lang="it-IT" i="1" dirty="0" err="1" smtClean="0"/>
              <a:t>Transport</a:t>
            </a:r>
            <a:r>
              <a:rPr lang="it-IT" i="1" dirty="0" smtClean="0"/>
              <a:t> </a:t>
            </a:r>
            <a:r>
              <a:rPr lang="it-IT" i="1" dirty="0" err="1" smtClean="0"/>
              <a:t>Systems</a:t>
            </a:r>
            <a:r>
              <a:rPr lang="it-IT" i="1" dirty="0" smtClean="0"/>
              <a:t>; Smart </a:t>
            </a:r>
            <a:r>
              <a:rPr lang="it-IT" i="1" dirty="0" err="1" smtClean="0"/>
              <a:t>Electric</a:t>
            </a:r>
            <a:r>
              <a:rPr lang="it-IT" i="1" dirty="0" smtClean="0"/>
              <a:t> </a:t>
            </a:r>
            <a:r>
              <a:rPr lang="it-IT" i="1" dirty="0" err="1" smtClean="0"/>
              <a:t>Grid</a:t>
            </a:r>
            <a:r>
              <a:rPr lang="it-IT" i="1" dirty="0" smtClean="0"/>
              <a:t>, etc.)</a:t>
            </a:r>
          </a:p>
          <a:p>
            <a:pPr lvl="1"/>
            <a:r>
              <a:rPr lang="it-IT" i="1" dirty="0" err="1" smtClean="0"/>
              <a:t>Critical</a:t>
            </a:r>
            <a:r>
              <a:rPr lang="it-IT" i="1" dirty="0" smtClean="0"/>
              <a:t> mass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required</a:t>
            </a:r>
            <a:r>
              <a:rPr lang="it-IT" i="1" dirty="0" smtClean="0"/>
              <a:t>! A wide </a:t>
            </a:r>
            <a:r>
              <a:rPr lang="it-IT" i="1" dirty="0" err="1" smtClean="0"/>
              <a:t>range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actors</a:t>
            </a:r>
            <a:r>
              <a:rPr lang="it-IT" i="1" dirty="0" smtClean="0"/>
              <a:t>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“</a:t>
            </a:r>
            <a:r>
              <a:rPr lang="it-IT" i="1" dirty="0" err="1" smtClean="0"/>
              <a:t>simoultaneously</a:t>
            </a:r>
            <a:r>
              <a:rPr lang="it-IT" i="1" dirty="0" smtClean="0"/>
              <a:t> “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develop</a:t>
            </a:r>
            <a:r>
              <a:rPr lang="it-IT" i="1" dirty="0" smtClean="0"/>
              <a:t> the market! </a:t>
            </a:r>
          </a:p>
          <a:p>
            <a:pPr lvl="1"/>
            <a:r>
              <a:rPr lang="it-IT" i="1" dirty="0" err="1" smtClean="0"/>
              <a:t>Government</a:t>
            </a:r>
            <a:r>
              <a:rPr lang="it-IT" i="1" dirty="0" smtClean="0"/>
              <a:t> can </a:t>
            </a:r>
            <a:r>
              <a:rPr lang="it-IT" i="1" dirty="0" err="1" smtClean="0"/>
              <a:t>provide</a:t>
            </a:r>
            <a:r>
              <a:rPr lang="it-IT" i="1" dirty="0" smtClean="0"/>
              <a:t> key “</a:t>
            </a:r>
            <a:r>
              <a:rPr lang="it-IT" i="1" dirty="0" err="1" smtClean="0"/>
              <a:t>inftastructures</a:t>
            </a:r>
            <a:r>
              <a:rPr lang="it-IT" i="1" dirty="0" smtClean="0"/>
              <a:t>” and the market can innovate on top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it</a:t>
            </a:r>
            <a:endParaRPr lang="it-IT" i="1" dirty="0" smtClean="0"/>
          </a:p>
          <a:p>
            <a:pPr lvl="1"/>
            <a:endParaRPr lang="it-IT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6)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 and </a:t>
            </a:r>
            <a:r>
              <a:rPr lang="it-IT" dirty="0" err="1" smtClean="0"/>
              <a:t>firms</a:t>
            </a:r>
            <a:r>
              <a:rPr lang="it-IT" dirty="0" smtClean="0"/>
              <a:t> </a:t>
            </a:r>
            <a:r>
              <a:rPr lang="it-IT" dirty="0" err="1" smtClean="0"/>
              <a:t>lag</a:t>
            </a:r>
            <a:r>
              <a:rPr lang="it-IT" dirty="0" smtClean="0"/>
              <a:t> in </a:t>
            </a:r>
            <a:r>
              <a:rPr lang="it-IT" dirty="0" err="1" smtClean="0"/>
              <a:t>adopting</a:t>
            </a:r>
            <a:r>
              <a:rPr lang="it-IT" dirty="0" smtClean="0"/>
              <a:t> </a:t>
            </a:r>
            <a:r>
              <a:rPr lang="it-IT" dirty="0" err="1" smtClean="0"/>
              <a:t>proven</a:t>
            </a:r>
            <a:r>
              <a:rPr lang="it-IT" dirty="0" smtClean="0"/>
              <a:t> </a:t>
            </a:r>
            <a:r>
              <a:rPr lang="it-IT" dirty="0" err="1" smtClean="0"/>
              <a:t>technologies</a:t>
            </a:r>
            <a:endParaRPr lang="it-IT" dirty="0" smtClean="0"/>
          </a:p>
          <a:p>
            <a:pPr lvl="1"/>
            <a:r>
              <a:rPr lang="it-IT" i="1" dirty="0" err="1" smtClean="0"/>
              <a:t>Many</a:t>
            </a:r>
            <a:r>
              <a:rPr lang="it-IT" i="1" dirty="0" smtClean="0"/>
              <a:t> </a:t>
            </a:r>
            <a:r>
              <a:rPr lang="it-IT" i="1" dirty="0" err="1" smtClean="0"/>
              <a:t>industries</a:t>
            </a:r>
            <a:r>
              <a:rPr lang="it-IT" i="1" dirty="0" smtClean="0"/>
              <a:t> and </a:t>
            </a:r>
            <a:r>
              <a:rPr lang="it-IT" i="1" dirty="0" err="1" smtClean="0"/>
              <a:t>firms</a:t>
            </a:r>
            <a:r>
              <a:rPr lang="it-IT" i="1" dirty="0" smtClean="0"/>
              <a:t> </a:t>
            </a:r>
            <a:r>
              <a:rPr lang="it-IT" i="1" dirty="0" err="1" smtClean="0"/>
              <a:t>lag</a:t>
            </a:r>
            <a:r>
              <a:rPr lang="it-IT" i="1" dirty="0" smtClean="0"/>
              <a:t> </a:t>
            </a:r>
            <a:r>
              <a:rPr lang="it-IT" i="1" dirty="0" err="1" smtClean="0"/>
              <a:t>behind</a:t>
            </a:r>
            <a:r>
              <a:rPr lang="it-IT" i="1" dirty="0" smtClean="0"/>
              <a:t> in </a:t>
            </a:r>
            <a:r>
              <a:rPr lang="it-IT" i="1" dirty="0" err="1" smtClean="0"/>
              <a:t>technology</a:t>
            </a:r>
            <a:r>
              <a:rPr lang="it-IT" i="1" dirty="0" smtClean="0"/>
              <a:t> (</a:t>
            </a:r>
            <a:r>
              <a:rPr lang="it-IT" i="1" dirty="0" err="1" smtClean="0"/>
              <a:t>already</a:t>
            </a:r>
            <a:r>
              <a:rPr lang="it-IT" i="1" dirty="0" smtClean="0"/>
              <a:t> </a:t>
            </a:r>
            <a:r>
              <a:rPr lang="it-IT" i="1" dirty="0" err="1" smtClean="0"/>
              <a:t>available</a:t>
            </a:r>
            <a:r>
              <a:rPr lang="it-IT" i="1" dirty="0" smtClean="0"/>
              <a:t>) </a:t>
            </a:r>
            <a:r>
              <a:rPr lang="it-IT" i="1" dirty="0" err="1" smtClean="0"/>
              <a:t>adoption</a:t>
            </a:r>
            <a:r>
              <a:rPr lang="it-IT" i="1" dirty="0" smtClean="0"/>
              <a:t> (</a:t>
            </a:r>
            <a:r>
              <a:rPr lang="it-IT" i="1" dirty="0" err="1" smtClean="0"/>
              <a:t>thus</a:t>
            </a:r>
            <a:r>
              <a:rPr lang="it-IT" i="1" dirty="0" smtClean="0"/>
              <a:t> </a:t>
            </a:r>
            <a:r>
              <a:rPr lang="it-IT" i="1" dirty="0" err="1" smtClean="0"/>
              <a:t>impeding</a:t>
            </a:r>
            <a:r>
              <a:rPr lang="it-IT" i="1" dirty="0" smtClean="0"/>
              <a:t> </a:t>
            </a:r>
            <a:r>
              <a:rPr lang="it-IT" i="1" dirty="0" err="1" smtClean="0"/>
              <a:t>faster</a:t>
            </a:r>
            <a:r>
              <a:rPr lang="it-IT" i="1" dirty="0" smtClean="0"/>
              <a:t> </a:t>
            </a:r>
            <a:r>
              <a:rPr lang="it-IT" i="1" dirty="0" err="1" smtClean="0"/>
              <a:t>productuivity</a:t>
            </a:r>
            <a:r>
              <a:rPr lang="it-IT" i="1" dirty="0" smtClean="0"/>
              <a:t> </a:t>
            </a:r>
            <a:r>
              <a:rPr lang="it-IT" i="1" dirty="0" err="1" smtClean="0"/>
              <a:t>sectoral</a:t>
            </a:r>
            <a:r>
              <a:rPr lang="it-IT" i="1" dirty="0" smtClean="0"/>
              <a:t> </a:t>
            </a:r>
            <a:r>
              <a:rPr lang="it-IT" i="1" dirty="0" err="1" smtClean="0"/>
              <a:t>growth</a:t>
            </a:r>
            <a:r>
              <a:rPr lang="it-IT" i="1" dirty="0" smtClean="0"/>
              <a:t>)</a:t>
            </a:r>
          </a:p>
          <a:p>
            <a:pPr lvl="1"/>
            <a:r>
              <a:rPr lang="it-IT" i="1" dirty="0" err="1" smtClean="0"/>
              <a:t>Principal</a:t>
            </a:r>
            <a:r>
              <a:rPr lang="it-IT" i="1" dirty="0" smtClean="0"/>
              <a:t>/</a:t>
            </a:r>
            <a:r>
              <a:rPr lang="it-IT" i="1" dirty="0" err="1" smtClean="0"/>
              <a:t>Agent</a:t>
            </a:r>
            <a:r>
              <a:rPr lang="it-IT" i="1" dirty="0" smtClean="0"/>
              <a:t> </a:t>
            </a:r>
            <a:r>
              <a:rPr lang="it-IT" i="1" dirty="0" err="1" smtClean="0"/>
              <a:t>problem</a:t>
            </a:r>
            <a:r>
              <a:rPr lang="it-IT" i="1" dirty="0" smtClean="0"/>
              <a:t>; </a:t>
            </a:r>
            <a:r>
              <a:rPr lang="it-IT" i="1" dirty="0" err="1" smtClean="0"/>
              <a:t>innovation</a:t>
            </a:r>
            <a:r>
              <a:rPr lang="it-IT" i="1" dirty="0" smtClean="0"/>
              <a:t> </a:t>
            </a:r>
            <a:r>
              <a:rPr lang="it-IT" i="1" dirty="0" err="1" smtClean="0"/>
              <a:t>hurts</a:t>
            </a:r>
            <a:r>
              <a:rPr lang="it-IT" i="1" dirty="0" smtClean="0"/>
              <a:t> the </a:t>
            </a:r>
            <a:r>
              <a:rPr lang="it-IT" i="1" dirty="0" err="1" smtClean="0"/>
              <a:t>innovator</a:t>
            </a:r>
            <a:r>
              <a:rPr lang="it-IT" i="1" dirty="0" smtClean="0"/>
              <a:t> </a:t>
            </a:r>
            <a:r>
              <a:rPr lang="it-IT" i="1" dirty="0" err="1" smtClean="0"/>
              <a:t>itself</a:t>
            </a:r>
            <a:r>
              <a:rPr lang="it-IT" i="1" dirty="0" smtClean="0"/>
              <a:t> – </a:t>
            </a:r>
            <a:r>
              <a:rPr lang="it-IT" i="1" dirty="0" err="1" smtClean="0"/>
              <a:t>worker</a:t>
            </a:r>
            <a:r>
              <a:rPr lang="it-IT" i="1" dirty="0" smtClean="0"/>
              <a:t> and manager are the </a:t>
            </a:r>
            <a:r>
              <a:rPr lang="it-IT" i="1" dirty="0" err="1" smtClean="0"/>
              <a:t>same</a:t>
            </a:r>
            <a:r>
              <a:rPr lang="it-IT" i="1" dirty="0" smtClean="0"/>
              <a:t> </a:t>
            </a:r>
            <a:r>
              <a:rPr lang="it-IT" i="1" dirty="0" err="1" smtClean="0"/>
              <a:t>person</a:t>
            </a:r>
            <a:r>
              <a:rPr lang="it-IT" i="1" dirty="0" smtClean="0"/>
              <a:t>! </a:t>
            </a:r>
            <a:r>
              <a:rPr lang="it-IT" i="1" dirty="0" err="1" smtClean="0"/>
              <a:t>Risk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cannibalizing</a:t>
            </a:r>
            <a:r>
              <a:rPr lang="it-IT" i="1" dirty="0" smtClean="0"/>
              <a:t> </a:t>
            </a:r>
            <a:r>
              <a:rPr lang="it-IT" i="1" dirty="0" err="1" smtClean="0"/>
              <a:t>their</a:t>
            </a:r>
            <a:r>
              <a:rPr lang="it-IT" i="1" dirty="0" smtClean="0"/>
              <a:t> job;</a:t>
            </a:r>
            <a:r>
              <a:rPr lang="it-IT" i="1" dirty="0" err="1" smtClean="0"/>
              <a:t>…and</a:t>
            </a:r>
            <a:r>
              <a:rPr lang="it-IT" i="1" dirty="0" smtClean="0"/>
              <a:t> </a:t>
            </a:r>
            <a:r>
              <a:rPr lang="it-IT" i="1" dirty="0" err="1" smtClean="0"/>
              <a:t>they</a:t>
            </a:r>
            <a:r>
              <a:rPr lang="it-IT" i="1" dirty="0" smtClean="0"/>
              <a:t> </a:t>
            </a:r>
            <a:r>
              <a:rPr lang="it-IT" i="1" dirty="0" err="1" smtClean="0"/>
              <a:t>control</a:t>
            </a:r>
            <a:r>
              <a:rPr lang="it-IT" i="1" dirty="0" smtClean="0"/>
              <a:t> – entry </a:t>
            </a:r>
            <a:r>
              <a:rPr lang="it-IT" i="1" dirty="0" err="1" smtClean="0"/>
              <a:t>barrier</a:t>
            </a:r>
            <a:r>
              <a:rPr lang="it-IT" i="1" dirty="0" smtClean="0"/>
              <a:t> - the “</a:t>
            </a:r>
            <a:r>
              <a:rPr lang="it-IT" i="1" dirty="0" err="1" smtClean="0"/>
              <a:t>marketplace</a:t>
            </a:r>
            <a:r>
              <a:rPr lang="it-IT" i="1" dirty="0" smtClean="0"/>
              <a:t>” (</a:t>
            </a:r>
            <a:r>
              <a:rPr lang="it-IT" i="1" dirty="0" err="1" smtClean="0"/>
              <a:t>clients</a:t>
            </a:r>
            <a:r>
              <a:rPr lang="it-IT" i="1" dirty="0" smtClean="0"/>
              <a:t>, </a:t>
            </a:r>
            <a:r>
              <a:rPr lang="it-IT" i="1" dirty="0" err="1" smtClean="0"/>
              <a:t>legal</a:t>
            </a:r>
            <a:r>
              <a:rPr lang="it-IT" i="1" dirty="0" smtClean="0"/>
              <a:t> </a:t>
            </a:r>
            <a:r>
              <a:rPr lang="it-IT" i="1" dirty="0" err="1" smtClean="0"/>
              <a:t>codes</a:t>
            </a:r>
            <a:r>
              <a:rPr lang="it-IT" i="1" dirty="0" smtClean="0"/>
              <a:t>, etc.)</a:t>
            </a:r>
          </a:p>
          <a:p>
            <a:pPr lvl="1"/>
            <a:r>
              <a:rPr lang="it-IT" i="1" dirty="0" smtClean="0"/>
              <a:t>market </a:t>
            </a:r>
            <a:r>
              <a:rPr lang="it-IT" i="1" dirty="0" err="1" smtClean="0"/>
              <a:t>fragmentation</a:t>
            </a:r>
            <a:r>
              <a:rPr lang="it-IT" i="1" dirty="0" smtClean="0"/>
              <a:t> </a:t>
            </a:r>
            <a:r>
              <a:rPr lang="it-IT" i="1" dirty="0" err="1" smtClean="0"/>
              <a:t>problem</a:t>
            </a:r>
            <a:r>
              <a:rPr lang="it-IT" i="1" dirty="0" smtClean="0"/>
              <a:t>; e.g. </a:t>
            </a:r>
            <a:r>
              <a:rPr lang="it-IT" i="1" dirty="0" err="1" smtClean="0"/>
              <a:t>extreme</a:t>
            </a:r>
            <a:r>
              <a:rPr lang="it-IT" i="1" dirty="0" smtClean="0"/>
              <a:t> </a:t>
            </a:r>
            <a:r>
              <a:rPr lang="it-IT" i="1" dirty="0" err="1" smtClean="0"/>
              <a:t>atomistic</a:t>
            </a:r>
            <a:r>
              <a:rPr lang="it-IT" i="1" dirty="0" smtClean="0"/>
              <a:t> </a:t>
            </a:r>
            <a:r>
              <a:rPr lang="it-IT" i="1" dirty="0" err="1" smtClean="0"/>
              <a:t>structure</a:t>
            </a:r>
            <a:r>
              <a:rPr lang="it-IT" i="1" dirty="0" smtClean="0"/>
              <a:t> (</a:t>
            </a:r>
            <a:r>
              <a:rPr lang="it-IT" i="1" dirty="0" err="1" smtClean="0"/>
              <a:t>inefficiency</a:t>
            </a:r>
            <a:r>
              <a:rPr lang="it-IT" i="1" dirty="0" smtClean="0"/>
              <a:t>)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health-care</a:t>
            </a:r>
            <a:r>
              <a:rPr lang="it-IT" i="1" dirty="0" smtClean="0"/>
              <a:t> or </a:t>
            </a:r>
            <a:r>
              <a:rPr lang="it-IT" i="1" dirty="0" err="1" smtClean="0"/>
              <a:t>construction</a:t>
            </a:r>
            <a:r>
              <a:rPr lang="it-IT" i="1" dirty="0" smtClean="0"/>
              <a:t> </a:t>
            </a:r>
            <a:r>
              <a:rPr lang="it-IT" i="1" dirty="0" err="1" smtClean="0"/>
              <a:t>industries</a:t>
            </a:r>
            <a:r>
              <a:rPr lang="it-IT" i="1" dirty="0" smtClean="0"/>
              <a:t>, due </a:t>
            </a:r>
            <a:r>
              <a:rPr lang="it-IT" i="1" dirty="0" err="1" smtClean="0"/>
              <a:t>to</a:t>
            </a:r>
            <a:r>
              <a:rPr lang="it-IT" i="1" dirty="0" smtClean="0"/>
              <a:t> the “low” </a:t>
            </a:r>
            <a:r>
              <a:rPr lang="it-IT" i="1" dirty="0" err="1" smtClean="0"/>
              <a:t>ability</a:t>
            </a:r>
            <a:r>
              <a:rPr lang="it-IT" i="1" dirty="0" smtClean="0"/>
              <a:t> </a:t>
            </a:r>
            <a:r>
              <a:rPr lang="it-IT" i="1" dirty="0" err="1" smtClean="0"/>
              <a:t>by</a:t>
            </a:r>
            <a:r>
              <a:rPr lang="it-IT" i="1" dirty="0" smtClean="0"/>
              <a:t> </a:t>
            </a:r>
            <a:r>
              <a:rPr lang="it-IT" i="1" dirty="0" err="1" smtClean="0"/>
              <a:t>demand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require</a:t>
            </a:r>
            <a:r>
              <a:rPr lang="it-IT" i="1" dirty="0" smtClean="0"/>
              <a:t> </a:t>
            </a:r>
            <a:r>
              <a:rPr lang="it-IT" i="1" dirty="0" err="1" smtClean="0"/>
              <a:t>quality</a:t>
            </a:r>
            <a:r>
              <a:rPr lang="it-IT" i="1" dirty="0" smtClean="0"/>
              <a:t> (</a:t>
            </a:r>
            <a:r>
              <a:rPr lang="it-IT" i="1" dirty="0" err="1" smtClean="0"/>
              <a:t>only</a:t>
            </a:r>
            <a:r>
              <a:rPr lang="it-IT" i="1" dirty="0" smtClean="0"/>
              <a:t> </a:t>
            </a:r>
            <a:r>
              <a:rPr lang="it-IT" i="1" dirty="0" err="1" smtClean="0"/>
              <a:t>occasional</a:t>
            </a:r>
            <a:r>
              <a:rPr lang="it-IT" i="1" dirty="0" smtClean="0"/>
              <a:t> </a:t>
            </a:r>
            <a:r>
              <a:rPr lang="it-IT" i="1" dirty="0" err="1" smtClean="0"/>
              <a:t>buying</a:t>
            </a:r>
            <a:r>
              <a:rPr lang="it-IT" i="1" dirty="0" smtClean="0"/>
              <a:t>)</a:t>
            </a:r>
          </a:p>
          <a:p>
            <a:pPr lvl="1"/>
            <a:endParaRPr lang="it-IT" i="1" dirty="0" smtClean="0"/>
          </a:p>
          <a:p>
            <a:pPr lvl="1"/>
            <a:endParaRPr lang="it-IT" i="1" dirty="0" smtClean="0"/>
          </a:p>
          <a:p>
            <a:pPr lvl="1"/>
            <a:endParaRPr lang="it-IT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7)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innovation-producing</a:t>
            </a:r>
            <a:r>
              <a:rPr lang="it-IT" dirty="0" smtClean="0"/>
              <a:t> </a:t>
            </a:r>
            <a:r>
              <a:rPr lang="it-IT" dirty="0" err="1" smtClean="0"/>
              <a:t>benefits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industry</a:t>
            </a:r>
            <a:r>
              <a:rPr lang="it-IT" dirty="0" smtClean="0"/>
              <a:t> </a:t>
            </a:r>
            <a:r>
              <a:rPr lang="it-IT" dirty="0" err="1" smtClean="0"/>
              <a:t>clusters</a:t>
            </a:r>
            <a:r>
              <a:rPr lang="it-IT" dirty="0" smtClean="0"/>
              <a:t> are </a:t>
            </a:r>
            <a:r>
              <a:rPr lang="it-IT" dirty="0" err="1" smtClean="0"/>
              <a:t>under-realized</a:t>
            </a:r>
            <a:endParaRPr lang="it-IT" dirty="0" smtClean="0"/>
          </a:p>
          <a:p>
            <a:pPr lvl="1"/>
            <a:r>
              <a:rPr lang="it-IT" i="1" dirty="0" err="1" smtClean="0"/>
              <a:t>Industry</a:t>
            </a:r>
            <a:r>
              <a:rPr lang="it-IT" i="1" dirty="0" smtClean="0"/>
              <a:t> </a:t>
            </a:r>
            <a:r>
              <a:rPr lang="it-IT" i="1" dirty="0" err="1" smtClean="0"/>
              <a:t>spatial</a:t>
            </a:r>
            <a:r>
              <a:rPr lang="it-IT" i="1" dirty="0" smtClean="0"/>
              <a:t> </a:t>
            </a:r>
            <a:r>
              <a:rPr lang="it-IT" i="1" dirty="0" err="1" smtClean="0"/>
              <a:t>clustering</a:t>
            </a:r>
            <a:r>
              <a:rPr lang="it-IT" i="1" dirty="0" smtClean="0"/>
              <a:t> </a:t>
            </a:r>
            <a:r>
              <a:rPr lang="it-IT" i="1" dirty="0" err="1" smtClean="0"/>
              <a:t>enables</a:t>
            </a:r>
            <a:r>
              <a:rPr lang="it-IT" i="1" dirty="0" smtClean="0"/>
              <a:t> </a:t>
            </a:r>
            <a:r>
              <a:rPr lang="it-IT" i="1" dirty="0" err="1" smtClean="0"/>
              <a:t>firm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take </a:t>
            </a:r>
            <a:r>
              <a:rPr lang="it-IT" i="1" dirty="0" err="1" smtClean="0"/>
              <a:t>advantage</a:t>
            </a:r>
            <a:r>
              <a:rPr lang="it-IT" i="1" dirty="0" smtClean="0"/>
              <a:t> </a:t>
            </a:r>
            <a:r>
              <a:rPr lang="it-IT" i="1" dirty="0" err="1" smtClean="0"/>
              <a:t>from</a:t>
            </a:r>
            <a:r>
              <a:rPr lang="it-IT" i="1" dirty="0" smtClean="0"/>
              <a:t> common </a:t>
            </a:r>
            <a:r>
              <a:rPr lang="it-IT" i="1" dirty="0" err="1" smtClean="0"/>
              <a:t>resources</a:t>
            </a:r>
            <a:r>
              <a:rPr lang="it-IT" i="1" dirty="0" smtClean="0"/>
              <a:t> (in </a:t>
            </a:r>
            <a:r>
              <a:rPr lang="it-IT" i="1" dirty="0" err="1" smtClean="0"/>
              <a:t>particular</a:t>
            </a:r>
            <a:r>
              <a:rPr lang="it-IT" i="1" dirty="0" smtClean="0"/>
              <a:t> in </a:t>
            </a:r>
            <a:r>
              <a:rPr lang="it-IT" i="1" dirty="0" err="1" smtClean="0"/>
              <a:t>industries</a:t>
            </a:r>
            <a:r>
              <a:rPr lang="it-IT" i="1" dirty="0" smtClean="0"/>
              <a:t> </a:t>
            </a:r>
            <a:r>
              <a:rPr lang="it-IT" i="1" dirty="0" err="1" smtClean="0"/>
              <a:t>relying</a:t>
            </a:r>
            <a:r>
              <a:rPr lang="it-IT" i="1" dirty="0" smtClean="0"/>
              <a:t> on </a:t>
            </a:r>
            <a:r>
              <a:rPr lang="it-IT" i="1" dirty="0" err="1" smtClean="0"/>
              <a:t>teh</a:t>
            </a:r>
            <a:r>
              <a:rPr lang="it-IT" i="1" dirty="0" smtClean="0"/>
              <a:t> </a:t>
            </a:r>
            <a:r>
              <a:rPr lang="it-IT" i="1" dirty="0" err="1" smtClean="0"/>
              <a:t>creation</a:t>
            </a:r>
            <a:r>
              <a:rPr lang="it-IT" i="1" dirty="0" smtClean="0"/>
              <a:t> or the </a:t>
            </a:r>
            <a:r>
              <a:rPr lang="it-IT" i="1" dirty="0" err="1" smtClean="0"/>
              <a:t>use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new</a:t>
            </a:r>
            <a:r>
              <a:rPr lang="it-IT" i="1" dirty="0" smtClean="0"/>
              <a:t> </a:t>
            </a:r>
            <a:r>
              <a:rPr lang="it-IT" i="1" dirty="0" err="1" smtClean="0"/>
              <a:t>knowledge</a:t>
            </a:r>
            <a:r>
              <a:rPr lang="it-IT" i="1" dirty="0" smtClean="0"/>
              <a:t> – (</a:t>
            </a:r>
            <a:r>
              <a:rPr lang="it-IT" i="1" dirty="0" err="1" smtClean="0"/>
              <a:t>Techn</a:t>
            </a:r>
            <a:r>
              <a:rPr lang="it-IT" i="1" dirty="0" smtClean="0"/>
              <a:t>. Transfer</a:t>
            </a:r>
            <a:r>
              <a:rPr lang="it-IT" i="1" dirty="0" smtClean="0"/>
              <a:t>).</a:t>
            </a:r>
          </a:p>
          <a:p>
            <a:pPr lvl="1"/>
            <a:r>
              <a:rPr lang="it-IT" i="1" dirty="0" smtClean="0"/>
              <a:t>Cluster </a:t>
            </a:r>
            <a:r>
              <a:rPr lang="it-IT" i="1" dirty="0" err="1" smtClean="0"/>
              <a:t>exeternalities</a:t>
            </a:r>
            <a:r>
              <a:rPr lang="it-IT" i="1" dirty="0" smtClean="0"/>
              <a:t> </a:t>
            </a:r>
            <a:r>
              <a:rPr lang="it-IT" i="1" dirty="0" smtClean="0"/>
              <a:t>are the </a:t>
            </a:r>
            <a:r>
              <a:rPr lang="it-IT" i="1" dirty="0" err="1" smtClean="0"/>
              <a:t>rationale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public </a:t>
            </a:r>
            <a:r>
              <a:rPr lang="it-IT" i="1" dirty="0" err="1" smtClean="0"/>
              <a:t>intervention</a:t>
            </a:r>
            <a:endParaRPr lang="it-IT" i="1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8)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mor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equilibrium</a:t>
            </a:r>
            <a:r>
              <a:rPr lang="it-IT" dirty="0" smtClean="0"/>
              <a:t> at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economies</a:t>
            </a:r>
            <a:r>
              <a:rPr lang="it-IT" dirty="0" smtClean="0"/>
              <a:t> can </a:t>
            </a:r>
            <a:r>
              <a:rPr lang="it-IT" dirty="0" err="1" smtClean="0"/>
              <a:t>settle</a:t>
            </a:r>
            <a:r>
              <a:rPr lang="it-IT" dirty="0" smtClean="0"/>
              <a:t>, and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definition</a:t>
            </a:r>
            <a:r>
              <a:rPr lang="it-IT" dirty="0" smtClean="0"/>
              <a:t>,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worse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a </a:t>
            </a:r>
            <a:r>
              <a:rPr lang="it-IT" dirty="0" err="1" smtClean="0"/>
              <a:t>societal</a:t>
            </a:r>
            <a:r>
              <a:rPr lang="it-IT" dirty="0" smtClean="0"/>
              <a:t> </a:t>
            </a:r>
            <a:r>
              <a:rPr lang="it-IT" dirty="0" err="1" smtClean="0"/>
              <a:t>perspective</a:t>
            </a:r>
            <a:endParaRPr lang="it-IT" dirty="0" smtClean="0"/>
          </a:p>
          <a:p>
            <a:pPr lvl="1"/>
            <a:r>
              <a:rPr lang="it-IT" i="1" dirty="0" smtClean="0"/>
              <a:t>Multiple </a:t>
            </a:r>
            <a:r>
              <a:rPr lang="it-IT" i="1" dirty="0" err="1" smtClean="0"/>
              <a:t>equilibriums</a:t>
            </a:r>
            <a:r>
              <a:rPr lang="it-IT" i="1" dirty="0" smtClean="0"/>
              <a:t> can </a:t>
            </a:r>
            <a:r>
              <a:rPr lang="it-IT" i="1" dirty="0" err="1" smtClean="0"/>
              <a:t>exist</a:t>
            </a:r>
            <a:r>
              <a:rPr lang="it-IT" i="1" dirty="0" smtClean="0"/>
              <a:t> </a:t>
            </a:r>
            <a:r>
              <a:rPr lang="it-IT" i="1" dirty="0" smtClean="0"/>
              <a:t>and </a:t>
            </a:r>
            <a:r>
              <a:rPr lang="it-IT" i="1" dirty="0" err="1" smtClean="0"/>
              <a:t>markets</a:t>
            </a:r>
            <a:r>
              <a:rPr lang="it-IT" i="1" dirty="0" smtClean="0"/>
              <a:t> can “</a:t>
            </a:r>
            <a:r>
              <a:rPr lang="it-IT" i="1" dirty="0" err="1" smtClean="0"/>
              <a:t>select</a:t>
            </a:r>
            <a:r>
              <a:rPr lang="it-IT" i="1" dirty="0" smtClean="0"/>
              <a:t>” the (</a:t>
            </a:r>
            <a:r>
              <a:rPr lang="it-IT" i="1" dirty="0" err="1" smtClean="0"/>
              <a:t>socially</a:t>
            </a:r>
            <a:r>
              <a:rPr lang="it-IT" i="1" dirty="0" smtClean="0"/>
              <a:t>) </a:t>
            </a:r>
            <a:r>
              <a:rPr lang="it-IT" i="1" dirty="0" err="1" smtClean="0"/>
              <a:t>inferior</a:t>
            </a:r>
            <a:r>
              <a:rPr lang="it-IT" i="1" dirty="0" smtClean="0"/>
              <a:t> </a:t>
            </a:r>
            <a:r>
              <a:rPr lang="it-IT" i="1" dirty="0" err="1" smtClean="0"/>
              <a:t>one</a:t>
            </a:r>
            <a:r>
              <a:rPr lang="it-IT" i="1" dirty="0" smtClean="0"/>
              <a:t>.</a:t>
            </a:r>
          </a:p>
          <a:p>
            <a:pPr lvl="1"/>
            <a:r>
              <a:rPr lang="it-IT" i="1" dirty="0" err="1" smtClean="0"/>
              <a:t>If</a:t>
            </a:r>
            <a:r>
              <a:rPr lang="it-IT" i="1" dirty="0" smtClean="0"/>
              <a:t> </a:t>
            </a:r>
            <a:r>
              <a:rPr lang="it-IT" i="1" dirty="0" err="1" smtClean="0"/>
              <a:t>there</a:t>
            </a:r>
            <a:r>
              <a:rPr lang="it-IT" i="1" dirty="0" smtClean="0"/>
              <a:t> are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skilled</a:t>
            </a:r>
            <a:r>
              <a:rPr lang="it-IT" i="1" dirty="0" smtClean="0"/>
              <a:t> </a:t>
            </a:r>
            <a:r>
              <a:rPr lang="it-IT" i="1" dirty="0" err="1" smtClean="0"/>
              <a:t>workers</a:t>
            </a:r>
            <a:r>
              <a:rPr lang="it-IT" i="1" dirty="0" smtClean="0"/>
              <a:t>, </a:t>
            </a:r>
            <a:r>
              <a:rPr lang="it-IT" i="1" dirty="0" err="1" smtClean="0"/>
              <a:t>firms</a:t>
            </a:r>
            <a:r>
              <a:rPr lang="it-IT" i="1" dirty="0" smtClean="0"/>
              <a:t> do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adopt</a:t>
            </a:r>
            <a:r>
              <a:rPr lang="it-IT" i="1" dirty="0" smtClean="0"/>
              <a:t> </a:t>
            </a:r>
            <a:r>
              <a:rPr lang="it-IT" i="1" dirty="0" err="1" smtClean="0"/>
              <a:t>advanced</a:t>
            </a:r>
            <a:r>
              <a:rPr lang="it-IT" i="1" dirty="0" smtClean="0"/>
              <a:t> </a:t>
            </a:r>
            <a:r>
              <a:rPr lang="it-IT" i="1" dirty="0" err="1" smtClean="0"/>
              <a:t>technologies</a:t>
            </a:r>
            <a:r>
              <a:rPr lang="it-IT" i="1" dirty="0" smtClean="0"/>
              <a:t>, </a:t>
            </a:r>
            <a:r>
              <a:rPr lang="it-IT" i="1" dirty="0" err="1" smtClean="0"/>
              <a:t>workers</a:t>
            </a:r>
            <a:r>
              <a:rPr lang="it-IT" i="1" dirty="0" smtClean="0"/>
              <a:t> do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seek-out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skills</a:t>
            </a:r>
            <a:r>
              <a:rPr lang="it-IT" i="1" dirty="0" smtClean="0"/>
              <a:t> </a:t>
            </a:r>
            <a:r>
              <a:rPr lang="it-IT" i="1" dirty="0" err="1" smtClean="0"/>
              <a:t>needed</a:t>
            </a:r>
            <a:r>
              <a:rPr lang="it-IT" i="1" dirty="0" smtClean="0"/>
              <a:t> (“</a:t>
            </a:r>
            <a:r>
              <a:rPr lang="it-IT" i="1" dirty="0" err="1" smtClean="0"/>
              <a:t>poverty</a:t>
            </a:r>
            <a:r>
              <a:rPr lang="it-IT" i="1" dirty="0" smtClean="0"/>
              <a:t> </a:t>
            </a:r>
            <a:r>
              <a:rPr lang="it-IT" i="1" dirty="0" err="1" smtClean="0"/>
              <a:t>traps</a:t>
            </a:r>
            <a:r>
              <a:rPr lang="it-IT" i="1" dirty="0" smtClean="0"/>
              <a:t>”)</a:t>
            </a:r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interest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geographically</a:t>
            </a:r>
            <a:r>
              <a:rPr lang="it-IT" dirty="0" smtClean="0"/>
              <a:t> mobile </a:t>
            </a:r>
            <a:r>
              <a:rPr lang="it-IT" dirty="0" err="1" smtClean="0"/>
              <a:t>firms</a:t>
            </a:r>
            <a:r>
              <a:rPr lang="it-IT" dirty="0" smtClean="0"/>
              <a:t> in </a:t>
            </a:r>
            <a:r>
              <a:rPr lang="it-IT" dirty="0" err="1" smtClean="0"/>
              <a:t>locating</a:t>
            </a:r>
            <a:r>
              <a:rPr lang="it-IT" dirty="0" smtClean="0"/>
              <a:t> innovative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diverge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nations</a:t>
            </a:r>
            <a:r>
              <a:rPr lang="it-IT" dirty="0" smtClean="0"/>
              <a:t> </a:t>
            </a:r>
            <a:r>
              <a:rPr lang="it-IT" dirty="0" err="1" smtClean="0"/>
              <a:t>residents</a:t>
            </a:r>
            <a:endParaRPr lang="it-IT" dirty="0" smtClean="0"/>
          </a:p>
          <a:p>
            <a:pPr lvl="1"/>
            <a:r>
              <a:rPr lang="it-IT" i="1" dirty="0" smtClean="0"/>
              <a:t>A </a:t>
            </a:r>
            <a:r>
              <a:rPr lang="it-IT" i="1" dirty="0" err="1" smtClean="0"/>
              <a:t>failure</a:t>
            </a:r>
            <a:r>
              <a:rPr lang="it-IT" i="1" dirty="0" smtClean="0"/>
              <a:t> </a:t>
            </a:r>
            <a:r>
              <a:rPr lang="it-IT" i="1" dirty="0" err="1" smtClean="0"/>
              <a:t>from</a:t>
            </a:r>
            <a:r>
              <a:rPr lang="it-IT" i="1" dirty="0" smtClean="0"/>
              <a:t> the citizen </a:t>
            </a:r>
            <a:r>
              <a:rPr lang="it-IT" i="1" dirty="0" err="1" smtClean="0"/>
              <a:t>point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view</a:t>
            </a:r>
            <a:r>
              <a:rPr lang="it-IT" i="1" dirty="0" smtClean="0"/>
              <a:t>!</a:t>
            </a:r>
          </a:p>
          <a:p>
            <a:pPr lvl="1"/>
            <a:r>
              <a:rPr lang="it-IT" i="1" dirty="0" smtClean="0"/>
              <a:t>The </a:t>
            </a:r>
            <a:r>
              <a:rPr lang="it-IT" i="1" dirty="0" err="1" smtClean="0"/>
              <a:t>responsability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elected</a:t>
            </a:r>
            <a:r>
              <a:rPr lang="it-IT" i="1" dirty="0" smtClean="0"/>
              <a:t> </a:t>
            </a:r>
            <a:r>
              <a:rPr lang="it-IT" i="1" dirty="0" err="1" smtClean="0"/>
              <a:t>officials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maximize</a:t>
            </a:r>
            <a:r>
              <a:rPr lang="it-IT" i="1" dirty="0" smtClean="0"/>
              <a:t> the </a:t>
            </a:r>
            <a:r>
              <a:rPr lang="it-IT" i="1" dirty="0" err="1" smtClean="0"/>
              <a:t>real</a:t>
            </a:r>
            <a:r>
              <a:rPr lang="it-IT" i="1" dirty="0" smtClean="0"/>
              <a:t> </a:t>
            </a:r>
            <a:r>
              <a:rPr lang="it-IT" i="1" dirty="0" err="1" smtClean="0"/>
              <a:t>economic</a:t>
            </a:r>
            <a:r>
              <a:rPr lang="it-IT" i="1" dirty="0" smtClean="0"/>
              <a:t> welfare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citizens</a:t>
            </a:r>
            <a:r>
              <a:rPr lang="it-IT" i="1" dirty="0" smtClean="0"/>
              <a:t> (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theoretical</a:t>
            </a:r>
            <a:r>
              <a:rPr lang="it-IT" i="1" dirty="0" smtClean="0"/>
              <a:t> global market </a:t>
            </a:r>
            <a:r>
              <a:rPr lang="it-IT" i="1" dirty="0" err="1" smtClean="0"/>
              <a:t>allocation</a:t>
            </a:r>
            <a:r>
              <a:rPr lang="it-IT" i="1" dirty="0" smtClean="0"/>
              <a:t>)</a:t>
            </a:r>
          </a:p>
          <a:p>
            <a:pPr lvl="1">
              <a:buNone/>
            </a:pPr>
            <a:endParaRPr lang="it-IT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There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a market </a:t>
            </a:r>
            <a:r>
              <a:rPr lang="it-IT" dirty="0" err="1" smtClean="0"/>
              <a:t>failure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itself</a:t>
            </a:r>
            <a:r>
              <a:rPr lang="it-IT" dirty="0" smtClean="0"/>
              <a:t> </a:t>
            </a:r>
            <a:r>
              <a:rPr lang="it-IT" dirty="0" smtClean="0"/>
              <a:t>(!)</a:t>
            </a:r>
          </a:p>
          <a:p>
            <a:pPr lvl="1"/>
            <a:r>
              <a:rPr lang="it-IT" i="1" dirty="0" err="1" smtClean="0"/>
              <a:t>Growth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only</a:t>
            </a:r>
            <a:r>
              <a:rPr lang="it-IT" i="1" dirty="0" smtClean="0"/>
              <a:t> a </a:t>
            </a:r>
            <a:r>
              <a:rPr lang="it-IT" i="1" dirty="0" err="1" smtClean="0"/>
              <a:t>matter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“</a:t>
            </a:r>
            <a:r>
              <a:rPr lang="it-IT" i="1" dirty="0" err="1" smtClean="0"/>
              <a:t>money</a:t>
            </a:r>
            <a:r>
              <a:rPr lang="it-IT" i="1" dirty="0" smtClean="0"/>
              <a:t>”; </a:t>
            </a:r>
            <a:r>
              <a:rPr lang="it-IT" i="1" dirty="0" err="1" smtClean="0"/>
              <a:t>it</a:t>
            </a:r>
            <a:r>
              <a:rPr lang="it-IT" i="1" dirty="0" smtClean="0"/>
              <a:t> </a:t>
            </a:r>
            <a:r>
              <a:rPr lang="it-IT" i="1" dirty="0" err="1" smtClean="0"/>
              <a:t>generates</a:t>
            </a:r>
            <a:r>
              <a:rPr lang="it-IT" i="1" dirty="0" smtClean="0"/>
              <a:t> “social” </a:t>
            </a:r>
            <a:r>
              <a:rPr lang="it-IT" i="1" dirty="0" err="1" smtClean="0"/>
              <a:t>externalities</a:t>
            </a:r>
            <a:r>
              <a:rPr lang="it-IT" i="1" dirty="0" smtClean="0"/>
              <a:t> (e.g. </a:t>
            </a:r>
            <a:r>
              <a:rPr lang="it-IT" i="1" dirty="0" err="1" smtClean="0"/>
              <a:t>less</a:t>
            </a:r>
            <a:r>
              <a:rPr lang="it-IT" i="1" dirty="0" smtClean="0"/>
              <a:t> </a:t>
            </a:r>
            <a:r>
              <a:rPr lang="it-IT" i="1" dirty="0" err="1" smtClean="0"/>
              <a:t>political</a:t>
            </a:r>
            <a:r>
              <a:rPr lang="it-IT" i="1" dirty="0" smtClean="0"/>
              <a:t> </a:t>
            </a:r>
            <a:r>
              <a:rPr lang="it-IT" i="1" dirty="0" err="1" smtClean="0"/>
              <a:t>tensions</a:t>
            </a:r>
            <a:r>
              <a:rPr lang="it-IT" i="1" dirty="0" smtClean="0"/>
              <a:t>, </a:t>
            </a:r>
            <a:r>
              <a:rPr lang="it-IT" i="1" dirty="0" err="1" smtClean="0"/>
              <a:t>tolerance</a:t>
            </a:r>
            <a:r>
              <a:rPr lang="it-IT" i="1" dirty="0" smtClean="0"/>
              <a:t>, etc.)</a:t>
            </a:r>
          </a:p>
          <a:p>
            <a:pPr lvl="1"/>
            <a:r>
              <a:rPr lang="it-IT" i="1" dirty="0" err="1" smtClean="0"/>
              <a:t>Links</a:t>
            </a:r>
            <a:r>
              <a:rPr lang="it-IT" i="1" dirty="0" smtClean="0"/>
              <a:t> </a:t>
            </a:r>
            <a:r>
              <a:rPr lang="it-IT" i="1" dirty="0" err="1" smtClean="0"/>
              <a:t>between</a:t>
            </a:r>
            <a:r>
              <a:rPr lang="it-IT" i="1" dirty="0" smtClean="0"/>
              <a:t> low </a:t>
            </a:r>
            <a:r>
              <a:rPr lang="it-IT" i="1" dirty="0" err="1" smtClean="0"/>
              <a:t>growth</a:t>
            </a:r>
            <a:r>
              <a:rPr lang="it-IT" i="1" dirty="0" smtClean="0"/>
              <a:t> and </a:t>
            </a:r>
            <a:r>
              <a:rPr lang="it-IT" i="1" dirty="0" err="1" smtClean="0"/>
              <a:t>political</a:t>
            </a:r>
            <a:r>
              <a:rPr lang="it-IT" i="1" dirty="0" smtClean="0"/>
              <a:t> “dark </a:t>
            </a:r>
            <a:r>
              <a:rPr lang="it-IT" i="1" dirty="0" err="1" smtClean="0"/>
              <a:t>periods</a:t>
            </a:r>
            <a:r>
              <a:rPr lang="it-IT" i="1" dirty="0" smtClean="0"/>
              <a:t>”</a:t>
            </a:r>
          </a:p>
          <a:p>
            <a:pPr lvl="1"/>
            <a:endParaRPr lang="it-IT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key driver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improving</a:t>
            </a:r>
            <a:r>
              <a:rPr lang="it-IT" dirty="0" smtClean="0"/>
              <a:t> living standard (</a:t>
            </a:r>
            <a:r>
              <a:rPr lang="it-IT" dirty="0" err="1" smtClean="0"/>
              <a:t>not</a:t>
            </a:r>
            <a:r>
              <a:rPr lang="it-IT" dirty="0" smtClean="0"/>
              <a:t> capital or </a:t>
            </a:r>
            <a:r>
              <a:rPr lang="it-IT" dirty="0" err="1" smtClean="0"/>
              <a:t>saving</a:t>
            </a:r>
            <a:r>
              <a:rPr lang="it-IT" dirty="0" smtClean="0"/>
              <a:t> </a:t>
            </a:r>
            <a:r>
              <a:rPr lang="it-IT" dirty="0" err="1" smtClean="0"/>
              <a:t>accumulation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drives</a:t>
            </a:r>
            <a:r>
              <a:rPr lang="it-IT" dirty="0" smtClean="0"/>
              <a:t> a </a:t>
            </a:r>
            <a:r>
              <a:rPr lang="it-IT" dirty="0" err="1" smtClean="0"/>
              <a:t>country</a:t>
            </a:r>
            <a:r>
              <a:rPr lang="it-IT" dirty="0" smtClean="0"/>
              <a:t>’s long </a:t>
            </a: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endParaRPr lang="it-IT" dirty="0" smtClean="0"/>
          </a:p>
          <a:p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 </a:t>
            </a:r>
            <a:r>
              <a:rPr lang="it-IT" dirty="0" err="1" smtClean="0"/>
              <a:t>recognize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Innovation</a:t>
            </a:r>
            <a:r>
              <a:rPr lang="it-IT" dirty="0" smtClean="0"/>
              <a:t> policy </a:t>
            </a:r>
            <a:r>
              <a:rPr lang="it-IT" dirty="0" err="1" smtClean="0"/>
              <a:t>differs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Industrial Policy (and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“</a:t>
            </a:r>
            <a:r>
              <a:rPr lang="it-IT" dirty="0" err="1" smtClean="0"/>
              <a:t>technology</a:t>
            </a:r>
            <a:r>
              <a:rPr lang="it-IT" dirty="0" smtClean="0"/>
              <a:t>” policy).</a:t>
            </a:r>
          </a:p>
          <a:p>
            <a:r>
              <a:rPr lang="it-IT" dirty="0" smtClean="0"/>
              <a:t>Free market </a:t>
            </a:r>
            <a:r>
              <a:rPr lang="it-IT" dirty="0" err="1" smtClean="0"/>
              <a:t>ideologues</a:t>
            </a:r>
            <a:r>
              <a:rPr lang="it-IT" dirty="0" smtClean="0"/>
              <a:t> </a:t>
            </a:r>
            <a:r>
              <a:rPr lang="it-IT" dirty="0" err="1" smtClean="0"/>
              <a:t>blur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!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innovation</a:t>
            </a:r>
            <a:r>
              <a:rPr lang="it-IT" dirty="0" smtClean="0"/>
              <a:t> policy continuum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Leave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principle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to</a:t>
            </a:r>
            <a:r>
              <a:rPr lang="it-IT" dirty="0" smtClean="0">
                <a:solidFill>
                  <a:srgbClr val="FF0000"/>
                </a:solidFill>
              </a:rPr>
              <a:t> free market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Support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factor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conditions</a:t>
            </a:r>
            <a:r>
              <a:rPr lang="it-IT" dirty="0" smtClean="0">
                <a:solidFill>
                  <a:srgbClr val="00B050"/>
                </a:solidFill>
              </a:rPr>
              <a:t> (e.g. science, </a:t>
            </a:r>
            <a:r>
              <a:rPr lang="it-IT" dirty="0" err="1" smtClean="0">
                <a:solidFill>
                  <a:srgbClr val="00B050"/>
                </a:solidFill>
              </a:rPr>
              <a:t>skills</a:t>
            </a:r>
            <a:r>
              <a:rPr lang="it-IT" dirty="0" smtClean="0">
                <a:solidFill>
                  <a:srgbClr val="00B050"/>
                </a:solidFill>
              </a:rPr>
              <a:t>) </a:t>
            </a:r>
          </a:p>
          <a:p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Support</a:t>
            </a:r>
            <a:r>
              <a:rPr lang="it-IT" dirty="0" smtClean="0">
                <a:solidFill>
                  <a:srgbClr val="00B050"/>
                </a:solidFill>
              </a:rPr>
              <a:t> key </a:t>
            </a:r>
            <a:r>
              <a:rPr lang="it-IT" u="sng" dirty="0" err="1" smtClean="0">
                <a:solidFill>
                  <a:srgbClr val="00B050"/>
                </a:solidFill>
              </a:rPr>
              <a:t>broad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industries</a:t>
            </a:r>
            <a:r>
              <a:rPr lang="it-IT" dirty="0" smtClean="0">
                <a:solidFill>
                  <a:srgbClr val="00B050"/>
                </a:solidFill>
              </a:rPr>
              <a:t>/</a:t>
            </a:r>
            <a:r>
              <a:rPr lang="it-IT" dirty="0" err="1" smtClean="0">
                <a:solidFill>
                  <a:srgbClr val="00B050"/>
                </a:solidFill>
              </a:rPr>
              <a:t>technologies</a:t>
            </a:r>
            <a:r>
              <a:rPr lang="it-IT" dirty="0" smtClean="0">
                <a:solidFill>
                  <a:srgbClr val="00B050"/>
                </a:solidFill>
              </a:rPr>
              <a:t> (e.g. </a:t>
            </a:r>
            <a:r>
              <a:rPr lang="it-IT" dirty="0" err="1" smtClean="0">
                <a:solidFill>
                  <a:srgbClr val="00B050"/>
                </a:solidFill>
              </a:rPr>
              <a:t>batteries</a:t>
            </a:r>
            <a:r>
              <a:rPr lang="it-IT" dirty="0" smtClean="0">
                <a:solidFill>
                  <a:srgbClr val="00B050"/>
                </a:solidFill>
              </a:rPr>
              <a:t>)</a:t>
            </a:r>
          </a:p>
          <a:p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Pick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u="sng" dirty="0" err="1" smtClean="0">
                <a:solidFill>
                  <a:srgbClr val="FF0000"/>
                </a:solidFill>
              </a:rPr>
              <a:t>specific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firm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r>
              <a:rPr lang="it-IT" dirty="0" err="1" smtClean="0">
                <a:solidFill>
                  <a:srgbClr val="FF0000"/>
                </a:solidFill>
              </a:rPr>
              <a:t>industries</a:t>
            </a:r>
            <a:r>
              <a:rPr lang="it-IT" dirty="0" smtClean="0">
                <a:solidFill>
                  <a:srgbClr val="FF0000"/>
                </a:solidFill>
              </a:rPr>
              <a:t>/</a:t>
            </a:r>
            <a:r>
              <a:rPr lang="it-IT" dirty="0" err="1" smtClean="0">
                <a:solidFill>
                  <a:srgbClr val="FF0000"/>
                </a:solidFill>
              </a:rPr>
              <a:t>technologies</a:t>
            </a:r>
            <a:r>
              <a:rPr lang="it-IT" dirty="0" smtClean="0">
                <a:solidFill>
                  <a:srgbClr val="FF0000"/>
                </a:solidFill>
              </a:rPr>
              <a:t> (“</a:t>
            </a:r>
            <a:r>
              <a:rPr lang="it-IT" dirty="0" err="1" smtClean="0">
                <a:solidFill>
                  <a:srgbClr val="FF0000"/>
                </a:solidFill>
              </a:rPr>
              <a:t>picking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winners</a:t>
            </a:r>
            <a:r>
              <a:rPr lang="it-IT" dirty="0" smtClean="0">
                <a:solidFill>
                  <a:srgbClr val="FF0000"/>
                </a:solidFill>
              </a:rPr>
              <a:t>” / industrial policy)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 policy = </a:t>
            </a:r>
            <a:r>
              <a:rPr lang="it-IT" dirty="0" err="1" smtClean="0"/>
              <a:t>Enhancing</a:t>
            </a:r>
            <a:r>
              <a:rPr lang="it-IT" dirty="0" smtClean="0"/>
              <a:t> the </a:t>
            </a:r>
            <a:r>
              <a:rPr lang="it-IT" dirty="0" err="1" smtClean="0"/>
              <a:t>strenght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a </a:t>
            </a:r>
            <a:r>
              <a:rPr lang="it-IT" dirty="0" err="1" smtClean="0"/>
              <a:t>nation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ecosystem</a:t>
            </a:r>
            <a:endParaRPr lang="it-IT" dirty="0" smtClean="0"/>
          </a:p>
          <a:p>
            <a:r>
              <a:rPr lang="it-IT" dirty="0" smtClean="0"/>
              <a:t>Business innovate </a:t>
            </a:r>
            <a:r>
              <a:rPr lang="it-IT" dirty="0" err="1" smtClean="0"/>
              <a:t>with</a:t>
            </a:r>
            <a:r>
              <a:rPr lang="it-IT" dirty="0" smtClean="0"/>
              <a:t> the help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institutions…public</a:t>
            </a:r>
            <a:r>
              <a:rPr lang="it-IT" dirty="0" smtClean="0"/>
              <a:t> policy can </a:t>
            </a:r>
            <a:r>
              <a:rPr lang="it-IT" dirty="0" err="1" smtClean="0"/>
              <a:t>either</a:t>
            </a:r>
            <a:r>
              <a:rPr lang="it-IT" dirty="0" smtClean="0"/>
              <a:t> </a:t>
            </a:r>
            <a:r>
              <a:rPr lang="it-IT" dirty="0" err="1" smtClean="0"/>
              <a:t>spur</a:t>
            </a:r>
            <a:r>
              <a:rPr lang="it-IT" dirty="0" smtClean="0"/>
              <a:t> or </a:t>
            </a:r>
            <a:r>
              <a:rPr lang="it-IT" dirty="0" err="1" smtClean="0"/>
              <a:t>retard</a:t>
            </a:r>
            <a:r>
              <a:rPr lang="it-IT" dirty="0" smtClean="0"/>
              <a:t> the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companies</a:t>
            </a:r>
            <a:r>
              <a:rPr lang="it-IT" dirty="0" smtClean="0"/>
              <a:t>.</a:t>
            </a:r>
          </a:p>
          <a:p>
            <a:r>
              <a:rPr lang="it-IT" dirty="0" smtClean="0"/>
              <a:t>E.g. the US </a:t>
            </a:r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“</a:t>
            </a:r>
            <a:r>
              <a:rPr lang="it-IT" dirty="0" err="1" smtClean="0"/>
              <a:t>batteries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r>
              <a:rPr lang="it-IT" dirty="0" smtClean="0"/>
              <a:t>” (</a:t>
            </a:r>
            <a:r>
              <a:rPr lang="it-IT" dirty="0" err="1" smtClean="0"/>
              <a:t>as</a:t>
            </a:r>
            <a:r>
              <a:rPr lang="it-IT" dirty="0" smtClean="0"/>
              <a:t> key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clean</a:t>
            </a:r>
            <a:r>
              <a:rPr lang="it-IT" dirty="0" smtClean="0"/>
              <a:t> </a:t>
            </a:r>
            <a:r>
              <a:rPr lang="it-IT" dirty="0" err="1" smtClean="0"/>
              <a:t>economy…</a:t>
            </a:r>
            <a:r>
              <a:rPr lang="it-IT" dirty="0" smtClean="0"/>
              <a:t>.)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it-IT" sz="3100" dirty="0" smtClean="0"/>
              <a:t>10 </a:t>
            </a:r>
            <a:r>
              <a:rPr lang="it-IT" sz="3100" dirty="0" err="1" smtClean="0"/>
              <a:t>Specific</a:t>
            </a:r>
            <a:r>
              <a:rPr lang="it-IT" sz="3100" dirty="0" smtClean="0"/>
              <a:t> “</a:t>
            </a:r>
            <a:r>
              <a:rPr lang="it-IT" sz="3100" dirty="0" err="1" smtClean="0"/>
              <a:t>innovation</a:t>
            </a:r>
            <a:r>
              <a:rPr lang="it-IT" sz="3100" dirty="0" smtClean="0"/>
              <a:t> </a:t>
            </a:r>
            <a:r>
              <a:rPr lang="it-IT" sz="3100" dirty="0" err="1" smtClean="0"/>
              <a:t>related</a:t>
            </a:r>
            <a:r>
              <a:rPr lang="it-IT" sz="3100" dirty="0" smtClean="0"/>
              <a:t> (free)market </a:t>
            </a:r>
            <a:r>
              <a:rPr lang="it-IT" sz="3100" dirty="0" err="1" smtClean="0"/>
              <a:t>failures</a:t>
            </a:r>
            <a:r>
              <a:rPr lang="it-IT" sz="3100" dirty="0" smtClean="0"/>
              <a:t>”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markets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markets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commodities</a:t>
            </a:r>
            <a:r>
              <a:rPr lang="it-IT" dirty="0" smtClean="0"/>
              <a:t>! </a:t>
            </a:r>
          </a:p>
          <a:p>
            <a:endParaRPr lang="it-IT" dirty="0" smtClean="0"/>
          </a:p>
          <a:p>
            <a:r>
              <a:rPr lang="it-IT" dirty="0" smtClean="0"/>
              <a:t>“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comes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, the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concept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market </a:t>
            </a:r>
            <a:r>
              <a:rPr lang="it-IT" dirty="0" err="1" smtClean="0"/>
              <a:t>failure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faulty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”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Bacause</a:t>
            </a:r>
            <a:r>
              <a:rPr lang="it-IT" dirty="0" smtClean="0"/>
              <a:t>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firms</a:t>
            </a:r>
            <a:r>
              <a:rPr lang="it-IT" dirty="0" smtClean="0"/>
              <a:t> and </a:t>
            </a:r>
            <a:r>
              <a:rPr lang="it-IT" dirty="0" err="1" smtClean="0"/>
              <a:t>enterpreneurs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capture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benefits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innovative </a:t>
            </a:r>
            <a:r>
              <a:rPr lang="it-IT" dirty="0" err="1" smtClean="0"/>
              <a:t>activity</a:t>
            </a:r>
            <a:r>
              <a:rPr lang="it-IT" dirty="0" smtClean="0"/>
              <a:t>.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produce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sociery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.</a:t>
            </a:r>
          </a:p>
          <a:p>
            <a:pPr lvl="1"/>
            <a:r>
              <a:rPr lang="it-IT" i="1" dirty="0" smtClean="0"/>
              <a:t>Apple </a:t>
            </a:r>
            <a:r>
              <a:rPr lang="it-IT" i="1" dirty="0" err="1" smtClean="0"/>
              <a:t>iPad…</a:t>
            </a:r>
            <a:r>
              <a:rPr lang="it-IT" i="1" dirty="0" smtClean="0"/>
              <a:t>(</a:t>
            </a:r>
            <a:r>
              <a:rPr lang="it-IT" i="1" dirty="0" err="1" smtClean="0"/>
              <a:t>today</a:t>
            </a:r>
            <a:r>
              <a:rPr lang="it-IT" i="1" dirty="0" smtClean="0"/>
              <a:t>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only</a:t>
            </a:r>
            <a:r>
              <a:rPr lang="it-IT" i="1" dirty="0" smtClean="0"/>
              <a:t> Apple </a:t>
            </a:r>
            <a:r>
              <a:rPr lang="it-IT" i="1" dirty="0" err="1" smtClean="0"/>
              <a:t>tablets</a:t>
            </a:r>
            <a:r>
              <a:rPr lang="it-IT" i="1" dirty="0" smtClean="0"/>
              <a:t>!)</a:t>
            </a:r>
          </a:p>
          <a:p>
            <a:pPr lvl="1"/>
            <a:r>
              <a:rPr lang="it-IT" i="1" dirty="0" err="1" smtClean="0"/>
              <a:t>Knowledge</a:t>
            </a:r>
            <a:r>
              <a:rPr lang="it-IT" i="1" dirty="0" smtClean="0"/>
              <a:t>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contained</a:t>
            </a:r>
            <a:r>
              <a:rPr lang="it-IT" i="1" dirty="0" smtClean="0"/>
              <a:t> in </a:t>
            </a:r>
            <a:r>
              <a:rPr lang="it-IT" i="1" dirty="0" err="1" smtClean="0"/>
              <a:t>one</a:t>
            </a:r>
            <a:r>
              <a:rPr lang="it-IT" i="1" dirty="0" smtClean="0"/>
              <a:t> single </a:t>
            </a:r>
            <a:r>
              <a:rPr lang="it-IT" i="1" dirty="0" err="1" smtClean="0"/>
              <a:t>firm</a:t>
            </a:r>
            <a:r>
              <a:rPr lang="it-IT" i="1" dirty="0" smtClean="0"/>
              <a:t>; </a:t>
            </a:r>
          </a:p>
          <a:p>
            <a:pPr lvl="1"/>
            <a:r>
              <a:rPr lang="it-IT" i="1" dirty="0" err="1" smtClean="0"/>
              <a:t>Spill</a:t>
            </a:r>
            <a:r>
              <a:rPr lang="it-IT" i="1" dirty="0" smtClean="0"/>
              <a:t> </a:t>
            </a:r>
            <a:r>
              <a:rPr lang="it-IT" i="1" dirty="0" err="1" smtClean="0"/>
              <a:t>over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other</a:t>
            </a:r>
            <a:r>
              <a:rPr lang="it-IT" i="1" dirty="0" smtClean="0"/>
              <a:t> </a:t>
            </a:r>
            <a:r>
              <a:rPr lang="it-IT" i="1" dirty="0" err="1" smtClean="0"/>
              <a:t>firms</a:t>
            </a:r>
            <a:r>
              <a:rPr lang="it-IT" i="1" dirty="0" smtClean="0"/>
              <a:t> and </a:t>
            </a:r>
            <a:r>
              <a:rPr lang="it-IT" i="1" dirty="0" err="1" smtClean="0"/>
              <a:t>individuals</a:t>
            </a:r>
            <a:r>
              <a:rPr lang="it-IT" i="1" dirty="0" smtClean="0"/>
              <a:t> (</a:t>
            </a:r>
            <a:r>
              <a:rPr lang="it-IT" i="1" dirty="0" err="1" smtClean="0"/>
              <a:t>externalities</a:t>
            </a:r>
            <a:r>
              <a:rPr lang="it-IT" i="1" dirty="0" smtClean="0"/>
              <a:t>)</a:t>
            </a:r>
          </a:p>
          <a:p>
            <a:pPr lvl="1"/>
            <a:r>
              <a:rPr lang="it-IT" i="1" dirty="0" smtClean="0"/>
              <a:t>On </a:t>
            </a:r>
            <a:r>
              <a:rPr lang="it-IT" i="1" dirty="0" err="1" smtClean="0"/>
              <a:t>average</a:t>
            </a:r>
            <a:r>
              <a:rPr lang="it-IT" i="1" dirty="0" smtClean="0"/>
              <a:t>, </a:t>
            </a:r>
            <a:r>
              <a:rPr lang="it-IT" i="1" dirty="0" err="1" smtClean="0"/>
              <a:t>returns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society </a:t>
            </a:r>
            <a:r>
              <a:rPr lang="it-IT" i="1" dirty="0" err="1" smtClean="0"/>
              <a:t>from</a:t>
            </a:r>
            <a:r>
              <a:rPr lang="it-IT" i="1" dirty="0" smtClean="0"/>
              <a:t> corporate </a:t>
            </a:r>
            <a:r>
              <a:rPr lang="it-IT" i="1" dirty="0" err="1" smtClean="0"/>
              <a:t>R&amp;D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double</a:t>
            </a:r>
            <a:r>
              <a:rPr lang="it-IT" i="1" dirty="0" smtClean="0"/>
              <a:t> </a:t>
            </a:r>
            <a:r>
              <a:rPr lang="it-IT" i="1" dirty="0" err="1" smtClean="0"/>
              <a:t>than</a:t>
            </a:r>
            <a:r>
              <a:rPr lang="it-IT" i="1" dirty="0" smtClean="0"/>
              <a:t> the </a:t>
            </a:r>
            <a:r>
              <a:rPr lang="it-IT" i="1" dirty="0" err="1" smtClean="0"/>
              <a:t>return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company! </a:t>
            </a:r>
          </a:p>
          <a:p>
            <a:pPr lvl="1"/>
            <a:r>
              <a:rPr lang="it-IT" i="1" dirty="0" err="1" smtClean="0"/>
              <a:t>Rationale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R&amp;D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Tax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credit</a:t>
            </a:r>
            <a:r>
              <a:rPr lang="it-IT" i="1" dirty="0" smtClean="0"/>
              <a:t> (</a:t>
            </a:r>
            <a:r>
              <a:rPr lang="it-IT" i="1" dirty="0" err="1" smtClean="0"/>
              <a:t>It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possible</a:t>
            </a:r>
            <a:r>
              <a:rPr lang="it-IT" i="1" dirty="0" smtClean="0"/>
              <a:t> </a:t>
            </a:r>
            <a:r>
              <a:rPr lang="it-IT" i="1" dirty="0" err="1" smtClean="0"/>
              <a:t>protect</a:t>
            </a:r>
            <a:r>
              <a:rPr lang="it-IT" i="1" dirty="0" smtClean="0"/>
              <a:t> </a:t>
            </a:r>
            <a:r>
              <a:rPr lang="it-IT" i="1" dirty="0" err="1" smtClean="0"/>
              <a:t>everythingh</a:t>
            </a:r>
            <a:r>
              <a:rPr lang="it-IT" i="1" dirty="0" smtClean="0"/>
              <a:t> </a:t>
            </a:r>
            <a:r>
              <a:rPr lang="it-IT" i="1" dirty="0" err="1" smtClean="0"/>
              <a:t>throuigh</a:t>
            </a:r>
            <a:r>
              <a:rPr lang="it-IT" i="1" dirty="0" smtClean="0"/>
              <a:t> </a:t>
            </a:r>
            <a:r>
              <a:rPr lang="it-IT" i="1" dirty="0" err="1" smtClean="0"/>
              <a:t>IRPs</a:t>
            </a:r>
            <a:r>
              <a:rPr lang="it-IT" i="1" dirty="0" smtClean="0"/>
              <a:t>)</a:t>
            </a:r>
            <a:endParaRPr lang="it-IT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High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risk</a:t>
            </a:r>
            <a:r>
              <a:rPr lang="it-IT" dirty="0" smtClean="0"/>
              <a:t>, </a:t>
            </a:r>
            <a:r>
              <a:rPr lang="it-IT" dirty="0" err="1" smtClean="0"/>
              <a:t>expense</a:t>
            </a:r>
            <a:r>
              <a:rPr lang="it-IT" dirty="0" smtClean="0"/>
              <a:t> and </a:t>
            </a:r>
            <a:r>
              <a:rPr lang="it-IT" dirty="0" err="1" smtClean="0"/>
              <a:t>differing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horizons</a:t>
            </a:r>
            <a:r>
              <a:rPr lang="it-IT" dirty="0" smtClean="0"/>
              <a:t>, </a:t>
            </a:r>
            <a:r>
              <a:rPr lang="it-IT" dirty="0" err="1" smtClean="0"/>
              <a:t>stifle</a:t>
            </a:r>
            <a:r>
              <a:rPr lang="it-IT" dirty="0" smtClean="0"/>
              <a:t> the </a:t>
            </a:r>
            <a:r>
              <a:rPr lang="it-IT" dirty="0" err="1" smtClean="0"/>
              <a:t>devolpment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platforms</a:t>
            </a:r>
            <a:r>
              <a:rPr lang="it-IT" dirty="0" smtClean="0"/>
              <a:t>.</a:t>
            </a:r>
          </a:p>
          <a:p>
            <a:pPr lvl="1"/>
            <a:r>
              <a:rPr lang="it-IT" i="1" dirty="0" err="1" smtClean="0"/>
              <a:t>Even</a:t>
            </a:r>
            <a:r>
              <a:rPr lang="it-IT" i="1" dirty="0" smtClean="0"/>
              <a:t> </a:t>
            </a:r>
            <a:r>
              <a:rPr lang="it-IT" i="1" dirty="0" err="1" smtClean="0"/>
              <a:t>rational</a:t>
            </a:r>
            <a:r>
              <a:rPr lang="it-IT" i="1" dirty="0" smtClean="0"/>
              <a:t> </a:t>
            </a:r>
            <a:r>
              <a:rPr lang="it-IT" i="1" dirty="0" err="1" smtClean="0"/>
              <a:t>companies</a:t>
            </a:r>
            <a:r>
              <a:rPr lang="it-IT" i="1" dirty="0" smtClean="0"/>
              <a:t> are </a:t>
            </a:r>
            <a:r>
              <a:rPr lang="it-IT" i="1" dirty="0" err="1" smtClean="0"/>
              <a:t>reluctant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invest</a:t>
            </a:r>
            <a:r>
              <a:rPr lang="it-IT" i="1" dirty="0" smtClean="0"/>
              <a:t> in </a:t>
            </a:r>
            <a:r>
              <a:rPr lang="it-IT" i="1" dirty="0" err="1" smtClean="0"/>
              <a:t>next-generation</a:t>
            </a:r>
            <a:r>
              <a:rPr lang="it-IT" i="1" dirty="0" smtClean="0"/>
              <a:t> </a:t>
            </a:r>
            <a:r>
              <a:rPr lang="it-IT" i="1" dirty="0" err="1" smtClean="0"/>
              <a:t>technologies</a:t>
            </a:r>
            <a:endParaRPr lang="it-IT" i="1" dirty="0" smtClean="0"/>
          </a:p>
          <a:p>
            <a:pPr lvl="1"/>
            <a:r>
              <a:rPr lang="it-IT" i="1" dirty="0" smtClean="0"/>
              <a:t>DARPA (</a:t>
            </a:r>
            <a:r>
              <a:rPr lang="it-IT" i="1" dirty="0" err="1" smtClean="0"/>
              <a:t>Defence</a:t>
            </a:r>
            <a:r>
              <a:rPr lang="it-IT" i="1" dirty="0" smtClean="0"/>
              <a:t> </a:t>
            </a:r>
            <a:r>
              <a:rPr lang="it-IT" i="1" dirty="0" err="1" smtClean="0"/>
              <a:t>Advanced</a:t>
            </a:r>
            <a:r>
              <a:rPr lang="it-IT" i="1" dirty="0" smtClean="0"/>
              <a:t> </a:t>
            </a:r>
            <a:r>
              <a:rPr lang="it-IT" i="1" dirty="0" err="1" smtClean="0"/>
              <a:t>Research</a:t>
            </a:r>
            <a:r>
              <a:rPr lang="it-IT" i="1" dirty="0" smtClean="0"/>
              <a:t> Project </a:t>
            </a:r>
            <a:r>
              <a:rPr lang="it-IT" i="1" dirty="0" err="1" smtClean="0"/>
              <a:t>Agency</a:t>
            </a:r>
            <a:r>
              <a:rPr lang="it-IT" i="1" dirty="0" smtClean="0"/>
              <a:t>) </a:t>
            </a:r>
            <a:r>
              <a:rPr lang="it-IT" i="1" dirty="0" err="1" smtClean="0"/>
              <a:t>supported</a:t>
            </a:r>
            <a:r>
              <a:rPr lang="it-IT" i="1" dirty="0" smtClean="0"/>
              <a:t> </a:t>
            </a:r>
            <a:r>
              <a:rPr lang="it-IT" i="1" dirty="0" err="1" smtClean="0"/>
              <a:t>initial</a:t>
            </a:r>
            <a:r>
              <a:rPr lang="it-IT" i="1" dirty="0" smtClean="0"/>
              <a:t> </a:t>
            </a:r>
            <a:r>
              <a:rPr lang="it-IT" i="1" dirty="0" err="1" smtClean="0"/>
              <a:t>development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the Internet </a:t>
            </a:r>
          </a:p>
          <a:p>
            <a:pPr lvl="1"/>
            <a:r>
              <a:rPr lang="it-IT" i="1" dirty="0" err="1" smtClean="0"/>
              <a:t>It</a:t>
            </a:r>
            <a:r>
              <a:rPr lang="it-IT" i="1" dirty="0" smtClean="0"/>
              <a:t> </a:t>
            </a:r>
            <a:r>
              <a:rPr lang="it-IT" i="1" dirty="0" err="1" smtClean="0"/>
              <a:t>helped</a:t>
            </a:r>
            <a:r>
              <a:rPr lang="it-IT" i="1" dirty="0" smtClean="0"/>
              <a:t> coordinate </a:t>
            </a:r>
            <a:r>
              <a:rPr lang="it-IT" i="1" dirty="0" err="1" smtClean="0"/>
              <a:t>reserch</a:t>
            </a:r>
            <a:r>
              <a:rPr lang="it-IT" i="1" dirty="0" smtClean="0"/>
              <a:t>; </a:t>
            </a:r>
            <a:r>
              <a:rPr lang="it-IT" i="1" dirty="0" err="1" smtClean="0"/>
              <a:t>created</a:t>
            </a:r>
            <a:r>
              <a:rPr lang="it-IT" i="1" dirty="0" smtClean="0"/>
              <a:t> </a:t>
            </a:r>
            <a:r>
              <a:rPr lang="it-IT" i="1" dirty="0" err="1" smtClean="0"/>
              <a:t>interoperability</a:t>
            </a:r>
            <a:r>
              <a:rPr lang="it-IT" i="1" dirty="0" smtClean="0"/>
              <a:t> </a:t>
            </a:r>
            <a:r>
              <a:rPr lang="it-IT" i="1" dirty="0" err="1" smtClean="0"/>
              <a:t>standards</a:t>
            </a:r>
            <a:r>
              <a:rPr lang="it-IT" i="1" dirty="0" smtClean="0"/>
              <a:t>; etc. </a:t>
            </a:r>
          </a:p>
          <a:p>
            <a:pPr lvl="1"/>
            <a:r>
              <a:rPr lang="it-IT" i="1" dirty="0" err="1" smtClean="0"/>
              <a:t>It</a:t>
            </a:r>
            <a:r>
              <a:rPr lang="it-IT" i="1" dirty="0" smtClean="0"/>
              <a:t> can </a:t>
            </a:r>
            <a:r>
              <a:rPr lang="it-IT" i="1" dirty="0" err="1" smtClean="0"/>
              <a:t>be</a:t>
            </a:r>
            <a:r>
              <a:rPr lang="it-IT" i="1" dirty="0" smtClean="0"/>
              <a:t>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government</a:t>
            </a:r>
            <a:r>
              <a:rPr lang="it-IT" i="1" dirty="0" smtClean="0"/>
              <a:t> </a:t>
            </a:r>
            <a:r>
              <a:rPr lang="it-IT" i="1" dirty="0" err="1" smtClean="0"/>
              <a:t>invest</a:t>
            </a:r>
            <a:r>
              <a:rPr lang="it-IT" i="1" dirty="0" smtClean="0"/>
              <a:t> in “</a:t>
            </a:r>
            <a:r>
              <a:rPr lang="it-IT" i="1" dirty="0" err="1" smtClean="0"/>
              <a:t>unwise</a:t>
            </a:r>
            <a:r>
              <a:rPr lang="it-IT" i="1" dirty="0" smtClean="0"/>
              <a:t>” </a:t>
            </a:r>
            <a:r>
              <a:rPr lang="it-IT" i="1" dirty="0" err="1" smtClean="0"/>
              <a:t>projects…</a:t>
            </a:r>
            <a:r>
              <a:rPr lang="it-IT" i="1" dirty="0" smtClean="0"/>
              <a:t>(</a:t>
            </a:r>
            <a:r>
              <a:rPr lang="it-IT" i="1" dirty="0" err="1" smtClean="0"/>
              <a:t>as</a:t>
            </a:r>
            <a:r>
              <a:rPr lang="it-IT" i="1" dirty="0" smtClean="0"/>
              <a:t> the market </a:t>
            </a:r>
            <a:r>
              <a:rPr lang="it-IT" i="1" dirty="0" err="1" smtClean="0"/>
              <a:t>sometimes</a:t>
            </a:r>
            <a:r>
              <a:rPr lang="it-IT" i="1" dirty="0" smtClean="0"/>
              <a:t>!); </a:t>
            </a:r>
            <a:r>
              <a:rPr lang="it-IT" i="1" dirty="0" err="1" smtClean="0"/>
              <a:t>sometime</a:t>
            </a:r>
            <a:r>
              <a:rPr lang="it-IT" i="1" dirty="0" smtClean="0"/>
              <a:t> </a:t>
            </a:r>
            <a:r>
              <a:rPr lang="it-IT" i="1" dirty="0" err="1" smtClean="0"/>
              <a:t>it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a </a:t>
            </a:r>
            <a:r>
              <a:rPr lang="it-IT" i="1" dirty="0" err="1" smtClean="0"/>
              <a:t>matter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“</a:t>
            </a:r>
            <a:r>
              <a:rPr lang="it-IT" i="1" dirty="0" err="1" smtClean="0"/>
              <a:t>vast</a:t>
            </a:r>
            <a:r>
              <a:rPr lang="it-IT" i="1" dirty="0" smtClean="0"/>
              <a:t> </a:t>
            </a:r>
            <a:r>
              <a:rPr lang="it-IT" i="1" dirty="0" err="1" smtClean="0"/>
              <a:t>level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uncertainty</a:t>
            </a:r>
            <a:r>
              <a:rPr lang="it-IT" i="1" dirty="0" smtClean="0"/>
              <a:t>”..</a:t>
            </a:r>
          </a:p>
          <a:p>
            <a:pPr lvl="1"/>
            <a:r>
              <a:rPr lang="it-IT" i="1" dirty="0" err="1" smtClean="0"/>
              <a:t>Businesses</a:t>
            </a:r>
            <a:r>
              <a:rPr lang="it-IT" i="1" dirty="0" smtClean="0"/>
              <a:t>  </a:t>
            </a:r>
            <a:r>
              <a:rPr lang="it-IT" i="1" dirty="0" err="1" smtClean="0"/>
              <a:t>often</a:t>
            </a:r>
            <a:r>
              <a:rPr lang="it-IT" i="1" dirty="0" smtClean="0"/>
              <a:t> </a:t>
            </a:r>
            <a:r>
              <a:rPr lang="it-IT" i="1" dirty="0" err="1" smtClean="0"/>
              <a:t>need</a:t>
            </a:r>
            <a:r>
              <a:rPr lang="it-IT" i="1" dirty="0" smtClean="0"/>
              <a:t> “</a:t>
            </a:r>
            <a:r>
              <a:rPr lang="it-IT" i="1" dirty="0" err="1" smtClean="0"/>
              <a:t>shared</a:t>
            </a:r>
            <a:r>
              <a:rPr lang="it-IT" i="1" dirty="0" smtClean="0"/>
              <a:t> </a:t>
            </a:r>
            <a:r>
              <a:rPr lang="it-IT" i="1" dirty="0" err="1" smtClean="0"/>
              <a:t>infratechnologies</a:t>
            </a:r>
            <a:r>
              <a:rPr lang="it-IT" i="1" dirty="0" smtClean="0"/>
              <a:t>” (es. </a:t>
            </a:r>
            <a:r>
              <a:rPr lang="it-IT" i="1" dirty="0" err="1" smtClean="0"/>
              <a:t>messurement</a:t>
            </a:r>
            <a:r>
              <a:rPr lang="it-IT" i="1" dirty="0" smtClean="0"/>
              <a:t> </a:t>
            </a:r>
            <a:r>
              <a:rPr lang="it-IT" i="1" dirty="0" err="1" smtClean="0"/>
              <a:t>methods</a:t>
            </a:r>
            <a:r>
              <a:rPr lang="it-IT" i="1" dirty="0" smtClean="0"/>
              <a:t>, </a:t>
            </a:r>
            <a:r>
              <a:rPr lang="it-IT" i="1" dirty="0" err="1" smtClean="0"/>
              <a:t>process</a:t>
            </a:r>
            <a:r>
              <a:rPr lang="it-IT" i="1" dirty="0" smtClean="0"/>
              <a:t> </a:t>
            </a:r>
            <a:r>
              <a:rPr lang="it-IT" i="1" dirty="0" err="1" smtClean="0"/>
              <a:t>control</a:t>
            </a:r>
            <a:r>
              <a:rPr lang="it-IT" i="1" dirty="0" smtClean="0"/>
              <a:t> </a:t>
            </a:r>
            <a:r>
              <a:rPr lang="it-IT" i="1" dirty="0" err="1" smtClean="0"/>
              <a:t>techniques</a:t>
            </a:r>
            <a:r>
              <a:rPr lang="it-IT" i="1" dirty="0" smtClean="0"/>
              <a:t>, science/</a:t>
            </a:r>
            <a:r>
              <a:rPr lang="it-IT" i="1" dirty="0" err="1" smtClean="0"/>
              <a:t>engeneering</a:t>
            </a:r>
            <a:r>
              <a:rPr lang="it-IT" i="1" dirty="0" smtClean="0"/>
              <a:t> data, </a:t>
            </a:r>
            <a:r>
              <a:rPr lang="it-IT" i="1" dirty="0" err="1" smtClean="0"/>
              <a:t>etc</a:t>
            </a:r>
            <a:r>
              <a:rPr lang="it-IT" i="1" dirty="0" smtClean="0"/>
              <a:t>)  </a:t>
            </a:r>
            <a:r>
              <a:rPr lang="it-IT" i="1" dirty="0" err="1" smtClean="0"/>
              <a:t>that</a:t>
            </a:r>
            <a:r>
              <a:rPr lang="it-IT" i="1" dirty="0" smtClean="0"/>
              <a:t> </a:t>
            </a:r>
            <a:r>
              <a:rPr lang="it-IT" i="1" dirty="0" err="1" smtClean="0"/>
              <a:t>deliver</a:t>
            </a:r>
            <a:r>
              <a:rPr lang="it-IT" i="1" dirty="0" smtClean="0"/>
              <a:t> </a:t>
            </a:r>
            <a:r>
              <a:rPr lang="it-IT" i="1" dirty="0" err="1" smtClean="0"/>
              <a:t>substantial</a:t>
            </a:r>
            <a:r>
              <a:rPr lang="it-IT" i="1" dirty="0" smtClean="0"/>
              <a:t> </a:t>
            </a:r>
            <a:r>
              <a:rPr lang="it-IT" i="1" dirty="0" err="1" smtClean="0"/>
              <a:t>economic</a:t>
            </a:r>
            <a:r>
              <a:rPr lang="it-IT" i="1" dirty="0" smtClean="0"/>
              <a:t> </a:t>
            </a:r>
            <a:r>
              <a:rPr lang="it-IT" i="1" dirty="0" err="1" smtClean="0"/>
              <a:t>benefits</a:t>
            </a:r>
            <a:r>
              <a:rPr lang="it-IT" i="1" dirty="0" smtClean="0"/>
              <a:t> </a:t>
            </a:r>
          </a:p>
          <a:p>
            <a:pPr lvl="1"/>
            <a:endParaRPr lang="it-IT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Capital market </a:t>
            </a:r>
            <a:r>
              <a:rPr lang="it-IT" dirty="0" err="1" smtClean="0"/>
              <a:t>failures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private </a:t>
            </a:r>
            <a:r>
              <a:rPr lang="it-IT" dirty="0" err="1" smtClean="0"/>
              <a:t>financing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R&amp;D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shift</a:t>
            </a:r>
            <a:r>
              <a:rPr lang="it-IT" dirty="0" smtClean="0"/>
              <a:t> </a:t>
            </a:r>
            <a:r>
              <a:rPr lang="it-IT" dirty="0" err="1" smtClean="0"/>
              <a:t>away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innovation-based</a:t>
            </a:r>
            <a:r>
              <a:rPr lang="it-IT" dirty="0" smtClean="0"/>
              <a:t> and </a:t>
            </a:r>
            <a:r>
              <a:rPr lang="it-IT" dirty="0" err="1" smtClean="0"/>
              <a:t>enterpreneurial</a:t>
            </a:r>
            <a:r>
              <a:rPr lang="it-IT" dirty="0" smtClean="0"/>
              <a:t> </a:t>
            </a:r>
            <a:r>
              <a:rPr lang="it-IT" dirty="0" err="1" smtClean="0"/>
              <a:t>efforts</a:t>
            </a:r>
            <a:r>
              <a:rPr lang="it-IT" dirty="0" smtClean="0"/>
              <a:t>.</a:t>
            </a:r>
          </a:p>
          <a:p>
            <a:pPr lvl="1"/>
            <a:r>
              <a:rPr lang="it-IT" i="1" dirty="0" smtClean="0"/>
              <a:t>Private </a:t>
            </a:r>
            <a:r>
              <a:rPr lang="it-IT" i="1" dirty="0" err="1" smtClean="0"/>
              <a:t>savings</a:t>
            </a:r>
            <a:r>
              <a:rPr lang="it-IT" i="1" dirty="0" smtClean="0"/>
              <a:t> (</a:t>
            </a:r>
            <a:r>
              <a:rPr lang="it-IT" i="1" dirty="0" err="1" smtClean="0"/>
              <a:t>investment</a:t>
            </a:r>
            <a:r>
              <a:rPr lang="it-IT" i="1" dirty="0" smtClean="0"/>
              <a:t>)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often</a:t>
            </a:r>
            <a:r>
              <a:rPr lang="it-IT" i="1" dirty="0" smtClean="0"/>
              <a:t> </a:t>
            </a:r>
            <a:r>
              <a:rPr lang="it-IT" i="1" dirty="0" err="1" smtClean="0"/>
              <a:t>misallocated</a:t>
            </a:r>
            <a:endParaRPr lang="it-IT" i="1" dirty="0" smtClean="0"/>
          </a:p>
          <a:p>
            <a:pPr lvl="1"/>
            <a:r>
              <a:rPr lang="it-IT" i="1" dirty="0" err="1" smtClean="0"/>
              <a:t>Investors</a:t>
            </a:r>
            <a:r>
              <a:rPr lang="it-IT" i="1" dirty="0" smtClean="0"/>
              <a:t> can deal </a:t>
            </a:r>
            <a:r>
              <a:rPr lang="it-IT" i="1" dirty="0" err="1" smtClean="0"/>
              <a:t>wity</a:t>
            </a:r>
            <a:r>
              <a:rPr lang="it-IT" i="1" dirty="0" smtClean="0"/>
              <a:t> “</a:t>
            </a:r>
            <a:r>
              <a:rPr lang="it-IT" i="1" dirty="0" err="1" smtClean="0"/>
              <a:t>risk</a:t>
            </a:r>
            <a:r>
              <a:rPr lang="it-IT" i="1" dirty="0" smtClean="0"/>
              <a:t>” </a:t>
            </a:r>
            <a:r>
              <a:rPr lang="it-IT" i="1" dirty="0" err="1" smtClean="0"/>
              <a:t>but</a:t>
            </a:r>
            <a:r>
              <a:rPr lang="it-IT" i="1" dirty="0" smtClean="0"/>
              <a:t>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with</a:t>
            </a:r>
            <a:r>
              <a:rPr lang="it-IT" i="1" dirty="0" smtClean="0"/>
              <a:t> “</a:t>
            </a:r>
            <a:r>
              <a:rPr lang="it-IT" i="1" dirty="0" err="1" smtClean="0"/>
              <a:t>uncertainty</a:t>
            </a:r>
            <a:r>
              <a:rPr lang="it-IT" i="1" dirty="0" smtClean="0"/>
              <a:t>” (</a:t>
            </a:r>
            <a:r>
              <a:rPr lang="it-IT" i="1" dirty="0" err="1" smtClean="0"/>
              <a:t>linked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</a:t>
            </a:r>
            <a:r>
              <a:rPr lang="it-IT" i="1" dirty="0" err="1" smtClean="0"/>
              <a:t>innovation</a:t>
            </a:r>
            <a:r>
              <a:rPr lang="it-IT" i="1" dirty="0" smtClean="0"/>
              <a:t>).</a:t>
            </a:r>
          </a:p>
          <a:p>
            <a:pPr lvl="1"/>
            <a:r>
              <a:rPr lang="it-IT" i="1" dirty="0" smtClean="0"/>
              <a:t>Capital </a:t>
            </a:r>
            <a:r>
              <a:rPr lang="it-IT" i="1" dirty="0" err="1" smtClean="0"/>
              <a:t>shift</a:t>
            </a:r>
            <a:r>
              <a:rPr lang="it-IT" i="1" dirty="0" smtClean="0"/>
              <a:t> </a:t>
            </a:r>
            <a:r>
              <a:rPr lang="it-IT" i="1" dirty="0" err="1" smtClean="0"/>
              <a:t>away</a:t>
            </a:r>
            <a:r>
              <a:rPr lang="it-IT" i="1" dirty="0" smtClean="0"/>
              <a:t> </a:t>
            </a:r>
            <a:r>
              <a:rPr lang="it-IT" i="1" dirty="0" err="1" smtClean="0"/>
              <a:t>from</a:t>
            </a:r>
            <a:r>
              <a:rPr lang="it-IT" i="1" dirty="0" smtClean="0"/>
              <a:t> more </a:t>
            </a:r>
            <a:r>
              <a:rPr lang="it-IT" i="1" dirty="0" err="1" smtClean="0"/>
              <a:t>enterpreneurial</a:t>
            </a:r>
            <a:r>
              <a:rPr lang="it-IT" i="1" dirty="0" smtClean="0"/>
              <a:t> and </a:t>
            </a:r>
            <a:r>
              <a:rPr lang="it-IT" i="1" dirty="0" err="1" smtClean="0"/>
              <a:t>early</a:t>
            </a:r>
            <a:r>
              <a:rPr lang="it-IT" i="1" dirty="0" smtClean="0"/>
              <a:t> stage </a:t>
            </a:r>
            <a:r>
              <a:rPr lang="it-IT" i="1" dirty="0" err="1" smtClean="0"/>
              <a:t>research</a:t>
            </a:r>
            <a:r>
              <a:rPr lang="it-IT" i="1" dirty="0" smtClean="0"/>
              <a:t> </a:t>
            </a:r>
            <a:r>
              <a:rPr lang="it-IT" i="1" dirty="0" err="1" smtClean="0"/>
              <a:t>effort</a:t>
            </a:r>
            <a:r>
              <a:rPr lang="it-IT" i="1" dirty="0" smtClean="0"/>
              <a:t> (short </a:t>
            </a:r>
            <a:r>
              <a:rPr lang="it-IT" i="1" dirty="0" err="1" smtClean="0"/>
              <a:t>term</a:t>
            </a:r>
            <a:r>
              <a:rPr lang="it-IT" i="1" dirty="0" smtClean="0"/>
              <a:t> </a:t>
            </a:r>
            <a:r>
              <a:rPr lang="it-IT" i="1" dirty="0" err="1" smtClean="0"/>
              <a:t>returns</a:t>
            </a:r>
            <a:r>
              <a:rPr lang="it-IT" i="1" dirty="0" smtClean="0"/>
              <a:t> </a:t>
            </a:r>
            <a:r>
              <a:rPr lang="it-IT" i="1" dirty="0" err="1" smtClean="0"/>
              <a:t>targets</a:t>
            </a:r>
            <a:r>
              <a:rPr lang="it-IT" i="1" dirty="0" smtClean="0"/>
              <a:t>)</a:t>
            </a:r>
          </a:p>
          <a:p>
            <a:pPr lvl="1"/>
            <a:r>
              <a:rPr lang="it-IT" i="1" dirty="0" smtClean="0"/>
              <a:t>And “long </a:t>
            </a:r>
            <a:r>
              <a:rPr lang="it-IT" i="1" dirty="0" err="1" smtClean="0"/>
              <a:t>term</a:t>
            </a:r>
            <a:r>
              <a:rPr lang="it-IT" i="1" dirty="0" smtClean="0"/>
              <a:t>” </a:t>
            </a:r>
            <a:r>
              <a:rPr lang="it-IT" i="1" dirty="0" err="1" smtClean="0"/>
              <a:t>stakeholders</a:t>
            </a:r>
            <a:r>
              <a:rPr lang="it-IT" i="1" dirty="0" smtClean="0"/>
              <a:t>? Long </a:t>
            </a:r>
            <a:r>
              <a:rPr lang="it-IT" i="1" dirty="0" err="1" smtClean="0"/>
              <a:t>term</a:t>
            </a:r>
            <a:r>
              <a:rPr lang="it-IT" i="1" dirty="0" smtClean="0"/>
              <a:t> </a:t>
            </a:r>
            <a:r>
              <a:rPr lang="it-IT" i="1" dirty="0" err="1" smtClean="0"/>
              <a:t>returns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society? </a:t>
            </a:r>
            <a:endParaRPr lang="it-IT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Coordination</a:t>
            </a:r>
            <a:r>
              <a:rPr lang="it-IT" dirty="0" smtClean="0"/>
              <a:t> </a:t>
            </a:r>
            <a:r>
              <a:rPr lang="it-IT" dirty="0" err="1" smtClean="0"/>
              <a:t>failures</a:t>
            </a:r>
            <a:r>
              <a:rPr lang="it-IT" dirty="0" smtClean="0"/>
              <a:t> </a:t>
            </a:r>
            <a:r>
              <a:rPr lang="it-IT" dirty="0" err="1" smtClean="0"/>
              <a:t>undermine</a:t>
            </a:r>
            <a:r>
              <a:rPr lang="it-IT" dirty="0" smtClean="0"/>
              <a:t> the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endParaRPr lang="it-IT" dirty="0" smtClean="0"/>
          </a:p>
          <a:p>
            <a:pPr lvl="1"/>
            <a:r>
              <a:rPr lang="it-IT" i="1" dirty="0" err="1" smtClean="0"/>
              <a:t>Firms</a:t>
            </a:r>
            <a:r>
              <a:rPr lang="it-IT" i="1" dirty="0" smtClean="0"/>
              <a:t> </a:t>
            </a:r>
            <a:r>
              <a:rPr lang="it-IT" i="1" dirty="0" err="1" smtClean="0"/>
              <a:t>cannot</a:t>
            </a:r>
            <a:r>
              <a:rPr lang="it-IT" i="1" dirty="0" smtClean="0"/>
              <a:t> </a:t>
            </a:r>
            <a:r>
              <a:rPr lang="it-IT" i="1" dirty="0" err="1" smtClean="0"/>
              <a:t>maximize</a:t>
            </a:r>
            <a:r>
              <a:rPr lang="it-IT" i="1" dirty="0" smtClean="0"/>
              <a:t> </a:t>
            </a:r>
            <a:r>
              <a:rPr lang="it-IT" i="1" dirty="0" err="1" smtClean="0"/>
              <a:t>innovation</a:t>
            </a:r>
            <a:r>
              <a:rPr lang="it-IT" i="1" dirty="0" smtClean="0"/>
              <a:t> </a:t>
            </a:r>
            <a:r>
              <a:rPr lang="it-IT" i="1" dirty="0" err="1" smtClean="0"/>
              <a:t>workin</a:t>
            </a:r>
            <a:r>
              <a:rPr lang="it-IT" i="1" dirty="0" smtClean="0"/>
              <a:t> in </a:t>
            </a:r>
            <a:r>
              <a:rPr lang="it-IT" i="1" dirty="0" err="1" smtClean="0"/>
              <a:t>isolation</a:t>
            </a:r>
            <a:r>
              <a:rPr lang="it-IT" i="1" dirty="0" smtClean="0"/>
              <a:t> (</a:t>
            </a:r>
            <a:r>
              <a:rPr lang="it-IT" i="1" dirty="0" err="1" smtClean="0"/>
              <a:t>networks</a:t>
            </a:r>
            <a:r>
              <a:rPr lang="it-IT" i="1" dirty="0" smtClean="0"/>
              <a:t>; </a:t>
            </a:r>
            <a:r>
              <a:rPr lang="it-IT" i="1" dirty="0" err="1" smtClean="0"/>
              <a:t>co-opetition</a:t>
            </a:r>
            <a:r>
              <a:rPr lang="it-IT" i="1" dirty="0" smtClean="0"/>
              <a:t>; </a:t>
            </a:r>
            <a:r>
              <a:rPr lang="it-IT" i="1" dirty="0" err="1" smtClean="0"/>
              <a:t>etc</a:t>
            </a:r>
            <a:endParaRPr lang="it-IT" i="1" dirty="0" smtClean="0"/>
          </a:p>
          <a:p>
            <a:pPr lvl="1"/>
            <a:r>
              <a:rPr lang="it-IT" i="1" dirty="0" err="1" smtClean="0"/>
              <a:t>Patterns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cooperation</a:t>
            </a:r>
            <a:r>
              <a:rPr lang="it-IT" i="1" dirty="0" smtClean="0"/>
              <a:t> are far </a:t>
            </a:r>
            <a:r>
              <a:rPr lang="it-IT" i="1" dirty="0" err="1" smtClean="0"/>
              <a:t>from</a:t>
            </a:r>
            <a:r>
              <a:rPr lang="it-IT" i="1" dirty="0" smtClean="0"/>
              <a:t> </a:t>
            </a:r>
            <a:r>
              <a:rPr lang="it-IT" i="1" dirty="0" err="1" smtClean="0"/>
              <a:t>being</a:t>
            </a:r>
            <a:r>
              <a:rPr lang="it-IT" i="1" dirty="0" smtClean="0"/>
              <a:t> </a:t>
            </a:r>
            <a:r>
              <a:rPr lang="it-IT" i="1" dirty="0" err="1" smtClean="0"/>
              <a:t>optimal</a:t>
            </a:r>
            <a:r>
              <a:rPr lang="it-IT" i="1" dirty="0" smtClean="0"/>
              <a:t> (e.g. </a:t>
            </a:r>
            <a:r>
              <a:rPr lang="it-IT" i="1" dirty="0" err="1" smtClean="0"/>
              <a:t>duplication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reserach</a:t>
            </a:r>
            <a:r>
              <a:rPr lang="it-IT" i="1" dirty="0" smtClean="0"/>
              <a:t>)…</a:t>
            </a:r>
          </a:p>
          <a:p>
            <a:pPr lvl="1"/>
            <a:r>
              <a:rPr lang="it-IT" i="1" dirty="0" smtClean="0"/>
              <a:t>The DARPA case: </a:t>
            </a:r>
            <a:r>
              <a:rPr lang="it-IT" i="1" dirty="0" err="1" smtClean="0"/>
              <a:t>they</a:t>
            </a:r>
            <a:r>
              <a:rPr lang="it-IT" i="1" dirty="0" smtClean="0"/>
              <a:t> </a:t>
            </a:r>
            <a:r>
              <a:rPr lang="it-IT" i="1" dirty="0" err="1" smtClean="0"/>
              <a:t>played</a:t>
            </a:r>
            <a:r>
              <a:rPr lang="it-IT" i="1" dirty="0" smtClean="0"/>
              <a:t> </a:t>
            </a:r>
            <a:r>
              <a:rPr lang="it-IT" i="1" dirty="0" err="1" smtClean="0"/>
              <a:t>an</a:t>
            </a:r>
            <a:r>
              <a:rPr lang="it-IT" i="1" dirty="0" smtClean="0"/>
              <a:t> </a:t>
            </a:r>
            <a:r>
              <a:rPr lang="it-IT" i="1" dirty="0" err="1" smtClean="0"/>
              <a:t>instrumental</a:t>
            </a:r>
            <a:r>
              <a:rPr lang="it-IT" i="1" dirty="0" smtClean="0"/>
              <a:t> </a:t>
            </a:r>
            <a:r>
              <a:rPr lang="it-IT" i="1" dirty="0" err="1" smtClean="0"/>
              <a:t>role</a:t>
            </a:r>
            <a:r>
              <a:rPr lang="it-IT" i="1" dirty="0" smtClean="0"/>
              <a:t> in </a:t>
            </a:r>
            <a:r>
              <a:rPr lang="it-IT" i="1" dirty="0" err="1" smtClean="0"/>
              <a:t>identifying</a:t>
            </a:r>
            <a:r>
              <a:rPr lang="it-IT" i="1" dirty="0" smtClean="0"/>
              <a:t> </a:t>
            </a:r>
            <a:r>
              <a:rPr lang="it-IT" i="1" dirty="0" err="1" smtClean="0"/>
              <a:t>emerging</a:t>
            </a:r>
            <a:r>
              <a:rPr lang="it-IT" i="1" dirty="0" smtClean="0"/>
              <a:t> </a:t>
            </a:r>
            <a:r>
              <a:rPr lang="it-IT" i="1" dirty="0" err="1" smtClean="0"/>
              <a:t>research</a:t>
            </a:r>
            <a:r>
              <a:rPr lang="it-IT" i="1" dirty="0" smtClean="0"/>
              <a:t> </a:t>
            </a:r>
            <a:r>
              <a:rPr lang="it-IT" i="1" dirty="0" err="1" smtClean="0"/>
              <a:t>directions</a:t>
            </a:r>
            <a:r>
              <a:rPr lang="it-IT" i="1" dirty="0" smtClean="0"/>
              <a:t> in the </a:t>
            </a:r>
            <a:r>
              <a:rPr lang="it-IT" i="1" dirty="0" err="1" smtClean="0"/>
              <a:t>research</a:t>
            </a:r>
            <a:r>
              <a:rPr lang="it-IT" i="1" dirty="0" smtClean="0"/>
              <a:t> </a:t>
            </a:r>
            <a:r>
              <a:rPr lang="it-IT" i="1" dirty="0" err="1" smtClean="0"/>
              <a:t>communities</a:t>
            </a:r>
            <a:r>
              <a:rPr lang="it-IT" i="1" dirty="0" smtClean="0"/>
              <a:t> and </a:t>
            </a:r>
            <a:r>
              <a:rPr lang="it-IT" i="1" dirty="0" err="1" smtClean="0"/>
              <a:t>coordinated</a:t>
            </a:r>
            <a:r>
              <a:rPr lang="it-IT" i="1" dirty="0" smtClean="0"/>
              <a:t> </a:t>
            </a:r>
            <a:r>
              <a:rPr lang="it-IT" i="1" dirty="0" err="1" smtClean="0"/>
              <a:t>scientists</a:t>
            </a:r>
            <a:r>
              <a:rPr lang="it-IT" i="1" dirty="0" smtClean="0"/>
              <a:t>/</a:t>
            </a:r>
            <a:r>
              <a:rPr lang="it-IT" i="1" dirty="0" err="1" smtClean="0"/>
              <a:t>seed</a:t>
            </a:r>
            <a:r>
              <a:rPr lang="it-IT" i="1" dirty="0" smtClean="0"/>
              <a:t> </a:t>
            </a:r>
            <a:r>
              <a:rPr lang="it-IT" i="1" dirty="0" err="1" smtClean="0"/>
              <a:t>capitals</a:t>
            </a:r>
            <a:r>
              <a:rPr lang="it-IT" i="1" dirty="0" smtClean="0"/>
              <a:t>, etc.)</a:t>
            </a:r>
          </a:p>
          <a:p>
            <a:pPr lvl="1"/>
            <a:r>
              <a:rPr lang="it-IT" i="1" dirty="0" err="1" smtClean="0"/>
              <a:t>Need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Aligning</a:t>
            </a:r>
            <a:r>
              <a:rPr lang="it-IT" i="1" dirty="0" smtClean="0"/>
              <a:t> </a:t>
            </a:r>
            <a:r>
              <a:rPr lang="it-IT" i="1" dirty="0" err="1" smtClean="0"/>
              <a:t>interests</a:t>
            </a:r>
            <a:r>
              <a:rPr lang="it-IT" i="1" dirty="0" smtClean="0"/>
              <a:t> (e.g. </a:t>
            </a:r>
            <a:r>
              <a:rPr lang="it-IT" i="1" dirty="0" err="1" smtClean="0"/>
              <a:t>academy</a:t>
            </a:r>
            <a:r>
              <a:rPr lang="it-IT" i="1" dirty="0" smtClean="0"/>
              <a:t> and </a:t>
            </a:r>
            <a:r>
              <a:rPr lang="it-IT" i="1" dirty="0" err="1" smtClean="0"/>
              <a:t>industry</a:t>
            </a:r>
            <a:r>
              <a:rPr lang="it-IT" i="1" dirty="0" smtClean="0"/>
              <a:t> </a:t>
            </a:r>
            <a:r>
              <a:rPr lang="it-IT" i="1" dirty="0" err="1" smtClean="0"/>
              <a:t>have</a:t>
            </a:r>
            <a:r>
              <a:rPr lang="it-IT" i="1" dirty="0" smtClean="0"/>
              <a:t> </a:t>
            </a:r>
            <a:r>
              <a:rPr lang="it-IT" i="1" dirty="0" err="1" smtClean="0"/>
              <a:t>different</a:t>
            </a:r>
            <a:r>
              <a:rPr lang="it-IT" i="1" dirty="0" smtClean="0"/>
              <a:t> “utility </a:t>
            </a:r>
            <a:r>
              <a:rPr lang="it-IT" i="1" dirty="0" err="1" smtClean="0"/>
              <a:t>functions</a:t>
            </a:r>
            <a:r>
              <a:rPr lang="it-IT" i="1" dirty="0" smtClean="0"/>
              <a:t>” and </a:t>
            </a:r>
            <a:r>
              <a:rPr lang="it-IT" i="1" smtClean="0"/>
              <a:t>targets…)</a:t>
            </a:r>
            <a:endParaRPr lang="it-IT" i="1" dirty="0" smtClean="0"/>
          </a:p>
          <a:p>
            <a:pPr lvl="1"/>
            <a:endParaRPr lang="it-IT" i="1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997</Words>
  <Application>Microsoft Office PowerPoint</Application>
  <PresentationFormat>Presentazione su schermo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Why do nations innovation policy? </vt:lpstr>
      <vt:lpstr>Diapositiva 2</vt:lpstr>
      <vt:lpstr>The innovation policy continuum</vt:lpstr>
      <vt:lpstr>Diapositiva 4</vt:lpstr>
      <vt:lpstr>10 Specific “innovation related (free)market failures” </vt:lpstr>
      <vt:lpstr>1) </vt:lpstr>
      <vt:lpstr>2) </vt:lpstr>
      <vt:lpstr>3) </vt:lpstr>
      <vt:lpstr>4) </vt:lpstr>
      <vt:lpstr>5) </vt:lpstr>
      <vt:lpstr>6) </vt:lpstr>
      <vt:lpstr>7) </vt:lpstr>
      <vt:lpstr>8) </vt:lpstr>
      <vt:lpstr>9)</vt:lpstr>
      <vt:lpstr>10)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nations innovation policy? </dc:title>
  <dc:creator>SAMSUNG</dc:creator>
  <cp:lastModifiedBy>Utente Windows</cp:lastModifiedBy>
  <cp:revision>22</cp:revision>
  <dcterms:created xsi:type="dcterms:W3CDTF">2017-05-09T12:42:22Z</dcterms:created>
  <dcterms:modified xsi:type="dcterms:W3CDTF">2017-05-10T07:03:49Z</dcterms:modified>
</cp:coreProperties>
</file>