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11/05/2017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11/05/2017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11/05/2017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11/05/2017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olin.edu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 smtClean="0"/>
              <a:t>Crafting</a:t>
            </a:r>
            <a:r>
              <a:rPr lang="it-IT" dirty="0" smtClean="0"/>
              <a:t> </a:t>
            </a:r>
            <a:r>
              <a:rPr lang="it-IT" dirty="0" err="1" smtClean="0"/>
              <a:t>innovation</a:t>
            </a:r>
            <a:r>
              <a:rPr lang="it-IT" dirty="0" smtClean="0"/>
              <a:t> policy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err="1" smtClean="0"/>
              <a:t>From</a:t>
            </a:r>
            <a:r>
              <a:rPr lang="it-IT" dirty="0" smtClean="0"/>
              <a:t>: “</a:t>
            </a:r>
            <a:r>
              <a:rPr lang="it-IT" dirty="0" err="1" smtClean="0"/>
              <a:t>Innovation</a:t>
            </a:r>
            <a:r>
              <a:rPr lang="it-IT" dirty="0" smtClean="0"/>
              <a:t> </a:t>
            </a:r>
            <a:r>
              <a:rPr lang="it-IT" dirty="0" err="1" smtClean="0"/>
              <a:t>Economics</a:t>
            </a:r>
            <a:r>
              <a:rPr lang="it-IT" dirty="0" smtClean="0"/>
              <a:t>”, </a:t>
            </a:r>
            <a:r>
              <a:rPr lang="it-IT" dirty="0" err="1" smtClean="0"/>
              <a:t>by</a:t>
            </a:r>
            <a:r>
              <a:rPr lang="it-IT" dirty="0" smtClean="0"/>
              <a:t> </a:t>
            </a:r>
            <a:r>
              <a:rPr lang="it-IT" dirty="0" err="1" smtClean="0"/>
              <a:t>Atkinson</a:t>
            </a:r>
            <a:r>
              <a:rPr lang="it-IT" dirty="0" smtClean="0"/>
              <a:t> and </a:t>
            </a:r>
            <a:r>
              <a:rPr lang="it-IT" dirty="0" err="1" smtClean="0"/>
              <a:t>Ezell</a:t>
            </a:r>
            <a:r>
              <a:rPr lang="it-IT" dirty="0" smtClean="0"/>
              <a:t> (</a:t>
            </a:r>
            <a:r>
              <a:rPr lang="it-IT" dirty="0" err="1" smtClean="0"/>
              <a:t>Chapters</a:t>
            </a:r>
            <a:r>
              <a:rPr lang="it-IT" dirty="0" smtClean="0"/>
              <a:t> 6-7) 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3) </a:t>
            </a:r>
            <a:r>
              <a:rPr lang="en-IE" dirty="0" smtClean="0">
                <a:solidFill>
                  <a:srgbClr val="FF0000"/>
                </a:solidFill>
              </a:rPr>
              <a:t>Insight</a:t>
            </a:r>
            <a:r>
              <a:rPr lang="en-IE" dirty="0" smtClean="0"/>
              <a:t> – Improving Understanding of Innovation Performance </a:t>
            </a:r>
            <a:endParaRPr lang="en-IE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1600200"/>
            <a:ext cx="8229600" cy="5257800"/>
          </a:xfrm>
        </p:spPr>
        <p:txBody>
          <a:bodyPr>
            <a:normAutofit fontScale="62500" lnSpcReduction="20000"/>
          </a:bodyPr>
          <a:lstStyle/>
          <a:p>
            <a:r>
              <a:rPr lang="en-IE" dirty="0" smtClean="0"/>
              <a:t>Understanding (through the economists!) the true nature of the </a:t>
            </a:r>
            <a:r>
              <a:rPr lang="en-IE" dirty="0" err="1" smtClean="0"/>
              <a:t>caountry</a:t>
            </a:r>
            <a:r>
              <a:rPr lang="en-IE" dirty="0" smtClean="0"/>
              <a:t> challenge and </a:t>
            </a:r>
            <a:r>
              <a:rPr lang="en-IE" dirty="0" err="1" smtClean="0"/>
              <a:t>capabilties</a:t>
            </a:r>
            <a:endParaRPr lang="en-IE" dirty="0" smtClean="0"/>
          </a:p>
          <a:p>
            <a:r>
              <a:rPr lang="en-IE" dirty="0" smtClean="0"/>
              <a:t>“Economic intelligence” (e.g. Understanding “competitors” and “technological innovation elsewhere,...)</a:t>
            </a:r>
          </a:p>
          <a:p>
            <a:r>
              <a:rPr lang="en-IE" dirty="0" smtClean="0"/>
              <a:t>New approach to economic statistics (competitiveness, innovation in “low-tech sector” (e.g. construction small businesses...): innovation must be “acknowledged”</a:t>
            </a:r>
          </a:p>
          <a:p>
            <a:r>
              <a:rPr lang="en-IE" dirty="0" smtClean="0"/>
              <a:t>To define a strategy: comprehensive SWOT analysis of traded-sector competitiveness</a:t>
            </a:r>
          </a:p>
          <a:p>
            <a:pPr lvl="1"/>
            <a:r>
              <a:rPr lang="en-IE" dirty="0" smtClean="0"/>
              <a:t>Current competitiveness </a:t>
            </a:r>
          </a:p>
          <a:p>
            <a:pPr lvl="1"/>
            <a:r>
              <a:rPr lang="en-IE" dirty="0" smtClean="0"/>
              <a:t>Current business climate (</a:t>
            </a:r>
            <a:r>
              <a:rPr lang="en-IE" dirty="0" err="1" smtClean="0"/>
              <a:t>eg</a:t>
            </a:r>
            <a:r>
              <a:rPr lang="en-IE" dirty="0" smtClean="0"/>
              <a:t>. tax, regulatory policies, etc)</a:t>
            </a:r>
          </a:p>
          <a:p>
            <a:pPr lvl="1"/>
            <a:r>
              <a:rPr lang="en-IE" dirty="0" smtClean="0"/>
              <a:t>Trade and trade policy issues</a:t>
            </a:r>
          </a:p>
          <a:p>
            <a:pPr lvl="1"/>
            <a:r>
              <a:rPr lang="en-IE" dirty="0" smtClean="0"/>
              <a:t>Education and training</a:t>
            </a:r>
          </a:p>
          <a:p>
            <a:pPr lvl="1"/>
            <a:r>
              <a:rPr lang="en-IE" dirty="0" smtClean="0"/>
              <a:t>Measurement and data issues (indicators; “statistics”)</a:t>
            </a:r>
          </a:p>
          <a:p>
            <a:pPr lvl="1"/>
            <a:r>
              <a:rPr lang="en-IE" dirty="0" smtClean="0"/>
              <a:t>Organizations of government to support innovation policy *</a:t>
            </a:r>
          </a:p>
          <a:p>
            <a:r>
              <a:rPr lang="en-IE" dirty="0" smtClean="0"/>
              <a:t>E.g.: Increasing coordination/aligning  between” agencies” (e.g. Health care system/medical devices, with different “regulators”.</a:t>
            </a:r>
          </a:p>
          <a:p>
            <a:r>
              <a:rPr lang="en-IE" dirty="0" smtClean="0"/>
              <a:t>Not focusing only on “to high corporate taxes”! (workers must be a part of the challenge)</a:t>
            </a:r>
          </a:p>
          <a:p>
            <a:pPr lvl="1"/>
            <a:endParaRPr lang="en-IE" dirty="0" smtClean="0"/>
          </a:p>
          <a:p>
            <a:pPr lvl="1"/>
            <a:endParaRPr lang="en-IE" dirty="0" smtClean="0"/>
          </a:p>
          <a:p>
            <a:pPr lvl="1"/>
            <a:endParaRPr lang="en-IE" dirty="0" smtClean="0"/>
          </a:p>
          <a:p>
            <a:endParaRPr lang="en-IE" dirty="0" smtClean="0"/>
          </a:p>
          <a:p>
            <a:endParaRPr lang="en-IE" dirty="0" smtClean="0"/>
          </a:p>
          <a:p>
            <a:endParaRPr lang="en-IE" dirty="0" smtClean="0"/>
          </a:p>
          <a:p>
            <a:endParaRPr lang="en-IE" dirty="0" smtClean="0"/>
          </a:p>
          <a:p>
            <a:endParaRPr lang="en-IE" dirty="0" smtClean="0"/>
          </a:p>
          <a:p>
            <a:endParaRPr lang="en-IE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4)</a:t>
            </a:r>
            <a:r>
              <a:rPr lang="en-IE" dirty="0" smtClean="0">
                <a:solidFill>
                  <a:srgbClr val="FF0000"/>
                </a:solidFill>
              </a:rPr>
              <a:t> Incentives </a:t>
            </a:r>
            <a:r>
              <a:rPr lang="en-IE" dirty="0" smtClean="0"/>
              <a:t>– Encouraging Innovation Production and Jobs</a:t>
            </a:r>
            <a:endParaRPr lang="en-IE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70000" lnSpcReduction="20000"/>
          </a:bodyPr>
          <a:lstStyle/>
          <a:p>
            <a:r>
              <a:rPr lang="en-IE" dirty="0" smtClean="0"/>
              <a:t>The better way is provide more and “right” incentives to invest in the country and innovate </a:t>
            </a:r>
          </a:p>
          <a:p>
            <a:r>
              <a:rPr lang="en-IE" dirty="0" smtClean="0"/>
              <a:t>Incentives to “investing in more advanced technologies, increasing skills, organizing efficient markets” (Douglass North).</a:t>
            </a:r>
          </a:p>
          <a:p>
            <a:r>
              <a:rPr lang="en-IE" dirty="0" smtClean="0"/>
              <a:t>Refusing the “traditional theory” on allocation distortion by incentives</a:t>
            </a:r>
          </a:p>
          <a:p>
            <a:r>
              <a:rPr lang="en-IE" dirty="0" smtClean="0"/>
              <a:t>Avoiding high corporate taxes (negative incentive) to promote Foreign Direct Investment (international tax -based competition).</a:t>
            </a:r>
          </a:p>
          <a:p>
            <a:r>
              <a:rPr lang="en-IE" dirty="0" smtClean="0"/>
              <a:t>How doing that? Linking lower taxes to “useful” actions (investment)  by firms: a) R&amp;D, b) new capital equipment; c) training frontline workers - Designing a “single” tax-code, “bundling” the three targets: “Innovation and Investment Tax Credit”. </a:t>
            </a:r>
          </a:p>
          <a:p>
            <a:r>
              <a:rPr lang="en-IE" dirty="0" smtClean="0"/>
              <a:t>Problems with (short term) deficit? ...growth effects...(the </a:t>
            </a:r>
            <a:r>
              <a:rPr lang="en-IE" dirty="0" err="1" smtClean="0"/>
              <a:t>Laffer</a:t>
            </a:r>
            <a:r>
              <a:rPr lang="en-IE" dirty="0" smtClean="0"/>
              <a:t> curve is true not for individuals but for companies!?) </a:t>
            </a:r>
          </a:p>
          <a:p>
            <a:pPr lvl="1"/>
            <a:r>
              <a:rPr lang="en-IE" dirty="0" smtClean="0"/>
              <a:t>Increasing taxes on dividend income (to avoid low investment)</a:t>
            </a:r>
          </a:p>
          <a:p>
            <a:pPr lvl="1"/>
            <a:r>
              <a:rPr lang="en-IE" dirty="0" smtClean="0"/>
              <a:t>Carbon taxes</a:t>
            </a:r>
          </a:p>
          <a:p>
            <a:endParaRPr lang="en-IE" dirty="0" smtClean="0"/>
          </a:p>
          <a:p>
            <a:endParaRPr lang="en-IE" dirty="0" smtClean="0"/>
          </a:p>
          <a:p>
            <a:endParaRPr lang="en-IE" dirty="0" smtClean="0"/>
          </a:p>
          <a:p>
            <a:endParaRPr lang="en-IE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5)</a:t>
            </a:r>
            <a:r>
              <a:rPr lang="en-IE" dirty="0" smtClean="0">
                <a:solidFill>
                  <a:srgbClr val="FF0000"/>
                </a:solidFill>
              </a:rPr>
              <a:t> Investment: </a:t>
            </a:r>
            <a:r>
              <a:rPr lang="en-IE" dirty="0" smtClean="0"/>
              <a:t>More public funding for innovation and productivity</a:t>
            </a:r>
            <a:endParaRPr lang="en-IE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IE" dirty="0" smtClean="0"/>
              <a:t>Countries willing support innovation at domestic establishments, should provide support for research, commercialization, technology adoption, education and training.</a:t>
            </a:r>
          </a:p>
          <a:p>
            <a:r>
              <a:rPr lang="en-IE" dirty="0" smtClean="0"/>
              <a:t>(R&amp;D/innovation) investment (relative) “reduction” should be challenged: R&amp;D cannot be underfunded!</a:t>
            </a:r>
          </a:p>
          <a:p>
            <a:r>
              <a:rPr lang="en-IE" dirty="0" smtClean="0"/>
              <a:t>Focusing funds not only on specific “agencies”, but also on (science/technology) programs targeted toward supporting industrial innovation.</a:t>
            </a:r>
          </a:p>
          <a:p>
            <a:r>
              <a:rPr lang="en-IE" dirty="0" smtClean="0"/>
              <a:t>However, what is essential is guarantee technology transfer toward country-based firms (and not “abroad”)</a:t>
            </a:r>
          </a:p>
          <a:p>
            <a:r>
              <a:rPr lang="en-IE" dirty="0" smtClean="0"/>
              <a:t>Funding programs as “manufacturing extension partnership” and programs oriented toward collaborative research between firms to support the entire industry (e.g. USA ‘90 - “Semiconductor Research Corporation” funded by </a:t>
            </a:r>
            <a:r>
              <a:rPr lang="en-IE" dirty="0" err="1" smtClean="0"/>
              <a:t>defense</a:t>
            </a:r>
            <a:r>
              <a:rPr lang="en-IE" dirty="0" smtClean="0"/>
              <a:t> department; Supporting consortia, etc.).</a:t>
            </a:r>
          </a:p>
          <a:p>
            <a:r>
              <a:rPr lang="en-IE" dirty="0" smtClean="0"/>
              <a:t>Funding Clean Energy R&amp;D programs within a general funding for an “energy frontier research centre” and developing “clean energy clusters”</a:t>
            </a:r>
          </a:p>
          <a:p>
            <a:endParaRPr lang="en-IE" dirty="0" smtClean="0"/>
          </a:p>
          <a:p>
            <a:endParaRPr lang="en-IE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E" dirty="0" smtClean="0"/>
              <a:t>Creating “National Innovation Foundations”, supporting activities as: </a:t>
            </a:r>
          </a:p>
          <a:p>
            <a:pPr lvl="1"/>
            <a:r>
              <a:rPr lang="en-IE" dirty="0" smtClean="0"/>
              <a:t>Catalyzing industry-research partnership trough national-sector research grants</a:t>
            </a:r>
          </a:p>
          <a:p>
            <a:pPr lvl="1"/>
            <a:r>
              <a:rPr lang="en-IE" dirty="0" smtClean="0"/>
              <a:t>Expanding regional innovation promotion (e.g. Funds to activities like technology commercialization and support for </a:t>
            </a:r>
            <a:r>
              <a:rPr lang="en-IE" dirty="0" err="1" smtClean="0"/>
              <a:t>enterpreneurship</a:t>
            </a:r>
            <a:r>
              <a:rPr lang="en-IE" dirty="0" smtClean="0"/>
              <a:t>)</a:t>
            </a:r>
          </a:p>
          <a:p>
            <a:pPr lvl="1"/>
            <a:r>
              <a:rPr lang="en-IE" dirty="0" smtClean="0"/>
              <a:t>Encouraging technology adoption by assisting SMEs, in taking on existing processes and organizational forms that they do not use</a:t>
            </a:r>
          </a:p>
          <a:p>
            <a:pPr lvl="1"/>
            <a:r>
              <a:rPr lang="en-IE" dirty="0" smtClean="0"/>
              <a:t>Supporting regional industry clusters with grants for cluster development</a:t>
            </a:r>
          </a:p>
          <a:p>
            <a:pPr lvl="1"/>
            <a:r>
              <a:rPr lang="en-IE" dirty="0" smtClean="0"/>
              <a:t>Championing innovation to promote innovation policy within the government</a:t>
            </a:r>
          </a:p>
          <a:p>
            <a:endParaRPr lang="en-IE" dirty="0" smtClean="0"/>
          </a:p>
          <a:p>
            <a:endParaRPr lang="en-IE" dirty="0" smtClean="0"/>
          </a:p>
          <a:p>
            <a:endParaRPr lang="en-IE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6) </a:t>
            </a:r>
            <a:r>
              <a:rPr lang="en-IE" dirty="0" smtClean="0">
                <a:solidFill>
                  <a:srgbClr val="FF0000"/>
                </a:solidFill>
              </a:rPr>
              <a:t>Institutional Innovation</a:t>
            </a:r>
            <a:r>
              <a:rPr lang="en-IE" dirty="0" smtClean="0"/>
              <a:t>: Doing New </a:t>
            </a:r>
            <a:r>
              <a:rPr lang="en-IE" dirty="0" err="1" smtClean="0"/>
              <a:t>Thinghs</a:t>
            </a:r>
            <a:r>
              <a:rPr lang="en-IE" dirty="0" smtClean="0"/>
              <a:t> in New Ways</a:t>
            </a:r>
            <a:endParaRPr lang="en-IE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70000" lnSpcReduction="20000"/>
          </a:bodyPr>
          <a:lstStyle/>
          <a:p>
            <a:r>
              <a:rPr lang="en-IE" dirty="0" smtClean="0"/>
              <a:t>The overall “Institutional structure” evolution is a key factor of the long term </a:t>
            </a:r>
            <a:r>
              <a:rPr lang="en-IE" dirty="0" err="1" smtClean="0"/>
              <a:t>Shumpeterian</a:t>
            </a:r>
            <a:r>
              <a:rPr lang="en-IE" dirty="0" smtClean="0"/>
              <a:t> “adaptive efficiency” (innovation)</a:t>
            </a:r>
          </a:p>
          <a:p>
            <a:r>
              <a:rPr lang="en-IE" dirty="0" smtClean="0"/>
              <a:t>Countries not only need technical innovation, but high rates of “organizational” and “transformative” innovation.</a:t>
            </a:r>
          </a:p>
          <a:p>
            <a:r>
              <a:rPr lang="en-IE" dirty="0" smtClean="0"/>
              <a:t>E.g. Changing “education” institutions (e.g. Engineering education at Universities) </a:t>
            </a:r>
          </a:p>
          <a:p>
            <a:pPr lvl="1"/>
            <a:r>
              <a:rPr lang="en-IE" dirty="0" smtClean="0"/>
              <a:t>teamwork, project base learning, entrepreneurial thinking, communication skills, etc. – experimental new colleges (e.g. Franklin W. Olin College of </a:t>
            </a:r>
            <a:r>
              <a:rPr lang="en-IE" dirty="0" err="1" smtClean="0"/>
              <a:t>Engeneering</a:t>
            </a:r>
            <a:r>
              <a:rPr lang="en-IE" dirty="0" smtClean="0"/>
              <a:t>) </a:t>
            </a:r>
            <a:r>
              <a:rPr lang="en-IE" dirty="0" smtClean="0">
                <a:hlinkClick r:id="rId2"/>
              </a:rPr>
              <a:t>http://olin.edu/</a:t>
            </a:r>
            <a:endParaRPr lang="en-IE" dirty="0" smtClean="0"/>
          </a:p>
          <a:p>
            <a:r>
              <a:rPr lang="en-IE" dirty="0" smtClean="0"/>
              <a:t>Need to challenge the deeply inherent conservatism in the field of public administration: only “more money/people” into the mechanism but never real structural and </a:t>
            </a:r>
            <a:r>
              <a:rPr lang="en-IE" dirty="0" err="1" smtClean="0"/>
              <a:t>culturale</a:t>
            </a:r>
            <a:r>
              <a:rPr lang="en-IE" dirty="0" smtClean="0"/>
              <a:t> changes.</a:t>
            </a:r>
          </a:p>
          <a:p>
            <a:r>
              <a:rPr lang="en-IE" dirty="0" smtClean="0"/>
              <a:t>Need of calling for “new kind of institutions” (e.g. The 21th century health care system)</a:t>
            </a:r>
            <a:endParaRPr lang="en-IE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IE" dirty="0" smtClean="0"/>
              <a:t>Possible “tools” for organizational innovation.</a:t>
            </a:r>
          </a:p>
          <a:p>
            <a:endParaRPr lang="en-IE" dirty="0" smtClean="0"/>
          </a:p>
          <a:p>
            <a:r>
              <a:rPr lang="en-IE" u="sng" dirty="0" smtClean="0"/>
              <a:t>Prizes</a:t>
            </a:r>
            <a:r>
              <a:rPr lang="en-IE" dirty="0" smtClean="0"/>
              <a:t> (cash) to colleges/universities that have increased </a:t>
            </a:r>
            <a:r>
              <a:rPr lang="en-US" dirty="0" smtClean="0"/>
              <a:t>science, technology, engineering and mathematics </a:t>
            </a:r>
            <a:r>
              <a:rPr lang="en-IE" dirty="0" smtClean="0"/>
              <a:t>degrees</a:t>
            </a:r>
          </a:p>
          <a:p>
            <a:r>
              <a:rPr lang="en-IE" u="sng" dirty="0" smtClean="0"/>
              <a:t>Enabling more competitive markets </a:t>
            </a:r>
            <a:r>
              <a:rPr lang="en-IE" dirty="0" smtClean="0"/>
              <a:t>– e.g. Transportation, education, (increasing competition!).</a:t>
            </a:r>
          </a:p>
          <a:p>
            <a:r>
              <a:rPr lang="en-IE" u="sng" dirty="0" smtClean="0"/>
              <a:t>Increasing /improving information </a:t>
            </a:r>
            <a:r>
              <a:rPr lang="en-IE" dirty="0" smtClean="0"/>
              <a:t>on performances (e.g. Universities)</a:t>
            </a:r>
          </a:p>
          <a:p>
            <a:r>
              <a:rPr lang="en-IE" u="sng" dirty="0" smtClean="0"/>
              <a:t>New kinds of Organizations</a:t>
            </a:r>
          </a:p>
          <a:p>
            <a:r>
              <a:rPr lang="en-IE" u="sng" dirty="0" smtClean="0"/>
              <a:t>Funding (agencies) targeted to innovation</a:t>
            </a:r>
            <a:r>
              <a:rPr lang="en-IE" dirty="0" smtClean="0"/>
              <a:t>: e.g. Patent offices, “statistical/economic intelligence” offices, etc.</a:t>
            </a:r>
          </a:p>
          <a:p>
            <a:r>
              <a:rPr lang="en-IE" u="sng" dirty="0" smtClean="0"/>
              <a:t>“Office of Innovation Review”: </a:t>
            </a:r>
            <a:r>
              <a:rPr lang="en-IE" dirty="0" smtClean="0"/>
              <a:t>a central entity aimed at championing innovation assessing impacts by funding programs</a:t>
            </a:r>
          </a:p>
          <a:p>
            <a:r>
              <a:rPr lang="en-IE" u="sng" dirty="0" smtClean="0"/>
              <a:t>Public funding (in general)  more closely to performance </a:t>
            </a:r>
            <a:r>
              <a:rPr lang="en-IE" dirty="0" smtClean="0"/>
              <a:t>(as innovation driver). – e.g. Money to regions to “reform” specific organizations, based on measurable performances.</a:t>
            </a:r>
          </a:p>
          <a:p>
            <a:endParaRPr lang="en-IE" dirty="0" smtClean="0"/>
          </a:p>
          <a:p>
            <a:endParaRPr lang="en-IE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7) </a:t>
            </a:r>
            <a:r>
              <a:rPr lang="en-IE" dirty="0" smtClean="0">
                <a:solidFill>
                  <a:srgbClr val="FF0000"/>
                </a:solidFill>
              </a:rPr>
              <a:t>Information Technology Transformation</a:t>
            </a:r>
            <a:endParaRPr lang="en-IE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92500" lnSpcReduction="20000"/>
          </a:bodyPr>
          <a:lstStyle/>
          <a:p>
            <a:r>
              <a:rPr lang="en-IE" dirty="0" smtClean="0"/>
              <a:t>ICT as basis of many innovations..</a:t>
            </a:r>
          </a:p>
          <a:p>
            <a:r>
              <a:rPr lang="en-IE" dirty="0" smtClean="0"/>
              <a:t>Supporting adoption of ICT in areas confronted with “Chicken or egg” issues (Critical mass) – supporting “technology platforms” (e.g. Electric smart grid, “networks”, “</a:t>
            </a:r>
            <a:r>
              <a:rPr lang="en-IE" dirty="0" err="1" smtClean="0"/>
              <a:t>webs”etc</a:t>
            </a:r>
            <a:r>
              <a:rPr lang="en-IE" dirty="0" smtClean="0"/>
              <a:t>. ).</a:t>
            </a:r>
          </a:p>
          <a:p>
            <a:r>
              <a:rPr lang="en-IE" dirty="0" smtClean="0"/>
              <a:t>Platforms: 1.Broadband, 2. next generation 4G wireless, 3. Health IT, 4. Intelligent Transport Systems, 5. Smart Electric Grid, 6. Contactless mobile payment </a:t>
            </a:r>
          </a:p>
          <a:p>
            <a:r>
              <a:rPr lang="en-IE" dirty="0" smtClean="0"/>
              <a:t>What to do? Smart PP partnerships, tax incentives, limited </a:t>
            </a:r>
            <a:r>
              <a:rPr lang="en-IE" dirty="0" err="1" smtClean="0"/>
              <a:t>regulationsns</a:t>
            </a:r>
            <a:r>
              <a:rPr lang="en-IE" dirty="0" smtClean="0"/>
              <a:t> driving change; public purchasing </a:t>
            </a:r>
          </a:p>
          <a:p>
            <a:endParaRPr lang="en-IE" dirty="0" smtClean="0"/>
          </a:p>
          <a:p>
            <a:endParaRPr lang="en-IE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8) </a:t>
            </a:r>
            <a:r>
              <a:rPr lang="en-IE" dirty="0" smtClean="0">
                <a:solidFill>
                  <a:srgbClr val="FF0000"/>
                </a:solidFill>
              </a:rPr>
              <a:t>International Framework for innovation</a:t>
            </a:r>
            <a:endParaRPr lang="en-IE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62500" lnSpcReduction="20000"/>
          </a:bodyPr>
          <a:lstStyle/>
          <a:p>
            <a:r>
              <a:rPr lang="en-IE" dirty="0" smtClean="0"/>
              <a:t>Needs to have “international rules” to play the game</a:t>
            </a:r>
          </a:p>
          <a:p>
            <a:r>
              <a:rPr lang="en-IE" dirty="0" smtClean="0"/>
              <a:t>Building up “international consensus” against distortion of WTO agreements by countries interested in exporting (and in increasing FDI from “technology leaders” among advanced countries)</a:t>
            </a:r>
          </a:p>
          <a:p>
            <a:r>
              <a:rPr lang="en-IE" dirty="0" smtClean="0"/>
              <a:t> Stopping currency manipulation: the true targets should be “rebalancing trades”</a:t>
            </a:r>
          </a:p>
          <a:p>
            <a:r>
              <a:rPr lang="en-IE" dirty="0" smtClean="0"/>
              <a:t>Stopping unfair practices in high-value innovation-based sectors: (discriminatory tariffs, taxes, export subsidies, IP theft, blocking market access, forced technology transfer, unfair subsidies to state owned enterprises, standard manipulation, use if regulation to discriminate firms)</a:t>
            </a:r>
          </a:p>
          <a:p>
            <a:r>
              <a:rPr lang="en-IE" dirty="0" smtClean="0"/>
              <a:t>(Is it a problem at EU Level?)</a:t>
            </a:r>
          </a:p>
          <a:p>
            <a:r>
              <a:rPr lang="en-IE" dirty="0" smtClean="0"/>
              <a:t> Supporting firms in raising  international “legal fights”” (trade cases), since low incentives and free-rider risk exist</a:t>
            </a:r>
          </a:p>
          <a:p>
            <a:r>
              <a:rPr lang="en-IE" dirty="0" smtClean="0"/>
              <a:t>Increasing export financing support (credit assistance) </a:t>
            </a:r>
          </a:p>
          <a:p>
            <a:r>
              <a:rPr lang="en-IE" dirty="0" smtClean="0"/>
              <a:t>High skill immigration (immigrants are key subjects in creating high-tech companies – USA: 15-25%): e.g. Automatic permanent residence status for foreign students who graduated with master or Ph.D.</a:t>
            </a:r>
            <a:endParaRPr lang="en-IE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Constraints and “blocks”</a:t>
            </a:r>
            <a:endParaRPr lang="en-IE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E" dirty="0" smtClean="0"/>
              <a:t>Interests opposing innovation</a:t>
            </a:r>
          </a:p>
          <a:p>
            <a:pPr lvl="1"/>
            <a:r>
              <a:rPr lang="en-IE" dirty="0" smtClean="0"/>
              <a:t>Incumbent opposition</a:t>
            </a:r>
          </a:p>
          <a:p>
            <a:pPr lvl="1"/>
            <a:r>
              <a:rPr lang="en-IE" dirty="0" smtClean="0"/>
              <a:t>Redistributive welfare (rather than “growing the innovation pie”)</a:t>
            </a:r>
          </a:p>
          <a:p>
            <a:r>
              <a:rPr lang="en-IE" dirty="0" smtClean="0"/>
              <a:t>Ideological resistance to innovation and innovation policy</a:t>
            </a:r>
          </a:p>
          <a:p>
            <a:pPr lvl="1"/>
            <a:r>
              <a:rPr lang="en-IE" dirty="0" smtClean="0"/>
              <a:t>Neo-luddites and traditionalists (e.g. Fight against internet)</a:t>
            </a:r>
          </a:p>
          <a:p>
            <a:pPr lvl="1"/>
            <a:r>
              <a:rPr lang="en-IE" dirty="0" smtClean="0"/>
              <a:t>Business community tend to reject government involvement and proactive role</a:t>
            </a:r>
          </a:p>
          <a:p>
            <a:pPr lvl="1"/>
            <a:r>
              <a:rPr lang="en-IE" dirty="0" smtClean="0"/>
              <a:t>Role played by neoclassical economic theory as policymakers</a:t>
            </a:r>
          </a:p>
          <a:p>
            <a:r>
              <a:rPr lang="en-IE" dirty="0" smtClean="0"/>
              <a:t>Ideological gridlocks at </a:t>
            </a:r>
            <a:r>
              <a:rPr lang="en-IE" smtClean="0"/>
              <a:t>political level (key parties) </a:t>
            </a:r>
            <a:endParaRPr lang="en-I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GB" dirty="0" smtClean="0"/>
              <a:t>Leading</a:t>
            </a:r>
            <a:r>
              <a:rPr lang="it-IT" dirty="0" smtClean="0"/>
              <a:t> </a:t>
            </a:r>
            <a:r>
              <a:rPr lang="it-IT" dirty="0" err="1" smtClean="0"/>
              <a:t>countries</a:t>
            </a:r>
            <a:r>
              <a:rPr lang="it-IT" dirty="0" smtClean="0"/>
              <a:t>: a </a:t>
            </a:r>
            <a:r>
              <a:rPr lang="it-IT" dirty="0" err="1" smtClean="0"/>
              <a:t>three</a:t>
            </a:r>
            <a:r>
              <a:rPr lang="it-IT" dirty="0" smtClean="0"/>
              <a:t> </a:t>
            </a:r>
            <a:r>
              <a:rPr lang="it-IT" dirty="0" err="1" smtClean="0"/>
              <a:t>step</a:t>
            </a:r>
            <a:r>
              <a:rPr lang="it-IT" dirty="0" smtClean="0"/>
              <a:t> </a:t>
            </a:r>
            <a:r>
              <a:rPr lang="it-IT" dirty="0" err="1" smtClean="0"/>
              <a:t>process</a:t>
            </a:r>
            <a:endParaRPr lang="it-IT" dirty="0" smtClean="0"/>
          </a:p>
          <a:p>
            <a:pPr>
              <a:buNone/>
            </a:pPr>
            <a:endParaRPr lang="en-GB" dirty="0" smtClean="0"/>
          </a:p>
          <a:p>
            <a:pPr marL="514350" indent="-514350">
              <a:buAutoNum type="arabicParenR"/>
            </a:pPr>
            <a:r>
              <a:rPr lang="it-IT" dirty="0" err="1" smtClean="0"/>
              <a:t>Recognizing</a:t>
            </a:r>
            <a:r>
              <a:rPr lang="it-IT" dirty="0" smtClean="0"/>
              <a:t> the </a:t>
            </a:r>
            <a:r>
              <a:rPr lang="it-IT" dirty="0" err="1" smtClean="0"/>
              <a:t>need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approach</a:t>
            </a:r>
            <a:r>
              <a:rPr lang="it-IT" dirty="0" smtClean="0"/>
              <a:t> </a:t>
            </a:r>
            <a:r>
              <a:rPr lang="it-IT" dirty="0" err="1" smtClean="0"/>
              <a:t>innovation</a:t>
            </a:r>
            <a:r>
              <a:rPr lang="it-IT" dirty="0" smtClean="0"/>
              <a:t> </a:t>
            </a:r>
            <a:r>
              <a:rPr lang="it-IT" dirty="0" err="1" smtClean="0"/>
              <a:t>sistematically</a:t>
            </a:r>
            <a:r>
              <a:rPr lang="it-IT" dirty="0" smtClean="0"/>
              <a:t> </a:t>
            </a:r>
          </a:p>
          <a:p>
            <a:pPr marL="514350" indent="-514350">
              <a:buAutoNum type="arabicParenR"/>
            </a:pPr>
            <a:r>
              <a:rPr lang="it-IT" dirty="0" err="1" smtClean="0"/>
              <a:t>Broughting</a:t>
            </a:r>
            <a:r>
              <a:rPr lang="it-IT" dirty="0" smtClean="0"/>
              <a:t> </a:t>
            </a:r>
            <a:r>
              <a:rPr lang="it-IT" dirty="0" err="1" smtClean="0"/>
              <a:t>attention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the </a:t>
            </a:r>
            <a:r>
              <a:rPr lang="it-IT" dirty="0" err="1" smtClean="0"/>
              <a:t>need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innovation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the “body </a:t>
            </a:r>
            <a:r>
              <a:rPr lang="it-IT" dirty="0" err="1" smtClean="0"/>
              <a:t>politic</a:t>
            </a:r>
            <a:r>
              <a:rPr lang="it-IT" dirty="0" smtClean="0"/>
              <a:t>” (</a:t>
            </a:r>
            <a:r>
              <a:rPr lang="it-IT" dirty="0" err="1" smtClean="0"/>
              <a:t>inspirational</a:t>
            </a:r>
            <a:r>
              <a:rPr lang="it-IT" dirty="0" smtClean="0"/>
              <a:t> vision, </a:t>
            </a:r>
            <a:r>
              <a:rPr lang="it-IT" dirty="0" err="1" smtClean="0"/>
              <a:t>strategy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action</a:t>
            </a:r>
            <a:r>
              <a:rPr lang="it-IT" dirty="0" smtClean="0"/>
              <a:t>, </a:t>
            </a:r>
            <a:r>
              <a:rPr lang="it-IT" dirty="0" err="1" smtClean="0"/>
              <a:t>goals</a:t>
            </a:r>
            <a:r>
              <a:rPr lang="it-IT" dirty="0" smtClean="0"/>
              <a:t> and </a:t>
            </a:r>
            <a:r>
              <a:rPr lang="it-IT" dirty="0" err="1" smtClean="0"/>
              <a:t>ambitions…</a:t>
            </a:r>
            <a:r>
              <a:rPr lang="it-IT" dirty="0" smtClean="0"/>
              <a:t>)</a:t>
            </a:r>
          </a:p>
          <a:p>
            <a:pPr marL="514350" indent="-514350">
              <a:buAutoNum type="arabicParenR"/>
            </a:pPr>
            <a:r>
              <a:rPr lang="it-IT" dirty="0" err="1" smtClean="0"/>
              <a:t>Institutional</a:t>
            </a:r>
            <a:r>
              <a:rPr lang="it-IT" dirty="0" smtClean="0"/>
              <a:t> </a:t>
            </a:r>
            <a:r>
              <a:rPr lang="it-IT" dirty="0" err="1" smtClean="0"/>
              <a:t>reforms</a:t>
            </a:r>
            <a:r>
              <a:rPr lang="it-IT" dirty="0" smtClean="0"/>
              <a:t> and </a:t>
            </a:r>
            <a:r>
              <a:rPr lang="it-IT" dirty="0" err="1" smtClean="0"/>
              <a:t>adequate</a:t>
            </a:r>
            <a:r>
              <a:rPr lang="it-IT" dirty="0" smtClean="0"/>
              <a:t> </a:t>
            </a:r>
            <a:r>
              <a:rPr lang="it-IT" dirty="0" err="1" smtClean="0"/>
              <a:t>funds</a:t>
            </a:r>
            <a:r>
              <a:rPr lang="it-IT" dirty="0" smtClean="0"/>
              <a:t> (</a:t>
            </a:r>
            <a:r>
              <a:rPr lang="it-IT" dirty="0" err="1" smtClean="0"/>
              <a:t>tax</a:t>
            </a:r>
            <a:r>
              <a:rPr lang="it-IT" dirty="0" smtClean="0"/>
              <a:t> and </a:t>
            </a:r>
            <a:r>
              <a:rPr lang="it-IT" dirty="0" err="1" smtClean="0"/>
              <a:t>tax</a:t>
            </a:r>
            <a:r>
              <a:rPr lang="it-IT" dirty="0" smtClean="0"/>
              <a:t> </a:t>
            </a:r>
            <a:r>
              <a:rPr lang="it-IT" dirty="0" err="1" smtClean="0"/>
              <a:t>incentives</a:t>
            </a:r>
            <a:r>
              <a:rPr lang="it-IT" dirty="0" smtClean="0"/>
              <a:t>) </a:t>
            </a:r>
            <a:r>
              <a:rPr lang="it-IT" dirty="0" err="1" smtClean="0"/>
              <a:t>needed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implement</a:t>
            </a:r>
            <a:r>
              <a:rPr lang="it-IT" dirty="0" smtClean="0"/>
              <a:t> the policy, </a:t>
            </a:r>
            <a:r>
              <a:rPr lang="it-IT" dirty="0" err="1" smtClean="0"/>
              <a:t>even</a:t>
            </a:r>
            <a:r>
              <a:rPr lang="it-IT" dirty="0" smtClean="0"/>
              <a:t> at </a:t>
            </a:r>
            <a:r>
              <a:rPr lang="it-IT" dirty="0" err="1" smtClean="0"/>
              <a:t>expenses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other</a:t>
            </a:r>
            <a:r>
              <a:rPr lang="it-IT" dirty="0" smtClean="0"/>
              <a:t> </a:t>
            </a:r>
            <a:r>
              <a:rPr lang="it-IT" dirty="0" err="1" smtClean="0"/>
              <a:t>governamental</a:t>
            </a:r>
            <a:r>
              <a:rPr lang="it-IT" dirty="0" smtClean="0"/>
              <a:t> </a:t>
            </a:r>
            <a:r>
              <a:rPr lang="it-IT" dirty="0" err="1" smtClean="0"/>
              <a:t>spending</a:t>
            </a:r>
            <a:r>
              <a:rPr lang="it-IT" dirty="0" smtClean="0"/>
              <a:t> or </a:t>
            </a:r>
            <a:r>
              <a:rPr lang="it-IT" dirty="0" err="1" smtClean="0"/>
              <a:t>lower</a:t>
            </a:r>
            <a:r>
              <a:rPr lang="it-IT" dirty="0" smtClean="0"/>
              <a:t> </a:t>
            </a:r>
            <a:r>
              <a:rPr lang="it-IT" dirty="0" err="1" smtClean="0"/>
              <a:t>taxes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individuals</a:t>
            </a:r>
            <a:endParaRPr lang="it-IT" dirty="0" smtClean="0"/>
          </a:p>
          <a:p>
            <a:pPr marL="514350" indent="-514350">
              <a:buAutoNum type="arabicParenR"/>
            </a:pPr>
            <a:endParaRPr lang="en-IE" noProof="0" dirty="0" smtClean="0"/>
          </a:p>
          <a:p>
            <a:pPr>
              <a:buNone/>
            </a:pPr>
            <a:r>
              <a:rPr lang="it-IT" dirty="0" smtClean="0"/>
              <a:t> 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Seven “broad areas” that a national innovation policy effort must get right </a:t>
            </a:r>
            <a:endParaRPr lang="en-I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1) </a:t>
            </a:r>
            <a:r>
              <a:rPr lang="en-IE" dirty="0" smtClean="0">
                <a:solidFill>
                  <a:srgbClr val="FF0000"/>
                </a:solidFill>
              </a:rPr>
              <a:t>Inspiration</a:t>
            </a:r>
            <a:r>
              <a:rPr lang="en-IE" dirty="0" smtClean="0"/>
              <a:t> (setting ambitious goals)</a:t>
            </a:r>
            <a:br>
              <a:rPr lang="en-IE" dirty="0" smtClean="0"/>
            </a:br>
            <a:endParaRPr lang="en-IE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14882"/>
          </a:xfrm>
        </p:spPr>
        <p:txBody>
          <a:bodyPr>
            <a:normAutofit fontScale="92500" lnSpcReduction="10000"/>
          </a:bodyPr>
          <a:lstStyle/>
          <a:p>
            <a:r>
              <a:rPr lang="en-IE" dirty="0" smtClean="0"/>
              <a:t>Setting economic goals is not used in the free-market oriented countries, but...</a:t>
            </a:r>
          </a:p>
          <a:p>
            <a:r>
              <a:rPr lang="en-IE" b="1" dirty="0" smtClean="0"/>
              <a:t>Singapore case </a:t>
            </a:r>
            <a:r>
              <a:rPr lang="en-IE" dirty="0" smtClean="0"/>
              <a:t>(1990): S openly declared that it sought to become a world leader in life science, digital media, water/environment industries </a:t>
            </a:r>
          </a:p>
          <a:p>
            <a:r>
              <a:rPr lang="en-IE" dirty="0" smtClean="0"/>
              <a:t>(</a:t>
            </a:r>
            <a:r>
              <a:rPr lang="en-IE" dirty="0" err="1" smtClean="0"/>
              <a:t>eg</a:t>
            </a:r>
            <a:r>
              <a:rPr lang="en-IE" dirty="0" smtClean="0"/>
              <a:t>. </a:t>
            </a:r>
            <a:r>
              <a:rPr lang="en-IE" dirty="0" err="1" smtClean="0"/>
              <a:t>Biopolis</a:t>
            </a:r>
            <a:r>
              <a:rPr lang="en-IE" dirty="0" smtClean="0"/>
              <a:t>, biomedical research centre).</a:t>
            </a:r>
          </a:p>
          <a:p>
            <a:r>
              <a:rPr lang="en-IE" b="1" dirty="0" smtClean="0"/>
              <a:t>China case </a:t>
            </a:r>
            <a:r>
              <a:rPr lang="en-IE" dirty="0" smtClean="0"/>
              <a:t>(2006) – Long term plan for the development of Science and technology</a:t>
            </a:r>
          </a:p>
          <a:p>
            <a:r>
              <a:rPr lang="en-IE" dirty="0" smtClean="0"/>
              <a:t>7 emerging strategic industries, heavy investments</a:t>
            </a:r>
          </a:p>
          <a:p>
            <a:endParaRPr lang="en-IE" dirty="0" smtClean="0"/>
          </a:p>
          <a:p>
            <a:endParaRPr lang="en-I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IE" dirty="0" smtClean="0"/>
              <a:t>Other nations also openly focused on technology areas and broad industries they seek to lead</a:t>
            </a:r>
          </a:p>
          <a:p>
            <a:r>
              <a:rPr lang="en-IE" dirty="0" smtClean="0"/>
              <a:t>Many nations identify a range of core </a:t>
            </a:r>
            <a:r>
              <a:rPr lang="en-IE" dirty="0" err="1" smtClean="0"/>
              <a:t>industyries</a:t>
            </a:r>
            <a:r>
              <a:rPr lang="en-IE" dirty="0" smtClean="0"/>
              <a:t> they seek leadership (e.g. Finland: for each industry a “strategic centre for science” has been created...)</a:t>
            </a:r>
          </a:p>
          <a:p>
            <a:r>
              <a:rPr lang="en-IE" dirty="0" smtClean="0"/>
              <a:t>The Netherland has targeted innovation leadership in the financial services and logistics...</a:t>
            </a:r>
          </a:p>
          <a:p>
            <a:r>
              <a:rPr lang="en-IE" dirty="0" smtClean="0"/>
              <a:t>Some other countries have set specific goals (e.g. R&amp;D share of GDP)</a:t>
            </a:r>
          </a:p>
          <a:p>
            <a:r>
              <a:rPr lang="en-IE" dirty="0" smtClean="0"/>
              <a:t>Useful also if the target is unrealistic (?) – UE Lisbon strategy (!!!) --- the failure is due to the funding lack!</a:t>
            </a:r>
          </a:p>
          <a:p>
            <a:endParaRPr lang="en-IE" dirty="0" smtClean="0"/>
          </a:p>
          <a:p>
            <a:endParaRPr lang="en-IE" dirty="0" smtClean="0"/>
          </a:p>
          <a:p>
            <a:endParaRPr lang="en-I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Industria</a:t>
            </a:r>
            <a:r>
              <a:rPr lang="en-IE" dirty="0" smtClean="0"/>
              <a:t> 4.0?</a:t>
            </a:r>
            <a:endParaRPr lang="en-IE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b="1" dirty="0" smtClean="0"/>
              <a:t>La quarta rivoluzione industriale</a:t>
            </a:r>
          </a:p>
          <a:p>
            <a:r>
              <a:rPr lang="it-IT" dirty="0" smtClean="0"/>
              <a:t>L’espressione </a:t>
            </a:r>
            <a:r>
              <a:rPr lang="it-IT" i="1" dirty="0" smtClean="0"/>
              <a:t>Industria 4.0</a:t>
            </a:r>
            <a:r>
              <a:rPr lang="it-IT" dirty="0" smtClean="0"/>
              <a:t> è collegata alla cosiddetta “quarta rivoluzione industriale”. Resa possibile dalla disponibilità di sensori e di connessioni </a:t>
            </a:r>
            <a:r>
              <a:rPr lang="it-IT" i="1" dirty="0" smtClean="0"/>
              <a:t>wireless</a:t>
            </a:r>
            <a:r>
              <a:rPr lang="it-IT" dirty="0" smtClean="0"/>
              <a:t> a basso costo, questa nuova rivoluzione industriale si associa a un impiego sempre più pervasivo di dati e informazioni, di tecnologie computazionali e di analisi dei dati, di nuovi materiali, componenti e sistemi totalmente digitalizzati e connessi (</a:t>
            </a:r>
            <a:r>
              <a:rPr lang="it-IT" i="1" dirty="0" smtClean="0"/>
              <a:t>internet </a:t>
            </a:r>
            <a:r>
              <a:rPr lang="it-IT" i="1" dirty="0" err="1" smtClean="0"/>
              <a:t>of</a:t>
            </a:r>
            <a:r>
              <a:rPr lang="it-IT" i="1" dirty="0" smtClean="0"/>
              <a:t> </a:t>
            </a:r>
            <a:r>
              <a:rPr lang="it-IT" i="1" dirty="0" err="1" smtClean="0"/>
              <a:t>things</a:t>
            </a:r>
            <a:r>
              <a:rPr lang="it-IT" i="1" dirty="0" smtClean="0"/>
              <a:t> and </a:t>
            </a:r>
            <a:r>
              <a:rPr lang="it-IT" i="1" dirty="0" err="1" smtClean="0"/>
              <a:t>machines</a:t>
            </a:r>
            <a:r>
              <a:rPr lang="it-IT" dirty="0" smtClean="0"/>
              <a:t>).</a:t>
            </a:r>
          </a:p>
          <a:p>
            <a:r>
              <a:rPr lang="it-IT" dirty="0" smtClean="0"/>
              <a:t>Industria 4.0 richiede soluzioni tecnologiche per:</a:t>
            </a:r>
          </a:p>
          <a:p>
            <a:r>
              <a:rPr lang="it-IT" dirty="0" smtClean="0"/>
              <a:t>ottimizzare i processi produttivi</a:t>
            </a:r>
          </a:p>
          <a:p>
            <a:r>
              <a:rPr lang="it-IT" dirty="0" smtClean="0"/>
              <a:t>supportare i processi di automazione industriale</a:t>
            </a:r>
          </a:p>
          <a:p>
            <a:r>
              <a:rPr lang="it-IT" dirty="0" smtClean="0"/>
              <a:t>favorire la collaborazione produttiva tra imprese attraverso tecniche avanzate di pianificazione distribuita, gestione integrata della logistica in rete e interoperabilità dei sistemi informativi.</a:t>
            </a:r>
          </a:p>
          <a:p>
            <a:endParaRPr lang="it-IT" dirty="0" smtClean="0"/>
          </a:p>
          <a:p>
            <a:endParaRPr lang="en-I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I nuovi processi produttivi si basano in particolare su:</a:t>
            </a:r>
          </a:p>
          <a:p>
            <a:r>
              <a:rPr lang="it-IT" dirty="0" smtClean="0"/>
              <a:t>tecnologie di produzione di prodotti realizzati con nuovi materiali</a:t>
            </a:r>
          </a:p>
          <a:p>
            <a:r>
              <a:rPr lang="it-IT" dirty="0" smtClean="0"/>
              <a:t>meccatronica</a:t>
            </a:r>
          </a:p>
          <a:p>
            <a:r>
              <a:rPr lang="it-IT" dirty="0" smtClean="0"/>
              <a:t>robotica</a:t>
            </a:r>
          </a:p>
          <a:p>
            <a:r>
              <a:rPr lang="it-IT" dirty="0" smtClean="0"/>
              <a:t>utilizzo di tecnologie ICT avanzate per la virtualizzazione dei processi di trasformazione</a:t>
            </a:r>
          </a:p>
          <a:p>
            <a:r>
              <a:rPr lang="it-IT" dirty="0" smtClean="0"/>
              <a:t>sistemi per la valorizzazione delle persone nelle fabbriche.</a:t>
            </a:r>
          </a:p>
          <a:p>
            <a:endParaRPr lang="it-IT" dirty="0" smtClean="0"/>
          </a:p>
          <a:p>
            <a:endParaRPr lang="en-I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55000" lnSpcReduction="20000"/>
          </a:bodyPr>
          <a:lstStyle/>
          <a:p>
            <a:r>
              <a:rPr lang="it-IT" b="1" dirty="0" smtClean="0"/>
              <a:t>Il Piano nazionale</a:t>
            </a:r>
          </a:p>
          <a:p>
            <a:r>
              <a:rPr lang="it-IT" dirty="0" smtClean="0"/>
              <a:t>I principali paesi industrializzati si sono già attivati a supporto dei settori industriali nazionali in modo da cogliere appieno quest’opportunità. L’Italia ha sviluppato un “Piano nazionale Industria 4.0 2017-2020” che prevede misure concrete in base a tre principali linee guida:</a:t>
            </a:r>
          </a:p>
          <a:p>
            <a:r>
              <a:rPr lang="it-IT" dirty="0" smtClean="0"/>
              <a:t>operare in una logica di neutralità tecnologica</a:t>
            </a:r>
          </a:p>
          <a:p>
            <a:r>
              <a:rPr lang="it-IT" dirty="0" smtClean="0"/>
              <a:t>intervenire con azioni orizzontali e non verticali o settoriali</a:t>
            </a:r>
          </a:p>
          <a:p>
            <a:r>
              <a:rPr lang="it-IT" dirty="0" smtClean="0"/>
              <a:t>agire su fattori abilitanti.</a:t>
            </a:r>
          </a:p>
          <a:p>
            <a:r>
              <a:rPr lang="it-IT" dirty="0" smtClean="0"/>
              <a:t>Le direttrici strategiche sono quattro:</a:t>
            </a:r>
          </a:p>
          <a:p>
            <a:r>
              <a:rPr lang="it-IT" b="1" dirty="0" smtClean="0"/>
              <a:t>Investimenti innovativi</a:t>
            </a:r>
            <a:r>
              <a:rPr lang="it-IT" dirty="0" smtClean="0"/>
              <a:t>: stimolare l’investimento privato nell’adozione delle tecnologie abilitanti dell’Industria 4.0 e aumentare la spese in ricerca, sviluppo e innovazione</a:t>
            </a:r>
          </a:p>
          <a:p>
            <a:r>
              <a:rPr lang="it-IT" b="1" dirty="0" smtClean="0"/>
              <a:t>Infrastrutture abilitanti:</a:t>
            </a:r>
            <a:r>
              <a:rPr lang="it-IT" dirty="0" smtClean="0"/>
              <a:t> assicurare adeguate infrastrutture di rete, garantire la sicurezza e la protezione dei dati, collaborare alla definizione di standard di interoperabilità internazionali</a:t>
            </a:r>
          </a:p>
          <a:p>
            <a:r>
              <a:rPr lang="it-IT" b="1" dirty="0" smtClean="0"/>
              <a:t>Competenze e Ricerca</a:t>
            </a:r>
            <a:r>
              <a:rPr lang="it-IT" dirty="0" smtClean="0"/>
              <a:t>: creare competenze e stimolare la ricerca mediante percorsi formativi </a:t>
            </a:r>
            <a:r>
              <a:rPr lang="it-IT" i="1" dirty="0" smtClean="0"/>
              <a:t>ad hoc</a:t>
            </a:r>
            <a:endParaRPr lang="it-IT" dirty="0" smtClean="0"/>
          </a:p>
          <a:p>
            <a:r>
              <a:rPr lang="it-IT" b="1" dirty="0" err="1" smtClean="0"/>
              <a:t>Awareness</a:t>
            </a:r>
            <a:r>
              <a:rPr lang="it-IT" b="1" dirty="0" smtClean="0"/>
              <a:t> e </a:t>
            </a:r>
            <a:r>
              <a:rPr lang="it-IT" b="1" dirty="0" err="1" smtClean="0"/>
              <a:t>Governance</a:t>
            </a:r>
            <a:r>
              <a:rPr lang="it-IT" dirty="0" smtClean="0"/>
              <a:t>: diffondere la conoscenza, il potenziale e le applicazioni delle tecnologie Industria 4.0 e garantire una </a:t>
            </a:r>
            <a:r>
              <a:rPr lang="it-IT" i="1" dirty="0" err="1" smtClean="0"/>
              <a:t>governance</a:t>
            </a:r>
            <a:r>
              <a:rPr lang="it-IT" dirty="0" smtClean="0"/>
              <a:t> </a:t>
            </a:r>
            <a:r>
              <a:rPr lang="it-IT" dirty="0" err="1" smtClean="0"/>
              <a:t>pubblico-privata</a:t>
            </a:r>
            <a:r>
              <a:rPr lang="it-IT" dirty="0" smtClean="0"/>
              <a:t> per il raggiungimento degli obiettivi prefissati.</a:t>
            </a:r>
          </a:p>
          <a:p>
            <a:endParaRPr lang="en-I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Autofit/>
          </a:bodyPr>
          <a:lstStyle/>
          <a:p>
            <a:r>
              <a:rPr lang="en-IE" sz="3600" dirty="0" smtClean="0"/>
              <a:t>2) </a:t>
            </a:r>
            <a:r>
              <a:rPr lang="en-IE" sz="3600" dirty="0" smtClean="0">
                <a:solidFill>
                  <a:srgbClr val="FF0000"/>
                </a:solidFill>
              </a:rPr>
              <a:t>Intention (to win)</a:t>
            </a:r>
            <a:r>
              <a:rPr lang="en-IE" sz="3600" dirty="0" smtClean="0"/>
              <a:t>: make Innovation Based Competitiveness a National Priority</a:t>
            </a:r>
            <a:endParaRPr lang="en-IE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0000" lnSpcReduction="20000"/>
          </a:bodyPr>
          <a:lstStyle/>
          <a:p>
            <a:r>
              <a:rPr lang="en-IE" dirty="0" smtClean="0"/>
              <a:t>“Reset” conventional “</a:t>
            </a:r>
            <a:r>
              <a:rPr lang="en-IE" dirty="0" err="1" smtClean="0"/>
              <a:t>groupthinking</a:t>
            </a:r>
            <a:r>
              <a:rPr lang="en-IE" dirty="0" smtClean="0"/>
              <a:t>” linked to incumbent “economic policy” elites (economic consensus);</a:t>
            </a:r>
          </a:p>
          <a:p>
            <a:r>
              <a:rPr lang="en-IE" dirty="0" smtClean="0"/>
              <a:t>The USA case as exemplary case</a:t>
            </a:r>
          </a:p>
          <a:p>
            <a:r>
              <a:rPr lang="en-IE" dirty="0" smtClean="0"/>
              <a:t>Defining “new consensus” on:</a:t>
            </a:r>
          </a:p>
          <a:p>
            <a:pPr lvl="2"/>
            <a:r>
              <a:rPr lang="en-IE" dirty="0" smtClean="0"/>
              <a:t>Recognizing “decline” trajectories..</a:t>
            </a:r>
          </a:p>
          <a:p>
            <a:pPr lvl="2"/>
            <a:r>
              <a:rPr lang="en-IE" dirty="0" smtClean="0"/>
              <a:t>Major economic role for government is fostering innovation</a:t>
            </a:r>
          </a:p>
          <a:p>
            <a:pPr lvl="2"/>
            <a:r>
              <a:rPr lang="en-IE" dirty="0" smtClean="0"/>
              <a:t>Fiscal discipline is important but funding specific policies should be expanded </a:t>
            </a:r>
          </a:p>
          <a:p>
            <a:pPr lvl="2"/>
            <a:r>
              <a:rPr lang="en-IE" dirty="0" smtClean="0"/>
              <a:t>Globalization can have dark side if other countries play with different rules the innovation game (e.g. Innovation mercantilism by other nations is really a danger)</a:t>
            </a:r>
          </a:p>
          <a:p>
            <a:pPr lvl="2"/>
            <a:r>
              <a:rPr lang="en-IE" dirty="0" smtClean="0"/>
              <a:t>First target is the own economic interest...joining other countries committed to enforcing the “global rules” of fairly growing an innovation economy</a:t>
            </a:r>
          </a:p>
          <a:p>
            <a:pPr lvl="2"/>
            <a:r>
              <a:rPr lang="en-IE" dirty="0" smtClean="0"/>
              <a:t>Innovation is a product of intentional human action that can be encouraged by policy</a:t>
            </a:r>
          </a:p>
          <a:p>
            <a:pPr lvl="2"/>
            <a:r>
              <a:rPr lang="en-IE" dirty="0" smtClean="0"/>
              <a:t> tax code should include incentives for spurring innovation</a:t>
            </a:r>
          </a:p>
          <a:p>
            <a:pPr lvl="2"/>
            <a:r>
              <a:rPr lang="en-IE" dirty="0" smtClean="0"/>
              <a:t>Supporting “factor conditions” (e.g. Science) it is not enough </a:t>
            </a:r>
          </a:p>
          <a:p>
            <a:pPr lvl="2"/>
            <a:r>
              <a:rPr lang="en-IE" dirty="0" smtClean="0"/>
              <a:t>Pick winners only in the sense of identifying general industries and broad technology areas of national economic importance</a:t>
            </a:r>
          </a:p>
          <a:p>
            <a:pPr lvl="2"/>
            <a:endParaRPr lang="en-IE" dirty="0" smtClean="0"/>
          </a:p>
          <a:p>
            <a:endParaRPr lang="en-IE" dirty="0" smtClean="0"/>
          </a:p>
          <a:p>
            <a:endParaRPr lang="en-IE" dirty="0" smtClean="0"/>
          </a:p>
          <a:p>
            <a:endParaRPr lang="en-IE" dirty="0" smtClean="0"/>
          </a:p>
          <a:p>
            <a:endParaRPr lang="en-I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870</TotalTime>
  <Words>1967</Words>
  <Application>Microsoft Office PowerPoint</Application>
  <PresentationFormat>Presentazione su schermo (4:3)</PresentationFormat>
  <Paragraphs>145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Tema di Office</vt:lpstr>
      <vt:lpstr>Crafting innovation policy</vt:lpstr>
      <vt:lpstr>Diapositiva 2</vt:lpstr>
      <vt:lpstr>Diapositiva 3</vt:lpstr>
      <vt:lpstr>1) Inspiration (setting ambitious goals) </vt:lpstr>
      <vt:lpstr>Diapositiva 5</vt:lpstr>
      <vt:lpstr>Industria 4.0?</vt:lpstr>
      <vt:lpstr>Diapositiva 7</vt:lpstr>
      <vt:lpstr>Diapositiva 8</vt:lpstr>
      <vt:lpstr>2) Intention (to win): make Innovation Based Competitiveness a National Priority</vt:lpstr>
      <vt:lpstr>3) Insight – Improving Understanding of Innovation Performance </vt:lpstr>
      <vt:lpstr>4) Incentives – Encouraging Innovation Production and Jobs</vt:lpstr>
      <vt:lpstr>5) Investment: More public funding for innovation and productivity</vt:lpstr>
      <vt:lpstr>Diapositiva 13</vt:lpstr>
      <vt:lpstr>6) Institutional Innovation: Doing New Thinghs in New Ways</vt:lpstr>
      <vt:lpstr>Diapositiva 15</vt:lpstr>
      <vt:lpstr>7) Information Technology Transformation</vt:lpstr>
      <vt:lpstr>8) International Framework for innovation</vt:lpstr>
      <vt:lpstr>Constraints and “blocks”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Crafting innovation policy</dc:title>
  <dc:creator>SAMSUNG</dc:creator>
  <cp:lastModifiedBy>Utente Windows</cp:lastModifiedBy>
  <cp:revision>34</cp:revision>
  <dcterms:created xsi:type="dcterms:W3CDTF">2017-05-10T12:22:42Z</dcterms:created>
  <dcterms:modified xsi:type="dcterms:W3CDTF">2017-05-11T07:04:29Z</dcterms:modified>
</cp:coreProperties>
</file>