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991-9A25-4CB8-A6AD-4929B4B1A45C}" type="datetimeFigureOut">
              <a:rPr lang="it-IT" smtClean="0"/>
              <a:t>04/01/2017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6FE9-1832-4C70-8E20-C970B6340D1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3675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991-9A25-4CB8-A6AD-4929B4B1A45C}" type="datetimeFigureOut">
              <a:rPr lang="it-IT" smtClean="0"/>
              <a:t>04/01/2017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6FE9-1832-4C70-8E20-C970B6340D1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3941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991-9A25-4CB8-A6AD-4929B4B1A45C}" type="datetimeFigureOut">
              <a:rPr lang="it-IT" smtClean="0"/>
              <a:t>04/01/2017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6FE9-1832-4C70-8E20-C970B6340D1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1253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991-9A25-4CB8-A6AD-4929B4B1A45C}" type="datetimeFigureOut">
              <a:rPr lang="it-IT" smtClean="0"/>
              <a:t>04/01/2017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6FE9-1832-4C70-8E20-C970B6340D1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3436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991-9A25-4CB8-A6AD-4929B4B1A45C}" type="datetimeFigureOut">
              <a:rPr lang="it-IT" smtClean="0"/>
              <a:t>04/01/2017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6FE9-1832-4C70-8E20-C970B6340D1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0062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991-9A25-4CB8-A6AD-4929B4B1A45C}" type="datetimeFigureOut">
              <a:rPr lang="it-IT" smtClean="0"/>
              <a:t>04/01/2017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6FE9-1832-4C70-8E20-C970B6340D1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877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991-9A25-4CB8-A6AD-4929B4B1A45C}" type="datetimeFigureOut">
              <a:rPr lang="it-IT" smtClean="0"/>
              <a:t>04/01/2017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6FE9-1832-4C70-8E20-C970B6340D1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716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991-9A25-4CB8-A6AD-4929B4B1A45C}" type="datetimeFigureOut">
              <a:rPr lang="it-IT" smtClean="0"/>
              <a:t>04/01/2017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6FE9-1832-4C70-8E20-C970B6340D1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21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991-9A25-4CB8-A6AD-4929B4B1A45C}" type="datetimeFigureOut">
              <a:rPr lang="it-IT" smtClean="0"/>
              <a:t>04/01/2017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6FE9-1832-4C70-8E20-C970B6340D1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2864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991-9A25-4CB8-A6AD-4929B4B1A45C}" type="datetimeFigureOut">
              <a:rPr lang="it-IT" smtClean="0"/>
              <a:t>04/01/2017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6FE9-1832-4C70-8E20-C970B6340D1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7418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2991-9A25-4CB8-A6AD-4929B4B1A45C}" type="datetimeFigureOut">
              <a:rPr lang="it-IT" smtClean="0"/>
              <a:t>04/01/2017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6FE9-1832-4C70-8E20-C970B6340D1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6001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82991-9A25-4CB8-A6AD-4929B4B1A45C}" type="datetimeFigureOut">
              <a:rPr lang="it-IT" smtClean="0"/>
              <a:t>04/01/2017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6FE9-1832-4C70-8E20-C970B6340D1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103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Economics of innovation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Features</a:t>
            </a:r>
          </a:p>
          <a:p>
            <a:r>
              <a:rPr lang="en-US" i="1" dirty="0" smtClean="0"/>
              <a:t>Drivers </a:t>
            </a:r>
          </a:p>
          <a:p>
            <a:r>
              <a:rPr lang="en-US" i="1" dirty="0" smtClean="0"/>
              <a:t>Consequences</a:t>
            </a:r>
          </a:p>
          <a:p>
            <a:pPr marL="0" indent="0">
              <a:buNone/>
            </a:pPr>
            <a:r>
              <a:rPr lang="en-US" dirty="0" smtClean="0"/>
              <a:t>of innovation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Technology diffusion (at company/sectors/economic system levels)</a:t>
            </a:r>
          </a:p>
          <a:p>
            <a:r>
              <a:rPr lang="en-US" dirty="0" smtClean="0"/>
              <a:t>Players and institutions involved in innovation dynamics</a:t>
            </a:r>
          </a:p>
          <a:p>
            <a:r>
              <a:rPr lang="en-US" dirty="0" smtClean="0"/>
              <a:t>Processes of Learning/</a:t>
            </a:r>
            <a:r>
              <a:rPr lang="en-US" dirty="0" err="1" smtClean="0"/>
              <a:t>Genarating</a:t>
            </a:r>
            <a:r>
              <a:rPr lang="en-US" dirty="0" smtClean="0"/>
              <a:t> knowledge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455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Economics</a:t>
            </a:r>
            <a:r>
              <a:rPr lang="it-IT" dirty="0" smtClean="0"/>
              <a:t> of </a:t>
            </a:r>
            <a:r>
              <a:rPr lang="it-IT" dirty="0" err="1" smtClean="0"/>
              <a:t>innovation</a:t>
            </a:r>
            <a:r>
              <a:rPr lang="it-IT" dirty="0" smtClean="0"/>
              <a:t> (2)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Competition/selection/interaction among economic players (and institutions)</a:t>
            </a:r>
          </a:p>
          <a:p>
            <a:r>
              <a:rPr lang="en-US" dirty="0" smtClean="0"/>
              <a:t>Cognitive/ behavioral /organizational/ institutional aspects</a:t>
            </a:r>
          </a:p>
          <a:p>
            <a:r>
              <a:rPr lang="en-US" dirty="0" smtClean="0"/>
              <a:t>** </a:t>
            </a:r>
          </a:p>
          <a:p>
            <a:r>
              <a:rPr lang="en-US" dirty="0" smtClean="0"/>
              <a:t>Five key features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Dynamic analysis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Innovation as a process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Learning and knowledge as key background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Focus on interrelation between subjects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Key role played by institutions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0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steps of economic though on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9651"/>
            <a:ext cx="10515600" cy="4351338"/>
          </a:xfrm>
        </p:spPr>
        <p:txBody>
          <a:bodyPr/>
          <a:lstStyle/>
          <a:p>
            <a:r>
              <a:rPr lang="en-US" b="1" dirty="0" smtClean="0"/>
              <a:t>Adam Smith </a:t>
            </a:r>
          </a:p>
          <a:p>
            <a:pPr marL="0" indent="0">
              <a:buNone/>
            </a:pPr>
            <a:r>
              <a:rPr lang="en-US" dirty="0" smtClean="0"/>
              <a:t>Focus on technological development and its</a:t>
            </a:r>
          </a:p>
          <a:p>
            <a:r>
              <a:rPr lang="en-US" dirty="0" smtClean="0"/>
              <a:t>embedding into “capital” goods</a:t>
            </a:r>
          </a:p>
          <a:p>
            <a:r>
              <a:rPr lang="en-US" dirty="0" smtClean="0"/>
              <a:t>effects on labor productivity (labor division/specialization/learning by doing)</a:t>
            </a:r>
          </a:p>
          <a:p>
            <a:r>
              <a:rPr lang="en-US" b="1" dirty="0" smtClean="0"/>
              <a:t>David Ricardo</a:t>
            </a:r>
          </a:p>
          <a:p>
            <a:r>
              <a:rPr lang="en-US" dirty="0" smtClean="0"/>
              <a:t>Focus on endogenous processes: </a:t>
            </a:r>
          </a:p>
          <a:p>
            <a:r>
              <a:rPr lang="en-US" dirty="0" smtClean="0"/>
              <a:t>as price reduction due to technical advancement induces demand growth and employment change (so called “compensation theory”)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14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steps of economic though on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9651"/>
            <a:ext cx="10515600" cy="4712826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Karl Marx</a:t>
            </a:r>
          </a:p>
          <a:p>
            <a:r>
              <a:rPr lang="en-US" dirty="0" smtClean="0"/>
              <a:t>Focus on “machines” and on how they determine/codify the production process; </a:t>
            </a:r>
          </a:p>
          <a:p>
            <a:r>
              <a:rPr lang="en-US" dirty="0" smtClean="0"/>
              <a:t>attention to the “machinery sector” as specialized sector with its life-cycle;</a:t>
            </a:r>
          </a:p>
          <a:p>
            <a:r>
              <a:rPr lang="en-US" dirty="0" smtClean="0"/>
              <a:t>Innovation as a social (classes) story and not as an individual process;</a:t>
            </a:r>
          </a:p>
          <a:p>
            <a:r>
              <a:rPr lang="en-US" dirty="0" smtClean="0"/>
              <a:t>Incentives and technological change (from capitalistic competitive pressure and from market enlargement)</a:t>
            </a:r>
            <a:endParaRPr lang="en-US" b="1" dirty="0" smtClean="0"/>
          </a:p>
          <a:p>
            <a:r>
              <a:rPr lang="en-US" b="1" dirty="0" smtClean="0"/>
              <a:t>1.Charles </a:t>
            </a:r>
            <a:r>
              <a:rPr lang="en-US" b="1" dirty="0" err="1" smtClean="0"/>
              <a:t>Bebbage</a:t>
            </a:r>
            <a:r>
              <a:rPr lang="en-US" b="1" dirty="0"/>
              <a:t> </a:t>
            </a:r>
            <a:r>
              <a:rPr lang="en-US" b="1" dirty="0" smtClean="0"/>
              <a:t>(XIX c.) and 2.Abbot Payson Usher (XX c.)</a:t>
            </a:r>
          </a:p>
          <a:p>
            <a:r>
              <a:rPr lang="en-US" dirty="0" smtClean="0"/>
              <a:t>1. Distinction between “making” and “</a:t>
            </a:r>
            <a:r>
              <a:rPr lang="en-US" dirty="0" err="1" smtClean="0"/>
              <a:t>manifacturing</a:t>
            </a:r>
            <a:r>
              <a:rPr lang="en-US" dirty="0" smtClean="0"/>
              <a:t>” (large scale and organization; role of apprenticing and specialization for technical progress )</a:t>
            </a:r>
          </a:p>
          <a:p>
            <a:r>
              <a:rPr lang="en-US" dirty="0" smtClean="0"/>
              <a:t>2. Innovations as cumulative process: problem perception; preparing solution  analysis of problem, environment, skills needed; invention (as an individual intuition; economic adaptation of the invention)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519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Shumpeter</a:t>
            </a:r>
            <a:r>
              <a:rPr lang="en-US" dirty="0" smtClean="0"/>
              <a:t> (1883-1950)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9651"/>
            <a:ext cx="10515600" cy="4712826"/>
          </a:xfrm>
        </p:spPr>
        <p:txBody>
          <a:bodyPr>
            <a:normAutofit/>
          </a:bodyPr>
          <a:lstStyle/>
          <a:p>
            <a:r>
              <a:rPr lang="en-US" u="sng" dirty="0" smtClean="0"/>
              <a:t>The most known </a:t>
            </a:r>
            <a:r>
              <a:rPr lang="en-US" u="sng" dirty="0" err="1" smtClean="0"/>
              <a:t>Shumpeter</a:t>
            </a:r>
            <a:endParaRPr lang="en-US" u="sng" dirty="0" smtClean="0"/>
          </a:p>
          <a:p>
            <a:r>
              <a:rPr lang="en-US" dirty="0" smtClean="0"/>
              <a:t>Innovation as key driver of industrial change</a:t>
            </a:r>
          </a:p>
          <a:p>
            <a:r>
              <a:rPr lang="en-US" dirty="0" smtClean="0"/>
              <a:t>Innovation differs from invention (purely scientific or technological factor): Innovation can happen without any invention</a:t>
            </a:r>
          </a:p>
          <a:p>
            <a:r>
              <a:rPr lang="en-US" dirty="0" smtClean="0"/>
              <a:t>Innovation as a new combination of production means: new goods, new production methods, new organizational forms; mew markets (for input or outputs)</a:t>
            </a:r>
          </a:p>
          <a:p>
            <a:r>
              <a:rPr lang="en-US" dirty="0" smtClean="0"/>
              <a:t>Innovation is a creative answer, not an conventional/adaptive one</a:t>
            </a:r>
          </a:p>
          <a:p>
            <a:r>
              <a:rPr lang="en-US" dirty="0" smtClean="0"/>
              <a:t>Innovation might take place bot at an individual level (entrepreneur) and at a (large) firm level (two possible “frames”…).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7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Shumpeter</a:t>
            </a:r>
            <a:r>
              <a:rPr lang="en-US" dirty="0" smtClean="0"/>
              <a:t> (1883-1950)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9651"/>
            <a:ext cx="10515600" cy="4712826"/>
          </a:xfrm>
        </p:spPr>
        <p:txBody>
          <a:bodyPr>
            <a:normAutofit/>
          </a:bodyPr>
          <a:lstStyle/>
          <a:p>
            <a:r>
              <a:rPr lang="en-US" u="sng" dirty="0" smtClean="0"/>
              <a:t>The most known </a:t>
            </a:r>
            <a:r>
              <a:rPr lang="en-US" u="sng" dirty="0" err="1" smtClean="0"/>
              <a:t>Shumpeter</a:t>
            </a:r>
            <a:r>
              <a:rPr lang="en-US" u="sng" dirty="0" smtClean="0"/>
              <a:t> (2)</a:t>
            </a:r>
          </a:p>
          <a:p>
            <a:r>
              <a:rPr lang="en-US" dirty="0" smtClean="0"/>
              <a:t>Competition tends to destroy monopolistic power built on innovation, and it should be actively protected trough “new innovation”.</a:t>
            </a:r>
          </a:p>
          <a:p>
            <a:r>
              <a:rPr lang="en-US" dirty="0" smtClean="0"/>
              <a:t>Focus on the </a:t>
            </a:r>
            <a:r>
              <a:rPr lang="en-US" i="1" dirty="0" smtClean="0"/>
              <a:t>historical  perspective </a:t>
            </a:r>
            <a:r>
              <a:rPr lang="en-US" dirty="0" smtClean="0"/>
              <a:t>to analyze the “innovation phenomenon” (cases studies on “changes” applying a single interpretative framework)</a:t>
            </a:r>
          </a:p>
          <a:p>
            <a:r>
              <a:rPr lang="en-US" dirty="0" smtClean="0"/>
              <a:t>Key aspects examined: relationships between </a:t>
            </a:r>
          </a:p>
          <a:p>
            <a:pPr lvl="1"/>
            <a:r>
              <a:rPr lang="en-US" dirty="0" smtClean="0"/>
              <a:t>firm dimension/firm growth/market power/market structure* and innovation (*two ways); </a:t>
            </a:r>
          </a:p>
          <a:p>
            <a:pPr lvl="1"/>
            <a:r>
              <a:rPr lang="en-US" dirty="0" smtClean="0"/>
              <a:t>Technological change and market entry barriers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813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Shumpeter</a:t>
            </a:r>
            <a:r>
              <a:rPr lang="en-US" dirty="0" smtClean="0"/>
              <a:t> (1883-1950)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9651"/>
            <a:ext cx="10515600" cy="4712826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 smtClean="0"/>
              <a:t>The most known </a:t>
            </a:r>
            <a:r>
              <a:rPr lang="en-US" u="sng" dirty="0" err="1" smtClean="0"/>
              <a:t>Shumpeter</a:t>
            </a:r>
            <a:r>
              <a:rPr lang="en-US" u="sng" dirty="0" smtClean="0"/>
              <a:t> (3)</a:t>
            </a:r>
          </a:p>
          <a:p>
            <a:r>
              <a:rPr lang="en-US" dirty="0" smtClean="0"/>
              <a:t>Neglected or under-researched  issues:</a:t>
            </a:r>
          </a:p>
          <a:p>
            <a:pPr lvl="1"/>
            <a:r>
              <a:rPr lang="en-US" dirty="0" smtClean="0"/>
              <a:t>importance of science and technology in </a:t>
            </a:r>
            <a:r>
              <a:rPr lang="en-US" dirty="0" err="1" smtClean="0"/>
              <a:t>determing</a:t>
            </a:r>
            <a:r>
              <a:rPr lang="en-US" dirty="0" smtClean="0"/>
              <a:t> sectoral innovation rate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ontinuity of technological change; rather he focuses on “discontinuity”, role of individual entrepreneur (as a leader)  and radical innovation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ow innovation diffuse (just partial aspects are discussed)</a:t>
            </a:r>
          </a:p>
          <a:p>
            <a:pPr lvl="1"/>
            <a:r>
              <a:rPr lang="en-US" dirty="0" smtClean="0"/>
              <a:t>Invention as a merely exogenous facts (scientific activity not internalized within the social and economic process)</a:t>
            </a:r>
          </a:p>
          <a:p>
            <a:r>
              <a:rPr lang="en-US" dirty="0" smtClean="0"/>
              <a:t>Some “uncertainness” in interpreting innovation</a:t>
            </a:r>
          </a:p>
          <a:p>
            <a:r>
              <a:rPr lang="en-US" dirty="0" smtClean="0"/>
              <a:t>Heavy consequences from the </a:t>
            </a:r>
            <a:r>
              <a:rPr lang="en-US" dirty="0" err="1" smtClean="0"/>
              <a:t>Shumpeter</a:t>
            </a:r>
            <a:r>
              <a:rPr lang="en-US" dirty="0" smtClean="0"/>
              <a:t> approach on researches about innovation/technological during ’60.</a:t>
            </a:r>
          </a:p>
          <a:p>
            <a:r>
              <a:rPr lang="en-US" dirty="0" smtClean="0"/>
              <a:t>Attention to the role played by scientific research and development and related institutions) emerges just later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874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dirty="0" err="1" smtClean="0"/>
              <a:t>Shumpeterian</a:t>
            </a:r>
            <a:r>
              <a:rPr lang="en-US" sz="3600" dirty="0" smtClean="0"/>
              <a:t> legacy (suggestions for more recent researches)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9651"/>
            <a:ext cx="10515600" cy="47128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Further key (mainly </a:t>
            </a:r>
            <a:r>
              <a:rPr lang="en-US" dirty="0"/>
              <a:t>d</a:t>
            </a:r>
            <a:r>
              <a:rPr lang="en-US" dirty="0" smtClean="0"/>
              <a:t>escriptive “contributes” on:</a:t>
            </a:r>
          </a:p>
          <a:p>
            <a:pPr lvl="1"/>
            <a:r>
              <a:rPr lang="en-US" dirty="0" smtClean="0"/>
              <a:t>Innovation and its uncertain exits – it can be understood only ex-post</a:t>
            </a:r>
          </a:p>
          <a:p>
            <a:pPr lvl="1"/>
            <a:r>
              <a:rPr lang="en-US" dirty="0" smtClean="0"/>
              <a:t>Entrepreneur as an agent </a:t>
            </a:r>
            <a:r>
              <a:rPr lang="en-US" smtClean="0"/>
              <a:t>with </a:t>
            </a:r>
            <a:r>
              <a:rPr lang="en-US" smtClean="0"/>
              <a:t>bounded rationality </a:t>
            </a:r>
            <a:r>
              <a:rPr lang="en-US" dirty="0" smtClean="0"/>
              <a:t>(innovation is not an activity founded on rational knowledge – unmeasurable/probabilistic uncertainty, in particular with radical innovation); optimal innovation does not exist!</a:t>
            </a:r>
          </a:p>
          <a:p>
            <a:pPr lvl="1"/>
            <a:r>
              <a:rPr lang="en-US" dirty="0" smtClean="0"/>
              <a:t>Therefore….heavy differences in innovation paths </a:t>
            </a:r>
          </a:p>
          <a:p>
            <a:pPr lvl="1"/>
            <a:r>
              <a:rPr lang="en-US" dirty="0" smtClean="0"/>
              <a:t>Innovation concentration in time – new technology induced cycles-  and “sectors” = industries (…exploring differences and “aggregations”)</a:t>
            </a:r>
          </a:p>
          <a:p>
            <a:pPr lvl="1"/>
            <a:r>
              <a:rPr lang="en-US" dirty="0" smtClean="0"/>
              <a:t>Distinction between new (= “innovative”) and old (“conservative”) firms; small and large - </a:t>
            </a:r>
            <a:r>
              <a:rPr lang="en-US" i="1" dirty="0" smtClean="0"/>
              <a:t>Company age is relevant!</a:t>
            </a:r>
            <a:r>
              <a:rPr lang="en-US" dirty="0" smtClean="0"/>
              <a:t>  Focus on the firm life cycle and innovation “conflicts” within any sector; </a:t>
            </a:r>
          </a:p>
          <a:p>
            <a:pPr lvl="1"/>
            <a:r>
              <a:rPr lang="en-US" dirty="0" smtClean="0"/>
              <a:t>Attention to the (two ways) relationships between market structure and innovation by firms.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85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1593</TotalTime>
  <Words>717</Words>
  <Application>Microsoft Office PowerPoint</Application>
  <PresentationFormat>Widescreen</PresentationFormat>
  <Paragraphs>94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Economics of innovation (1)</vt:lpstr>
      <vt:lpstr>Economics of innovation (2)</vt:lpstr>
      <vt:lpstr>Key steps of economic though on innovation</vt:lpstr>
      <vt:lpstr>Key steps of economic though on innovation</vt:lpstr>
      <vt:lpstr>Shumpeter (1883-1950)</vt:lpstr>
      <vt:lpstr>Shumpeter (1883-1950)</vt:lpstr>
      <vt:lpstr>Shumpeter (1883-1950)</vt:lpstr>
      <vt:lpstr>The Shumpeterian legacy (suggestions for more recent researches)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Economics of innovation (1)</dc:title>
  <dc:creator>Vittorio</dc:creator>
  <cp:lastModifiedBy>Vittorio</cp:lastModifiedBy>
  <cp:revision>18</cp:revision>
  <dcterms:created xsi:type="dcterms:W3CDTF">2017-01-03T09:16:58Z</dcterms:created>
  <dcterms:modified xsi:type="dcterms:W3CDTF">2017-01-04T12:20:16Z</dcterms:modified>
</cp:coreProperties>
</file>