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70" r:id="rId5"/>
    <p:sldId id="27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7" r:id="rId14"/>
    <p:sldId id="272" r:id="rId15"/>
    <p:sldId id="273" r:id="rId16"/>
    <p:sldId id="274" r:id="rId17"/>
    <p:sldId id="275" r:id="rId18"/>
    <p:sldId id="276" r:id="rId19"/>
    <p:sldId id="278" r:id="rId20"/>
    <p:sldId id="279" r:id="rId21"/>
    <p:sldId id="280" r:id="rId22"/>
    <p:sldId id="281" r:id="rId23"/>
    <p:sldId id="282" r:id="rId24"/>
    <p:sldId id="283" r:id="rId2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Vendite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24E-49B9-8980-57FBD54616E5}"/>
              </c:ext>
            </c:extLst>
          </c:dPt>
          <c:dPt>
            <c:idx val="1"/>
            <c:bubble3D val="0"/>
            <c:spPr>
              <a:solidFill>
                <a:srgbClr val="99663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24E-49B9-8980-57FBD54616E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24E-49B9-8980-57FBD54616E5}"/>
              </c:ext>
            </c:extLst>
          </c:dPt>
          <c:dLbls>
            <c:dLbl>
              <c:idx val="0"/>
              <c:tx>
                <c:rich>
                  <a:bodyPr rot="0" spcFirstLastPara="1" vertOverflow="ellipsis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ln>
                          <a:solidFill>
                            <a:schemeClr val="accent6"/>
                          </a:solidFill>
                        </a:ln>
                        <a:solidFill>
                          <a:srgbClr val="FFFF99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B9815BF7-DD5B-41E1-9D93-B9DE0F004753}" type="PERCENTAGE">
                      <a:rPr lang="en-US" sz="2000">
                        <a:solidFill>
                          <a:srgbClr val="FFFF00"/>
                        </a:solidFill>
                      </a:rPr>
                      <a:pPr>
                        <a:defRPr>
                          <a:ln>
                            <a:solidFill>
                              <a:schemeClr val="accent6"/>
                            </a:solidFill>
                          </a:ln>
                          <a:solidFill>
                            <a:srgbClr val="FFFF99"/>
                          </a:solidFill>
                        </a:defRPr>
                      </a:pPr>
                      <a:t>[PERCENTUALE]</a:t>
                    </a:fld>
                    <a:endParaRPr lang="it-IT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ln>
                        <a:solidFill>
                          <a:schemeClr val="accent6"/>
                        </a:solidFill>
                      </a:ln>
                      <a:solidFill>
                        <a:srgbClr val="FFFF99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24E-49B9-8980-57FBD54616E5}"/>
                </c:ext>
              </c:extLst>
            </c:dLbl>
            <c:dLbl>
              <c:idx val="1"/>
              <c:tx>
                <c:rich>
                  <a:bodyPr rot="0" spcFirstLastPara="1" vertOverflow="ellipsis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ln>
                          <a:solidFill>
                            <a:schemeClr val="accent6"/>
                          </a:solidFill>
                        </a:ln>
                        <a:solidFill>
                          <a:srgbClr val="FFFF99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CBB53ED-0351-49C1-A4F0-F38E89154E4F}" type="PERCENTAGE">
                      <a:rPr lang="en-US" sz="2000">
                        <a:ln>
                          <a:solidFill>
                            <a:schemeClr val="accent6"/>
                          </a:solidFill>
                        </a:ln>
                        <a:solidFill>
                          <a:schemeClr val="accent6"/>
                        </a:solidFill>
                      </a:rPr>
                      <a:pPr>
                        <a:defRPr>
                          <a:ln>
                            <a:solidFill>
                              <a:schemeClr val="accent6"/>
                            </a:solidFill>
                          </a:ln>
                          <a:solidFill>
                            <a:srgbClr val="FFFF99"/>
                          </a:solidFill>
                        </a:defRPr>
                      </a:pPr>
                      <a:t>[PERCENTUALE]</a:t>
                    </a:fld>
                    <a:endParaRPr lang="it-IT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ln>
                        <a:solidFill>
                          <a:schemeClr val="accent6"/>
                        </a:solidFill>
                      </a:ln>
                      <a:solidFill>
                        <a:srgbClr val="FFFF99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24E-49B9-8980-57FBD54616E5}"/>
                </c:ext>
              </c:extLst>
            </c:dLbl>
            <c:dLbl>
              <c:idx val="2"/>
              <c:layout>
                <c:manualLayout>
                  <c:x val="7.0025982949494053E-2"/>
                  <c:y val="0.1089358265328892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ln>
                          <a:solidFill>
                            <a:srgbClr val="FFFF99"/>
                          </a:solidFill>
                        </a:ln>
                        <a:solidFill>
                          <a:srgbClr val="FFFF99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BDA69E1-9BDC-40C8-98D7-D71F28E884F7}" type="PERCENTAGE">
                      <a:rPr lang="en-US" sz="2000"/>
                      <a:pPr>
                        <a:defRPr>
                          <a:ln>
                            <a:solidFill>
                              <a:srgbClr val="FFFF99"/>
                            </a:solidFill>
                          </a:ln>
                          <a:solidFill>
                            <a:srgbClr val="FFFF99"/>
                          </a:solidFill>
                        </a:defRPr>
                      </a:pPr>
                      <a:t>[PERCENTUALE]</a:t>
                    </a:fld>
                    <a:endParaRPr lang="it-IT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ln>
                        <a:solidFill>
                          <a:srgbClr val="FFFF99"/>
                        </a:solidFill>
                      </a:ln>
                      <a:solidFill>
                        <a:srgbClr val="FFFF99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769483574990709"/>
                      <c:h val="0.1347008835612583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24E-49B9-8980-57FBD54616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FFFF99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Foglio1!$A$2:$A$4</c:f>
              <c:strCache>
                <c:ptCount val="3"/>
                <c:pt idx="0">
                  <c:v>Diplomati</c:v>
                </c:pt>
                <c:pt idx="1">
                  <c:v>Ritirati</c:v>
                </c:pt>
                <c:pt idx="2">
                  <c:v>Universitari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62</c:v>
                </c:pt>
                <c:pt idx="1">
                  <c:v>37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24E-49B9-8980-57FBD54616E5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FFFF99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D60FF-262E-433D-B6A2-C4E4E94AF031}" type="datetimeFigureOut">
              <a:rPr lang="it-IT" smtClean="0"/>
              <a:t>14/03/2017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0A40-F062-412F-BBF8-6C2F58E6FE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8089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D60FF-262E-433D-B6A2-C4E4E94AF031}" type="datetimeFigureOut">
              <a:rPr lang="it-IT" smtClean="0"/>
              <a:t>14/03/2017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0A40-F062-412F-BBF8-6C2F58E6FE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7972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D60FF-262E-433D-B6A2-C4E4E94AF031}" type="datetimeFigureOut">
              <a:rPr lang="it-IT" smtClean="0"/>
              <a:t>14/03/2017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0A40-F062-412F-BBF8-6C2F58E6FE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5158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D60FF-262E-433D-B6A2-C4E4E94AF031}" type="datetimeFigureOut">
              <a:rPr lang="it-IT" smtClean="0"/>
              <a:t>14/03/2017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0A40-F062-412F-BBF8-6C2F58E6FE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3515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D60FF-262E-433D-B6A2-C4E4E94AF031}" type="datetimeFigureOut">
              <a:rPr lang="it-IT" smtClean="0"/>
              <a:t>14/03/2017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0A40-F062-412F-BBF8-6C2F58E6FE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5173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D60FF-262E-433D-B6A2-C4E4E94AF031}" type="datetimeFigureOut">
              <a:rPr lang="it-IT" smtClean="0"/>
              <a:t>14/03/2017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0A40-F062-412F-BBF8-6C2F58E6FE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6507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D60FF-262E-433D-B6A2-C4E4E94AF031}" type="datetimeFigureOut">
              <a:rPr lang="it-IT" smtClean="0"/>
              <a:t>14/03/2017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0A40-F062-412F-BBF8-6C2F58E6FE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8366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D60FF-262E-433D-B6A2-C4E4E94AF031}" type="datetimeFigureOut">
              <a:rPr lang="it-IT" smtClean="0"/>
              <a:t>14/03/2017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0A40-F062-412F-BBF8-6C2F58E6FE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3445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D60FF-262E-433D-B6A2-C4E4E94AF031}" type="datetimeFigureOut">
              <a:rPr lang="it-IT" smtClean="0"/>
              <a:t>14/03/2017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0A40-F062-412F-BBF8-6C2F58E6FE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9011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D60FF-262E-433D-B6A2-C4E4E94AF031}" type="datetimeFigureOut">
              <a:rPr lang="it-IT" smtClean="0"/>
              <a:t>14/03/2017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0A40-F062-412F-BBF8-6C2F58E6FE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4445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D60FF-262E-433D-B6A2-C4E4E94AF031}" type="datetimeFigureOut">
              <a:rPr lang="it-IT" smtClean="0"/>
              <a:t>14/03/2017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0A40-F062-412F-BBF8-6C2F58E6FE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2292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D60FF-262E-433D-B6A2-C4E4E94AF031}" type="datetimeFigureOut">
              <a:rPr lang="it-IT" smtClean="0"/>
              <a:t>14/03/2017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40A40-F062-412F-BBF8-6C2F58E6FE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136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657225"/>
            <a:ext cx="9144000" cy="2143125"/>
          </a:xfrm>
        </p:spPr>
        <p:txBody>
          <a:bodyPr/>
          <a:lstStyle/>
          <a:p>
            <a:r>
              <a:rPr lang="it-IT" dirty="0">
                <a:solidFill>
                  <a:srgbClr val="FFFF99"/>
                </a:solidFill>
              </a:rPr>
              <a:t>EVOLUZIONE DEL PROFILO DI LETTURA NELLA DISLESSIA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114261"/>
            <a:ext cx="9144000" cy="2093843"/>
          </a:xfrm>
        </p:spPr>
        <p:txBody>
          <a:bodyPr>
            <a:noAutofit/>
          </a:bodyPr>
          <a:lstStyle/>
          <a:p>
            <a:r>
              <a:rPr lang="it-IT" sz="2800" i="1" dirty="0">
                <a:solidFill>
                  <a:srgbClr val="FFFF99"/>
                </a:solidFill>
              </a:rPr>
              <a:t>Studio longitudinale su un gruppo di dislessici divenuti giovani adulti</a:t>
            </a:r>
          </a:p>
          <a:p>
            <a:r>
              <a:rPr lang="it-IT" sz="2800" dirty="0">
                <a:solidFill>
                  <a:srgbClr val="FFFF99"/>
                </a:solidFill>
              </a:rPr>
              <a:t>Laura Lami, Alice Palmieri, </a:t>
            </a:r>
          </a:p>
          <a:p>
            <a:r>
              <a:rPr lang="it-IT" sz="2800" dirty="0">
                <a:solidFill>
                  <a:srgbClr val="FFFF99"/>
                </a:solidFill>
              </a:rPr>
              <a:t>M. Caterina Solimando e Claudia Pizzoli</a:t>
            </a:r>
          </a:p>
          <a:p>
            <a:pPr algn="r"/>
            <a:endParaRPr lang="it-IT" sz="1800" dirty="0">
              <a:solidFill>
                <a:srgbClr val="FFFF99"/>
              </a:solidFill>
            </a:endParaRPr>
          </a:p>
          <a:p>
            <a:pPr algn="r"/>
            <a:r>
              <a:rPr lang="it-IT" sz="1800" dirty="0">
                <a:solidFill>
                  <a:srgbClr val="FFFF99"/>
                </a:solidFill>
              </a:rPr>
              <a:t>Presentazione a cura di:</a:t>
            </a:r>
          </a:p>
          <a:p>
            <a:pPr algn="r"/>
            <a:r>
              <a:rPr lang="it-IT" sz="1800" dirty="0">
                <a:solidFill>
                  <a:srgbClr val="FFFF99"/>
                </a:solidFill>
              </a:rPr>
              <a:t>Giorgia </a:t>
            </a:r>
            <a:r>
              <a:rPr lang="it-IT" sz="1800" dirty="0" err="1">
                <a:solidFill>
                  <a:srgbClr val="FFFF99"/>
                </a:solidFill>
              </a:rPr>
              <a:t>Parcianello</a:t>
            </a:r>
            <a:endParaRPr lang="it-IT" sz="1800" dirty="0">
              <a:solidFill>
                <a:srgbClr val="FFFF99"/>
              </a:solidFill>
            </a:endParaRPr>
          </a:p>
          <a:p>
            <a:pPr algn="r"/>
            <a:r>
              <a:rPr lang="it-IT" sz="1800" dirty="0">
                <a:solidFill>
                  <a:srgbClr val="FFFF99"/>
                </a:solidFill>
              </a:rPr>
              <a:t>Nelida Buiatti</a:t>
            </a:r>
          </a:p>
        </p:txBody>
      </p:sp>
    </p:spTree>
    <p:extLst>
      <p:ext uri="{BB962C8B-B14F-4D97-AF65-F5344CB8AC3E}">
        <p14:creationId xmlns:p14="http://schemas.microsoft.com/office/powerpoint/2010/main" val="3991578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06549"/>
          </a:xfrm>
        </p:spPr>
        <p:txBody>
          <a:bodyPr>
            <a:noAutofit/>
          </a:bodyPr>
          <a:lstStyle/>
          <a:p>
            <a:pPr algn="ctr"/>
            <a:r>
              <a:rPr lang="it-IT" sz="4800" dirty="0">
                <a:solidFill>
                  <a:srgbClr val="FFFF99"/>
                </a:solidFill>
              </a:rPr>
              <a:t>Ricerca di </a:t>
            </a:r>
            <a:r>
              <a:rPr lang="it-IT" sz="4800" dirty="0" err="1">
                <a:solidFill>
                  <a:srgbClr val="FFFF99"/>
                </a:solidFill>
              </a:rPr>
              <a:t>Hatcher</a:t>
            </a:r>
            <a:r>
              <a:rPr lang="it-IT" sz="4800" dirty="0">
                <a:solidFill>
                  <a:srgbClr val="FFFF99"/>
                </a:solidFill>
              </a:rPr>
              <a:t>, </a:t>
            </a:r>
            <a:r>
              <a:rPr lang="it-IT" sz="4800" dirty="0" err="1">
                <a:solidFill>
                  <a:srgbClr val="FFFF99"/>
                </a:solidFill>
              </a:rPr>
              <a:t>Snowling</a:t>
            </a:r>
            <a:r>
              <a:rPr lang="it-IT" sz="4800" dirty="0">
                <a:solidFill>
                  <a:srgbClr val="FFFF99"/>
                </a:solidFill>
              </a:rPr>
              <a:t> e Griffiths</a:t>
            </a:r>
            <a:br>
              <a:rPr lang="it-IT" sz="4800" dirty="0">
                <a:solidFill>
                  <a:srgbClr val="FFFF99"/>
                </a:solidFill>
              </a:rPr>
            </a:br>
            <a:r>
              <a:rPr lang="it-IT" sz="4800" dirty="0">
                <a:solidFill>
                  <a:srgbClr val="FFFF99"/>
                </a:solidFill>
              </a:rPr>
              <a:t>(2002)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228849"/>
            <a:ext cx="10515600" cy="3948113"/>
          </a:xfrm>
        </p:spPr>
        <p:txBody>
          <a:bodyPr/>
          <a:lstStyle/>
          <a:p>
            <a:pPr marL="0" indent="0">
              <a:buNone/>
            </a:pPr>
            <a:r>
              <a:rPr lang="it-IT" dirty="0">
                <a:solidFill>
                  <a:srgbClr val="FFFF99"/>
                </a:solidFill>
              </a:rPr>
              <a:t>STUDI SU STUDENTI UNIVERSITARI DISLESSICI</a:t>
            </a:r>
          </a:p>
          <a:p>
            <a:pPr marL="0" indent="0">
              <a:buNone/>
            </a:pPr>
            <a:r>
              <a:rPr lang="it-IT" dirty="0">
                <a:solidFill>
                  <a:srgbClr val="FFFF99"/>
                </a:solidFill>
              </a:rPr>
              <a:t>In età adulta:</a:t>
            </a:r>
          </a:p>
          <a:p>
            <a:pPr marL="514350" indent="-514350">
              <a:buAutoNum type="arabicPeriod"/>
            </a:pPr>
            <a:r>
              <a:rPr lang="it-IT" dirty="0">
                <a:solidFill>
                  <a:srgbClr val="FFFF99"/>
                </a:solidFill>
              </a:rPr>
              <a:t>Bassa velocità di lettura</a:t>
            </a:r>
          </a:p>
          <a:p>
            <a:pPr marL="514350" indent="-514350">
              <a:buAutoNum type="arabicPeriod"/>
            </a:pPr>
            <a:r>
              <a:rPr lang="it-IT" dirty="0">
                <a:solidFill>
                  <a:srgbClr val="FFFF99"/>
                </a:solidFill>
              </a:rPr>
              <a:t>Difficoltà nello spelling</a:t>
            </a:r>
          </a:p>
          <a:p>
            <a:pPr marL="514350" indent="-514350">
              <a:buAutoNum type="arabicPeriod"/>
            </a:pPr>
            <a:r>
              <a:rPr lang="it-IT" dirty="0">
                <a:solidFill>
                  <a:srgbClr val="FFFF99"/>
                </a:solidFill>
              </a:rPr>
              <a:t>Espressione scritta poco articolata</a:t>
            </a:r>
          </a:p>
          <a:p>
            <a:pPr marL="0" indent="0">
              <a:buNone/>
            </a:pPr>
            <a:r>
              <a:rPr lang="it-IT" dirty="0">
                <a:solidFill>
                  <a:srgbClr val="FFFF99"/>
                </a:solidFill>
              </a:rPr>
              <a:t>          Mancanza di fiducia, bassa autostima, frustrazione</a:t>
            </a:r>
          </a:p>
          <a:p>
            <a:pPr marL="0" indent="0">
              <a:buNone/>
            </a:pPr>
            <a:r>
              <a:rPr lang="it-IT" dirty="0">
                <a:solidFill>
                  <a:srgbClr val="FFFF99"/>
                </a:solidFill>
              </a:rPr>
              <a:t>          Prestazioni scarse</a:t>
            </a:r>
          </a:p>
        </p:txBody>
      </p:sp>
      <p:sp>
        <p:nvSpPr>
          <p:cNvPr id="4" name="Freccia a destra 3"/>
          <p:cNvSpPr/>
          <p:nvPr/>
        </p:nvSpPr>
        <p:spPr>
          <a:xfrm>
            <a:off x="923925" y="4933950"/>
            <a:ext cx="742950" cy="219075"/>
          </a:xfrm>
          <a:prstGeom prst="rightArrow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a destra 4"/>
          <p:cNvSpPr/>
          <p:nvPr/>
        </p:nvSpPr>
        <p:spPr>
          <a:xfrm>
            <a:off x="933450" y="5410200"/>
            <a:ext cx="733425" cy="228600"/>
          </a:xfrm>
          <a:prstGeom prst="rightArrow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39871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561975"/>
            <a:ext cx="10515600" cy="1581150"/>
          </a:xfrm>
        </p:spPr>
        <p:txBody>
          <a:bodyPr>
            <a:noAutofit/>
          </a:bodyPr>
          <a:lstStyle/>
          <a:p>
            <a:pPr algn="ctr"/>
            <a:r>
              <a:rPr lang="it-IT" sz="5400" dirty="0">
                <a:solidFill>
                  <a:srgbClr val="FFFF99"/>
                </a:solidFill>
              </a:rPr>
              <a:t>Dati di </a:t>
            </a:r>
            <a:r>
              <a:rPr lang="it-IT" sz="5400" dirty="0" err="1">
                <a:solidFill>
                  <a:srgbClr val="FFFF99"/>
                </a:solidFill>
              </a:rPr>
              <a:t>Pennington</a:t>
            </a:r>
            <a:r>
              <a:rPr lang="it-IT" sz="5400" dirty="0">
                <a:solidFill>
                  <a:srgbClr val="FFFF99"/>
                </a:solidFill>
              </a:rPr>
              <a:t> </a:t>
            </a:r>
            <a:br>
              <a:rPr lang="it-IT" sz="5400" dirty="0">
                <a:solidFill>
                  <a:srgbClr val="FFFF99"/>
                </a:solidFill>
              </a:rPr>
            </a:br>
            <a:r>
              <a:rPr lang="it-IT" sz="5400" dirty="0">
                <a:solidFill>
                  <a:srgbClr val="FFFF99"/>
                </a:solidFill>
              </a:rPr>
              <a:t>(1990)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143125"/>
            <a:ext cx="10515600" cy="4033838"/>
          </a:xfrm>
        </p:spPr>
        <p:txBody>
          <a:bodyPr>
            <a:normAutofit/>
          </a:bodyPr>
          <a:lstStyle/>
          <a:p>
            <a:endParaRPr lang="it-IT" sz="3200" dirty="0">
              <a:solidFill>
                <a:srgbClr val="FFFF99"/>
              </a:solidFill>
            </a:endParaRPr>
          </a:p>
          <a:p>
            <a:pPr marL="0" indent="0">
              <a:buNone/>
            </a:pPr>
            <a:r>
              <a:rPr lang="it-IT" sz="3200" dirty="0">
                <a:solidFill>
                  <a:srgbClr val="FFFF99"/>
                </a:solidFill>
              </a:rPr>
              <a:t>1. Deficit di analisi, decodifica e processamento fonologico</a:t>
            </a:r>
          </a:p>
          <a:p>
            <a:pPr marL="0" indent="0">
              <a:buNone/>
            </a:pPr>
            <a:r>
              <a:rPr lang="it-IT" sz="3200" dirty="0">
                <a:solidFill>
                  <a:srgbClr val="FFFF99"/>
                </a:solidFill>
              </a:rPr>
              <a:t>2. Difficoltà nella memoria a breve termine</a:t>
            </a:r>
          </a:p>
          <a:p>
            <a:pPr marL="0" indent="0">
              <a:buNone/>
            </a:pPr>
            <a:r>
              <a:rPr lang="it-IT" sz="3200" dirty="0">
                <a:solidFill>
                  <a:srgbClr val="FFFF99"/>
                </a:solidFill>
              </a:rPr>
              <a:t>3. Difficoltà nella scrittura complessa</a:t>
            </a:r>
          </a:p>
          <a:p>
            <a:pPr marL="0" indent="0">
              <a:buNone/>
            </a:pPr>
            <a:r>
              <a:rPr lang="it-IT" sz="3200" dirty="0">
                <a:solidFill>
                  <a:srgbClr val="FFFF99"/>
                </a:solidFill>
              </a:rPr>
              <a:t>4. Necessità di un tempo superiore del:</a:t>
            </a:r>
          </a:p>
          <a:p>
            <a:pPr marL="457200" lvl="1" indent="0">
              <a:buNone/>
            </a:pPr>
            <a:r>
              <a:rPr lang="it-IT" sz="3200" dirty="0">
                <a:solidFill>
                  <a:srgbClr val="FFFF99"/>
                </a:solidFill>
              </a:rPr>
              <a:t>25% per scrivere un riassunto</a:t>
            </a:r>
          </a:p>
          <a:p>
            <a:pPr marL="457200" lvl="1" indent="0">
              <a:buNone/>
            </a:pPr>
            <a:r>
              <a:rPr lang="it-IT" sz="3200" dirty="0">
                <a:solidFill>
                  <a:srgbClr val="FFFF99"/>
                </a:solidFill>
              </a:rPr>
              <a:t>65% per leggere un testo complesso</a:t>
            </a:r>
          </a:p>
        </p:txBody>
      </p:sp>
    </p:spTree>
    <p:extLst>
      <p:ext uri="{BB962C8B-B14F-4D97-AF65-F5344CB8AC3E}">
        <p14:creationId xmlns:p14="http://schemas.microsoft.com/office/powerpoint/2010/main" val="36290409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1987551"/>
          </a:xfrm>
        </p:spPr>
        <p:txBody>
          <a:bodyPr>
            <a:noAutofit/>
          </a:bodyPr>
          <a:lstStyle/>
          <a:p>
            <a:pPr algn="ctr"/>
            <a:r>
              <a:rPr lang="it-IT" sz="4800" dirty="0">
                <a:solidFill>
                  <a:srgbClr val="FFFF99"/>
                </a:solidFill>
              </a:rPr>
              <a:t>Studio del </a:t>
            </a:r>
            <a:r>
              <a:rPr lang="it-IT" sz="4800" i="1" dirty="0">
                <a:solidFill>
                  <a:srgbClr val="FFFF99"/>
                </a:solidFill>
              </a:rPr>
              <a:t>Centro regionale disabilità linguistiche e cognitive dell’età evolutiva </a:t>
            </a:r>
            <a:r>
              <a:rPr lang="it-IT" sz="4800" dirty="0">
                <a:solidFill>
                  <a:srgbClr val="FFFF99"/>
                </a:solidFill>
              </a:rPr>
              <a:t>di Bologna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590800"/>
            <a:ext cx="10515600" cy="35861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600" dirty="0">
                <a:solidFill>
                  <a:srgbClr val="FFFF99"/>
                </a:solidFill>
              </a:rPr>
              <a:t>Dal secondo ciclo di scuola primaria alla prima età adulta</a:t>
            </a:r>
          </a:p>
          <a:p>
            <a:pPr marL="0" indent="0">
              <a:buNone/>
            </a:pPr>
            <a:endParaRPr lang="it-IT" sz="3600" dirty="0">
              <a:solidFill>
                <a:srgbClr val="FFFF99"/>
              </a:solidFill>
            </a:endParaRPr>
          </a:p>
          <a:p>
            <a:pPr marL="0" indent="0">
              <a:buNone/>
            </a:pPr>
            <a:r>
              <a:rPr lang="it-IT" sz="3600" dirty="0">
                <a:solidFill>
                  <a:srgbClr val="FFFF99"/>
                </a:solidFill>
              </a:rPr>
              <a:t>OBIETTIVI:</a:t>
            </a:r>
          </a:p>
          <a:p>
            <a:pPr marL="514350" indent="-514350">
              <a:buAutoNum type="arabicPeriod"/>
            </a:pPr>
            <a:r>
              <a:rPr lang="it-IT" sz="3600" dirty="0">
                <a:solidFill>
                  <a:srgbClr val="FFFF99"/>
                </a:solidFill>
              </a:rPr>
              <a:t>Monitoraggio della velocità di lettura</a:t>
            </a:r>
          </a:p>
          <a:p>
            <a:pPr marL="514350" indent="-514350">
              <a:buAutoNum type="arabicPeriod"/>
            </a:pPr>
            <a:r>
              <a:rPr lang="it-IT" sz="3600" dirty="0">
                <a:solidFill>
                  <a:srgbClr val="FFFF99"/>
                </a:solidFill>
              </a:rPr>
              <a:t>Individuazione sottocomponenti residuali deficitarie</a:t>
            </a:r>
          </a:p>
        </p:txBody>
      </p:sp>
    </p:spTree>
    <p:extLst>
      <p:ext uri="{BB962C8B-B14F-4D97-AF65-F5344CB8AC3E}">
        <p14:creationId xmlns:p14="http://schemas.microsoft.com/office/powerpoint/2010/main" val="28815546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/>
          <a:lstStyle/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560" y="0"/>
            <a:ext cx="1119087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9652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>
            <a:normAutofit fontScale="90000"/>
          </a:bodyPr>
          <a:lstStyle/>
          <a:p>
            <a:r>
              <a:rPr lang="it-IT" sz="3200" b="1" dirty="0">
                <a:solidFill>
                  <a:srgbClr val="FFFF99"/>
                </a:solidFill>
              </a:rPr>
              <a:t>                                                              </a:t>
            </a:r>
            <a:r>
              <a:rPr lang="it-IT" sz="4000" b="1" dirty="0">
                <a:solidFill>
                  <a:srgbClr val="FFFF99"/>
                </a:solidFill>
              </a:rPr>
              <a:t>IL METODO</a:t>
            </a:r>
            <a:br>
              <a:rPr lang="it-IT" sz="3200" dirty="0">
                <a:solidFill>
                  <a:srgbClr val="FFFF99"/>
                </a:solidFill>
              </a:rPr>
            </a:br>
            <a:br>
              <a:rPr lang="it-IT" sz="3200" dirty="0">
                <a:solidFill>
                  <a:srgbClr val="FFFF99"/>
                </a:solidFill>
              </a:rPr>
            </a:br>
            <a:r>
              <a:rPr lang="it-IT" sz="3100" dirty="0">
                <a:solidFill>
                  <a:srgbClr val="FFFF99"/>
                </a:solidFill>
              </a:rPr>
              <a:t>PARTECIPANTI:</a:t>
            </a:r>
            <a:br>
              <a:rPr lang="it-IT" sz="3100" dirty="0">
                <a:solidFill>
                  <a:srgbClr val="FFFF99"/>
                </a:solidFill>
              </a:rPr>
            </a:br>
            <a:br>
              <a:rPr lang="it-IT" sz="3100" dirty="0">
                <a:solidFill>
                  <a:srgbClr val="FFFF99"/>
                </a:solidFill>
              </a:rPr>
            </a:br>
            <a:r>
              <a:rPr lang="it-IT" sz="3100" dirty="0">
                <a:solidFill>
                  <a:srgbClr val="FFFF99"/>
                </a:solidFill>
              </a:rPr>
              <a:t>- 33 giovani adulti (età media 19,6 anni)</a:t>
            </a:r>
            <a:br>
              <a:rPr lang="it-IT" sz="3100" dirty="0">
                <a:solidFill>
                  <a:srgbClr val="FFFF99"/>
                </a:solidFill>
              </a:rPr>
            </a:br>
            <a:r>
              <a:rPr lang="it-IT" sz="3100" dirty="0">
                <a:solidFill>
                  <a:srgbClr val="FFFF99"/>
                </a:solidFill>
              </a:rPr>
              <a:t>con diagnosi pregressa di dislessia evolutiva all’età media di 10,2 anni </a:t>
            </a:r>
            <a:r>
              <a:rPr lang="it-IT" sz="2000" dirty="0">
                <a:solidFill>
                  <a:srgbClr val="FFFF99"/>
                </a:solidFill>
              </a:rPr>
              <a:t>(</a:t>
            </a:r>
            <a:r>
              <a:rPr lang="it-IT" sz="2000" i="1" dirty="0">
                <a:solidFill>
                  <a:srgbClr val="FFFF99"/>
                </a:solidFill>
              </a:rPr>
              <a:t>Centro regionale disabilità linguistiche e cognitive dell’età evolutiva di Bologna</a:t>
            </a:r>
            <a:r>
              <a:rPr lang="it-IT" sz="2000" dirty="0">
                <a:solidFill>
                  <a:srgbClr val="FFFF99"/>
                </a:solidFill>
              </a:rPr>
              <a:t>)</a:t>
            </a:r>
            <a:br>
              <a:rPr lang="it-IT" sz="3100" dirty="0">
                <a:solidFill>
                  <a:srgbClr val="FFFF99"/>
                </a:solidFill>
              </a:rPr>
            </a:br>
            <a:r>
              <a:rPr lang="it-IT" sz="3100" dirty="0">
                <a:solidFill>
                  <a:srgbClr val="FFFF99"/>
                </a:solidFill>
              </a:rPr>
              <a:t>- INTERVALLO fra diagnosi </a:t>
            </a:r>
            <a:r>
              <a:rPr lang="it-IT" sz="3100" i="1" dirty="0">
                <a:solidFill>
                  <a:srgbClr val="FFFF99"/>
                </a:solidFill>
              </a:rPr>
              <a:t>(tempo 1)</a:t>
            </a:r>
            <a:r>
              <a:rPr lang="it-IT" sz="3100" dirty="0">
                <a:solidFill>
                  <a:srgbClr val="FFFF99"/>
                </a:solidFill>
              </a:rPr>
              <a:t> e controllo </a:t>
            </a:r>
            <a:r>
              <a:rPr lang="it-IT" sz="3100" i="1" dirty="0">
                <a:solidFill>
                  <a:srgbClr val="FFFF99"/>
                </a:solidFill>
              </a:rPr>
              <a:t>(tempo 2):</a:t>
            </a:r>
            <a:r>
              <a:rPr lang="it-IT" sz="3100" dirty="0">
                <a:solidFill>
                  <a:srgbClr val="FFFF99"/>
                </a:solidFill>
              </a:rPr>
              <a:t> 9 anni e 5 mesi</a:t>
            </a:r>
            <a:br>
              <a:rPr lang="it-IT" sz="3100" dirty="0">
                <a:solidFill>
                  <a:srgbClr val="FFFF99"/>
                </a:solidFill>
              </a:rPr>
            </a:br>
            <a:br>
              <a:rPr lang="it-IT" sz="3100" dirty="0">
                <a:solidFill>
                  <a:srgbClr val="FFFF99"/>
                </a:solidFill>
              </a:rPr>
            </a:br>
            <a:br>
              <a:rPr lang="it-IT" sz="3100" dirty="0">
                <a:solidFill>
                  <a:srgbClr val="FFFF99"/>
                </a:solidFill>
              </a:rPr>
            </a:br>
            <a:r>
              <a:rPr lang="it-IT" sz="3100" dirty="0">
                <a:solidFill>
                  <a:srgbClr val="FFFF99"/>
                </a:solidFill>
              </a:rPr>
              <a:t>STRUMENTI:</a:t>
            </a:r>
            <a:br>
              <a:rPr lang="it-IT" sz="3100" dirty="0">
                <a:solidFill>
                  <a:srgbClr val="FFFF99"/>
                </a:solidFill>
              </a:rPr>
            </a:br>
            <a:br>
              <a:rPr lang="it-IT" sz="3100" dirty="0">
                <a:solidFill>
                  <a:srgbClr val="FFFF99"/>
                </a:solidFill>
              </a:rPr>
            </a:br>
            <a:r>
              <a:rPr lang="it-IT" sz="3100" dirty="0">
                <a:solidFill>
                  <a:srgbClr val="FFFF99"/>
                </a:solidFill>
              </a:rPr>
              <a:t>batteria di prove cognitive e linguistiche che definiscano il PROFILO DI LETTURA:</a:t>
            </a:r>
            <a:br>
              <a:rPr lang="it-IT" sz="3100" dirty="0">
                <a:solidFill>
                  <a:srgbClr val="FFFF99"/>
                </a:solidFill>
              </a:rPr>
            </a:br>
            <a:r>
              <a:rPr lang="it-IT" sz="3100" dirty="0">
                <a:solidFill>
                  <a:srgbClr val="FFFF99"/>
                </a:solidFill>
              </a:rPr>
              <a:t>- WAIS-R o WISC-R: valutazione psicometrica del funzionamento intellettivo</a:t>
            </a:r>
            <a:br>
              <a:rPr lang="it-IT" sz="3100" dirty="0">
                <a:solidFill>
                  <a:srgbClr val="FFFF99"/>
                </a:solidFill>
              </a:rPr>
            </a:br>
            <a:r>
              <a:rPr lang="it-IT" sz="3100" dirty="0">
                <a:solidFill>
                  <a:srgbClr val="FFFF99"/>
                </a:solidFill>
              </a:rPr>
              <a:t>- </a:t>
            </a:r>
            <a:r>
              <a:rPr lang="it-IT" sz="3100" i="1" dirty="0" err="1">
                <a:solidFill>
                  <a:srgbClr val="FFFF99"/>
                </a:solidFill>
              </a:rPr>
              <a:t>Spoonerism</a:t>
            </a:r>
            <a:r>
              <a:rPr lang="it-IT" sz="3100" i="1" dirty="0">
                <a:solidFill>
                  <a:srgbClr val="FFFF99"/>
                </a:solidFill>
              </a:rPr>
              <a:t> task</a:t>
            </a:r>
            <a:r>
              <a:rPr lang="it-IT" sz="3100" dirty="0">
                <a:solidFill>
                  <a:srgbClr val="FFFF99"/>
                </a:solidFill>
              </a:rPr>
              <a:t>: valutazione del processamento fonologico</a:t>
            </a:r>
            <a:br>
              <a:rPr lang="it-IT" sz="3100" dirty="0">
                <a:solidFill>
                  <a:srgbClr val="FFFF99"/>
                </a:solidFill>
              </a:rPr>
            </a:br>
            <a:r>
              <a:rPr lang="it-IT" sz="3100" dirty="0">
                <a:solidFill>
                  <a:srgbClr val="FFFF99"/>
                </a:solidFill>
              </a:rPr>
              <a:t>- accuratezza e velocità, parole e pseudo parole</a:t>
            </a:r>
            <a:br>
              <a:rPr lang="it-IT" sz="3100" dirty="0">
                <a:solidFill>
                  <a:srgbClr val="FFFF99"/>
                </a:solidFill>
              </a:rPr>
            </a:br>
            <a:endParaRPr lang="it-IT" sz="3100" dirty="0"/>
          </a:p>
        </p:txBody>
      </p:sp>
    </p:spTree>
    <p:extLst>
      <p:ext uri="{BB962C8B-B14F-4D97-AF65-F5344CB8AC3E}">
        <p14:creationId xmlns:p14="http://schemas.microsoft.com/office/powerpoint/2010/main" val="41547687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0" y="7316"/>
            <a:ext cx="12192000" cy="2325067"/>
          </a:xfrm>
        </p:spPr>
        <p:txBody>
          <a:bodyPr>
            <a:normAutofit fontScale="90000"/>
          </a:bodyPr>
          <a:lstStyle/>
          <a:p>
            <a:br>
              <a:rPr lang="it-IT" sz="3600" dirty="0">
                <a:solidFill>
                  <a:srgbClr val="FFFF99"/>
                </a:solidFill>
              </a:rPr>
            </a:br>
            <a:br>
              <a:rPr lang="it-IT" sz="3600" dirty="0">
                <a:solidFill>
                  <a:srgbClr val="FFFF99"/>
                </a:solidFill>
              </a:rPr>
            </a:br>
            <a:br>
              <a:rPr lang="it-IT" sz="3600" dirty="0">
                <a:solidFill>
                  <a:srgbClr val="FFFF99"/>
                </a:solidFill>
              </a:rPr>
            </a:br>
            <a:br>
              <a:rPr lang="it-IT" sz="3600" dirty="0">
                <a:solidFill>
                  <a:srgbClr val="FFFF99"/>
                </a:solidFill>
              </a:rPr>
            </a:br>
            <a:r>
              <a:rPr lang="it-IT" sz="4000" dirty="0">
                <a:solidFill>
                  <a:srgbClr val="FFFF99"/>
                </a:solidFill>
              </a:rPr>
              <a:t>TEST INTELLETTIVO DI WECHSLER:</a:t>
            </a:r>
            <a:br>
              <a:rPr lang="it-IT" sz="4000" dirty="0">
                <a:solidFill>
                  <a:srgbClr val="FFFF99"/>
                </a:solidFill>
              </a:rPr>
            </a:br>
            <a:br>
              <a:rPr lang="it-IT" sz="4000" dirty="0">
                <a:solidFill>
                  <a:srgbClr val="FFFF99"/>
                </a:solidFill>
              </a:rPr>
            </a:br>
            <a:r>
              <a:rPr lang="it-IT" sz="4000" dirty="0">
                <a:solidFill>
                  <a:srgbClr val="FFFF99"/>
                </a:solidFill>
              </a:rPr>
              <a:t>- quoziente: si mantiene nella norma</a:t>
            </a:r>
            <a:br>
              <a:rPr lang="it-IT" sz="4000" dirty="0">
                <a:solidFill>
                  <a:srgbClr val="FFFF99"/>
                </a:solidFill>
              </a:rPr>
            </a:br>
            <a:r>
              <a:rPr lang="it-IT" sz="4000" dirty="0">
                <a:solidFill>
                  <a:srgbClr val="FFFF99"/>
                </a:solidFill>
              </a:rPr>
              <a:t>- quoziente verbale: in abbassamento</a:t>
            </a:r>
            <a:br>
              <a:rPr lang="it-IT" sz="3600" dirty="0">
                <a:solidFill>
                  <a:srgbClr val="FFFF99"/>
                </a:solidFill>
              </a:rPr>
            </a:br>
            <a:br>
              <a:rPr lang="it-IT" sz="3600" dirty="0">
                <a:solidFill>
                  <a:srgbClr val="FFFF99"/>
                </a:solidFill>
              </a:rPr>
            </a:br>
            <a:br>
              <a:rPr lang="it-IT" sz="3600" dirty="0">
                <a:solidFill>
                  <a:srgbClr val="FFFF99"/>
                </a:solidFill>
              </a:rPr>
            </a:br>
            <a:br>
              <a:rPr lang="it-IT" sz="2800" dirty="0">
                <a:solidFill>
                  <a:srgbClr val="FFFF99"/>
                </a:solidFill>
              </a:rPr>
            </a:br>
            <a:br>
              <a:rPr lang="it-IT" sz="2800" dirty="0">
                <a:solidFill>
                  <a:srgbClr val="FFFF99"/>
                </a:solidFill>
              </a:rPr>
            </a:br>
            <a:endParaRPr lang="it-IT" sz="2800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32383"/>
            <a:ext cx="12192000" cy="4525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8293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0" y="0"/>
            <a:ext cx="6082748" cy="6858000"/>
          </a:xfrm>
        </p:spPr>
        <p:txBody>
          <a:bodyPr>
            <a:noAutofit/>
          </a:bodyPr>
          <a:lstStyle/>
          <a:p>
            <a:r>
              <a:rPr lang="it-IT" sz="3600" dirty="0">
                <a:solidFill>
                  <a:srgbClr val="FFFF99"/>
                </a:solidFill>
              </a:rPr>
              <a:t>EVOLUZIONE DEI TEMPI DI LETTURA (sillabe al secondo):</a:t>
            </a:r>
            <a:br>
              <a:rPr lang="it-IT" sz="3600" dirty="0">
                <a:solidFill>
                  <a:srgbClr val="FFFF99"/>
                </a:solidFill>
              </a:rPr>
            </a:br>
            <a:br>
              <a:rPr lang="it-IT" sz="3600" dirty="0">
                <a:solidFill>
                  <a:srgbClr val="FFFF99"/>
                </a:solidFill>
              </a:rPr>
            </a:br>
            <a:r>
              <a:rPr lang="it-IT" sz="3600" dirty="0">
                <a:solidFill>
                  <a:srgbClr val="FFFF99"/>
                </a:solidFill>
              </a:rPr>
              <a:t>-  lieve incremento nel tempo</a:t>
            </a:r>
            <a:br>
              <a:rPr lang="it-IT" sz="3600" dirty="0">
                <a:solidFill>
                  <a:srgbClr val="FFFF99"/>
                </a:solidFill>
              </a:rPr>
            </a:br>
            <a:r>
              <a:rPr lang="it-IT" sz="3600" dirty="0">
                <a:solidFill>
                  <a:srgbClr val="FFFF99"/>
                </a:solidFill>
              </a:rPr>
              <a:t>- velocità deficitaria rispetto alla media attesa per età e anni di scolarizzazione</a:t>
            </a:r>
            <a:endParaRPr lang="it-IT" sz="3600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2748" y="0"/>
            <a:ext cx="5698436" cy="2313468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2748" y="2266122"/>
            <a:ext cx="5698435" cy="2313467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2747" y="4532243"/>
            <a:ext cx="5728707" cy="2325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5614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2266122"/>
          </a:xfrm>
        </p:spPr>
        <p:txBody>
          <a:bodyPr>
            <a:normAutofit/>
          </a:bodyPr>
          <a:lstStyle/>
          <a:p>
            <a:r>
              <a:rPr lang="it-IT" sz="3600" dirty="0">
                <a:solidFill>
                  <a:srgbClr val="FFFF99"/>
                </a:solidFill>
              </a:rPr>
              <a:t>TRE CONDIZIONI DI LETTURA (errori brano, errori parole, errori non parole):</a:t>
            </a:r>
            <a:br>
              <a:rPr lang="it-IT" sz="3600" dirty="0">
                <a:solidFill>
                  <a:srgbClr val="FFFF99"/>
                </a:solidFill>
              </a:rPr>
            </a:br>
            <a:br>
              <a:rPr lang="it-IT" sz="3600" dirty="0">
                <a:solidFill>
                  <a:srgbClr val="FFFF99"/>
                </a:solidFill>
              </a:rPr>
            </a:br>
            <a:r>
              <a:rPr lang="it-IT" sz="3600" dirty="0">
                <a:solidFill>
                  <a:srgbClr val="FFFF99"/>
                </a:solidFill>
              </a:rPr>
              <a:t>- decodifica scarsamente accurata solo nelle </a:t>
            </a:r>
            <a:r>
              <a:rPr lang="it-IT" sz="3600" dirty="0" err="1">
                <a:solidFill>
                  <a:srgbClr val="FFFF99"/>
                </a:solidFill>
              </a:rPr>
              <a:t>pseudoparole</a:t>
            </a:r>
            <a:endParaRPr lang="it-IT" sz="3600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66123"/>
            <a:ext cx="11251301" cy="4591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9570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/>
          <a:lstStyle/>
          <a:p>
            <a:r>
              <a:rPr lang="it-IT" dirty="0">
                <a:solidFill>
                  <a:srgbClr val="FFFF99"/>
                </a:solidFill>
              </a:rPr>
              <a:t>TRAIETTORIE EVOLUTIVE DIFFERENZIATE?</a:t>
            </a:r>
            <a:br>
              <a:rPr lang="it-IT" dirty="0">
                <a:solidFill>
                  <a:srgbClr val="FFFF99"/>
                </a:solidFill>
              </a:rPr>
            </a:br>
            <a:br>
              <a:rPr lang="it-IT" dirty="0">
                <a:solidFill>
                  <a:srgbClr val="FFFF99"/>
                </a:solidFill>
              </a:rPr>
            </a:br>
            <a:br>
              <a:rPr lang="it-IT" dirty="0">
                <a:solidFill>
                  <a:srgbClr val="FFFF99"/>
                </a:solidFill>
              </a:rPr>
            </a:br>
            <a:r>
              <a:rPr lang="it-IT" sz="3600" dirty="0">
                <a:solidFill>
                  <a:srgbClr val="FFFF99"/>
                </a:solidFill>
              </a:rPr>
              <a:t>TRE SOTTOGRUPPI:</a:t>
            </a:r>
            <a:br>
              <a:rPr lang="it-IT" sz="3600" dirty="0">
                <a:solidFill>
                  <a:srgbClr val="FFFF99"/>
                </a:solidFill>
              </a:rPr>
            </a:br>
            <a:br>
              <a:rPr lang="it-IT" sz="3600" dirty="0">
                <a:solidFill>
                  <a:srgbClr val="FFFF99"/>
                </a:solidFill>
              </a:rPr>
            </a:br>
            <a:r>
              <a:rPr lang="it-IT" sz="3600" dirty="0">
                <a:solidFill>
                  <a:srgbClr val="FFFF99"/>
                </a:solidFill>
              </a:rPr>
              <a:t>- dislessici lievi</a:t>
            </a:r>
            <a:br>
              <a:rPr lang="it-IT" sz="3600" dirty="0">
                <a:solidFill>
                  <a:srgbClr val="FFFF99"/>
                </a:solidFill>
              </a:rPr>
            </a:br>
            <a:r>
              <a:rPr lang="it-IT" sz="3600" dirty="0">
                <a:solidFill>
                  <a:srgbClr val="FFFF99"/>
                </a:solidFill>
              </a:rPr>
              <a:t>- dislessici moderati</a:t>
            </a:r>
            <a:br>
              <a:rPr lang="it-IT" sz="3600" dirty="0">
                <a:solidFill>
                  <a:srgbClr val="FFFF99"/>
                </a:solidFill>
              </a:rPr>
            </a:br>
            <a:r>
              <a:rPr lang="it-IT" sz="3600" dirty="0">
                <a:solidFill>
                  <a:srgbClr val="FFFF99"/>
                </a:solidFill>
              </a:rPr>
              <a:t>- dislessici gravi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2663026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"/>
            <a:ext cx="12192000" cy="3564834"/>
          </a:xfrm>
        </p:spPr>
        <p:txBody>
          <a:bodyPr>
            <a:normAutofit fontScale="90000"/>
          </a:bodyPr>
          <a:lstStyle/>
          <a:p>
            <a:br>
              <a:rPr lang="it-IT" sz="4000" dirty="0">
                <a:solidFill>
                  <a:srgbClr val="FFFF99"/>
                </a:solidFill>
              </a:rPr>
            </a:br>
            <a:r>
              <a:rPr lang="it-IT" sz="4000" dirty="0">
                <a:solidFill>
                  <a:srgbClr val="FFFF99"/>
                </a:solidFill>
              </a:rPr>
              <a:t>Tutti i sottogruppi mostrano miglioramento nel tempo</a:t>
            </a:r>
            <a:br>
              <a:rPr lang="it-IT" sz="4000" dirty="0">
                <a:solidFill>
                  <a:srgbClr val="FFFF99"/>
                </a:solidFill>
              </a:rPr>
            </a:br>
            <a:br>
              <a:rPr lang="it-IT" sz="4000" dirty="0">
                <a:solidFill>
                  <a:srgbClr val="FFFF99"/>
                </a:solidFill>
              </a:rPr>
            </a:br>
            <a:br>
              <a:rPr lang="it-IT" sz="4000" dirty="0">
                <a:solidFill>
                  <a:srgbClr val="FFFF99"/>
                </a:solidFill>
              </a:rPr>
            </a:br>
            <a:r>
              <a:rPr lang="it-IT" sz="4000" dirty="0">
                <a:solidFill>
                  <a:srgbClr val="FFFF99"/>
                </a:solidFill>
              </a:rPr>
              <a:t>INCREMENTO MEDIO:</a:t>
            </a:r>
            <a:br>
              <a:rPr lang="it-IT" sz="4000" dirty="0">
                <a:solidFill>
                  <a:srgbClr val="FFFF99"/>
                </a:solidFill>
              </a:rPr>
            </a:br>
            <a:br>
              <a:rPr lang="it-IT" sz="4000" dirty="0">
                <a:solidFill>
                  <a:srgbClr val="FFFF99"/>
                </a:solidFill>
              </a:rPr>
            </a:br>
            <a:r>
              <a:rPr lang="it-IT" sz="4000" dirty="0">
                <a:solidFill>
                  <a:srgbClr val="FFFF99"/>
                </a:solidFill>
              </a:rPr>
              <a:t>- in crescita per i dislessici </a:t>
            </a:r>
            <a:r>
              <a:rPr lang="it-IT" sz="4000" i="1" dirty="0">
                <a:solidFill>
                  <a:srgbClr val="FFFF99"/>
                </a:solidFill>
              </a:rPr>
              <a:t>lievi</a:t>
            </a:r>
            <a:r>
              <a:rPr lang="it-IT" sz="4000" dirty="0">
                <a:solidFill>
                  <a:srgbClr val="FFFF99"/>
                </a:solidFill>
              </a:rPr>
              <a:t> e </a:t>
            </a:r>
            <a:r>
              <a:rPr lang="it-IT" sz="4000" i="1" dirty="0">
                <a:solidFill>
                  <a:srgbClr val="FFFF99"/>
                </a:solidFill>
              </a:rPr>
              <a:t>moderati</a:t>
            </a:r>
            <a:br>
              <a:rPr lang="it-IT" sz="4000" dirty="0">
                <a:solidFill>
                  <a:srgbClr val="FFFF99"/>
                </a:solidFill>
              </a:rPr>
            </a:br>
            <a:r>
              <a:rPr lang="it-IT" sz="4000" dirty="0">
                <a:solidFill>
                  <a:srgbClr val="FFFF99"/>
                </a:solidFill>
              </a:rPr>
              <a:t>- modesto per i dislessici </a:t>
            </a:r>
            <a:r>
              <a:rPr lang="it-IT" sz="4000" i="1" dirty="0">
                <a:solidFill>
                  <a:srgbClr val="FFFF99"/>
                </a:solidFill>
              </a:rPr>
              <a:t>severi</a:t>
            </a:r>
            <a:br>
              <a:rPr lang="it-IT" dirty="0">
                <a:solidFill>
                  <a:srgbClr val="FFFF99"/>
                </a:solidFill>
              </a:rPr>
            </a:b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07963"/>
            <a:ext cx="6003235" cy="2450038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9251" y="4380806"/>
            <a:ext cx="6082749" cy="2477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275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58925"/>
          </a:xfrm>
        </p:spPr>
        <p:txBody>
          <a:bodyPr>
            <a:normAutofit/>
          </a:bodyPr>
          <a:lstStyle/>
          <a:p>
            <a:pPr algn="ctr"/>
            <a:r>
              <a:rPr lang="it-IT" sz="5400" dirty="0">
                <a:solidFill>
                  <a:srgbClr val="FFFF99"/>
                </a:solidFill>
              </a:rPr>
              <a:t>Apprendimento del codice scritto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6000"/>
          </a:xfrm>
        </p:spPr>
        <p:txBody>
          <a:bodyPr/>
          <a:lstStyle/>
          <a:p>
            <a:pPr marL="0" indent="0">
              <a:buNone/>
            </a:pPr>
            <a:endParaRPr lang="it-IT" dirty="0">
              <a:solidFill>
                <a:srgbClr val="FFFF99"/>
              </a:solidFill>
            </a:endParaRPr>
          </a:p>
          <a:p>
            <a:pPr marL="0" indent="0">
              <a:buNone/>
            </a:pPr>
            <a:r>
              <a:rPr lang="it-IT" dirty="0">
                <a:solidFill>
                  <a:srgbClr val="FFFF99"/>
                </a:solidFill>
              </a:rPr>
              <a:t>Nella lingua italiana:</a:t>
            </a:r>
          </a:p>
          <a:p>
            <a:r>
              <a:rPr lang="it-IT" dirty="0">
                <a:solidFill>
                  <a:srgbClr val="FFFF99"/>
                </a:solidFill>
              </a:rPr>
              <a:t>Sistema ortografico regolare</a:t>
            </a:r>
          </a:p>
          <a:p>
            <a:r>
              <a:rPr lang="it-IT" dirty="0">
                <a:solidFill>
                  <a:srgbClr val="FFFF99"/>
                </a:solidFill>
              </a:rPr>
              <a:t>Rapido apprendimento del codice scritto</a:t>
            </a:r>
          </a:p>
          <a:p>
            <a:r>
              <a:rPr lang="it-IT" dirty="0">
                <a:solidFill>
                  <a:srgbClr val="FFFF99"/>
                </a:solidFill>
              </a:rPr>
              <a:t>Continuo sviluppo dell’abilità di lettura ad alta voce:</a:t>
            </a:r>
          </a:p>
          <a:p>
            <a:pPr marL="0" indent="0">
              <a:buNone/>
            </a:pPr>
            <a:r>
              <a:rPr lang="it-IT" dirty="0">
                <a:solidFill>
                  <a:srgbClr val="FFFF99"/>
                </a:solidFill>
              </a:rPr>
              <a:t>            accuratezza decifrazione</a:t>
            </a:r>
          </a:p>
          <a:p>
            <a:pPr marL="0" indent="0">
              <a:buNone/>
            </a:pPr>
            <a:r>
              <a:rPr lang="it-IT" dirty="0">
                <a:solidFill>
                  <a:srgbClr val="FFFF99"/>
                </a:solidFill>
              </a:rPr>
              <a:t>            rapidità (0,5 sillabe/secondo ogni anno scolastico)</a:t>
            </a:r>
          </a:p>
          <a:p>
            <a:pPr marL="0" indent="0">
              <a:buNone/>
            </a:pPr>
            <a:endParaRPr lang="it-IT" dirty="0">
              <a:solidFill>
                <a:srgbClr val="FFFF99"/>
              </a:solidFill>
            </a:endParaRPr>
          </a:p>
        </p:txBody>
      </p:sp>
      <p:sp>
        <p:nvSpPr>
          <p:cNvPr id="5" name="Freccia a destra 4"/>
          <p:cNvSpPr/>
          <p:nvPr/>
        </p:nvSpPr>
        <p:spPr>
          <a:xfrm>
            <a:off x="1019175" y="4533900"/>
            <a:ext cx="790575" cy="209550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a destra 5"/>
          <p:cNvSpPr/>
          <p:nvPr/>
        </p:nvSpPr>
        <p:spPr>
          <a:xfrm>
            <a:off x="1019175" y="5057725"/>
            <a:ext cx="790575" cy="209550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09870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3750364"/>
          </a:xfrm>
        </p:spPr>
        <p:txBody>
          <a:bodyPr>
            <a:noAutofit/>
          </a:bodyPr>
          <a:lstStyle/>
          <a:p>
            <a:r>
              <a:rPr lang="it-IT" sz="3600" dirty="0">
                <a:solidFill>
                  <a:srgbClr val="FFFF99"/>
                </a:solidFill>
              </a:rPr>
              <a:t>Abilità </a:t>
            </a:r>
            <a:r>
              <a:rPr lang="it-IT" sz="3600" dirty="0" err="1">
                <a:solidFill>
                  <a:srgbClr val="FFFF99"/>
                </a:solidFill>
              </a:rPr>
              <a:t>metafonologiche</a:t>
            </a:r>
            <a:r>
              <a:rPr lang="it-IT" sz="3600" dirty="0">
                <a:solidFill>
                  <a:srgbClr val="FFFF99"/>
                </a:solidFill>
              </a:rPr>
              <a:t> complesse</a:t>
            </a:r>
            <a:br>
              <a:rPr lang="it-IT" sz="3600" dirty="0">
                <a:solidFill>
                  <a:srgbClr val="FFFF99"/>
                </a:solidFill>
              </a:rPr>
            </a:br>
            <a:r>
              <a:rPr lang="it-IT" sz="3600" dirty="0">
                <a:solidFill>
                  <a:srgbClr val="FFFF99"/>
                </a:solidFill>
              </a:rPr>
              <a:t>SPOONERISM TASK (inversione di iniziali):</a:t>
            </a:r>
            <a:br>
              <a:rPr lang="it-IT" sz="3600" dirty="0">
                <a:solidFill>
                  <a:srgbClr val="FFFF99"/>
                </a:solidFill>
              </a:rPr>
            </a:br>
            <a:br>
              <a:rPr lang="it-IT" sz="3600" dirty="0">
                <a:solidFill>
                  <a:srgbClr val="FFFF99"/>
                </a:solidFill>
              </a:rPr>
            </a:br>
            <a:r>
              <a:rPr lang="it-IT" sz="3600" dirty="0">
                <a:solidFill>
                  <a:srgbClr val="FFFF99"/>
                </a:solidFill>
              </a:rPr>
              <a:t>- deficit significativo a carico delle abilità di processamento</a:t>
            </a:r>
            <a:br>
              <a:rPr lang="it-IT" sz="3600" dirty="0">
                <a:solidFill>
                  <a:srgbClr val="FFFF99"/>
                </a:solidFill>
              </a:rPr>
            </a:br>
            <a:r>
              <a:rPr lang="it-IT" sz="3600" dirty="0">
                <a:solidFill>
                  <a:srgbClr val="FFFF99"/>
                </a:solidFill>
              </a:rPr>
              <a:t>- prestazioni dei dislessici inferiori rispetto a quelle di un campione di soggetti di pari età per velocità di esecuzione del compito sia per correttezza</a:t>
            </a:r>
            <a:endParaRPr lang="it-IT" sz="36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318782"/>
            <a:ext cx="6254495" cy="2539218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0869" y="4318782"/>
            <a:ext cx="6241131" cy="2539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364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/>
          <a:lstStyle/>
          <a:p>
            <a:r>
              <a:rPr lang="it-IT" dirty="0">
                <a:solidFill>
                  <a:srgbClr val="FFFF99"/>
                </a:solidFill>
              </a:rPr>
              <a:t>Abilità </a:t>
            </a:r>
            <a:r>
              <a:rPr lang="it-IT" dirty="0" err="1">
                <a:solidFill>
                  <a:srgbClr val="FFFF99"/>
                </a:solidFill>
              </a:rPr>
              <a:t>metafonologiche</a:t>
            </a:r>
            <a:r>
              <a:rPr lang="it-IT" dirty="0">
                <a:solidFill>
                  <a:srgbClr val="FFFF99"/>
                </a:solidFill>
              </a:rPr>
              <a:t> complesse:</a:t>
            </a:r>
            <a:br>
              <a:rPr lang="it-IT" dirty="0">
                <a:solidFill>
                  <a:srgbClr val="FFFF99"/>
                </a:solidFill>
              </a:rPr>
            </a:br>
            <a:br>
              <a:rPr lang="it-IT" dirty="0">
                <a:solidFill>
                  <a:srgbClr val="FFFF99"/>
                </a:solidFill>
              </a:rPr>
            </a:br>
            <a:r>
              <a:rPr lang="it-IT" dirty="0">
                <a:solidFill>
                  <a:srgbClr val="FFFF99"/>
                </a:solidFill>
              </a:rPr>
              <a:t>- dislessici </a:t>
            </a:r>
            <a:r>
              <a:rPr lang="it-IT" i="1" dirty="0">
                <a:solidFill>
                  <a:srgbClr val="FFFF99"/>
                </a:solidFill>
              </a:rPr>
              <a:t>severi</a:t>
            </a:r>
            <a:r>
              <a:rPr lang="it-IT" dirty="0">
                <a:solidFill>
                  <a:srgbClr val="FFFF99"/>
                </a:solidFill>
              </a:rPr>
              <a:t>: prestazioni maggiormente deficitarie per correttezza e velocità di esecuzione del compito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24170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rmAutofit/>
          </a:bodyPr>
          <a:lstStyle/>
          <a:p>
            <a:r>
              <a:rPr lang="it-IT" sz="3600" b="1" dirty="0">
                <a:solidFill>
                  <a:srgbClr val="FFFF99"/>
                </a:solidFill>
              </a:rPr>
              <a:t>CONCLUSIONI</a:t>
            </a:r>
            <a:br>
              <a:rPr lang="it-IT" sz="3600" b="1" dirty="0">
                <a:solidFill>
                  <a:srgbClr val="FFFF99"/>
                </a:solidFill>
              </a:rPr>
            </a:br>
            <a:br>
              <a:rPr lang="it-IT" sz="3600" b="1" dirty="0">
                <a:solidFill>
                  <a:srgbClr val="FFFF99"/>
                </a:solidFill>
              </a:rPr>
            </a:br>
            <a:r>
              <a:rPr lang="it-IT" sz="3600" b="1" dirty="0">
                <a:solidFill>
                  <a:srgbClr val="FFFF99"/>
                </a:solidFill>
              </a:rPr>
              <a:t>- miglioramenti correlati al livello di gravità rilevato in età infantile</a:t>
            </a:r>
            <a:br>
              <a:rPr lang="it-IT" sz="3600" b="1" dirty="0">
                <a:solidFill>
                  <a:srgbClr val="FFFF99"/>
                </a:solidFill>
              </a:rPr>
            </a:br>
            <a:br>
              <a:rPr lang="it-IT" sz="3600" b="1" dirty="0">
                <a:solidFill>
                  <a:srgbClr val="FFFF99"/>
                </a:solidFill>
              </a:rPr>
            </a:br>
            <a:br>
              <a:rPr lang="it-IT" sz="3600" b="1" dirty="0">
                <a:solidFill>
                  <a:srgbClr val="FFFF99"/>
                </a:solidFill>
              </a:rPr>
            </a:br>
            <a:endParaRPr lang="it-IT" sz="3600" b="1" dirty="0"/>
          </a:p>
        </p:txBody>
      </p:sp>
    </p:spTree>
    <p:extLst>
      <p:ext uri="{BB962C8B-B14F-4D97-AF65-F5344CB8AC3E}">
        <p14:creationId xmlns:p14="http://schemas.microsoft.com/office/powerpoint/2010/main" val="9107650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465982"/>
            <a:ext cx="5848544" cy="2392017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082" y="4465982"/>
            <a:ext cx="5891918" cy="2392018"/>
          </a:xfrm>
          <a:prstGeom prst="rect">
            <a:avLst/>
          </a:prstGeom>
        </p:spPr>
      </p:pic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4267200"/>
          </a:xfrm>
        </p:spPr>
        <p:txBody>
          <a:bodyPr>
            <a:normAutofit/>
          </a:bodyPr>
          <a:lstStyle/>
          <a:p>
            <a:r>
              <a:rPr lang="it-IT" sz="3600" b="1" dirty="0">
                <a:solidFill>
                  <a:srgbClr val="FFFF99"/>
                </a:solidFill>
              </a:rPr>
              <a:t>(</a:t>
            </a:r>
            <a:r>
              <a:rPr lang="it-IT" sz="3600" b="1" dirty="0" err="1">
                <a:solidFill>
                  <a:srgbClr val="FFFF99"/>
                </a:solidFill>
              </a:rPr>
              <a:t>Hatcher</a:t>
            </a:r>
            <a:r>
              <a:rPr lang="it-IT" sz="3600" b="1" dirty="0">
                <a:solidFill>
                  <a:srgbClr val="FFFF99"/>
                </a:solidFill>
              </a:rPr>
              <a:t>, </a:t>
            </a:r>
            <a:r>
              <a:rPr lang="it-IT" sz="3600" b="1" dirty="0" err="1">
                <a:solidFill>
                  <a:srgbClr val="FFFF99"/>
                </a:solidFill>
              </a:rPr>
              <a:t>Snowilng</a:t>
            </a:r>
            <a:r>
              <a:rPr lang="it-IT" sz="3600" b="1" dirty="0">
                <a:solidFill>
                  <a:srgbClr val="FFFF99"/>
                </a:solidFill>
              </a:rPr>
              <a:t> e Griffiths – 2002):</a:t>
            </a:r>
            <a:br>
              <a:rPr lang="it-IT" sz="3600" b="1" dirty="0">
                <a:solidFill>
                  <a:srgbClr val="FFFF99"/>
                </a:solidFill>
              </a:rPr>
            </a:br>
            <a:br>
              <a:rPr lang="it-IT" sz="3600" b="1" dirty="0">
                <a:solidFill>
                  <a:srgbClr val="FFFF99"/>
                </a:solidFill>
              </a:rPr>
            </a:br>
            <a:r>
              <a:rPr lang="it-IT" sz="3600" b="1" dirty="0">
                <a:solidFill>
                  <a:srgbClr val="FFFF99"/>
                </a:solidFill>
              </a:rPr>
              <a:t>- Compiti di letto-scrittura: permangono tempi lunghi anche nelle forme lievi del disturbo</a:t>
            </a:r>
            <a:br>
              <a:rPr lang="it-IT" sz="3600" b="1" dirty="0">
                <a:solidFill>
                  <a:srgbClr val="FFFF99"/>
                </a:solidFill>
              </a:rPr>
            </a:br>
            <a:r>
              <a:rPr lang="it-IT" sz="3600" b="1" dirty="0">
                <a:solidFill>
                  <a:srgbClr val="FFFF99"/>
                </a:solidFill>
              </a:rPr>
              <a:t>- Correttezza di decodifica: tende ad avvicinarsi ai valori normativi della popolazione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37406150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/>
          <a:lstStyle/>
          <a:p>
            <a:br>
              <a:rPr lang="it-IT" b="1">
                <a:solidFill>
                  <a:srgbClr val="FFFF99"/>
                </a:solidFill>
              </a:rPr>
            </a:br>
            <a:br>
              <a:rPr lang="it-IT" b="1">
                <a:solidFill>
                  <a:srgbClr val="FFFF99"/>
                </a:solidFill>
              </a:rPr>
            </a:br>
            <a:r>
              <a:rPr lang="it-IT" b="1">
                <a:solidFill>
                  <a:srgbClr val="FFFF99"/>
                </a:solidFill>
              </a:rPr>
              <a:t>TRATTAMENTI </a:t>
            </a:r>
            <a:r>
              <a:rPr lang="it-IT" b="1" dirty="0">
                <a:solidFill>
                  <a:srgbClr val="FFFF99"/>
                </a:solidFill>
              </a:rPr>
              <a:t>PRECOCI INTENSIVI: rilevano incrementi più elevati della velocità di lettura e ricerche in merito potrebbero fornire ulteriori informazioni sulla natura </a:t>
            </a:r>
            <a:r>
              <a:rPr lang="it-IT" b="1">
                <a:solidFill>
                  <a:srgbClr val="FFFF99"/>
                </a:solidFill>
              </a:rPr>
              <a:t>del disturbo.</a:t>
            </a:r>
            <a:br>
              <a:rPr lang="it-IT" b="1">
                <a:solidFill>
                  <a:srgbClr val="FFFF99"/>
                </a:solidFill>
              </a:rPr>
            </a:br>
            <a:br>
              <a:rPr lang="it-IT" b="1">
                <a:solidFill>
                  <a:srgbClr val="FFFF99"/>
                </a:solidFill>
              </a:rPr>
            </a:br>
            <a:br>
              <a:rPr lang="it-IT" b="1">
                <a:solidFill>
                  <a:srgbClr val="FFFF99"/>
                </a:solidFill>
              </a:rPr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48833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542925"/>
            <a:ext cx="10515600" cy="1714500"/>
          </a:xfrm>
        </p:spPr>
        <p:txBody>
          <a:bodyPr>
            <a:noAutofit/>
          </a:bodyPr>
          <a:lstStyle/>
          <a:p>
            <a:pPr algn="ctr"/>
            <a:r>
              <a:rPr lang="it-IT" sz="5400" dirty="0">
                <a:solidFill>
                  <a:srgbClr val="FFFF99"/>
                </a:solidFill>
              </a:rPr>
              <a:t>Evoluzione longitudinale della velocità di lettura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257425"/>
            <a:ext cx="10515600" cy="3919538"/>
          </a:xfrm>
        </p:spPr>
        <p:txBody>
          <a:bodyPr>
            <a:normAutofit fontScale="92500" lnSpcReduction="10000"/>
          </a:bodyPr>
          <a:lstStyle/>
          <a:p>
            <a:endParaRPr lang="it-IT" sz="3600" dirty="0">
              <a:solidFill>
                <a:srgbClr val="FFFF99"/>
              </a:solidFill>
            </a:endParaRPr>
          </a:p>
          <a:p>
            <a:r>
              <a:rPr lang="it-IT" sz="3600" dirty="0">
                <a:solidFill>
                  <a:srgbClr val="FFFF99"/>
                </a:solidFill>
              </a:rPr>
              <a:t>Pochi studi longitudinali in ambito italiano:</a:t>
            </a:r>
          </a:p>
          <a:p>
            <a:pPr marL="0" indent="0">
              <a:buNone/>
            </a:pPr>
            <a:r>
              <a:rPr lang="it-IT" sz="3600" dirty="0">
                <a:solidFill>
                  <a:srgbClr val="FFFF99"/>
                </a:solidFill>
              </a:rPr>
              <a:t>         Conoscenze sulla natura del disturbo:</a:t>
            </a:r>
          </a:p>
          <a:p>
            <a:pPr marL="914400" lvl="2" indent="0">
              <a:buNone/>
            </a:pPr>
            <a:r>
              <a:rPr lang="it-IT" sz="2800" dirty="0">
                <a:solidFill>
                  <a:srgbClr val="FFFF99"/>
                </a:solidFill>
              </a:rPr>
              <a:t>-funzioni deficitarie</a:t>
            </a:r>
          </a:p>
          <a:p>
            <a:pPr marL="914400" lvl="2" indent="0">
              <a:buNone/>
            </a:pPr>
            <a:r>
              <a:rPr lang="it-IT" sz="2800" dirty="0">
                <a:solidFill>
                  <a:srgbClr val="FFFF99"/>
                </a:solidFill>
              </a:rPr>
              <a:t>-gravità</a:t>
            </a:r>
          </a:p>
          <a:p>
            <a:pPr marL="914400" lvl="2" indent="0">
              <a:buNone/>
            </a:pPr>
            <a:r>
              <a:rPr lang="it-IT" sz="2800" dirty="0">
                <a:solidFill>
                  <a:srgbClr val="FFFF99"/>
                </a:solidFill>
              </a:rPr>
              <a:t>-persistenza</a:t>
            </a:r>
          </a:p>
          <a:p>
            <a:pPr marL="0" indent="0">
              <a:buNone/>
            </a:pPr>
            <a:r>
              <a:rPr lang="it-IT" sz="3600" dirty="0">
                <a:solidFill>
                  <a:srgbClr val="FFFF99"/>
                </a:solidFill>
              </a:rPr>
              <a:t>         Trattamenti riabilitativi, metodologie didattiche e supporti</a:t>
            </a:r>
          </a:p>
          <a:p>
            <a:pPr marL="0" indent="0">
              <a:buNone/>
            </a:pPr>
            <a:endParaRPr lang="it-IT" dirty="0">
              <a:solidFill>
                <a:srgbClr val="FFFF99"/>
              </a:solidFill>
            </a:endParaRPr>
          </a:p>
        </p:txBody>
      </p:sp>
      <p:sp>
        <p:nvSpPr>
          <p:cNvPr id="4" name="Freccia a destra 3"/>
          <p:cNvSpPr/>
          <p:nvPr/>
        </p:nvSpPr>
        <p:spPr>
          <a:xfrm>
            <a:off x="942975" y="3370659"/>
            <a:ext cx="762000" cy="295275"/>
          </a:xfrm>
          <a:prstGeom prst="rightArrow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a destra 4"/>
          <p:cNvSpPr/>
          <p:nvPr/>
        </p:nvSpPr>
        <p:spPr>
          <a:xfrm>
            <a:off x="942975" y="5085159"/>
            <a:ext cx="762000" cy="295275"/>
          </a:xfrm>
          <a:prstGeom prst="rightArrow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52365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297237"/>
          </a:xfrm>
        </p:spPr>
        <p:txBody>
          <a:bodyPr>
            <a:noAutofit/>
          </a:bodyPr>
          <a:lstStyle/>
          <a:p>
            <a:pPr algn="l"/>
            <a:r>
              <a:rPr lang="it-IT" dirty="0">
                <a:solidFill>
                  <a:srgbClr val="FFFF99"/>
                </a:solidFill>
              </a:rPr>
              <a:t>Cosa succede nell’adolescenza e nella prima età adulta?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89278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5400" dirty="0">
                <a:solidFill>
                  <a:srgbClr val="FFFF99"/>
                </a:solidFill>
              </a:rPr>
              <a:t>Dislessia in età adulta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i="1" dirty="0" err="1">
                <a:solidFill>
                  <a:srgbClr val="FFFF99"/>
                </a:solidFill>
              </a:rPr>
              <a:t>Hatcher</a:t>
            </a:r>
            <a:r>
              <a:rPr lang="it-IT" i="1" dirty="0">
                <a:solidFill>
                  <a:srgbClr val="FFFF99"/>
                </a:solidFill>
              </a:rPr>
              <a:t>, </a:t>
            </a:r>
            <a:r>
              <a:rPr lang="it-IT" i="1" dirty="0" err="1">
                <a:solidFill>
                  <a:srgbClr val="FFFF99"/>
                </a:solidFill>
              </a:rPr>
              <a:t>Snowling</a:t>
            </a:r>
            <a:r>
              <a:rPr lang="it-IT" i="1" dirty="0">
                <a:solidFill>
                  <a:srgbClr val="FFFF99"/>
                </a:solidFill>
              </a:rPr>
              <a:t> e Griffiths, 2002</a:t>
            </a:r>
          </a:p>
          <a:p>
            <a:pPr marL="0" indent="0" algn="ctr">
              <a:buNone/>
            </a:pPr>
            <a:endParaRPr lang="it-IT" i="1" dirty="0">
              <a:solidFill>
                <a:srgbClr val="FFFF99"/>
              </a:solidFill>
            </a:endParaRPr>
          </a:p>
          <a:p>
            <a:pPr marL="0" indent="0">
              <a:buNone/>
            </a:pPr>
            <a:r>
              <a:rPr lang="it-IT" dirty="0">
                <a:solidFill>
                  <a:srgbClr val="FFFF99"/>
                </a:solidFill>
              </a:rPr>
              <a:t>1. Miglioramenti nella consapevolezza fonologica</a:t>
            </a:r>
          </a:p>
          <a:p>
            <a:pPr marL="0" indent="0">
              <a:buNone/>
            </a:pPr>
            <a:r>
              <a:rPr lang="it-IT" dirty="0">
                <a:solidFill>
                  <a:srgbClr val="FFFF99"/>
                </a:solidFill>
              </a:rPr>
              <a:t>2. Competenze di lettura deficitarie</a:t>
            </a:r>
          </a:p>
          <a:p>
            <a:pPr marL="0" indent="0">
              <a:buNone/>
            </a:pPr>
            <a:r>
              <a:rPr lang="it-IT" dirty="0">
                <a:solidFill>
                  <a:srgbClr val="FFFF99"/>
                </a:solidFill>
              </a:rPr>
              <a:t>3. Minor accuratezza: </a:t>
            </a:r>
          </a:p>
          <a:p>
            <a:pPr lvl="1"/>
            <a:r>
              <a:rPr lang="it-IT" dirty="0">
                <a:solidFill>
                  <a:srgbClr val="FFFF99"/>
                </a:solidFill>
              </a:rPr>
              <a:t>Nella lettura ad alta voce di parole ad alta e bassa frequenza</a:t>
            </a:r>
          </a:p>
          <a:p>
            <a:pPr lvl="1"/>
            <a:r>
              <a:rPr lang="it-IT" dirty="0">
                <a:solidFill>
                  <a:srgbClr val="FFFF99"/>
                </a:solidFill>
              </a:rPr>
              <a:t>In compiti di segmentazione ed elisione fonemica</a:t>
            </a:r>
            <a:endParaRPr lang="it-IT" i="1" dirty="0">
              <a:solidFill>
                <a:srgbClr val="FFFF99"/>
              </a:solidFill>
            </a:endParaRPr>
          </a:p>
          <a:p>
            <a:pPr lvl="1"/>
            <a:r>
              <a:rPr lang="it-IT" dirty="0">
                <a:solidFill>
                  <a:srgbClr val="FFFF99"/>
                </a:solidFill>
              </a:rPr>
              <a:t>Nella lettura di </a:t>
            </a:r>
            <a:r>
              <a:rPr lang="it-IT" dirty="0" err="1">
                <a:solidFill>
                  <a:srgbClr val="FFFF99"/>
                </a:solidFill>
              </a:rPr>
              <a:t>pseudoparole</a:t>
            </a:r>
            <a:endParaRPr lang="it-IT" dirty="0">
              <a:solidFill>
                <a:srgbClr val="FFFF99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20869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5400" dirty="0">
                <a:solidFill>
                  <a:srgbClr val="FFFF99"/>
                </a:solidFill>
              </a:rPr>
              <a:t>Campioni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200" dirty="0">
                <a:solidFill>
                  <a:srgbClr val="FFFF99"/>
                </a:solidFill>
              </a:rPr>
              <a:t>Selezionati in base a diagnosi retrospettive:</a:t>
            </a:r>
          </a:p>
          <a:p>
            <a:pPr marL="457200" lvl="1" indent="0">
              <a:buNone/>
            </a:pPr>
            <a:r>
              <a:rPr lang="it-IT" sz="2800" dirty="0">
                <a:solidFill>
                  <a:srgbClr val="FFFF99"/>
                </a:solidFill>
              </a:rPr>
              <a:t>-disordine di lettura di natura familiare</a:t>
            </a:r>
          </a:p>
          <a:p>
            <a:pPr marL="457200" lvl="1" indent="0">
              <a:buNone/>
            </a:pPr>
            <a:r>
              <a:rPr lang="it-IT" sz="3200" dirty="0">
                <a:solidFill>
                  <a:srgbClr val="FFFF99"/>
                </a:solidFill>
              </a:rPr>
              <a:t>-</a:t>
            </a:r>
            <a:r>
              <a:rPr lang="it-IT" sz="2800" dirty="0">
                <a:solidFill>
                  <a:srgbClr val="FFFF99"/>
                </a:solidFill>
              </a:rPr>
              <a:t>soggetti di elevato status socio-economico </a:t>
            </a:r>
          </a:p>
          <a:p>
            <a:pPr marL="457200" lvl="1" indent="0">
              <a:buNone/>
            </a:pPr>
            <a:r>
              <a:rPr lang="it-IT" sz="2800" dirty="0">
                <a:solidFill>
                  <a:srgbClr val="FFFF99"/>
                </a:solidFill>
              </a:rPr>
              <a:t>-studenti universitari</a:t>
            </a:r>
          </a:p>
          <a:p>
            <a:r>
              <a:rPr lang="it-IT" sz="3200" dirty="0">
                <a:solidFill>
                  <a:srgbClr val="FFFF99"/>
                </a:solidFill>
              </a:rPr>
              <a:t>NUOVA DIMENSIONE NELLO STUDIO DELLA DISLESSIA</a:t>
            </a:r>
          </a:p>
          <a:p>
            <a:pPr marL="0" indent="0">
              <a:buNone/>
            </a:pPr>
            <a:r>
              <a:rPr lang="it-IT" sz="3200" dirty="0">
                <a:solidFill>
                  <a:srgbClr val="FFFF99"/>
                </a:solidFill>
              </a:rPr>
              <a:t>          Campione monitorato fin dalle prime fasi di alfabetizzazione</a:t>
            </a:r>
          </a:p>
          <a:p>
            <a:pPr marL="457200" lvl="1" indent="0">
              <a:buNone/>
            </a:pPr>
            <a:endParaRPr lang="it-IT" dirty="0">
              <a:solidFill>
                <a:srgbClr val="FFFF99"/>
              </a:solidFill>
            </a:endParaRPr>
          </a:p>
        </p:txBody>
      </p:sp>
      <p:sp>
        <p:nvSpPr>
          <p:cNvPr id="4" name="Freccia a destra 3"/>
          <p:cNvSpPr/>
          <p:nvPr/>
        </p:nvSpPr>
        <p:spPr>
          <a:xfrm>
            <a:off x="1028700" y="4486275"/>
            <a:ext cx="676275" cy="238125"/>
          </a:xfrm>
          <a:prstGeom prst="rightArrow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8394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35125"/>
          </a:xfrm>
        </p:spPr>
        <p:txBody>
          <a:bodyPr>
            <a:noAutofit/>
          </a:bodyPr>
          <a:lstStyle/>
          <a:p>
            <a:pPr algn="ctr"/>
            <a:r>
              <a:rPr lang="it-IT" sz="5400" i="1" dirty="0">
                <a:solidFill>
                  <a:srgbClr val="FFFF99"/>
                </a:solidFill>
              </a:rPr>
              <a:t>Connecticut </a:t>
            </a:r>
            <a:r>
              <a:rPr lang="it-IT" sz="5400" i="1" dirty="0" err="1">
                <a:solidFill>
                  <a:srgbClr val="FFFF99"/>
                </a:solidFill>
              </a:rPr>
              <a:t>Longitudinal</a:t>
            </a:r>
            <a:r>
              <a:rPr lang="it-IT" sz="5400" i="1" dirty="0">
                <a:solidFill>
                  <a:srgbClr val="FFFF99"/>
                </a:solidFill>
              </a:rPr>
              <a:t> </a:t>
            </a:r>
            <a:r>
              <a:rPr lang="it-IT" sz="5400" i="1" dirty="0" err="1">
                <a:solidFill>
                  <a:srgbClr val="FFFF99"/>
                </a:solidFill>
              </a:rPr>
              <a:t>Study</a:t>
            </a:r>
            <a:r>
              <a:rPr lang="it-IT" sz="5400" i="1" dirty="0">
                <a:solidFill>
                  <a:srgbClr val="FFFF99"/>
                </a:solidFill>
              </a:rPr>
              <a:t> </a:t>
            </a:r>
            <a:br>
              <a:rPr lang="it-IT" sz="5400" i="1" dirty="0">
                <a:solidFill>
                  <a:srgbClr val="FFFF99"/>
                </a:solidFill>
              </a:rPr>
            </a:br>
            <a:r>
              <a:rPr lang="it-IT" sz="5400" i="1" dirty="0">
                <a:solidFill>
                  <a:srgbClr val="FFFF99"/>
                </a:solidFill>
              </a:rPr>
              <a:t>(</a:t>
            </a:r>
            <a:r>
              <a:rPr lang="it-IT" sz="5400" dirty="0" err="1">
                <a:solidFill>
                  <a:srgbClr val="FFFF99"/>
                </a:solidFill>
              </a:rPr>
              <a:t>Shaywitz</a:t>
            </a:r>
            <a:r>
              <a:rPr lang="it-IT" sz="5400" dirty="0">
                <a:solidFill>
                  <a:srgbClr val="FFFF99"/>
                </a:solidFill>
              </a:rPr>
              <a:t>, 1999)</a:t>
            </a:r>
            <a:endParaRPr lang="it-IT" sz="5400" i="1" dirty="0">
              <a:solidFill>
                <a:srgbClr val="FFFF99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105025"/>
            <a:ext cx="10515600" cy="43148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>
                <a:solidFill>
                  <a:srgbClr val="FFFF99"/>
                </a:solidFill>
              </a:rPr>
              <a:t>EVOLUZIONE BAMBINI DISLESSICI</a:t>
            </a:r>
          </a:p>
          <a:p>
            <a:r>
              <a:rPr lang="it-IT" dirty="0">
                <a:solidFill>
                  <a:srgbClr val="FFFF99"/>
                </a:solidFill>
              </a:rPr>
              <a:t>445 bambini precocemente diagnosticati e seguiti fino all’età adulta</a:t>
            </a:r>
          </a:p>
          <a:p>
            <a:pPr marL="0" indent="0">
              <a:buNone/>
            </a:pPr>
            <a:r>
              <a:rPr lang="it-IT" dirty="0">
                <a:solidFill>
                  <a:srgbClr val="FFFF99"/>
                </a:solidFill>
              </a:rPr>
              <a:t>EVIDENZE:</a:t>
            </a:r>
          </a:p>
          <a:p>
            <a:pPr marL="0" indent="0">
              <a:buNone/>
            </a:pPr>
            <a:r>
              <a:rPr lang="it-IT" dirty="0">
                <a:solidFill>
                  <a:srgbClr val="FFFF99"/>
                </a:solidFill>
              </a:rPr>
              <a:t>1. Deficit codifica fonologica anche in adolescenza (lentezza lettura)</a:t>
            </a:r>
          </a:p>
          <a:p>
            <a:pPr marL="0" indent="0">
              <a:buNone/>
            </a:pPr>
            <a:r>
              <a:rPr lang="it-IT" dirty="0">
                <a:solidFill>
                  <a:srgbClr val="FFFF99"/>
                </a:solidFill>
              </a:rPr>
              <a:t>2. Accuratezza migliore con scolarità ed esposizione al testo scritto</a:t>
            </a:r>
          </a:p>
          <a:p>
            <a:pPr marL="0" indent="0">
              <a:buNone/>
            </a:pPr>
            <a:r>
              <a:rPr lang="it-IT" dirty="0">
                <a:solidFill>
                  <a:srgbClr val="FFFF99"/>
                </a:solidFill>
              </a:rPr>
              <a:t>CONSEGUENZE:</a:t>
            </a:r>
          </a:p>
          <a:p>
            <a:pPr marL="514350" indent="-514350">
              <a:buAutoNum type="arabicPeriod"/>
            </a:pPr>
            <a:r>
              <a:rPr lang="it-IT" dirty="0">
                <a:solidFill>
                  <a:srgbClr val="FFFF99"/>
                </a:solidFill>
              </a:rPr>
              <a:t>Necessità tempo aggiuntivo per decifrare</a:t>
            </a:r>
          </a:p>
          <a:p>
            <a:pPr marL="514350" indent="-514350">
              <a:buAutoNum type="arabicPeriod"/>
            </a:pPr>
            <a:r>
              <a:rPr lang="it-IT" dirty="0">
                <a:solidFill>
                  <a:srgbClr val="FFFF99"/>
                </a:solidFill>
              </a:rPr>
              <a:t>Frequente abbandono scolastico (Frustrazione, Ansia, Tensione)</a:t>
            </a:r>
          </a:p>
        </p:txBody>
      </p:sp>
    </p:spTree>
    <p:extLst>
      <p:ext uri="{BB962C8B-B14F-4D97-AF65-F5344CB8AC3E}">
        <p14:creationId xmlns:p14="http://schemas.microsoft.com/office/powerpoint/2010/main" val="4006383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63700"/>
          </a:xfrm>
        </p:spPr>
        <p:txBody>
          <a:bodyPr>
            <a:normAutofit/>
          </a:bodyPr>
          <a:lstStyle/>
          <a:p>
            <a:pPr algn="ctr"/>
            <a:r>
              <a:rPr lang="it-IT" sz="5400" dirty="0">
                <a:solidFill>
                  <a:srgbClr val="FFFF99"/>
                </a:solidFill>
              </a:rPr>
              <a:t>Studio di </a:t>
            </a:r>
            <a:r>
              <a:rPr lang="it-IT" sz="5400" dirty="0" err="1">
                <a:solidFill>
                  <a:srgbClr val="FFFF99"/>
                </a:solidFill>
              </a:rPr>
              <a:t>Kurzweii</a:t>
            </a:r>
            <a:r>
              <a:rPr lang="it-IT" sz="5400" dirty="0">
                <a:solidFill>
                  <a:srgbClr val="FFFF99"/>
                </a:solidFill>
              </a:rPr>
              <a:t> (1992)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66899"/>
            <a:ext cx="10515600" cy="43100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it-IT" sz="3200" dirty="0">
              <a:solidFill>
                <a:srgbClr val="FFFF99"/>
              </a:solidFill>
            </a:endParaRPr>
          </a:p>
          <a:p>
            <a:pPr marL="0" indent="0">
              <a:buNone/>
            </a:pPr>
            <a:r>
              <a:rPr lang="it-IT" sz="3200" dirty="0">
                <a:solidFill>
                  <a:srgbClr val="FFFF99"/>
                </a:solidFill>
              </a:rPr>
              <a:t>FOLLOW UP DISLESSIA</a:t>
            </a:r>
          </a:p>
          <a:p>
            <a:pPr marL="0" indent="0">
              <a:buNone/>
            </a:pPr>
            <a:endParaRPr lang="it-IT" sz="3200" dirty="0">
              <a:solidFill>
                <a:srgbClr val="FFFF99"/>
              </a:solidFill>
            </a:endParaRPr>
          </a:p>
          <a:p>
            <a:r>
              <a:rPr lang="it-IT" sz="3200" dirty="0">
                <a:solidFill>
                  <a:srgbClr val="FFFF99"/>
                </a:solidFill>
              </a:rPr>
              <a:t>Bambini diagnosticati a 7 anni e seguiti fino a 14 anni</a:t>
            </a:r>
          </a:p>
          <a:p>
            <a:pPr marL="0" indent="0">
              <a:buNone/>
            </a:pPr>
            <a:endParaRPr lang="it-IT" sz="3200" dirty="0">
              <a:solidFill>
                <a:srgbClr val="FFFF99"/>
              </a:solidFill>
            </a:endParaRPr>
          </a:p>
          <a:p>
            <a:pPr marL="0" indent="0">
              <a:buNone/>
            </a:pPr>
            <a:r>
              <a:rPr lang="it-IT" sz="3200" dirty="0">
                <a:solidFill>
                  <a:srgbClr val="FFFF99"/>
                </a:solidFill>
              </a:rPr>
              <a:t>RISULTATI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3200" dirty="0">
                <a:solidFill>
                  <a:srgbClr val="FFFF99"/>
                </a:solidFill>
              </a:rPr>
              <a:t>40% Compensazione del disturbo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3200" dirty="0">
                <a:solidFill>
                  <a:srgbClr val="FFFF99"/>
                </a:solidFill>
              </a:rPr>
              <a:t>Collegamento tra recupero potenziale e quoziente intellettivo</a:t>
            </a:r>
          </a:p>
        </p:txBody>
      </p:sp>
    </p:spTree>
    <p:extLst>
      <p:ext uri="{BB962C8B-B14F-4D97-AF65-F5344CB8AC3E}">
        <p14:creationId xmlns:p14="http://schemas.microsoft.com/office/powerpoint/2010/main" val="1123769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rgbClr val="FFFF99"/>
                </a:solidFill>
              </a:rPr>
              <a:t>Studio di </a:t>
            </a:r>
            <a:r>
              <a:rPr lang="it-IT" dirty="0" err="1">
                <a:solidFill>
                  <a:srgbClr val="FFFF99"/>
                </a:solidFill>
              </a:rPr>
              <a:t>Michelsson</a:t>
            </a:r>
            <a:r>
              <a:rPr lang="it-IT" dirty="0">
                <a:solidFill>
                  <a:srgbClr val="FFFF99"/>
                </a:solidFill>
              </a:rPr>
              <a:t>, </a:t>
            </a:r>
            <a:r>
              <a:rPr lang="it-IT" dirty="0" err="1">
                <a:solidFill>
                  <a:srgbClr val="FFFF99"/>
                </a:solidFill>
              </a:rPr>
              <a:t>Byring</a:t>
            </a:r>
            <a:r>
              <a:rPr lang="it-IT" dirty="0">
                <a:solidFill>
                  <a:srgbClr val="FFFF99"/>
                </a:solidFill>
              </a:rPr>
              <a:t> e </a:t>
            </a:r>
            <a:r>
              <a:rPr lang="it-IT" dirty="0" err="1">
                <a:solidFill>
                  <a:srgbClr val="FFFF99"/>
                </a:solidFill>
              </a:rPr>
              <a:t>Bjorkgren</a:t>
            </a:r>
            <a:r>
              <a:rPr lang="it-IT" dirty="0">
                <a:solidFill>
                  <a:srgbClr val="FFFF99"/>
                </a:solidFill>
              </a:rPr>
              <a:t> </a:t>
            </a:r>
            <a:br>
              <a:rPr lang="it-IT" dirty="0">
                <a:solidFill>
                  <a:srgbClr val="FFFF99"/>
                </a:solidFill>
              </a:rPr>
            </a:br>
            <a:r>
              <a:rPr lang="it-IT" dirty="0">
                <a:solidFill>
                  <a:srgbClr val="FFFF99"/>
                </a:solidFill>
              </a:rPr>
              <a:t>(1985)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614362"/>
          </a:xfrm>
        </p:spPr>
        <p:txBody>
          <a:bodyPr>
            <a:noAutofit/>
          </a:bodyPr>
          <a:lstStyle/>
          <a:p>
            <a:pPr algn="ctr"/>
            <a:r>
              <a:rPr lang="it-IT" dirty="0">
                <a:solidFill>
                  <a:srgbClr val="FFFF99"/>
                </a:solidFill>
              </a:rPr>
              <a:t>EVOLUZIONE COMPETENZE SOCIALI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dirty="0">
                <a:solidFill>
                  <a:srgbClr val="FFFF99"/>
                </a:solidFill>
              </a:rPr>
              <a:t>RISULTATI</a:t>
            </a:r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12067734"/>
              </p:ext>
            </p:extLst>
          </p:nvPr>
        </p:nvGraphicFramePr>
        <p:xfrm>
          <a:off x="974725" y="2606676"/>
          <a:ext cx="4887912" cy="3589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Segnaposto contenuto 10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514350" indent="-514350">
              <a:buAutoNum type="arabicPeriod"/>
            </a:pPr>
            <a:endParaRPr lang="it-IT" dirty="0">
              <a:solidFill>
                <a:srgbClr val="FFFF99"/>
              </a:solidFill>
            </a:endParaRPr>
          </a:p>
          <a:p>
            <a:pPr marL="514350" indent="-514350">
              <a:buAutoNum type="arabicPeriod"/>
            </a:pPr>
            <a:r>
              <a:rPr lang="it-IT" dirty="0">
                <a:solidFill>
                  <a:srgbClr val="FFFF99"/>
                </a:solidFill>
              </a:rPr>
              <a:t>Effetti aggravati da diagnosi tardiva e assenza di interventi riabilitativi</a:t>
            </a:r>
          </a:p>
          <a:p>
            <a:pPr marL="514350" indent="-514350">
              <a:buAutoNum type="arabicPeriod"/>
            </a:pPr>
            <a:endParaRPr lang="it-IT" dirty="0">
              <a:solidFill>
                <a:srgbClr val="FFFF99"/>
              </a:solidFill>
            </a:endParaRPr>
          </a:p>
          <a:p>
            <a:pPr marL="514350" indent="-514350">
              <a:buAutoNum type="arabicPeriod"/>
            </a:pPr>
            <a:r>
              <a:rPr lang="it-IT" dirty="0">
                <a:solidFill>
                  <a:srgbClr val="FFFF99"/>
                </a:solidFill>
              </a:rPr>
              <a:t>Disabilità interferisce con la scelta occupazionale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510972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502</Words>
  <Application>Microsoft Office PowerPoint</Application>
  <PresentationFormat>Widescreen</PresentationFormat>
  <Paragraphs>102</Paragraphs>
  <Slides>24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Tema di Office</vt:lpstr>
      <vt:lpstr>EVOLUZIONE DEL PROFILO DI LETTURA NELLA DISLESSIA</vt:lpstr>
      <vt:lpstr>Apprendimento del codice scritto</vt:lpstr>
      <vt:lpstr>Evoluzione longitudinale della velocità di lettura</vt:lpstr>
      <vt:lpstr>Cosa succede nell’adolescenza e nella prima età adulta?</vt:lpstr>
      <vt:lpstr>Dislessia in età adulta</vt:lpstr>
      <vt:lpstr>Campioni</vt:lpstr>
      <vt:lpstr>Connecticut Longitudinal Study  (Shaywitz, 1999)</vt:lpstr>
      <vt:lpstr>Studio di Kurzweii (1992)</vt:lpstr>
      <vt:lpstr>Studio di Michelsson, Byring e Bjorkgren  (1985)</vt:lpstr>
      <vt:lpstr>Ricerca di Hatcher, Snowling e Griffiths (2002)</vt:lpstr>
      <vt:lpstr>Dati di Pennington  (1990)</vt:lpstr>
      <vt:lpstr>Studio del Centro regionale disabilità linguistiche e cognitive dell’età evolutiva di Bologna</vt:lpstr>
      <vt:lpstr>Presentazione standard di PowerPoint</vt:lpstr>
      <vt:lpstr>                                                              IL METODO  PARTECIPANTI:  - 33 giovani adulti (età media 19,6 anni) con diagnosi pregressa di dislessia evolutiva all’età media di 10,2 anni (Centro regionale disabilità linguistiche e cognitive dell’età evolutiva di Bologna) - INTERVALLO fra diagnosi (tempo 1) e controllo (tempo 2): 9 anni e 5 mesi   STRUMENTI:  batteria di prove cognitive e linguistiche che definiscano il PROFILO DI LETTURA: - WAIS-R o WISC-R: valutazione psicometrica del funzionamento intellettivo - Spoonerism task: valutazione del processamento fonologico - accuratezza e velocità, parole e pseudo parole </vt:lpstr>
      <vt:lpstr>    TEST INTELLETTIVO DI WECHSLER:  - quoziente: si mantiene nella norma - quoziente verbale: in abbassamento     </vt:lpstr>
      <vt:lpstr>EVOLUZIONE DEI TEMPI DI LETTURA (sillabe al secondo):  -  lieve incremento nel tempo - velocità deficitaria rispetto alla media attesa per età e anni di scolarizzazione</vt:lpstr>
      <vt:lpstr>TRE CONDIZIONI DI LETTURA (errori brano, errori parole, errori non parole):  - decodifica scarsamente accurata solo nelle pseudoparole</vt:lpstr>
      <vt:lpstr>TRAIETTORIE EVOLUTIVE DIFFERENZIATE?   TRE SOTTOGRUPPI:  - dislessici lievi - dislessici moderati - dislessici gravi</vt:lpstr>
      <vt:lpstr> Tutti i sottogruppi mostrano miglioramento nel tempo   INCREMENTO MEDIO:  - in crescita per i dislessici lievi e moderati - modesto per i dislessici severi </vt:lpstr>
      <vt:lpstr>Abilità metafonologiche complesse SPOONERISM TASK (inversione di iniziali):  - deficit significativo a carico delle abilità di processamento - prestazioni dei dislessici inferiori rispetto a quelle di un campione di soggetti di pari età per velocità di esecuzione del compito sia per correttezza</vt:lpstr>
      <vt:lpstr>Abilità metafonologiche complesse:  - dislessici severi: prestazioni maggiormente deficitarie per correttezza e velocità di esecuzione del compito</vt:lpstr>
      <vt:lpstr>CONCLUSIONI  - miglioramenti correlati al livello di gravità rilevato in età infantile   </vt:lpstr>
      <vt:lpstr>(Hatcher, Snowilng e Griffiths – 2002):  - Compiti di letto-scrittura: permangono tempi lunghi anche nelle forme lievi del disturbo - Correttezza di decodifica: tende ad avvicinarsi ai valori normativi della popolazione</vt:lpstr>
      <vt:lpstr>  TRATTAMENTI PRECOCI INTENSIVI: rilevano incrementi più elevati della velocità di lettura e ricerche in merito potrebbero fornire ulteriori informazioni sulla natura del disturbo.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Evoluzione del profilo di lettura nella dislessia</dc:title>
  <dc:creator>Giorgia Parcianello</dc:creator>
  <cp:lastModifiedBy>Nelida Buiatti</cp:lastModifiedBy>
  <cp:revision>37</cp:revision>
  <dcterms:created xsi:type="dcterms:W3CDTF">2017-03-14T08:14:20Z</dcterms:created>
  <dcterms:modified xsi:type="dcterms:W3CDTF">2017-03-14T17:51:06Z</dcterms:modified>
</cp:coreProperties>
</file>