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77" r:id="rId6"/>
    <p:sldId id="260" r:id="rId7"/>
    <p:sldId id="264" r:id="rId8"/>
    <p:sldId id="273" r:id="rId9"/>
    <p:sldId id="262" r:id="rId10"/>
    <p:sldId id="268" r:id="rId11"/>
    <p:sldId id="276" r:id="rId12"/>
    <p:sldId id="278" r:id="rId13"/>
    <p:sldId id="275" r:id="rId14"/>
    <p:sldId id="279" r:id="rId15"/>
    <p:sldId id="280" r:id="rId16"/>
    <p:sldId id="282" r:id="rId17"/>
    <p:sldId id="281" r:id="rId18"/>
    <p:sldId id="283" r:id="rId19"/>
    <p:sldId id="284" r:id="rId20"/>
    <p:sldId id="285" r:id="rId21"/>
    <p:sldId id="286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96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FED0-ADB3-4917-841F-49FB85A1A5EC}" type="datetimeFigureOut">
              <a:rPr lang="it-IT" smtClean="0"/>
              <a:pPr/>
              <a:t>16/03/2017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65F5-4C9C-444B-A191-7DE59A04B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FED0-ADB3-4917-841F-49FB85A1A5EC}" type="datetimeFigureOut">
              <a:rPr lang="it-IT" smtClean="0"/>
              <a:pPr/>
              <a:t>16/03/2017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65F5-4C9C-444B-A191-7DE59A04B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FED0-ADB3-4917-841F-49FB85A1A5EC}" type="datetimeFigureOut">
              <a:rPr lang="it-IT" smtClean="0"/>
              <a:pPr/>
              <a:t>16/03/2017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65F5-4C9C-444B-A191-7DE59A04B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FED0-ADB3-4917-841F-49FB85A1A5EC}" type="datetimeFigureOut">
              <a:rPr lang="it-IT" smtClean="0"/>
              <a:pPr/>
              <a:t>16/03/2017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65F5-4C9C-444B-A191-7DE59A04B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FED0-ADB3-4917-841F-49FB85A1A5EC}" type="datetimeFigureOut">
              <a:rPr lang="it-IT" smtClean="0"/>
              <a:pPr/>
              <a:t>16/03/2017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65F5-4C9C-444B-A191-7DE59A04B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FED0-ADB3-4917-841F-49FB85A1A5EC}" type="datetimeFigureOut">
              <a:rPr lang="it-IT" smtClean="0"/>
              <a:pPr/>
              <a:t>16/03/2017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65F5-4C9C-444B-A191-7DE59A04B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FED0-ADB3-4917-841F-49FB85A1A5EC}" type="datetimeFigureOut">
              <a:rPr lang="it-IT" smtClean="0"/>
              <a:pPr/>
              <a:t>16/03/2017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65F5-4C9C-444B-A191-7DE59A04B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FED0-ADB3-4917-841F-49FB85A1A5EC}" type="datetimeFigureOut">
              <a:rPr lang="it-IT" smtClean="0"/>
              <a:pPr/>
              <a:t>16/03/2017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65F5-4C9C-444B-A191-7DE59A04B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FED0-ADB3-4917-841F-49FB85A1A5EC}" type="datetimeFigureOut">
              <a:rPr lang="it-IT" smtClean="0"/>
              <a:pPr/>
              <a:t>16/03/2017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65F5-4C9C-444B-A191-7DE59A04B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FED0-ADB3-4917-841F-49FB85A1A5EC}" type="datetimeFigureOut">
              <a:rPr lang="it-IT" smtClean="0"/>
              <a:pPr/>
              <a:t>16/03/2017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65F5-4C9C-444B-A191-7DE59A04B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FED0-ADB3-4917-841F-49FB85A1A5EC}" type="datetimeFigureOut">
              <a:rPr lang="it-IT" smtClean="0"/>
              <a:pPr/>
              <a:t>16/03/2017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65F5-4C9C-444B-A191-7DE59A04B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BFED0-ADB3-4917-841F-49FB85A1A5EC}" type="datetimeFigureOut">
              <a:rPr lang="it-IT" smtClean="0"/>
              <a:pPr/>
              <a:t>16/03/2017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265F5-4C9C-444B-A191-7DE59A04B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3744415"/>
          </a:xfrm>
        </p:spPr>
        <p:txBody>
          <a:bodyPr>
            <a:normAutofit/>
          </a:bodyPr>
          <a:lstStyle/>
          <a:p>
            <a:r>
              <a:rPr lang="it-IT" sz="4000" dirty="0" smtClean="0">
                <a:latin typeface="Arial" pitchFamily="34" charset="0"/>
                <a:cs typeface="Arial" pitchFamily="34" charset="0"/>
              </a:rPr>
              <a:t>L’INVISIBILE TECNOLOGIA DELLA PAROLA:</a:t>
            </a:r>
            <a:br>
              <a:rPr lang="it-IT" sz="4000" dirty="0" smtClean="0">
                <a:latin typeface="Arial" pitchFamily="34" charset="0"/>
                <a:cs typeface="Arial" pitchFamily="34" charset="0"/>
              </a:rPr>
            </a:br>
            <a:r>
              <a:rPr lang="it-IT" sz="4000" dirty="0" smtClean="0">
                <a:latin typeface="Arial" pitchFamily="34" charset="0"/>
                <a:cs typeface="Arial" pitchFamily="34" charset="0"/>
              </a:rPr>
              <a:t> DESIGN E SVILUPPO </a:t>
            </a:r>
            <a:r>
              <a:rPr lang="it-IT" sz="40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it-IT" sz="4000" dirty="0" smtClean="0">
                <a:latin typeface="Arial" pitchFamily="34" charset="0"/>
                <a:cs typeface="Arial" pitchFamily="34" charset="0"/>
              </a:rPr>
              <a:t> UN FONT PER DISLESSICI</a:t>
            </a:r>
            <a:br>
              <a:rPr lang="it-IT" sz="4000" dirty="0" smtClean="0">
                <a:latin typeface="Arial" pitchFamily="34" charset="0"/>
                <a:cs typeface="Arial" pitchFamily="34" charset="0"/>
              </a:rPr>
            </a:br>
            <a:r>
              <a:rPr lang="it-IT" sz="4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it-IT" sz="3200" dirty="0" smtClean="0">
                <a:latin typeface="Arial" pitchFamily="34" charset="0"/>
                <a:cs typeface="Arial" pitchFamily="34" charset="0"/>
              </a:rPr>
              <a:t>Stefano Di </a:t>
            </a:r>
            <a:r>
              <a:rPr lang="it-IT" sz="3200" dirty="0" err="1" smtClean="0">
                <a:latin typeface="Arial" pitchFamily="34" charset="0"/>
                <a:cs typeface="Arial" pitchFamily="34" charset="0"/>
              </a:rPr>
              <a:t>Tore</a:t>
            </a:r>
            <a:r>
              <a:rPr lang="it-IT" sz="3200" dirty="0" smtClean="0">
                <a:latin typeface="Arial" pitchFamily="34" charset="0"/>
                <a:cs typeface="Arial" pitchFamily="34" charset="0"/>
              </a:rPr>
              <a:t>, Maurizio </a:t>
            </a:r>
            <a:r>
              <a:rPr lang="it-IT" sz="3200" dirty="0" err="1" smtClean="0">
                <a:latin typeface="Arial" pitchFamily="34" charset="0"/>
                <a:cs typeface="Arial" pitchFamily="34" charset="0"/>
              </a:rPr>
              <a:t>Sibilio</a:t>
            </a:r>
            <a:r>
              <a:rPr lang="it-IT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it-IT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743200" y="5589240"/>
            <a:ext cx="6400800" cy="771872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Presentazione di Angela </a:t>
            </a:r>
            <a:r>
              <a:rPr lang="it-IT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Tagliaferri</a:t>
            </a:r>
            <a:endParaRPr lang="it-IT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REVERSAL ERROR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55576" y="1916832"/>
            <a:ext cx="777810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SPAZIATURA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539552" y="2204864"/>
            <a:ext cx="8000209" cy="256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CROWDING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</a:blip>
          <a:srcRect/>
          <a:stretch>
            <a:fillRect/>
          </a:stretch>
        </p:blipFill>
        <p:spPr>
          <a:xfrm>
            <a:off x="611560" y="2276872"/>
            <a:ext cx="7925721" cy="26642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SPAZIATURA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251520" y="2348880"/>
            <a:ext cx="8436457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500" dirty="0" smtClean="0">
                <a:latin typeface="Arial" pitchFamily="34" charset="0"/>
                <a:cs typeface="Arial" pitchFamily="34" charset="0"/>
              </a:rPr>
              <a:t>STUDIO PILOTA SULL’EFFICACIA DEL D-FONT</a:t>
            </a:r>
            <a:endParaRPr lang="it-IT" sz="3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it-IT" b="1" dirty="0" smtClean="0">
                <a:latin typeface="Arial" pitchFamily="34" charset="0"/>
                <a:cs typeface="Arial" pitchFamily="34" charset="0"/>
              </a:rPr>
              <a:t>Campione</a:t>
            </a:r>
          </a:p>
          <a:p>
            <a:pPr>
              <a:buNone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51 studenti,di cui 5 con certificazione di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dislessia,</a:t>
            </a:r>
          </a:p>
          <a:p>
            <a:pPr>
              <a:buNone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provenienti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da 4 scuole primarie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della regione</a:t>
            </a:r>
          </a:p>
          <a:p>
            <a:pPr>
              <a:buNone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Campania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suddiviso in:</a:t>
            </a:r>
          </a:p>
          <a:p>
            <a:r>
              <a:rPr lang="it-IT" dirty="0" smtClean="0">
                <a:latin typeface="Arial" pitchFamily="34" charset="0"/>
                <a:cs typeface="Arial" pitchFamily="34" charset="0"/>
              </a:rPr>
              <a:t>6 studenti e 8 studentesse del quinto anno, di cui 3 studenti con DSA</a:t>
            </a:r>
          </a:p>
          <a:p>
            <a:r>
              <a:rPr lang="it-IT" dirty="0" smtClean="0">
                <a:latin typeface="Arial" pitchFamily="34" charset="0"/>
                <a:cs typeface="Arial" pitchFamily="34" charset="0"/>
              </a:rPr>
              <a:t>10 studenti e 6 studentesse del quarto anno, di cui 1 studente con DSA</a:t>
            </a:r>
          </a:p>
          <a:p>
            <a:r>
              <a:rPr lang="it-IT" dirty="0" smtClean="0">
                <a:latin typeface="Arial" pitchFamily="34" charset="0"/>
                <a:cs typeface="Arial" pitchFamily="34" charset="0"/>
              </a:rPr>
              <a:t>9 studenti e 12 studentesse del terzo anno, di cui 1 studente con DSA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MATERIALI E PROCEDURE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0" y="836712"/>
            <a:ext cx="9144000" cy="5688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RISULTATI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30214" y="1988841"/>
            <a:ext cx="9113785" cy="4331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RISULTATI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5290" y="1772816"/>
            <a:ext cx="9138710" cy="432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RISULTATI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61188" y="1844824"/>
            <a:ext cx="8903300" cy="389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RISULTATI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99592" y="2132856"/>
            <a:ext cx="7053542" cy="331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4800" dirty="0" smtClean="0">
                <a:latin typeface="Arial" pitchFamily="34" charset="0"/>
                <a:cs typeface="Arial" pitchFamily="34" charset="0"/>
              </a:rPr>
              <a:t>DISLESSIA</a:t>
            </a:r>
            <a:endParaRPr lang="it-IT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it-IT" sz="3400" dirty="0" smtClean="0">
                <a:latin typeface="Arial" pitchFamily="34" charset="0"/>
                <a:cs typeface="Arial" pitchFamily="34" charset="0"/>
              </a:rPr>
              <a:t>Legge 170/2010 art. 1 comma 2</a:t>
            </a:r>
          </a:p>
          <a:p>
            <a:pPr algn="ctr">
              <a:buNone/>
            </a:pPr>
            <a:r>
              <a:rPr lang="it-IT" sz="3400" dirty="0" smtClean="0">
                <a:latin typeface="Arial" pitchFamily="34" charset="0"/>
                <a:cs typeface="Arial" pitchFamily="34" charset="0"/>
              </a:rPr>
              <a:t> “Nuove norme in materia di</a:t>
            </a:r>
          </a:p>
          <a:p>
            <a:pPr algn="ctr">
              <a:buNone/>
            </a:pPr>
            <a:r>
              <a:rPr lang="it-IT" sz="3400" dirty="0" smtClean="0">
                <a:latin typeface="Arial" pitchFamily="34" charset="0"/>
                <a:cs typeface="Arial" pitchFamily="34" charset="0"/>
              </a:rPr>
              <a:t>disturbi specifici di apprendimento in ambito</a:t>
            </a:r>
          </a:p>
          <a:p>
            <a:pPr algn="ctr">
              <a:buNone/>
            </a:pPr>
            <a:r>
              <a:rPr lang="it-IT" sz="3400" dirty="0" smtClean="0">
                <a:latin typeface="Arial" pitchFamily="34" charset="0"/>
                <a:cs typeface="Arial" pitchFamily="34" charset="0"/>
              </a:rPr>
              <a:t>scolastico”</a:t>
            </a:r>
          </a:p>
          <a:p>
            <a:pPr algn="ctr">
              <a:buNone/>
            </a:pPr>
            <a:endParaRPr lang="it-IT" sz="3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it-IT" i="1" dirty="0" smtClean="0">
                <a:latin typeface="Arial" pitchFamily="34" charset="0"/>
                <a:cs typeface="Arial" pitchFamily="34" charset="0"/>
              </a:rPr>
              <a:t>“Disturbo specifico che si manifesta con una difficoltà nell’imparare a leggere, in particolare nella decifrazione dei segni linguistici, ovvero nella correttezza e nella rapidità della lettura”</a:t>
            </a:r>
            <a:endParaRPr lang="it-IT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CONCLUSIONI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3600" dirty="0" smtClean="0">
                <a:latin typeface="Arial" pitchFamily="34" charset="0"/>
                <a:cs typeface="Arial" pitchFamily="34" charset="0"/>
              </a:rPr>
              <a:t>Necessità di ulteriori interventi:</a:t>
            </a:r>
          </a:p>
          <a:p>
            <a:r>
              <a:rPr lang="it-IT" sz="3600" dirty="0" smtClean="0">
                <a:latin typeface="Arial" pitchFamily="34" charset="0"/>
                <a:cs typeface="Arial" pitchFamily="34" charset="0"/>
              </a:rPr>
              <a:t>Cambiare la forma della lettera “l”</a:t>
            </a:r>
          </a:p>
          <a:p>
            <a:r>
              <a:rPr lang="it-IT" sz="3600" dirty="0" smtClean="0">
                <a:latin typeface="Arial" pitchFamily="34" charset="0"/>
                <a:cs typeface="Arial" pitchFamily="34" charset="0"/>
              </a:rPr>
              <a:t>Ridurre lo spessore delle lettere</a:t>
            </a:r>
          </a:p>
          <a:p>
            <a:r>
              <a:rPr lang="it-IT" sz="3600" dirty="0" smtClean="0">
                <a:latin typeface="Arial" pitchFamily="34" charset="0"/>
                <a:cs typeface="Arial" pitchFamily="34" charset="0"/>
              </a:rPr>
              <a:t>Espandere i glifi verticalmente e diminuirne la dimensione orizzontale</a:t>
            </a:r>
          </a:p>
          <a:p>
            <a:r>
              <a:rPr lang="it-IT" sz="3600" dirty="0" smtClean="0">
                <a:latin typeface="Arial" pitchFamily="34" charset="0"/>
                <a:cs typeface="Arial" pitchFamily="34" charset="0"/>
              </a:rPr>
              <a:t>Diminuire lo spessore della gabbia</a:t>
            </a:r>
            <a:endParaRPr lang="it-IT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CONCLUSIONI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400" dirty="0" smtClean="0">
                <a:latin typeface="Arial" pitchFamily="34" charset="0"/>
                <a:cs typeface="Arial" pitchFamily="34" charset="0"/>
              </a:rPr>
              <a:t>Riconsiderare i modi in cui si producono e riproducono i testi che vadano incontro </a:t>
            </a:r>
            <a:r>
              <a:rPr lang="it-IT" sz="4400" dirty="0" smtClean="0">
                <a:latin typeface="Arial" pitchFamily="34" charset="0"/>
                <a:cs typeface="Arial" pitchFamily="34" charset="0"/>
              </a:rPr>
              <a:t>alle </a:t>
            </a:r>
            <a:r>
              <a:rPr lang="it-IT" sz="4400" dirty="0" smtClean="0">
                <a:latin typeface="Arial" pitchFamily="34" charset="0"/>
                <a:cs typeface="Arial" pitchFamily="34" charset="0"/>
              </a:rPr>
              <a:t>differenti esigenze di diverse tipologie di utenza</a:t>
            </a:r>
            <a:endParaRPr lang="it-IT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7525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000" b="1" dirty="0" smtClean="0">
                <a:latin typeface="Arial" pitchFamily="34" charset="0"/>
                <a:cs typeface="Arial" pitchFamily="34" charset="0"/>
              </a:rPr>
              <a:t>Rapidità </a:t>
            </a:r>
            <a:r>
              <a:rPr lang="it-IT" sz="4000" dirty="0" smtClean="0">
                <a:latin typeface="Arial" pitchFamily="34" charset="0"/>
                <a:cs typeface="Arial" pitchFamily="34" charset="0"/>
              </a:rPr>
              <a:t>di lettura</a:t>
            </a:r>
          </a:p>
          <a:p>
            <a:pPr algn="ctr">
              <a:buNone/>
            </a:pPr>
            <a:r>
              <a:rPr lang="it-IT" sz="4000" dirty="0" smtClean="0">
                <a:latin typeface="Arial" pitchFamily="34" charset="0"/>
                <a:cs typeface="Arial" pitchFamily="34" charset="0"/>
              </a:rPr>
              <a:t>numero di sillabe lette al secondo</a:t>
            </a:r>
          </a:p>
          <a:p>
            <a:pPr algn="ctr">
              <a:buNone/>
            </a:pPr>
            <a:endParaRPr lang="it-IT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it-IT" sz="4000" b="1" dirty="0" smtClean="0">
                <a:latin typeface="Arial" pitchFamily="34" charset="0"/>
                <a:cs typeface="Arial" pitchFamily="34" charset="0"/>
              </a:rPr>
              <a:t>Correttezza </a:t>
            </a:r>
            <a:r>
              <a:rPr lang="it-IT" sz="4000" dirty="0" smtClean="0">
                <a:latin typeface="Arial" pitchFamily="34" charset="0"/>
                <a:cs typeface="Arial" pitchFamily="34" charset="0"/>
              </a:rPr>
              <a:t>di lettura</a:t>
            </a:r>
          </a:p>
          <a:p>
            <a:pPr algn="ctr">
              <a:buNone/>
            </a:pPr>
            <a:r>
              <a:rPr lang="it-IT" sz="4000" dirty="0" smtClean="0">
                <a:latin typeface="Arial" pitchFamily="34" charset="0"/>
                <a:cs typeface="Arial" pitchFamily="34" charset="0"/>
              </a:rPr>
              <a:t> numero e tipo di errori commessi durante la lettura</a:t>
            </a:r>
            <a:endParaRPr lang="it-IT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200" dirty="0" smtClean="0">
                <a:latin typeface="Arial" pitchFamily="34" charset="0"/>
                <a:cs typeface="Arial" pitchFamily="34" charset="0"/>
              </a:rPr>
              <a:t>Intervenire su specifici parametri</a:t>
            </a:r>
            <a:endParaRPr lang="it-IT" sz="4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sz="5400" b="1" dirty="0" smtClean="0">
                <a:latin typeface="Arial" pitchFamily="34" charset="0"/>
                <a:cs typeface="Arial" pitchFamily="34" charset="0"/>
              </a:rPr>
              <a:t>spaziatura</a:t>
            </a:r>
          </a:p>
          <a:p>
            <a:pPr algn="ctr">
              <a:buNone/>
            </a:pPr>
            <a:r>
              <a:rPr lang="it-IT" sz="5400" b="1" dirty="0" smtClean="0">
                <a:latin typeface="Arial" pitchFamily="34" charset="0"/>
                <a:cs typeface="Arial" pitchFamily="34" charset="0"/>
              </a:rPr>
              <a:t>forma</a:t>
            </a:r>
          </a:p>
          <a:p>
            <a:pPr algn="ctr">
              <a:buNone/>
            </a:pPr>
            <a:r>
              <a:rPr lang="it-IT" sz="5400" b="1" dirty="0" smtClean="0">
                <a:latin typeface="Arial" pitchFamily="34" charset="0"/>
                <a:cs typeface="Arial" pitchFamily="34" charset="0"/>
              </a:rPr>
              <a:t>dimensione delle lettere</a:t>
            </a:r>
            <a:endParaRPr lang="it-IT" sz="5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DESIGN E SVILUPPO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D-FONT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5400" b="1" dirty="0" smtClean="0">
                <a:latin typeface="Arial" pitchFamily="34" charset="0"/>
                <a:cs typeface="Arial" pitchFamily="34" charset="0"/>
              </a:rPr>
              <a:t>FONT</a:t>
            </a:r>
          </a:p>
          <a:p>
            <a:pPr algn="ctr">
              <a:buNone/>
            </a:pPr>
            <a:r>
              <a:rPr lang="it-IT" sz="4800" dirty="0" smtClean="0">
                <a:latin typeface="Arial" pitchFamily="34" charset="0"/>
                <a:cs typeface="Arial" pitchFamily="34" charset="0"/>
              </a:rPr>
              <a:t>Insieme di caratteri tipografici caratterizzati da un certo stile grafico e destinato a svolgere una data funzione</a:t>
            </a:r>
            <a:endParaRPr lang="it-IT" sz="4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DESIGN E SVILUPPO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D-FONT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 bwMode="auto">
          <a:xfrm>
            <a:off x="371797" y="1700808"/>
            <a:ext cx="8148470" cy="4032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DESIGN E SVILUPPO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D-FONT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92941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it-IT" sz="4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t-IT" sz="4800" dirty="0" smtClean="0">
                <a:latin typeface="Arial" pitchFamily="34" charset="0"/>
                <a:cs typeface="Arial" pitchFamily="34" charset="0"/>
              </a:rPr>
              <a:t>ARIAL MAIUSCOLO (12-14)</a:t>
            </a:r>
          </a:p>
          <a:p>
            <a:pPr>
              <a:buNone/>
            </a:pPr>
            <a:r>
              <a:rPr lang="it-IT" sz="4800" dirty="0" smtClean="0">
                <a:latin typeface="Comic Sans MS" pitchFamily="66" charset="0"/>
                <a:cs typeface="Arial" pitchFamily="34" charset="0"/>
              </a:rPr>
              <a:t>COMIC SANS</a:t>
            </a:r>
          </a:p>
          <a:p>
            <a:pPr>
              <a:buNone/>
            </a:pPr>
            <a:r>
              <a:rPr lang="it-IT" sz="4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VERDANA</a:t>
            </a:r>
          </a:p>
          <a:p>
            <a:pPr>
              <a:buNone/>
            </a:pPr>
            <a:r>
              <a:rPr lang="it-IT" sz="4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TAHOMA</a:t>
            </a:r>
          </a:p>
          <a:p>
            <a:pPr>
              <a:buNone/>
            </a:pPr>
            <a:r>
              <a:rPr lang="it-IT" sz="4800" dirty="0" smtClean="0">
                <a:latin typeface="Century Gothic" pitchFamily="34" charset="0"/>
                <a:ea typeface="Tahoma" pitchFamily="34" charset="0"/>
                <a:cs typeface="Tahoma" pitchFamily="34" charset="0"/>
              </a:rPr>
              <a:t>CENTURY GOTHIC</a:t>
            </a:r>
          </a:p>
          <a:p>
            <a:pPr>
              <a:buNone/>
            </a:pPr>
            <a:r>
              <a:rPr lang="it-IT" sz="4800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TREBUCHET</a:t>
            </a:r>
          </a:p>
          <a:p>
            <a:pPr>
              <a:buNone/>
            </a:pPr>
            <a:endParaRPr lang="it-IT" sz="4000" dirty="0"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DESIGN E SVILUPPO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D-FONT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3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t-IT" sz="3400" dirty="0" smtClean="0">
                <a:latin typeface="Arial" pitchFamily="34" charset="0"/>
                <a:cs typeface="Arial" pitchFamily="34" charset="0"/>
              </a:rPr>
              <a:t>102 GLIFI COMPRENDENTI:</a:t>
            </a:r>
          </a:p>
          <a:p>
            <a:pPr>
              <a:buNone/>
            </a:pPr>
            <a:r>
              <a:rPr lang="it-IT" sz="3000" dirty="0">
                <a:latin typeface="Arial" pitchFamily="34" charset="0"/>
                <a:cs typeface="Arial" pitchFamily="34" charset="0"/>
              </a:rPr>
              <a:t>-</a:t>
            </a:r>
            <a:r>
              <a:rPr lang="it-IT" sz="3400" dirty="0" smtClean="0">
                <a:latin typeface="Arial" pitchFamily="34" charset="0"/>
                <a:cs typeface="Arial" pitchFamily="34" charset="0"/>
              </a:rPr>
              <a:t>LETTERE(MINUSCOLE E MAIUSCOLE)</a:t>
            </a:r>
          </a:p>
          <a:p>
            <a:pPr>
              <a:buNone/>
            </a:pPr>
            <a:r>
              <a:rPr lang="it-IT" sz="3400" dirty="0" smtClean="0">
                <a:latin typeface="Arial" pitchFamily="34" charset="0"/>
                <a:cs typeface="Arial" pitchFamily="34" charset="0"/>
              </a:rPr>
              <a:t>-NUMERI</a:t>
            </a:r>
          </a:p>
          <a:p>
            <a:pPr>
              <a:buNone/>
            </a:pPr>
            <a:r>
              <a:rPr lang="it-IT" sz="3400" dirty="0" smtClean="0">
                <a:latin typeface="Arial" pitchFamily="34" charset="0"/>
                <a:cs typeface="Arial" pitchFamily="34" charset="0"/>
              </a:rPr>
              <a:t>-ACCENTI</a:t>
            </a:r>
          </a:p>
          <a:p>
            <a:pPr>
              <a:buNone/>
            </a:pPr>
            <a:r>
              <a:rPr lang="it-IT" sz="3400" dirty="0" smtClean="0">
                <a:latin typeface="Arial" pitchFamily="34" charset="0"/>
                <a:cs typeface="Arial" pitchFamily="34" charset="0"/>
              </a:rPr>
              <a:t>-SIMBOLI </a:t>
            </a:r>
          </a:p>
          <a:p>
            <a:pPr>
              <a:buNone/>
            </a:pPr>
            <a:r>
              <a:rPr lang="it-IT" sz="3400" dirty="0" smtClean="0">
                <a:latin typeface="Arial" pitchFamily="34" charset="0"/>
                <a:cs typeface="Arial" pitchFamily="34" charset="0"/>
              </a:rPr>
              <a:t>-PUNTEGGIATURA</a:t>
            </a:r>
            <a:endParaRPr lang="it-IT" sz="3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DESIGN E SVILUPPO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D-FONT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9" y="1131774"/>
            <a:ext cx="6967330" cy="539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</TotalTime>
  <Words>305</Words>
  <Application>Microsoft Office PowerPoint</Application>
  <PresentationFormat>Presentazione su schermo (4:3)</PresentationFormat>
  <Paragraphs>65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L’INVISIBILE TECNOLOGIA DELLA PAROLA:  DESIGN E SVILUPPO DI UN FONT PER DISLESSICI (Stefano Di Tore, Maurizio Sibilio)</vt:lpstr>
      <vt:lpstr>DISLESSIA</vt:lpstr>
      <vt:lpstr>Diapositiva 3</vt:lpstr>
      <vt:lpstr>Intervenire su specifici parametri</vt:lpstr>
      <vt:lpstr>DESIGN E SVILUPPO DI D-FONT</vt:lpstr>
      <vt:lpstr>DESIGN E SVILUPPO DI D-FONT</vt:lpstr>
      <vt:lpstr>DESIGN E SVILUPPO DI D-FONT</vt:lpstr>
      <vt:lpstr>DESIGN E SVILUPPO DI D-FONT</vt:lpstr>
      <vt:lpstr>DESIGN E SVILUPPO DI D-FONT</vt:lpstr>
      <vt:lpstr>REVERSAL ERROR</vt:lpstr>
      <vt:lpstr>SPAZIATURA</vt:lpstr>
      <vt:lpstr>CROWDING</vt:lpstr>
      <vt:lpstr>SPAZIATURA</vt:lpstr>
      <vt:lpstr>STUDIO PILOTA SULL’EFFICACIA DEL D-FONT</vt:lpstr>
      <vt:lpstr>MATERIALI E PROCEDURE</vt:lpstr>
      <vt:lpstr>RISULTATI</vt:lpstr>
      <vt:lpstr>RISULTATI</vt:lpstr>
      <vt:lpstr>RISULTATI</vt:lpstr>
      <vt:lpstr>RISULTATI</vt:lpstr>
      <vt:lpstr>CONCLUSIONI</vt:lpstr>
      <vt:lpstr>CONCLUSIONI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L’INVISIBILE TECNOLOGIA DELLA PAROLA:  DESIGN E SVILUPPO DI UN FONT PER DISLESSICI (Stefano Di Tore, Maurizio Sibilio)</dc:title>
  <dc:creator>Francesca</dc:creator>
  <cp:lastModifiedBy>Francesca</cp:lastModifiedBy>
  <cp:revision>32</cp:revision>
  <dcterms:created xsi:type="dcterms:W3CDTF">2017-03-15T14:53:32Z</dcterms:created>
  <dcterms:modified xsi:type="dcterms:W3CDTF">2017-03-16T08:08:57Z</dcterms:modified>
</cp:coreProperties>
</file>