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EEF2-0138-4BFF-9A6D-50E04F6A2595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9953-1ED5-4AE4-B470-6C4826AE43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3776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EEF2-0138-4BFF-9A6D-50E04F6A2595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9953-1ED5-4AE4-B470-6C4826AE43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9083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EEF2-0138-4BFF-9A6D-50E04F6A2595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9953-1ED5-4AE4-B470-6C4826AE43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103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EEF2-0138-4BFF-9A6D-50E04F6A2595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9953-1ED5-4AE4-B470-6C4826AE43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642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EEF2-0138-4BFF-9A6D-50E04F6A2595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9953-1ED5-4AE4-B470-6C4826AE43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223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EEF2-0138-4BFF-9A6D-50E04F6A2595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9953-1ED5-4AE4-B470-6C4826AE43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686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EEF2-0138-4BFF-9A6D-50E04F6A2595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9953-1ED5-4AE4-B470-6C4826AE43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2125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EEF2-0138-4BFF-9A6D-50E04F6A2595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9953-1ED5-4AE4-B470-6C4826AE43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218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EEF2-0138-4BFF-9A6D-50E04F6A2595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9953-1ED5-4AE4-B470-6C4826AE43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8307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EEF2-0138-4BFF-9A6D-50E04F6A2595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9953-1ED5-4AE4-B470-6C4826AE43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419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EEF2-0138-4BFF-9A6D-50E04F6A2595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9953-1ED5-4AE4-B470-6C4826AE43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261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6EEF2-0138-4BFF-9A6D-50E04F6A2595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B9953-1ED5-4AE4-B470-6C4826AE43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9632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872209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«A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Comparision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it-IT" b="1" smtClean="0"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Using the Apple 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iPad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and a Picture-</a:t>
            </a:r>
            <a:r>
              <a:rPr lang="it-IT" b="1" dirty="0" err="1" smtClean="0"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System»</a:t>
            </a:r>
            <a:endParaRPr lang="it-I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72808" cy="2495128"/>
          </a:xfrm>
        </p:spPr>
        <p:txBody>
          <a:bodyPr>
            <a:normAutofit lnSpcReduction="10000"/>
          </a:bodyPr>
          <a:lstStyle/>
          <a:p>
            <a:pPr algn="r"/>
            <a:r>
              <a:rPr lang="it-I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M. </a:t>
            </a:r>
            <a:r>
              <a:rPr lang="it-IT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Flores</a:t>
            </a:r>
            <a:r>
              <a:rPr lang="it-I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K. </a:t>
            </a:r>
            <a:r>
              <a:rPr lang="it-IT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Musgrove</a:t>
            </a:r>
            <a:r>
              <a:rPr lang="it-I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S. </a:t>
            </a:r>
            <a:r>
              <a:rPr lang="it-IT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Renner</a:t>
            </a:r>
            <a:r>
              <a:rPr lang="it-I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V. </a:t>
            </a:r>
            <a:r>
              <a:rPr lang="it-IT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Hinton</a:t>
            </a:r>
            <a:r>
              <a:rPr lang="it-I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r"/>
            <a:r>
              <a:rPr lang="it-I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it-IT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Strozier</a:t>
            </a:r>
            <a:r>
              <a:rPr lang="it-IT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S. Franklin &amp; D. </a:t>
            </a:r>
            <a:r>
              <a:rPr lang="it-IT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Hil</a:t>
            </a:r>
            <a:endParaRPr lang="it-IT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it-IT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it-IT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it-IT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it-IT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Barbara De </a:t>
            </a:r>
            <a:r>
              <a:rPr lang="it-IT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Santis</a:t>
            </a:r>
            <a:endParaRPr lang="it-IT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428950"/>
            <a:ext cx="1731070" cy="314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76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Strumento: Picture-base System</a:t>
            </a:r>
            <a:endParaRPr lang="it-IT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Strumento appreso nelle scuole di provenienza;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Modalità diverse di utilizzo dello strumento;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Una parola, più parole, formulazione di una frase.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9" b="8171"/>
          <a:stretch/>
        </p:blipFill>
        <p:spPr bwMode="auto">
          <a:xfrm>
            <a:off x="6660232" y="1628800"/>
            <a:ext cx="2015400" cy="1632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428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Strumento: </a:t>
            </a:r>
            <a:r>
              <a:rPr lang="it-IT" sz="3600" b="1" dirty="0" err="1" smtClean="0">
                <a:latin typeface="Times New Roman" pitchFamily="18" charset="0"/>
                <a:cs typeface="Times New Roman" pitchFamily="18" charset="0"/>
              </a:rPr>
              <a:t>iPad</a:t>
            </a:r>
            <a:endParaRPr lang="it-IT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Utilizzato per la prima volta;</a:t>
            </a:r>
          </a:p>
          <a:p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Istruzioni per l’utilizzo;</a:t>
            </a:r>
          </a:p>
          <a:p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Formazione individualizzata (accompagnamento della mano sullo schermo);</a:t>
            </a:r>
          </a:p>
          <a:p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Riconoscimento dell’</a:t>
            </a:r>
            <a:r>
              <a:rPr lang="it-IT" sz="2800" dirty="0" err="1">
                <a:latin typeface="Times New Roman" pitchFamily="18" charset="0"/>
                <a:cs typeface="Times New Roman" pitchFamily="18" charset="0"/>
              </a:rPr>
              <a:t>iPad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 come strumento di comunicazione</a:t>
            </a:r>
            <a:endParaRPr lang="it-IT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293096"/>
            <a:ext cx="2753883" cy="206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40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Raccolta dati</a:t>
            </a:r>
            <a:endParaRPr lang="it-IT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Registrazione degli eventi nei 3 giorni</a:t>
            </a:r>
          </a:p>
          <a:p>
            <a:pPr marL="0" indent="0" algn="ctr"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OSSERVATORI</a:t>
            </a:r>
          </a:p>
          <a:p>
            <a:pPr marL="0" indent="0"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studenti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di dottorato in educazione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speciale addestrati 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per registrare i comportamenti di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comunicazione</a:t>
            </a:r>
          </a:p>
        </p:txBody>
      </p:sp>
      <p:sp>
        <p:nvSpPr>
          <p:cNvPr id="4" name="Freccia in giù 3"/>
          <p:cNvSpPr/>
          <p:nvPr/>
        </p:nvSpPr>
        <p:spPr>
          <a:xfrm>
            <a:off x="4283968" y="2348880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828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Quali risultati?</a:t>
            </a:r>
            <a:endParaRPr lang="it-IT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it-IT" sz="2400" u="sng" dirty="0">
                <a:latin typeface="Times New Roman" pitchFamily="18" charset="0"/>
                <a:cs typeface="Times New Roman" pitchFamily="18" charset="0"/>
              </a:rPr>
              <a:t>ricercatori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 hanno notato differenze nella frequenza dei comportamenti di comunicazione mettendo a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confronto i dati tra i due strumenti (3 bambini su 5, frequenza maggiore con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iPad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it-IT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Gli </a:t>
            </a:r>
            <a:r>
              <a:rPr lang="it-IT" sz="2400" u="sng" dirty="0" smtClean="0">
                <a:latin typeface="Times New Roman" pitchFamily="18" charset="0"/>
                <a:cs typeface="Times New Roman" pitchFamily="18" charset="0"/>
              </a:rPr>
              <a:t>insegnanti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dichiarano che:</a:t>
            </a:r>
          </a:p>
          <a:p>
            <a:pPr marL="0" indent="0"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a) agli 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studenti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piace utilizzare 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nuovo dispositivo;</a:t>
            </a:r>
          </a:p>
          <a:p>
            <a:pPr marL="0" indent="0">
              <a:buNone/>
            </a:pP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b) la comunicazione dei bambini è diventata più veloce;</a:t>
            </a:r>
          </a:p>
          <a:p>
            <a:pPr marL="0" indent="0"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c) 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l'</a:t>
            </a:r>
            <a:r>
              <a:rPr lang="it-IT" sz="2400" dirty="0" err="1">
                <a:latin typeface="Times New Roman" pitchFamily="18" charset="0"/>
                <a:cs typeface="Times New Roman" pitchFamily="18" charset="0"/>
              </a:rPr>
              <a:t>iPad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 è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facile 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manipolare per 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gli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studenti;</a:t>
            </a:r>
          </a:p>
          <a:p>
            <a:pPr marL="0" indent="0">
              <a:buNone/>
            </a:pP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d) loro stessi hanno 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preferito l'</a:t>
            </a:r>
            <a:r>
              <a:rPr lang="it-IT" sz="2400" dirty="0" err="1">
                <a:latin typeface="Times New Roman" pitchFamily="18" charset="0"/>
                <a:cs typeface="Times New Roman" pitchFamily="18" charset="0"/>
              </a:rPr>
              <a:t>iPad</a:t>
            </a:r>
            <a:r>
              <a:rPr lang="it-IT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come sistema di comunicazione dell'immagine.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Ma gli studenti?</a:t>
            </a:r>
            <a:endParaRPr lang="it-IT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RISULTATI MISTI</a:t>
            </a:r>
          </a:p>
          <a:p>
            <a:pPr marL="0" indent="0" algn="ctr">
              <a:buNone/>
            </a:pPr>
            <a:r>
              <a:rPr lang="it-IT" sz="3600" b="1" i="1" dirty="0" smtClean="0">
                <a:latin typeface="Times New Roman" pitchFamily="18" charset="0"/>
                <a:cs typeface="Times New Roman" pitchFamily="18" charset="0"/>
              </a:rPr>
              <a:t>Perché?</a:t>
            </a:r>
          </a:p>
          <a:p>
            <a:pPr marL="0" indent="0">
              <a:buNone/>
            </a:pPr>
            <a:endParaRPr lang="it-IT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Alcuni preferiscono l’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iPad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Altri lo strumento già noto;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Competenze </a:t>
            </a:r>
            <a:r>
              <a:rPr lang="it-IT" i="1" dirty="0">
                <a:latin typeface="Times New Roman" pitchFamily="18" charset="0"/>
                <a:cs typeface="Times New Roman" pitchFamily="18" charset="0"/>
              </a:rPr>
              <a:t>e preferenze individuali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05866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Limiti della ricerca</a:t>
            </a:r>
            <a:endParaRPr lang="it-IT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No contesto scolastico ma programma estivo;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Tempo molto limitato (programma estivo breve);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 bambini sapevano già utilizzare lo strumento di comunicazione basato sulle immagini;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Le immagini dei cartoncini e le fotografie dell’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iPad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sono diverse.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6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Per concludere</a:t>
            </a:r>
            <a:endParaRPr lang="it-IT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Utilizzo dell’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iPad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non ha portato a risultati molto rilevanti (frequenza aumentata ma di poco); </a:t>
            </a:r>
          </a:p>
          <a:p>
            <a:pPr marL="0" indent="0" algn="ctr">
              <a:buNone/>
            </a:pPr>
            <a:r>
              <a:rPr lang="it-IT" sz="6000" dirty="0" smtClean="0">
                <a:latin typeface="Times New Roman" pitchFamily="18" charset="0"/>
                <a:cs typeface="Times New Roman" pitchFamily="18" charset="0"/>
              </a:rPr>
              <a:t>MA</a:t>
            </a:r>
          </a:p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L’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iPad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è considerato uno strumento per migliorare l’efficacia e l’efficienza della comunicazione (più semplice da utilizzare, più pratico da spostare, più accessibile).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99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Comunicazione alternativa ed argomentativa</a:t>
            </a:r>
            <a:br>
              <a:rPr lang="it-IT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(AAC)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Quale obiettivo?</a:t>
            </a:r>
          </a:p>
          <a:p>
            <a:r>
              <a:rPr lang="it-IT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igliorare:</a:t>
            </a:r>
          </a:p>
          <a:p>
            <a:pPr marL="0" indent="0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- abilità comunicative</a:t>
            </a:r>
          </a:p>
          <a:p>
            <a:pPr marL="0" indent="0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- abilità sociali</a:t>
            </a:r>
          </a:p>
          <a:p>
            <a:pPr marL="0" indent="0"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Quali destinatari?</a:t>
            </a:r>
          </a:p>
          <a:p>
            <a:pPr marL="0" indent="0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- Bambini e ragazzi con disabilità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026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Picture-</a:t>
            </a:r>
            <a:r>
              <a:rPr lang="it-IT" sz="3600" b="1" dirty="0" err="1" smtClean="0"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 System</a:t>
            </a:r>
            <a:endParaRPr lang="it-IT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u="sng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t-IT" u="sng" dirty="0" smtClean="0">
                <a:latin typeface="Times New Roman" pitchFamily="18" charset="0"/>
                <a:cs typeface="Times New Roman" pitchFamily="18" charset="0"/>
              </a:rPr>
              <a:t>istema di comunicazione</a:t>
            </a:r>
          </a:p>
          <a:p>
            <a:pPr marL="0" indent="0" algn="ctr"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Ma a che cosa serve?</a:t>
            </a:r>
          </a:p>
          <a:p>
            <a:pPr marL="0" indent="0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it-IT" sz="3000" dirty="0" smtClean="0">
                <a:latin typeface="Times New Roman" pitchFamily="18" charset="0"/>
                <a:cs typeface="Times New Roman" pitchFamily="18" charset="0"/>
              </a:rPr>
              <a:t>incoraggiare la persistenza nella comunicazione     2. richiede che gli studenti si scambiano una figura    per la parola o attività desiderata</a:t>
            </a:r>
            <a:endParaRPr lang="it-IT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61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Picture-</a:t>
            </a:r>
            <a:r>
              <a:rPr lang="it-IT" sz="3600" b="1" dirty="0" err="1" smtClean="0"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 System</a:t>
            </a:r>
            <a:endParaRPr lang="it-IT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Dunque il «Picture Exchange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System»(PECS):</a:t>
            </a:r>
          </a:p>
          <a:p>
            <a:pPr marL="0" indent="0"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 Comunicazione parlata efficace; </a:t>
            </a:r>
          </a:p>
          <a:p>
            <a:pPr marL="0" indent="0"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 Supporto delle immagini.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45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La ricerca</a:t>
            </a:r>
            <a:endParaRPr lang="it-IT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Obiettivo:</a:t>
            </a:r>
          </a:p>
          <a:p>
            <a:pPr marL="0" indent="0"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- valutare l'utilità dell’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iPad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come un dispositivo di comunicazione;</a:t>
            </a:r>
          </a:p>
          <a:p>
            <a:pPr marL="0" indent="0"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- confrontare l’utilità dell’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iPad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con quella di un sistema di comunicazione con le figure.</a:t>
            </a:r>
          </a:p>
          <a:p>
            <a:pPr marL="0" indent="0">
              <a:buNone/>
            </a:pPr>
            <a:endParaRPr lang="it-IT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it-IT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Partecipanti:</a:t>
            </a:r>
          </a:p>
          <a:p>
            <a:pPr marL="0" indent="0"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- 5 bambini (8-11 anni);</a:t>
            </a:r>
          </a:p>
          <a:p>
            <a:pPr marL="0" indent="0"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- autismo, disabilità multiple, disabilità intellettuali;</a:t>
            </a:r>
          </a:p>
          <a:p>
            <a:pPr marL="0" indent="0"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- scuola elementare;</a:t>
            </a:r>
          </a:p>
          <a:p>
            <a:pPr marL="0" indent="0"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- programmi individualizzati di formazione.</a:t>
            </a:r>
          </a:p>
          <a:p>
            <a:pPr marL="0" indent="0">
              <a:buNone/>
            </a:pPr>
            <a:endParaRPr lang="it-IT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it-IT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00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Il metodo</a:t>
            </a:r>
            <a:endParaRPr lang="it-IT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 err="1" smtClean="0">
                <a:latin typeface="Times New Roman" pitchFamily="18" charset="0"/>
                <a:cs typeface="Times New Roman" pitchFamily="18" charset="0"/>
              </a:rPr>
              <a:t>Setting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- Programma estivo per persone con disabilità;</a:t>
            </a:r>
          </a:p>
          <a:p>
            <a:pPr marL="0" indent="0"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- «Snack time», momento naturale di comunicazione incidentale per quanto riguarda le richieste.</a:t>
            </a:r>
          </a:p>
          <a:p>
            <a:pPr marL="0" indent="0"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it-IT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Materiali:</a:t>
            </a:r>
          </a:p>
          <a:p>
            <a:pPr marL="0" indent="0"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- tre diversi spuntini (salatini, cracker a forma di pesci rossi, e biscotti) e una bevanda;</a:t>
            </a:r>
          </a:p>
          <a:p>
            <a:pPr marL="0" indent="0"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- contenitori di plastica e </a:t>
            </a:r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brocca </a:t>
            </a:r>
            <a:r>
              <a:rPr lang="it-IT" sz="2400" smtClean="0">
                <a:latin typeface="Times New Roman" pitchFamily="18" charset="0"/>
                <a:cs typeface="Times New Roman" pitchFamily="18" charset="0"/>
              </a:rPr>
              <a:t>trasparente.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924944"/>
            <a:ext cx="1800200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149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Due strumenti</a:t>
            </a:r>
            <a:endParaRPr lang="it-IT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Picture-</a:t>
            </a: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System:</a:t>
            </a:r>
          </a:p>
          <a:p>
            <a:pPr marL="0" indent="0">
              <a:buNone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- cartoncini con le figure per indicare oggetti e richieste;</a:t>
            </a:r>
          </a:p>
          <a:p>
            <a:pPr marL="0" indent="0">
              <a:buNone/>
            </a:pPr>
            <a:r>
              <a:rPr lang="it-IT" sz="2800" b="1" dirty="0" err="1" smtClean="0">
                <a:latin typeface="Times New Roman" pitchFamily="18" charset="0"/>
                <a:cs typeface="Times New Roman" pitchFamily="18" charset="0"/>
              </a:rPr>
              <a:t>iPad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sz="28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pp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, ogni oggetto/richiesta raffigurato sullo schermo con una fotografia;</a:t>
            </a:r>
          </a:p>
          <a:p>
            <a:pPr marL="0" indent="0">
              <a:buNone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- voce registrata che descrive l’oggetto/richiesta.</a:t>
            </a:r>
          </a:p>
          <a:p>
            <a:pPr marL="0" indent="0">
              <a:buNone/>
            </a:pPr>
            <a:endParaRPr lang="it-IT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it-IT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ALTERNANZA DEGLI STRUMENTI PER 3 GIORNI CONSECUTIVI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994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Come si presenta?</a:t>
            </a:r>
            <a:endParaRPr lang="it-IT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175842"/>
            <a:ext cx="3960440" cy="5278702"/>
          </a:xfrm>
        </p:spPr>
      </p:pic>
    </p:spTree>
    <p:extLst>
      <p:ext uri="{BB962C8B-B14F-4D97-AF65-F5344CB8AC3E}">
        <p14:creationId xmlns:p14="http://schemas.microsoft.com/office/powerpoint/2010/main" val="278867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Procedura di ricerca</a:t>
            </a:r>
            <a:endParaRPr lang="it-IT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ontenitori 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per alimenti e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brocca al centro 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del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tavolo;</a:t>
            </a:r>
          </a:p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Ogni giorno per 3 giorni</a:t>
            </a:r>
          </a:p>
          <a:p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turno chiedere spuntino desiderato;</a:t>
            </a:r>
          </a:p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Se risponde entro 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secondi riceve spuntino;</a:t>
            </a:r>
          </a:p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Se NON risponde entro 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secondi salta il turno, si passa al prossimo bambino.</a:t>
            </a:r>
          </a:p>
          <a:p>
            <a:pPr marL="0" indent="0">
              <a:buNone/>
            </a:pPr>
            <a:endParaRPr lang="it-I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In tutto 15 minuti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poi spuntino illimitato per tutti!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16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626</Words>
  <Application>Microsoft Office PowerPoint</Application>
  <PresentationFormat>Presentazione su schermo (4:3)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«A Comparision of Communication Using the Apple iPad and a Picture-based System»</vt:lpstr>
      <vt:lpstr> Comunicazione alternativa ed argomentativa (AAC) </vt:lpstr>
      <vt:lpstr>Picture-based System</vt:lpstr>
      <vt:lpstr>Picture-based System</vt:lpstr>
      <vt:lpstr>La ricerca</vt:lpstr>
      <vt:lpstr>Il metodo</vt:lpstr>
      <vt:lpstr>Due strumenti</vt:lpstr>
      <vt:lpstr>Come si presenta?</vt:lpstr>
      <vt:lpstr>Procedura di ricerca</vt:lpstr>
      <vt:lpstr>Strumento: Picture-base System</vt:lpstr>
      <vt:lpstr>Strumento: iPad</vt:lpstr>
      <vt:lpstr>Raccolta dati</vt:lpstr>
      <vt:lpstr>Quali risultati?</vt:lpstr>
      <vt:lpstr>Ma gli studenti?</vt:lpstr>
      <vt:lpstr>Limiti della ricerca</vt:lpstr>
      <vt:lpstr>Per concludere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«A Comparision of Comunication Using the Apple iPad and a Picture-based System»</dc:title>
  <dc:creator>admin</dc:creator>
  <cp:lastModifiedBy>admin</cp:lastModifiedBy>
  <cp:revision>16</cp:revision>
  <dcterms:created xsi:type="dcterms:W3CDTF">2017-03-26T17:30:08Z</dcterms:created>
  <dcterms:modified xsi:type="dcterms:W3CDTF">2017-03-29T17:48:15Z</dcterms:modified>
</cp:coreProperties>
</file>