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2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8" r:id="rId59"/>
    <p:sldId id="315" r:id="rId60"/>
    <p:sldId id="316" r:id="rId61"/>
    <p:sldId id="317" r:id="rId62"/>
    <p:sldId id="319" r:id="rId63"/>
    <p:sldId id="320" r:id="rId64"/>
    <p:sldId id="322" r:id="rId65"/>
    <p:sldId id="321" r:id="rId66"/>
    <p:sldId id="323" r:id="rId67"/>
    <p:sldId id="325" r:id="rId6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olo rettango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grpSp>
        <p:nvGrpSpPr>
          <p:cNvPr id="2" name="Grup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igura a mano liber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7" name="Gallon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Gallon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olo rettango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allon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Gallon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0174083-C5C9-4630-A19A-CFD3E3B0CB5A}" type="datetimeFigureOut">
              <a:rPr lang="it-IT" smtClean="0"/>
              <a:t>25/04/2016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0536" y="1844824"/>
            <a:ext cx="7772400" cy="3240360"/>
          </a:xfrm>
        </p:spPr>
        <p:txBody>
          <a:bodyPr>
            <a:normAutofit/>
          </a:bodyPr>
          <a:lstStyle/>
          <a:p>
            <a:pPr algn="ctr"/>
            <a:r>
              <a:rPr lang="it-IT" sz="4000" u="sng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SINGOLA</a:t>
            </a: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MULTIPLA </a:t>
            </a: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CONTRO-CORRENTE</a:t>
            </a:r>
            <a:endParaRPr lang="it-IT" sz="40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623719" y="692696"/>
            <a:ext cx="5186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ESTRAZIONE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44016"/>
          </a:xfrm>
        </p:spPr>
        <p:txBody>
          <a:bodyPr/>
          <a:lstStyle/>
          <a:p>
            <a:pPr marL="0" indent="0" algn="ctr">
              <a:buNone/>
            </a:pPr>
            <a:r>
              <a:rPr lang="it-IT" alt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Un sistema cromatografico si </a:t>
            </a:r>
            <a:r>
              <a:rPr lang="it-IT" alt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compone di TRE elementi essenziali che  lo caratterizzano SEMPRE  :</a:t>
            </a:r>
          </a:p>
          <a:p>
            <a:pPr marL="723900" indent="-723900">
              <a:buFont typeface="Wingdings" pitchFamily="2" charset="2"/>
              <a:buAutoNum type="arabicPeriod"/>
            </a:pPr>
            <a:endParaRPr lang="it-IT" altLang="it-IT" dirty="0" smtClean="0">
              <a:latin typeface="Arial Black" panose="020B0A04020102020204" pitchFamily="34" charset="0"/>
            </a:endParaRPr>
          </a:p>
          <a:p>
            <a:pPr marL="723900" indent="-723900">
              <a:buFont typeface="Wingdings" pitchFamily="2" charset="2"/>
              <a:buAutoNum type="arabicPeriod"/>
            </a:pPr>
            <a:r>
              <a:rPr lang="it-IT" alt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Una </a:t>
            </a:r>
            <a:r>
              <a:rPr lang="it-IT" alt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fase STAZIONARIA</a:t>
            </a:r>
          </a:p>
          <a:p>
            <a:pPr marL="723900" indent="-723900">
              <a:buFont typeface="Wingdings" pitchFamily="2" charset="2"/>
              <a:buAutoNum type="arabicPeriod"/>
            </a:pPr>
            <a:endParaRPr lang="it-IT" altLang="it-IT" dirty="0" smtClean="0">
              <a:latin typeface="Arial Black" panose="020B0A04020102020204" pitchFamily="34" charset="0"/>
            </a:endParaRPr>
          </a:p>
          <a:p>
            <a:pPr marL="723900" indent="-723900">
              <a:buFont typeface="Wingdings" pitchFamily="2" charset="2"/>
              <a:buAutoNum type="arabicPeriod"/>
            </a:pPr>
            <a:r>
              <a:rPr lang="it-IT" alt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Una </a:t>
            </a:r>
            <a:r>
              <a:rPr lang="it-IT" alt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fase MOBILE</a:t>
            </a:r>
          </a:p>
          <a:p>
            <a:pPr marL="723900" indent="-723900">
              <a:buFont typeface="Wingdings" pitchFamily="2" charset="2"/>
              <a:buAutoNum type="arabicPeriod"/>
            </a:pPr>
            <a:endParaRPr lang="it-IT" altLang="it-IT" dirty="0" smtClean="0">
              <a:latin typeface="Arial Black" panose="020B0A04020102020204" pitchFamily="34" charset="0"/>
            </a:endParaRPr>
          </a:p>
          <a:p>
            <a:pPr marL="723900" indent="-723900">
              <a:buFont typeface="Wingdings" pitchFamily="2" charset="2"/>
              <a:buAutoNum type="arabicPeriod"/>
            </a:pPr>
            <a:r>
              <a:rPr lang="it-IT" alt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La miscela </a:t>
            </a:r>
            <a:r>
              <a:rPr lang="it-IT" alt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di </a:t>
            </a:r>
            <a:r>
              <a:rPr lang="it-IT" altLang="it-IT" dirty="0" err="1" smtClean="0">
                <a:solidFill>
                  <a:schemeClr val="accent2"/>
                </a:solidFill>
                <a:latin typeface="Arial Black" panose="020B0A04020102020204" pitchFamily="34" charset="0"/>
              </a:rPr>
              <a:t>analiti</a:t>
            </a:r>
            <a:endParaRPr lang="it-IT" altLang="it-IT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5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ocida Giuseppe\Desktop\Scansioni\img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698" y="3478"/>
            <a:ext cx="5886450" cy="68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5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916832"/>
            <a:ext cx="8712968" cy="4827992"/>
          </a:xfrm>
        </p:spPr>
        <p:txBody>
          <a:bodyPr/>
          <a:lstStyle/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FFC000"/>
                </a:solidFill>
                <a:latin typeface="Arial Black" panose="020B0A04020102020204" pitchFamily="34" charset="0"/>
              </a:rPr>
              <a:t>Analisi antidoping e degli stupefacenti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92D050"/>
                </a:solidFill>
                <a:latin typeface="Arial Black" panose="020B0A04020102020204" pitchFamily="34" charset="0"/>
              </a:rPr>
              <a:t>Metabolismo di xenobiotici e farmaci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Inquinanti ambientali (aria, terreni, acqua)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7030A0"/>
                </a:solidFill>
                <a:latin typeface="Arial Black" panose="020B0A04020102020204" pitchFamily="34" charset="0"/>
              </a:rPr>
              <a:t>Analisi DNA, purificazione proteine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Analisi degli alimenti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0070C0"/>
                </a:solidFill>
                <a:latin typeface="Arial Black" panose="020B0A04020102020204" pitchFamily="34" charset="0"/>
              </a:rPr>
              <a:t>Analisi dei profumi e dei </a:t>
            </a:r>
            <a:r>
              <a:rPr lang="it-IT" altLang="it-IT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cosmetici</a:t>
            </a:r>
            <a:endParaRPr lang="it-IT" altLang="it-IT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 algn="just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99855" y="105273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CAMPI DI APPLICAZIONE</a:t>
            </a:r>
            <a:endParaRPr lang="it-IT" sz="2800" b="1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5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467544" y="980728"/>
            <a:ext cx="822960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9pPr>
          </a:lstStyle>
          <a:p>
            <a:pPr marL="109728" indent="0">
              <a:spcBef>
                <a:spcPct val="50000"/>
              </a:spcBef>
              <a:buNone/>
            </a:pP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La CROMATOGRAFIA 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interessa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separazione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miscele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liquide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complesse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. </a:t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/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separazione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avviene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grazie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alle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differenze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nei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coefficienti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distribuzione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(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equilibrio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distribuzione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)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delle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specie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chimiche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presenti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nel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campione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tra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2 FASI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differenti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.</a:t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	</a:t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Una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queste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fasi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è 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fase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mobile e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l’altra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è 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fase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stazionaria</a:t>
            </a:r>
            <a:r>
              <a:rPr lang="en-US" altLang="it-IT" sz="2800" b="0" dirty="0" smtClean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.</a:t>
            </a:r>
          </a:p>
          <a:p>
            <a:pPr marL="109728" indent="0" algn="l">
              <a:spcBef>
                <a:spcPct val="50000"/>
              </a:spcBef>
              <a:buNone/>
            </a:pPr>
            <a:endParaRPr lang="en-US" altLang="it-IT" sz="2800" b="0" dirty="0">
              <a:solidFill>
                <a:srgbClr val="FF9933"/>
              </a:solidFill>
              <a:effectLst/>
              <a:cs typeface="Times New Roman" charset="0"/>
            </a:endParaRPr>
          </a:p>
          <a:p>
            <a:pPr marL="109728" indent="0">
              <a:spcBef>
                <a:spcPct val="50000"/>
              </a:spcBef>
              <a:buNone/>
            </a:pPr>
            <a:r>
              <a:rPr lang="it-IT" altLang="it-IT" sz="2800" dirty="0">
                <a:solidFill>
                  <a:srgbClr val="0070C0"/>
                </a:solidFill>
                <a:latin typeface="Arial Black" panose="020B0A04020102020204" pitchFamily="34" charset="0"/>
              </a:rPr>
              <a:t>Stesso principio dell’estrazione con solvente</a:t>
            </a:r>
            <a:r>
              <a:rPr lang="it-IT" altLang="it-IT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!!!</a:t>
            </a:r>
          </a:p>
          <a:p>
            <a:pPr marL="109728" indent="0">
              <a:spcBef>
                <a:spcPct val="50000"/>
              </a:spcBef>
              <a:buNone/>
            </a:pP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/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endParaRPr lang="en-US" altLang="it-IT" sz="2800" b="0" dirty="0">
              <a:solidFill>
                <a:srgbClr val="FF9933"/>
              </a:solidFill>
              <a:effectLst/>
              <a:latin typeface="Arial Black" panose="020B0A04020102020204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8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825446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pic>
        <p:nvPicPr>
          <p:cNvPr id="9219" name="Picture 3" descr="C:\Users\Procida Giuseppe\Desktop\Figure12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19268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8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Procida Giuseppe\Desktop\slide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Procida Giuseppe\Desktop\slide_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pic>
        <p:nvPicPr>
          <p:cNvPr id="13315" name="Picture 3" descr="C:\Users\Procida Giuseppe\Desktop\Figure1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58846"/>
            <a:ext cx="64807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87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4568" y="27786"/>
            <a:ext cx="8229600" cy="102488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 SU CARTA</a:t>
            </a:r>
            <a:endParaRPr lang="it-IT" dirty="0"/>
          </a:p>
        </p:txBody>
      </p:sp>
      <p:pic>
        <p:nvPicPr>
          <p:cNvPr id="14338" name="Picture 2" descr="C:\Users\Procida Giuseppe\Desktop\imag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9" y="1568425"/>
            <a:ext cx="354126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Procida Giuseppe\Desktop\imagesAR1ZIUX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68425"/>
            <a:ext cx="3456384" cy="17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Procida Giuseppe\Desktop\image9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99" y="4241887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995109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ACSENDENTE; DISCENDENTE</a:t>
            </a:r>
            <a:endParaRPr lang="it-IT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88024" y="102495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ORIZZONTALE</a:t>
            </a:r>
            <a:endParaRPr lang="it-IT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24028" y="360437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BIDIMENSIONALE</a:t>
            </a:r>
            <a:endParaRPr lang="it-IT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1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 </a:t>
            </a:r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SU STRATO SOTTILE (TLC)</a:t>
            </a:r>
            <a:endParaRPr lang="it-IT" dirty="0"/>
          </a:p>
        </p:txBody>
      </p:sp>
      <p:pic>
        <p:nvPicPr>
          <p:cNvPr id="15362" name="Picture 2" descr="C:\Users\Procida Giuseppe\Desktop\SiliaPlate-Cospo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76875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9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Procida Giuseppe\Desktop\Scansioni\img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264696" cy="44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51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rocida Giuseppe\Desktop\Scansioni\img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7462"/>
            <a:ext cx="7200800" cy="68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8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Procida Giuseppe\Desktop\Scansioni\img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1682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55776" y="6155260"/>
            <a:ext cx="6840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Arial Black" panose="020B0A04020102020204" pitchFamily="34" charset="0"/>
              </a:rPr>
              <a:t>da </a:t>
            </a:r>
            <a:r>
              <a:rPr lang="it-IT" sz="1100" dirty="0" err="1" smtClean="0">
                <a:latin typeface="Arial Black" panose="020B0A04020102020204" pitchFamily="34" charset="0"/>
              </a:rPr>
              <a:t>R.W.Yost</a:t>
            </a:r>
            <a:r>
              <a:rPr lang="it-IT" sz="1100" dirty="0" smtClean="0">
                <a:latin typeface="Arial Black" panose="020B0A04020102020204" pitchFamily="34" charset="0"/>
              </a:rPr>
              <a:t>, L.S. </a:t>
            </a:r>
            <a:r>
              <a:rPr lang="it-IT" sz="1100" dirty="0" err="1" smtClean="0">
                <a:latin typeface="Arial Black" panose="020B0A04020102020204" pitchFamily="34" charset="0"/>
              </a:rPr>
              <a:t>Ettre</a:t>
            </a:r>
            <a:r>
              <a:rPr lang="it-IT" sz="1100" dirty="0" smtClean="0">
                <a:latin typeface="Arial Black" panose="020B0A04020102020204" pitchFamily="34" charset="0"/>
              </a:rPr>
              <a:t>, R.D. </a:t>
            </a:r>
            <a:r>
              <a:rPr lang="it-IT" sz="1100" dirty="0" err="1" smtClean="0">
                <a:latin typeface="Arial Black" panose="020B0A04020102020204" pitchFamily="34" charset="0"/>
              </a:rPr>
              <a:t>Conlon</a:t>
            </a:r>
            <a:r>
              <a:rPr lang="it-IT" sz="1100" dirty="0" smtClean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rocida Giuseppe\Desktop\Scansioni\img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827584" y="771193"/>
            <a:ext cx="756084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42015" y="33265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 Black" panose="020B0A04020102020204" pitchFamily="34" charset="0"/>
              </a:rPr>
              <a:t>SOLVENT POLARITY SCALE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43608" y="5949891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</a:p>
        </p:txBody>
      </p:sp>
    </p:spTree>
    <p:extLst>
      <p:ext uri="{BB962C8B-B14F-4D97-AF65-F5344CB8AC3E}">
        <p14:creationId xmlns:p14="http://schemas.microsoft.com/office/powerpoint/2010/main" val="24319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rocida Giuseppe\Desktop\slide_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6" y="222806"/>
            <a:ext cx="9121304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9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rocida Giuseppe\Desktop\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rocida Giuseppe\Desktop\slide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4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rocida Giuseppe\Desktop\Scansioni\img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La cromatografia liquido-liquido (liquido-solido) è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adatta sia per analizzare composti con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bassa tensione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di vapore come macromolecole, proteine,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polisaccaridi, composti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ionici, che per analizzare prodotti termolabili come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aminoacidi, coloranti, acidi nucleici etc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b="1" dirty="0">
                <a:solidFill>
                  <a:srgbClr val="0070C0"/>
                </a:solidFill>
                <a:latin typeface="Arial Black" panose="020B0A04020102020204" pitchFamily="34" charset="0"/>
              </a:rPr>
              <a:t>Sia la fase stazionaria che la fase mobile interagiscono con </a:t>
            </a:r>
            <a:r>
              <a:rPr lang="it-IT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il campione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760640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Nella </a:t>
            </a:r>
            <a:r>
              <a:rPr lang="it-IT" b="1" dirty="0">
                <a:solidFill>
                  <a:srgbClr val="FFC000"/>
                </a:solidFill>
                <a:latin typeface="Arial Black" panose="020B0A04020102020204" pitchFamily="34" charset="0"/>
              </a:rPr>
              <a:t>Cromatografia Liquida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la fase mobile è un liquido.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 seconda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della fase stazionaria esistono quattro processi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distinti: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) Cromatografia di ripartizione Liquido – Liquido</a:t>
            </a:r>
          </a:p>
          <a:p>
            <a:pPr marL="109728" indent="0">
              <a:buNone/>
            </a:pP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) Cromatografia Liquido – Solido o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di adsorbimento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3"/>
                </a:solidFill>
                <a:latin typeface="Arial Black" panose="020B0A04020102020204" pitchFamily="34" charset="0"/>
              </a:rPr>
              <a:t>c</a:t>
            </a:r>
            <a:r>
              <a:rPr lang="it-IT" dirty="0">
                <a:solidFill>
                  <a:schemeClr val="accent3"/>
                </a:solidFill>
                <a:latin typeface="Arial Black" panose="020B0A04020102020204" pitchFamily="34" charset="0"/>
              </a:rPr>
              <a:t>) Cromatografia a Scambio Ionico</a:t>
            </a:r>
          </a:p>
          <a:p>
            <a:pPr marL="109728" indent="0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d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) Cromatografia per esclusione o permeazione su Gel (</a:t>
            </a:r>
            <a:r>
              <a:rPr lang="it-IT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Gel </a:t>
            </a:r>
            <a:r>
              <a:rPr lang="it-IT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Permeation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)</a:t>
            </a:r>
          </a:p>
          <a:p>
            <a:pPr marL="109728" indent="0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L’apparecchiatura </a:t>
            </a: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utilizzata in queste tecniche è sempre </a:t>
            </a: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il cromatografo </a:t>
            </a: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liquido ad </a:t>
            </a: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alte prestazioni </a:t>
            </a: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(HPLC)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897454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952872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3554" name="Picture 2" descr="C:\Users\Procida Giuseppe\Desktop\Scansioni\img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2" y="764704"/>
            <a:ext cx="77768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43169" y="6021288"/>
            <a:ext cx="637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</a:p>
        </p:txBody>
      </p:sp>
    </p:spTree>
    <p:extLst>
      <p:ext uri="{BB962C8B-B14F-4D97-AF65-F5344CB8AC3E}">
        <p14:creationId xmlns:p14="http://schemas.microsoft.com/office/powerpoint/2010/main" val="24144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2050" name="Picture 2" descr="C:\Users\Procida Giuseppe\Desktop\Scansioni\img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74618"/>
            <a:ext cx="272415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79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4578" name="Picture 2" descr="C:\Users\Procida Giuseppe\Desktop\Scansioni\img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5760640" cy="489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07904" y="6248864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143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5602" name="Picture 2" descr="C:\Users\Procida Giuseppe\Desktop\Scansioni\img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60062" y="966729"/>
            <a:ext cx="6696743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64224" y="6241099"/>
            <a:ext cx="3960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4020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1368152"/>
          </a:xfrm>
        </p:spPr>
        <p:txBody>
          <a:bodyPr>
            <a:normAutofit fontScale="700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Un Cromatografo Liquido è costituito da un serbatoio di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solvente, una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pompa che invia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il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solvente, un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sistema di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iniezione del campione, una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colonna analitica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, un sistema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 rivelazione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(detector) ed un sistema di elaborazione del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segnale</a:t>
            </a:r>
          </a:p>
          <a:p>
            <a:pPr marL="109728" indent="0">
              <a:buNone/>
            </a:pP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6626" name="Picture 2" descr="C:\Users\Procida Giuseppe\Desktop\primer_e_lc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69847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 fontScale="70000" lnSpcReduction="20000"/>
          </a:bodyPr>
          <a:lstStyle/>
          <a:p>
            <a:pPr marL="109728" indent="0" algn="ctr">
              <a:buNone/>
            </a:pPr>
            <a:r>
              <a:rPr lang="it-IT" dirty="0">
                <a:latin typeface="Arial Black" panose="020B0A04020102020204" pitchFamily="34" charset="0"/>
              </a:rPr>
              <a:t>Le pompe impiegate nei cromatografi HPLC devono soddisfare diversi requisiti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a) Il flusso deve essere costante, senza pulsazioni. I flussi devono poter essere impostati nell’intervallo fra 0.1 e 10 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mL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/min. Per l’uso analitico i flussi sono normalmente di 1 – 2 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mL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/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min</a:t>
            </a:r>
            <a:endParaRPr lang="it-IT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b) Si deve avere la possibilità di operare anche a pressioni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massime molto alte per consentire l’impiego di colonne lunghe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c) Non deve produrre apprezzabili segnali di fondo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d) Le parti della pompa in contatto con l’eluente devono essere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costituite da materiali chimicamente inerti</a:t>
            </a:r>
          </a:p>
          <a:p>
            <a:pPr marL="109728" indent="0" algn="ctr">
              <a:buNone/>
            </a:pPr>
            <a:endParaRPr lang="it-IT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chemeClr val="accent3"/>
                </a:solidFill>
                <a:latin typeface="Arial Black" panose="020B0A04020102020204" pitchFamily="34" charset="0"/>
              </a:rPr>
              <a:t>e) Devono essere caratterizzate da semplicità d’uso</a:t>
            </a:r>
          </a:p>
          <a:p>
            <a:pPr marL="109728" indent="0">
              <a:buNone/>
            </a:pPr>
            <a:endParaRPr lang="it-IT" dirty="0" smtClean="0"/>
          </a:p>
          <a:p>
            <a:pPr marL="109728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10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1512167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In HPLC i campioni vengono introdotti per mezzo di un iniettore.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Esso consiste di una valvola ed un “</a:t>
            </a:r>
            <a:r>
              <a:rPr lang="it-IT" dirty="0" err="1">
                <a:solidFill>
                  <a:srgbClr val="0070C0"/>
                </a:solidFill>
                <a:latin typeface="Arial Black" panose="020B0A04020102020204" pitchFamily="34" charset="0"/>
              </a:rPr>
              <a:t>loop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”. Il volume del </a:t>
            </a:r>
            <a:r>
              <a:rPr lang="it-IT" dirty="0" err="1">
                <a:solidFill>
                  <a:srgbClr val="0070C0"/>
                </a:solidFill>
                <a:latin typeface="Arial Black" panose="020B0A04020102020204" pitchFamily="34" charset="0"/>
              </a:rPr>
              <a:t>loop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 può variare da 10 a 500 </a:t>
            </a:r>
            <a:r>
              <a:rPr lang="el-GR" dirty="0">
                <a:solidFill>
                  <a:srgbClr val="0070C0"/>
                </a:solidFill>
                <a:latin typeface="Arial Black" panose="020B0A04020102020204" pitchFamily="34" charset="0"/>
              </a:rPr>
              <a:t>μ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L</a:t>
            </a:r>
            <a:endParaRPr lang="it-IT" dirty="0">
              <a:solidFill>
                <a:srgbClr val="0070C0"/>
              </a:solidFill>
            </a:endParaRPr>
          </a:p>
          <a:p>
            <a:pPr marL="109728" indent="0">
              <a:buNone/>
            </a:pP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7650" name="Picture 2" descr="C:\Users\Procida Giuseppe\Desktop\lc_course3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741682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ocida Giuseppe\Desktop\Scansioni\img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67643" y="-1467035"/>
            <a:ext cx="6408712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304633" y="6309321"/>
            <a:ext cx="58326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latin typeface="Arial Black" panose="020B0A04020102020204" pitchFamily="34" charset="0"/>
              </a:rPr>
              <a:t>da </a:t>
            </a:r>
            <a:r>
              <a:rPr lang="it-IT" sz="1050" dirty="0" err="1">
                <a:latin typeface="Arial Black" panose="020B0A04020102020204" pitchFamily="34" charset="0"/>
              </a:rPr>
              <a:t>R.W.Yost</a:t>
            </a:r>
            <a:r>
              <a:rPr lang="it-IT" sz="1050" dirty="0">
                <a:latin typeface="Arial Black" panose="020B0A04020102020204" pitchFamily="34" charset="0"/>
              </a:rPr>
              <a:t>, L.S. </a:t>
            </a:r>
            <a:r>
              <a:rPr lang="it-IT" sz="1050" dirty="0" err="1">
                <a:latin typeface="Arial Black" panose="020B0A04020102020204" pitchFamily="34" charset="0"/>
              </a:rPr>
              <a:t>Ettre</a:t>
            </a:r>
            <a:r>
              <a:rPr lang="it-IT" sz="1050" dirty="0">
                <a:latin typeface="Arial Black" panose="020B0A04020102020204" pitchFamily="34" charset="0"/>
              </a:rPr>
              <a:t>, R.D. </a:t>
            </a:r>
            <a:r>
              <a:rPr lang="it-IT" sz="1050" dirty="0" err="1">
                <a:latin typeface="Arial Black" panose="020B0A04020102020204" pitchFamily="34" charset="0"/>
              </a:rPr>
              <a:t>Conlon</a:t>
            </a:r>
            <a:r>
              <a:rPr lang="it-IT" sz="105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877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cida Giuseppe\Desktop\Scansioni\img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5655" y="-1475656"/>
            <a:ext cx="619268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87824" y="6175951"/>
            <a:ext cx="6156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12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95536" y="1098493"/>
            <a:ext cx="8229600" cy="230425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Esistono colonne di differenti dimensioni, la loro lunghezza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è generalmente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di 10 o 15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cm, ma può variare da 5 a 50 cm, mentre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il diametro interno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varia da 0,26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–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0,3 </a:t>
            </a:r>
            <a:r>
              <a:rPr lang="pt-BR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cm </a:t>
            </a:r>
            <a:r>
              <a:rPr lang="pt-BR" dirty="0">
                <a:solidFill>
                  <a:srgbClr val="00B050"/>
                </a:solidFill>
                <a:latin typeface="Arial Black" panose="020B0A04020102020204" pitchFamily="34" charset="0"/>
              </a:rPr>
              <a:t>o </a:t>
            </a:r>
            <a:r>
              <a:rPr lang="pt-BR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da 0,46 </a:t>
            </a:r>
            <a:r>
              <a:rPr lang="pt-BR" dirty="0">
                <a:solidFill>
                  <a:srgbClr val="00B050"/>
                </a:solidFill>
                <a:latin typeface="Arial Black" panose="020B0A04020102020204" pitchFamily="34" charset="0"/>
              </a:rPr>
              <a:t>– 0,5 </a:t>
            </a:r>
            <a:r>
              <a:rPr lang="pt-BR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cm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Procida Giuseppe\Desktop\images9IYM0J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50" y="3429000"/>
            <a:ext cx="417646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2050" name="Picture 2" descr="C:\Users\Procida Giuseppe\Desktop\Scansioni\img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" y="2856310"/>
            <a:ext cx="5669558" cy="15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rocida Giuseppe\Desktop\Scansioni\img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12420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5698" y="5404574"/>
            <a:ext cx="5112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7128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rocida Giuseppe\Desktop\Scansioni\img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560840" cy="56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40329" y="6052646"/>
            <a:ext cx="590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491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cida Giuseppe\Desktop\Soxhlet_mechanis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61447"/>
            <a:ext cx="33843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824376" y="47667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Arial Black" panose="020B0A04020102020204" pitchFamily="34" charset="0"/>
              </a:rPr>
              <a:t>SOXHLET</a:t>
            </a:r>
          </a:p>
        </p:txBody>
      </p:sp>
    </p:spTree>
    <p:extLst>
      <p:ext uri="{BB962C8B-B14F-4D97-AF65-F5344CB8AC3E}">
        <p14:creationId xmlns:p14="http://schemas.microsoft.com/office/powerpoint/2010/main" val="181416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4098" name="Picture 2" descr="C:\Users\Procida Giuseppe\Desktop\Scansioni\img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34481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35896" y="6237312"/>
            <a:ext cx="5328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9222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ocida Giuseppe\Desktop\Scansioni\img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755576" y="116632"/>
            <a:ext cx="7416824" cy="605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63888" y="6340678"/>
            <a:ext cx="5364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5403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ocida Giuseppe\Desktop\Scansioni\img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68165" y="335026"/>
            <a:ext cx="8570124" cy="53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987824" y="5949280"/>
            <a:ext cx="590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5846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Procida Giuseppe\Desktop\Scansioni\img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28792" cy="38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75856" y="5733256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5023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rocida Giuseppe\Desktop\Scansioni\img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4" y="548680"/>
            <a:ext cx="74168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9218" name="Picture 2" descr="C:\Users\Procida Giuseppe\Desktop\Scansioni\img1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259632" y="1052736"/>
            <a:ext cx="61206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0242" name="Picture 2" descr="C:\Users\Procida Giuseppe\Desktop\Scansioni\img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971600" y="1052736"/>
            <a:ext cx="74168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31840" y="5949280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9622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836712"/>
            <a:ext cx="4906888" cy="5877272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Nelle colonne per HPLC in “Fase Inversa” la fase stazionaria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più utilizzata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è composta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da particelle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di silice </a:t>
            </a:r>
            <a:r>
              <a:rPr lang="it-IT" dirty="0" err="1">
                <a:solidFill>
                  <a:srgbClr val="FFC000"/>
                </a:solidFill>
                <a:latin typeface="Arial Black" panose="020B0A04020102020204" pitchFamily="34" charset="0"/>
              </a:rPr>
              <a:t>derivatizzata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con catene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ad 8 o 18 atomi di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carbonio</a:t>
            </a: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particella di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silice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possiede una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grande area superficiale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fuori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e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dentro la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particella</a:t>
            </a:r>
            <a:endParaRPr lang="it-IT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La superficie delle particelle (internamente ed esternamente)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è ricoperta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da uno strato di molecole organiche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chimicamente legate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alla superficie della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silice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95560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1"/>
            <a:ext cx="24955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rocida Giuseppe\Desktop\Scansioni\img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05"/>
            <a:ext cx="712879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932040" y="620688"/>
            <a:ext cx="4104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788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472608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Il detector misura la concentrazione del campione nel momento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 cui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esce dalla colonna e passa attraverso la sua cella 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flusso</a:t>
            </a: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Quando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la cella viene attraversata solamente dalla fase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mobile, viene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registrato un segnale costante detto linea di base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del </a:t>
            </a:r>
            <a:r>
              <a:rPr lang="it-IT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cromatogramma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o del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detector</a:t>
            </a:r>
          </a:p>
          <a:p>
            <a:pPr marL="109728" indent="0" algn="ctr">
              <a:buNone/>
            </a:pPr>
            <a:endParaRPr lang="it-IT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Quando assieme alla fase mobile vi è un composto, il detector risponde dando un aumento della sua risposta che viene poi tradotta in segnale grafico (picco cromatografico)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23528" y="3297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3074" name="Picture 2" descr="C:\Users\Procida Giuseppe\Desktop\Scansioni\img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670792" y="835526"/>
            <a:ext cx="53276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14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82547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Il detector più usato in HPLC è quello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spettrofotometrico, comunemente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chiamato UV o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UV-VISIBILE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Oltre al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detector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UV 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lunghezza d’onda fissa (254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nm), oggi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vengono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utilizzati principalmente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due tipi di detector UV:</a:t>
            </a:r>
          </a:p>
          <a:p>
            <a:pPr marL="109728" indent="0">
              <a:buNone/>
            </a:pPr>
            <a:endParaRPr lang="it-IT" dirty="0" smtClean="0"/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) A lunghezza d’onda variabile, comunemente chiamato “UV”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2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) A serie di fotodiodi, detto comunemente “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Diode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 Array”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86041" y="147223"/>
            <a:ext cx="8229600" cy="96946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8318"/>
            <a:ext cx="475252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44008" y="1124744"/>
            <a:ext cx="4104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Il detector UV a lunghezza d’onda variabile usa un</a:t>
            </a:r>
          </a:p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monocromatore (fenditura e reticolo) per selezionare una</a:t>
            </a:r>
          </a:p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lunghezza d’onda della luce da far passare attraverso la cella a</a:t>
            </a:r>
          </a:p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flusso</a:t>
            </a:r>
          </a:p>
        </p:txBody>
      </p:sp>
    </p:spTree>
    <p:extLst>
      <p:ext uri="{BB962C8B-B14F-4D97-AF65-F5344CB8AC3E}">
        <p14:creationId xmlns:p14="http://schemas.microsoft.com/office/powerpoint/2010/main" val="10331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rocida Giuseppe\Desktop\Scansioni\img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369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368855" y="602186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0209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5362" name="Picture 2" descr="C:\Users\Procida Giuseppe\Desktop\Scansioni\img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9208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63888" y="6127087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7774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836713"/>
            <a:ext cx="7776864" cy="1512168"/>
          </a:xfrm>
        </p:spPr>
        <p:txBody>
          <a:bodyPr>
            <a:normAutofit fontScale="850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Nel detector a serie di fotodiodi tutte le lunghezze d’onda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della luce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passano attraverso la cella a flusso, poi ogni lunghezza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d’onda viene focalizzata su singoli sensori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6387" name="Picture 3" descr="C:\Users\Procida Giuseppe\Desktop\Diode-Array-Detector-Setting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75608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rocida Giuseppe\Desktop\Scansioni\img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77686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11960" y="764704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4185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4215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8435" name="Picture 3" descr="C:\Users\Procida Giuseppe\Desktop\Scansioni\img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964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03848" y="6021288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1602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La </a:t>
            </a:r>
            <a:r>
              <a:rPr lang="it-IT" b="1" dirty="0">
                <a:solidFill>
                  <a:srgbClr val="FFC000"/>
                </a:solidFill>
                <a:latin typeface="Arial Black" panose="020B0A04020102020204" pitchFamily="34" charset="0"/>
              </a:rPr>
              <a:t>Gascromatografia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è una tecnica analitica utile per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separare componenti di miscele complesse, distribuiti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fra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una fase mobile gassosa (</a:t>
            </a:r>
            <a:r>
              <a:rPr lang="it-IT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carrier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) ed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una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fase stazionaria 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92D050"/>
                </a:solidFill>
                <a:latin typeface="Arial Black" panose="020B0A04020102020204" pitchFamily="34" charset="0"/>
              </a:rPr>
              <a:t>fase stazionaria può essere </a:t>
            </a:r>
            <a:r>
              <a:rPr lang="it-IT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costituita </a:t>
            </a:r>
            <a:r>
              <a:rPr lang="it-IT" dirty="0">
                <a:solidFill>
                  <a:srgbClr val="92D050"/>
                </a:solidFill>
                <a:latin typeface="Arial Black" panose="020B0A04020102020204" pitchFamily="34" charset="0"/>
              </a:rPr>
              <a:t>da un liquido o </a:t>
            </a:r>
            <a:r>
              <a:rPr lang="it-IT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da un solido</a:t>
            </a:r>
            <a:endParaRPr lang="it-IT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I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movimenti cinetici delle molecole fanno si che vi sia un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continuo scambio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di molecole di soluto fra le due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fasi</a:t>
            </a:r>
            <a:endParaRPr lang="it-IT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Se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un particolare soluto, si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distribuisce prevalentemente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nella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fase gassosa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, le molecole passeranno la maggior parte del loro tempo</a:t>
            </a: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nel 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carrier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 e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si muoveranno più velocemente rispetto ad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altri soluti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che invece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sono maggiormente trattenuti dalla fase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stazionaria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953344"/>
            <a:ext cx="8229600" cy="6220072"/>
          </a:xfrm>
        </p:spPr>
        <p:txBody>
          <a:bodyPr>
            <a:normAutofit fontScale="625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Per una data specie, il rapporto fra il tempo speso nella fase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mobile e quello speso nella fase stazionaria, è uguale al rapporto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delle concentrazioni in queste fasi, conosciuto come coefficiente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di ripartizione</a:t>
            </a: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Le forze che permettono la migrazione del soluto sono dovute al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movimento del gas di trasporto, mentre le forze che tendono a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trattenere il soluto sono date dall’affinità per la fase stazionaria</a:t>
            </a:r>
            <a:r>
              <a:rPr lang="it-IT" dirty="0">
                <a:latin typeface="Arial Black" panose="020B0A04020102020204" pitchFamily="34" charset="0"/>
              </a:rPr>
              <a:t> 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La combinazione di queste forze produce la separazione.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I detector gascromatografici, rilevano i vapori di soluto appena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essi emergono dalla colonna e interagiscono con esso.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Il detector converte questa interazione in segnale elettrico che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viene inviato ad un elaboratore (registratore, computer)</a:t>
            </a:r>
          </a:p>
          <a:p>
            <a:pPr marL="109728" indent="0" algn="ctr">
              <a:buNone/>
            </a:pPr>
            <a:endParaRPr lang="it-IT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L’area o l’altezza di questo segnale viene riportata su un grafico</a:t>
            </a: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contro il tempo d’analisi (a partire dal momento in cui il campione</a:t>
            </a: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è stato iniettato), e viene generato un 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cromatogramma</a:t>
            </a:r>
            <a:endParaRPr lang="it-IT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880864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75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94421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I componenti basilari di un gascromatografo sono: il 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gas </a:t>
            </a:r>
            <a:r>
              <a:rPr lang="it-IT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di trasporto 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(</a:t>
            </a:r>
            <a:r>
              <a:rPr lang="it-IT" sz="2400" b="1" dirty="0" err="1">
                <a:solidFill>
                  <a:srgbClr val="00B050"/>
                </a:solidFill>
                <a:latin typeface="Arial Black" panose="020B0A04020102020204" pitchFamily="34" charset="0"/>
              </a:rPr>
              <a:t>carrier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), l’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iniettore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, la camera termostatata (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forno </a:t>
            </a:r>
            <a:r>
              <a:rPr lang="it-IT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 </a:t>
            </a:r>
            <a:r>
              <a:rPr lang="it-IT" sz="2400" b="1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oven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), la 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colonna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, il 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rivelatore 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(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detector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) ed il </a:t>
            </a:r>
            <a:r>
              <a:rPr lang="it-IT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registratore</a:t>
            </a:r>
            <a:endParaRPr lang="it-IT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1026" name="Picture 2" descr="C:\Users\Procida Giuseppe\Desktop\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3448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4098" name="Picture 2" descr="C:\Users\Procida Giuseppe\Desktop\Scansioni\img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344816" cy="588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0996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>
            <a:normAutofit fontScale="77500" lnSpcReduction="20000"/>
          </a:bodyPr>
          <a:lstStyle/>
          <a:p>
            <a:pPr marL="109728" indent="0" algn="ctr">
              <a:buNone/>
            </a:pPr>
            <a:r>
              <a:rPr lang="it-IT" sz="36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Il </a:t>
            </a:r>
            <a:r>
              <a:rPr lang="it-IT" sz="36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carrier</a:t>
            </a:r>
            <a:endParaRPr lang="it-IT" sz="3600" b="1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Il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gas di trasporto deve essere chimicamente inerte. I gas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più comunemente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usati sono l’Elio, l’Argon, l’Azoto e l’Idrogeno.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sz="36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Iniettore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Il più comune metodo di introduzione del campione è quello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che prevede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l’utilizzo di una 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microsiringa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che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introduce il campione in una camera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di vaporizzazione posta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in testa alla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colonna</a:t>
            </a: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temperatura dell’iniettore è in genere 50°C più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alta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rispetto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alla temperatura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di ebollizione del componente meno volatile presente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nella miscela da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analizzare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9116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16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95287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2050" name="Picture 2" descr="C:\Users\Procida Giuseppe\Desktop\New Pictur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12879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1875664"/>
          </a:xfrm>
        </p:spPr>
        <p:txBody>
          <a:bodyPr>
            <a:normAutofit fontScale="925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I moderni gascromatografi utilizzano colonne capillari.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Sono formate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da lunghi tubicini (capillari) di silice fusa con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diametro interno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di pochi decimi di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millimetro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3074" name="Picture 2" descr="C:\Users\Procida Giuseppe\Desktop\Event_GC_Intro-CapillaryGC-550x3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655272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rocida Giuseppe\Desktop\colonnegc_jw_db5ms_hp5ms_ui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2006948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5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38531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Nelle colonne capillari, la fase stazionaria è generalmente supportata dalle pareti interne del tubicino capillare; lo spessore del film liquido è generalmente compreso tra 0.1 </a:t>
            </a:r>
            <a:r>
              <a:rPr lang="it-IT" dirty="0" err="1">
                <a:solidFill>
                  <a:srgbClr val="FFC000"/>
                </a:solidFill>
                <a:latin typeface="Arial Black" panose="020B0A04020102020204" pitchFamily="34" charset="0"/>
              </a:rPr>
              <a:t>μm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 e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3 </a:t>
            </a:r>
            <a:r>
              <a:rPr lang="it-IT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μm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fase stazionaria liquida deve avere particolari caratteristiche: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bassa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volatilità, stabilità termica, inerzia chimica e capacità di interagire con i soluti per dare una buona separazione</a:t>
            </a: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04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it-IT" sz="42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Oven</a:t>
            </a:r>
            <a:endParaRPr lang="it-IT" sz="4200" b="1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Per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poter ottenere risultati precisi e ripetibili,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la temperatura del forno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deve poter essere controllata con la precisione del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decimo di grado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Per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una determinata analisi la temperatura ottimale della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colonna dipende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dal punto di ebollizione del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campione</a:t>
            </a:r>
            <a:endParaRPr lang="it-IT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Se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abbiamo una miscela di composti aventi punti di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ebollizione molto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differenti tra loro, allora dobbiamo usare una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programmata termica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temperatura della colonna verrà aumentata continuamente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o per 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steps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 man mano che la separazione procede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61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4098" name="Picture 2" descr="C:\Users\Procida Giuseppe\Desktop\lad-colonne-g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5544616" cy="46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rocida Giuseppe\Desktop\HRGC 5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56" y="2420888"/>
            <a:ext cx="2952328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100811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sz="2000" dirty="0">
                <a:solidFill>
                  <a:srgbClr val="00B050"/>
                </a:solidFill>
                <a:latin typeface="Arial Black" panose="020B0A04020102020204" pitchFamily="34" charset="0"/>
              </a:rPr>
              <a:t>Le caratteristiche principali per valutare la risposta di un 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detector sono</a:t>
            </a:r>
            <a:r>
              <a:rPr lang="it-IT" sz="2000" dirty="0">
                <a:solidFill>
                  <a:srgbClr val="00B050"/>
                </a:solidFill>
                <a:latin typeface="Arial Black" panose="020B0A04020102020204" pitchFamily="34" charset="0"/>
              </a:rPr>
              <a:t>: sensibilità, 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selettività, </a:t>
            </a:r>
            <a:r>
              <a:rPr lang="it-IT" sz="2000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range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dinamico, stabilità </a:t>
            </a:r>
            <a:r>
              <a:rPr lang="it-IT" sz="2000" dirty="0">
                <a:solidFill>
                  <a:srgbClr val="00B050"/>
                </a:solidFill>
                <a:latin typeface="Arial Black" panose="020B0A04020102020204" pitchFamily="34" charset="0"/>
              </a:rPr>
              <a:t>e 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ripetibilità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95287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5122" name="Picture 2" descr="C:\Users\Procida Giuseppe\Desktop\fid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504056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588224" y="515719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F.I.D.</a:t>
            </a:r>
            <a:endParaRPr lang="it-IT" sz="3200" b="1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cida Giuseppe\Desktop\Scansioni\img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69674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87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102488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5122" name="Picture 2" descr="C:\Users\Procida Giuseppe\Desktop\Scansioni\img14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84887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28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ocida Giuseppe\Desktop\Scansioni\img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124789" y="50106"/>
            <a:ext cx="6983620" cy="672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8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53501"/>
            <a:ext cx="8229600" cy="5904499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La prima esperienza cromatografica fu eseguita dal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botanico russo </a:t>
            </a:r>
            <a:r>
              <a:rPr lang="it-IT" sz="2400" dirty="0" err="1">
                <a:solidFill>
                  <a:srgbClr val="FFC000"/>
                </a:solidFill>
                <a:latin typeface="Arial Black" panose="020B0A04020102020204" pitchFamily="34" charset="0"/>
              </a:rPr>
              <a:t>Twsett</a:t>
            </a: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 all’inizio del secolo scorso. Egli riempì una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colonna con </a:t>
            </a: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CaSO4 (gesso) in polvere, vi depositò in testa un estratto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 foglie </a:t>
            </a: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verdi ed eluì con etere di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petrolio</a:t>
            </a:r>
          </a:p>
          <a:p>
            <a:pPr algn="ctr"/>
            <a:endParaRPr lang="it-IT" sz="2400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I vari pigmenti fogliari si separarono in bande colorate, e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per questo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che fu coniato il termine cromatografia, tuttora usato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per indicare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tutta una serie di tecniche analitiche di separazione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di una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miscela nei suoi componenti, basate sulla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distribuzione differenziale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dei vari componenti tra due fasi, di cui una mobile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ed una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fissa (fase stazionaria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)</a:t>
            </a:r>
            <a:endParaRPr lang="it-IT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84481" y="30171"/>
            <a:ext cx="6949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CROMATOGRAFIA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9701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510</TotalTime>
  <Words>1852</Words>
  <Application>Microsoft Office PowerPoint</Application>
  <PresentationFormat>Presentazione su schermo (4:3)</PresentationFormat>
  <Paragraphs>199</Paragraphs>
  <Slides>67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5" baseType="lpstr">
      <vt:lpstr>Arial Black</vt:lpstr>
      <vt:lpstr>Lucida Sans Unicode</vt:lpstr>
      <vt:lpstr>Times New Roman</vt:lpstr>
      <vt:lpstr>Verdana</vt:lpstr>
      <vt:lpstr>Wingdings</vt:lpstr>
      <vt:lpstr>Wingdings 2</vt:lpstr>
      <vt:lpstr>Wingdings 3</vt:lpstr>
      <vt:lpstr>Viale</vt:lpstr>
      <vt:lpstr>Presentazione standard di PowerPoint</vt:lpstr>
      <vt:lpstr>ESTRAZIONE</vt:lpstr>
      <vt:lpstr>ESTRAZIONE</vt:lpstr>
      <vt:lpstr>Presentazione standard di PowerPoint</vt:lpstr>
      <vt:lpstr>ESTRAZIONE</vt:lpstr>
      <vt:lpstr>ESTRAZIONE</vt:lpstr>
      <vt:lpstr>ESTRAZIONE</vt:lpstr>
      <vt:lpstr>Presentazione standard di PowerPoint</vt:lpstr>
      <vt:lpstr>Presentazione standard di PowerPoint</vt:lpstr>
      <vt:lpstr>CROMATOGRAFIA</vt:lpstr>
      <vt:lpstr>Presentazione standard di PowerPoint</vt:lpstr>
      <vt:lpstr>CROMATOGRAFIA</vt:lpstr>
      <vt:lpstr>CROMATOGRAFIA</vt:lpstr>
      <vt:lpstr>CROMATOGRAFIA</vt:lpstr>
      <vt:lpstr>Presentazione standard di PowerPoint</vt:lpstr>
      <vt:lpstr>Presentazione standard di PowerPoint</vt:lpstr>
      <vt:lpstr>CROMATOGRAFIA</vt:lpstr>
      <vt:lpstr>CROMATOGRAFIA SU CARTA</vt:lpstr>
      <vt:lpstr>CROMATOGRAFIA SU STRATO SOTTILE (TLC)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HPLC</vt:lpstr>
      <vt:lpstr>HPLC</vt:lpstr>
      <vt:lpstr>HPLC</vt:lpstr>
      <vt:lpstr>HPLC</vt:lpstr>
      <vt:lpstr>HPLC</vt:lpstr>
      <vt:lpstr>HPLC</vt:lpstr>
      <vt:lpstr>HPLC</vt:lpstr>
      <vt:lpstr>HPLC</vt:lpstr>
      <vt:lpstr>Presentazione standard di PowerPoint</vt:lpstr>
      <vt:lpstr>Presentazione standard di PowerPoint</vt:lpstr>
      <vt:lpstr>HPLC</vt:lpstr>
      <vt:lpstr>HPLC</vt:lpstr>
      <vt:lpstr>Presentazione standard di PowerPoint</vt:lpstr>
      <vt:lpstr>HPLC</vt:lpstr>
      <vt:lpstr>Presentazione standard di PowerPoint</vt:lpstr>
      <vt:lpstr>Presentazione standard di PowerPoint</vt:lpstr>
      <vt:lpstr>HPLC</vt:lpstr>
      <vt:lpstr>Presentazione standard di PowerPoint</vt:lpstr>
      <vt:lpstr>HPLC</vt:lpstr>
      <vt:lpstr>HPLC</vt:lpstr>
      <vt:lpstr>HPLC</vt:lpstr>
      <vt:lpstr>Presentazione standard di PowerPoint</vt:lpstr>
      <vt:lpstr>HPLC</vt:lpstr>
      <vt:lpstr>HPLC</vt:lpstr>
      <vt:lpstr>HPLC</vt:lpstr>
      <vt:lpstr>Presentazione standard di PowerPoint</vt:lpstr>
      <vt:lpstr>HPLC</vt:lpstr>
      <vt:lpstr>HPLC</vt:lpstr>
      <vt:lpstr>Presentazione standard di PowerPoint</vt:lpstr>
      <vt:lpstr>HPLC</vt:lpstr>
      <vt:lpstr>HRGC</vt:lpstr>
      <vt:lpstr>HRGC</vt:lpstr>
      <vt:lpstr>HRGC</vt:lpstr>
      <vt:lpstr>HRGC</vt:lpstr>
      <vt:lpstr>HRGC</vt:lpstr>
      <vt:lpstr>HRGC</vt:lpstr>
      <vt:lpstr>HRGC</vt:lpstr>
      <vt:lpstr>HRGC</vt:lpstr>
      <vt:lpstr>HRGC</vt:lpstr>
      <vt:lpstr>HRGC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Procida Giuseppe</dc:creator>
  <cp:lastModifiedBy>Prof.ssa Cateni</cp:lastModifiedBy>
  <cp:revision>53</cp:revision>
  <dcterms:created xsi:type="dcterms:W3CDTF">2015-07-14T07:01:51Z</dcterms:created>
  <dcterms:modified xsi:type="dcterms:W3CDTF">2016-04-25T08:45:09Z</dcterms:modified>
</cp:coreProperties>
</file>