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80" r:id="rId13"/>
    <p:sldId id="281" r:id="rId14"/>
    <p:sldId id="277" r:id="rId15"/>
    <p:sldId id="27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8" r:id="rId26"/>
    <p:sldId id="279" r:id="rId2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olo rettango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grpSp>
        <p:nvGrpSpPr>
          <p:cNvPr id="2" name="Grup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igura a mano liber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igura a mano liber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igura a mano liber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ttore 1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F4A5471-D7A6-4DD4-8500-C64AD867EEE1}" type="datetimeFigureOut">
              <a:rPr lang="it-IT" smtClean="0"/>
              <a:t>14/05/2016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DFA51E7-B43B-4E6C-9D59-C67815FAE14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4A5471-D7A6-4DD4-8500-C64AD867EEE1}" type="datetimeFigureOut">
              <a:rPr lang="it-IT" smtClean="0"/>
              <a:t>14/05/2016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FA51E7-B43B-4E6C-9D59-C67815FAE14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4A5471-D7A6-4DD4-8500-C64AD867EEE1}" type="datetimeFigureOut">
              <a:rPr lang="it-IT" smtClean="0"/>
              <a:t>14/05/2016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FA51E7-B43B-4E6C-9D59-C67815FAE14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4A5471-D7A6-4DD4-8500-C64AD867EEE1}" type="datetimeFigureOut">
              <a:rPr lang="it-IT" smtClean="0"/>
              <a:t>14/05/2016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FA51E7-B43B-4E6C-9D59-C67815FAE146}" type="slidenum">
              <a:rPr lang="it-IT" smtClean="0"/>
              <a:t>‹N›</a:t>
            </a:fld>
            <a:endParaRPr lang="it-IT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4A5471-D7A6-4DD4-8500-C64AD867EEE1}" type="datetimeFigureOut">
              <a:rPr lang="it-IT" smtClean="0"/>
              <a:t>14/05/2016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FA51E7-B43B-4E6C-9D59-C67815FAE146}" type="slidenum">
              <a:rPr lang="it-IT" smtClean="0"/>
              <a:t>‹N›</a:t>
            </a:fld>
            <a:endParaRPr lang="it-IT"/>
          </a:p>
        </p:txBody>
      </p:sp>
      <p:sp>
        <p:nvSpPr>
          <p:cNvPr id="7" name="Gallone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Gallone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4A5471-D7A6-4DD4-8500-C64AD867EEE1}" type="datetimeFigureOut">
              <a:rPr lang="it-IT" smtClean="0"/>
              <a:t>14/05/2016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FA51E7-B43B-4E6C-9D59-C67815FAE146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4A5471-D7A6-4DD4-8500-C64AD867EEE1}" type="datetimeFigureOut">
              <a:rPr lang="it-IT" smtClean="0"/>
              <a:t>14/05/2016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FA51E7-B43B-4E6C-9D59-C67815FAE146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4A5471-D7A6-4DD4-8500-C64AD867EEE1}" type="datetimeFigureOut">
              <a:rPr lang="it-IT" smtClean="0"/>
              <a:t>14/05/2016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FA51E7-B43B-4E6C-9D59-C67815FAE146}" type="slidenum">
              <a:rPr lang="it-IT" smtClean="0"/>
              <a:t>‹N›</a:t>
            </a:fld>
            <a:endParaRPr lang="it-IT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4A5471-D7A6-4DD4-8500-C64AD867EEE1}" type="datetimeFigureOut">
              <a:rPr lang="it-IT" smtClean="0"/>
              <a:t>14/05/2016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FA51E7-B43B-4E6C-9D59-C67815FAE14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F4A5471-D7A6-4DD4-8500-C64AD867EEE1}" type="datetimeFigureOut">
              <a:rPr lang="it-IT" smtClean="0"/>
              <a:t>14/05/2016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FA51E7-B43B-4E6C-9D59-C67815FAE146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F4A5471-D7A6-4DD4-8500-C64AD867EEE1}" type="datetimeFigureOut">
              <a:rPr lang="it-IT" smtClean="0"/>
              <a:t>14/05/2016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DFA51E7-B43B-4E6C-9D59-C67815FAE146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igura a mano libera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angolo rettango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nettore 1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Gallone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Gallone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igura a mano libera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igura a mano libera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angolo rettango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nettore 1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F4A5471-D7A6-4DD4-8500-C64AD867EEE1}" type="datetimeFigureOut">
              <a:rPr lang="it-IT" smtClean="0"/>
              <a:t>14/05/2016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DFA51E7-B43B-4E6C-9D59-C67815FAE146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39552" y="1700808"/>
            <a:ext cx="8208912" cy="3937992"/>
          </a:xfrm>
        </p:spPr>
        <p:txBody>
          <a:bodyPr/>
          <a:lstStyle/>
          <a:p>
            <a:pPr algn="ctr"/>
            <a:r>
              <a:rPr lang="it-IT" sz="32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Le caratteristiche essenziali del latte sono:</a:t>
            </a:r>
          </a:p>
          <a:p>
            <a:pPr algn="l"/>
            <a:r>
              <a:rPr lang="it-IT" dirty="0" smtClean="0">
                <a:latin typeface="Arial Black" panose="020B0A04020102020204" pitchFamily="34" charset="0"/>
              </a:rPr>
              <a:t> </a:t>
            </a:r>
          </a:p>
          <a:p>
            <a:pPr marL="514350" indent="-514350" algn="ctr">
              <a:buAutoNum type="alphaLcParenR"/>
            </a:pP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la complessità della sua composizione </a:t>
            </a:r>
          </a:p>
          <a:p>
            <a:pPr marL="514350" indent="-514350" algn="ctr">
              <a:buAutoNum type="alphaLcParenR"/>
            </a:pPr>
            <a:r>
              <a:rPr lang="it-IT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la sua facile alterabilità </a:t>
            </a:r>
            <a:r>
              <a:rPr lang="it-IT" dirty="0" smtClean="0">
                <a:latin typeface="Arial Black" panose="020B0A04020102020204" pitchFamily="34" charset="0"/>
              </a:rPr>
              <a:t> </a:t>
            </a:r>
          </a:p>
          <a:p>
            <a:pPr marL="514350" indent="-514350" algn="ctr">
              <a:buAutoNum type="alphaLcParenR"/>
            </a:pPr>
            <a:r>
              <a:rPr lang="it-IT" dirty="0" smtClean="0">
                <a:solidFill>
                  <a:schemeClr val="accent3"/>
                </a:solidFill>
                <a:latin typeface="Arial Black" panose="020B0A04020102020204" pitchFamily="34" charset="0"/>
              </a:rPr>
              <a:t>la variabilità soprattutto quantitativa delle sostanze presenti</a:t>
            </a:r>
            <a:endParaRPr lang="it-IT" dirty="0">
              <a:latin typeface="Arial Black" panose="020B0A0402010202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627784" y="404664"/>
            <a:ext cx="35994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IL LATTE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332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rocida Giuseppe\Desktop\Scansioni\img0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29983"/>
            <a:ext cx="7488831" cy="610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24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Procida Giuseppe\Desktop\Scansioni\img0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00">
            <a:off x="160458" y="217460"/>
            <a:ext cx="8809504" cy="6450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16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rocida Giuseppe\Desktop\Scansioni\img0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8680"/>
            <a:ext cx="6625729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4716016" y="6381328"/>
            <a:ext cx="43204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>
                <a:latin typeface="Arial Black" panose="020B0A04020102020204" pitchFamily="34" charset="0"/>
              </a:rPr>
              <a:t>da Evangelisti, </a:t>
            </a:r>
            <a:r>
              <a:rPr lang="it-IT" sz="1100" dirty="0" err="1">
                <a:latin typeface="Arial Black" panose="020B0A04020102020204" pitchFamily="34" charset="0"/>
              </a:rPr>
              <a:t>Restani</a:t>
            </a:r>
            <a:r>
              <a:rPr lang="it-IT" sz="1100" dirty="0">
                <a:latin typeface="Arial Black" panose="020B0A04020102020204" pitchFamily="34" charset="0"/>
              </a:rPr>
              <a:t>, Prodotti Dietetici, </a:t>
            </a:r>
            <a:r>
              <a:rPr lang="it-IT" sz="1100" dirty="0" err="1">
                <a:latin typeface="Arial Black" panose="020B0A04020102020204" pitchFamily="34" charset="0"/>
              </a:rPr>
              <a:t>Piccin</a:t>
            </a:r>
            <a:r>
              <a:rPr lang="it-IT" sz="1100" dirty="0">
                <a:latin typeface="Arial Black" panose="020B0A04020102020204" pitchFamily="34" charset="0"/>
              </a:rPr>
              <a:t> ed.</a:t>
            </a:r>
            <a:endParaRPr lang="it-IT" sz="11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977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rocida Giuseppe\Desktop\Scansioni\img0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7560840" cy="578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3923928" y="6381328"/>
            <a:ext cx="48245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>
                <a:latin typeface="Arial Black" panose="020B0A04020102020204" pitchFamily="34" charset="0"/>
              </a:rPr>
              <a:t>da Evangelisti, </a:t>
            </a:r>
            <a:r>
              <a:rPr lang="it-IT" sz="1100" dirty="0" err="1">
                <a:latin typeface="Arial Black" panose="020B0A04020102020204" pitchFamily="34" charset="0"/>
              </a:rPr>
              <a:t>Restani</a:t>
            </a:r>
            <a:r>
              <a:rPr lang="it-IT" sz="1100" dirty="0">
                <a:latin typeface="Arial Black" panose="020B0A04020102020204" pitchFamily="34" charset="0"/>
              </a:rPr>
              <a:t>, Prodotti Dietetici, </a:t>
            </a:r>
            <a:r>
              <a:rPr lang="it-IT" sz="1100" dirty="0" err="1">
                <a:latin typeface="Arial Black" panose="020B0A04020102020204" pitchFamily="34" charset="0"/>
              </a:rPr>
              <a:t>Piccin</a:t>
            </a:r>
            <a:r>
              <a:rPr lang="it-IT" sz="1100" dirty="0">
                <a:latin typeface="Arial Black" panose="020B0A04020102020204" pitchFamily="34" charset="0"/>
              </a:rPr>
              <a:t> ed.</a:t>
            </a:r>
            <a:endParaRPr lang="it-IT" sz="11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180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109728" indent="0" algn="ctr">
              <a:buNone/>
            </a:pP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Rappresenta una metodica analitica orientativa per stabilire la carica batterica di un latte in arrivo alla centrale: il potere riducente del campione in analisi risulta infatti proporzionale al numero di microrganismi in esso contenuti.</a:t>
            </a:r>
          </a:p>
          <a:p>
            <a:pPr marL="109728" indent="0" algn="ctr">
              <a:buNone/>
            </a:pPr>
            <a:endParaRPr lang="it-IT" dirty="0" smtClean="0">
              <a:latin typeface="Arial Black" panose="020B0A04020102020204" pitchFamily="34" charset="0"/>
            </a:endParaRPr>
          </a:p>
          <a:p>
            <a:pPr marL="109728" indent="0">
              <a:buNone/>
            </a:pPr>
            <a:r>
              <a:rPr lang="it-IT" dirty="0" smtClean="0">
                <a:latin typeface="Arial Black" panose="020B0A04020102020204" pitchFamily="34" charset="0"/>
              </a:rPr>
              <a:t>Metodo:</a:t>
            </a:r>
          </a:p>
          <a:p>
            <a:pPr marL="109728" indent="0" algn="ctr">
              <a:buNone/>
            </a:pPr>
            <a:endParaRPr lang="it-IT" dirty="0" smtClean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Si pongono, in provette sterili, 10 ml di latte ed   1 ml della soluzione standard di </a:t>
            </a:r>
            <a:r>
              <a:rPr lang="it-IT" dirty="0" err="1" smtClean="0">
                <a:solidFill>
                  <a:srgbClr val="00B050"/>
                </a:solidFill>
                <a:latin typeface="Arial Black" panose="020B0A04020102020204" pitchFamily="34" charset="0"/>
              </a:rPr>
              <a:t>resazzurrina</a:t>
            </a: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.    Le provette si tengono per 1 h a 37°C, quindi si osservano le variazioni cromatiche</a:t>
            </a:r>
            <a:endParaRPr lang="it-IT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Analisi del latte</a:t>
            </a:r>
            <a:endParaRPr lang="it-IT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07504" y="1052736"/>
            <a:ext cx="8928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Determinazione della carica batterica</a:t>
            </a:r>
            <a:endParaRPr lang="it-IT" sz="2800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73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36712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Analisi del latte</a:t>
            </a:r>
            <a:endParaRPr lang="it-IT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39343" y="735087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u="sng" dirty="0">
                <a:solidFill>
                  <a:srgbClr val="FF0000"/>
                </a:solidFill>
                <a:latin typeface="Arial Black" panose="020B0A04020102020204" pitchFamily="34" charset="0"/>
              </a:rPr>
              <a:t>Determinazione della carica batterica</a:t>
            </a:r>
          </a:p>
        </p:txBody>
      </p:sp>
      <p:pic>
        <p:nvPicPr>
          <p:cNvPr id="1027" name="Picture 3" descr="C:\Users\Procida Giuseppe\Desktop\pim42484_png_r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837" y="3210954"/>
            <a:ext cx="4362450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43" y="1571799"/>
            <a:ext cx="4134494" cy="401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75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529208" y="1556792"/>
            <a:ext cx="4546848" cy="4745235"/>
          </a:xfrm>
        </p:spPr>
        <p:txBody>
          <a:bodyPr>
            <a:normAutofit fontScale="77500" lnSpcReduction="20000"/>
          </a:bodyPr>
          <a:lstStyle/>
          <a:p>
            <a:pPr marL="109728" indent="0" algn="ctr">
              <a:buNone/>
            </a:pP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Il peso specifico del latte (generalmente compreso tra 1.029-1.034 a 15°C) si determina con il densitometro di </a:t>
            </a:r>
            <a:r>
              <a:rPr lang="it-IT" dirty="0" err="1" smtClean="0">
                <a:solidFill>
                  <a:srgbClr val="FFC000"/>
                </a:solidFill>
                <a:latin typeface="Arial Black" panose="020B0A04020102020204" pitchFamily="34" charset="0"/>
              </a:rPr>
              <a:t>Quevenne</a:t>
            </a:r>
            <a:endParaRPr lang="it-IT" dirty="0" smtClean="0">
              <a:solidFill>
                <a:srgbClr val="FFC000"/>
              </a:solidFill>
              <a:latin typeface="Arial Black" panose="020B0A04020102020204" pitchFamily="34" charset="0"/>
            </a:endParaRPr>
          </a:p>
          <a:p>
            <a:pPr marL="109728" indent="0">
              <a:buNone/>
            </a:pPr>
            <a:endParaRPr lang="it-IT" dirty="0" smtClean="0">
              <a:latin typeface="Arial Black" panose="020B0A04020102020204" pitchFamily="34" charset="0"/>
            </a:endParaRPr>
          </a:p>
          <a:p>
            <a:pPr marL="109728" indent="0">
              <a:buNone/>
            </a:pPr>
            <a:r>
              <a:rPr lang="it-IT" dirty="0" smtClean="0">
                <a:latin typeface="Arial Black" panose="020B0A04020102020204" pitchFamily="34" charset="0"/>
              </a:rPr>
              <a:t>Metodo:</a:t>
            </a:r>
          </a:p>
          <a:p>
            <a:pPr marL="109728" indent="0">
              <a:buNone/>
            </a:pPr>
            <a:endParaRPr lang="it-IT" dirty="0" smtClean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Si versa il latte in un cilindro di vetro, si introduce il densitometro, e quindi si legge direttamente il peso specifico facendo in modo che la superficie libera del latte incontri perpendicolarmente l’asta del lattodensimetro</a:t>
            </a:r>
            <a:endParaRPr lang="it-IT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Analisi del latte</a:t>
            </a:r>
            <a:endParaRPr lang="it-IT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7170" name="Picture 2" descr="C:\Users\Procida Giuseppe\Desktop\2200TT015-400x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56436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676075" y="791126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Determinazione del peso specifico</a:t>
            </a:r>
            <a:endParaRPr lang="it-IT" sz="2800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132931" y="5598034"/>
            <a:ext cx="395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Arial Black" panose="020B0A04020102020204" pitchFamily="34" charset="0"/>
              </a:rPr>
              <a:t>Lattodensimetro di </a:t>
            </a:r>
            <a:r>
              <a:rPr lang="it-IT" dirty="0" err="1" smtClean="0">
                <a:latin typeface="Arial Black" panose="020B0A04020102020204" pitchFamily="34" charset="0"/>
              </a:rPr>
              <a:t>Quevenne</a:t>
            </a:r>
            <a:endParaRPr lang="it-IT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81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2595743"/>
          </a:xfrm>
        </p:spPr>
        <p:txBody>
          <a:bodyPr>
            <a:normAutofit fontScale="85000" lnSpcReduction="20000"/>
          </a:bodyPr>
          <a:lstStyle/>
          <a:p>
            <a:pPr marL="109728" indent="0" algn="ctr">
              <a:buNone/>
            </a:pP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Può essere effettuata con il classico metodo </a:t>
            </a:r>
            <a:r>
              <a:rPr lang="it-IT" dirty="0" err="1" smtClean="0">
                <a:solidFill>
                  <a:srgbClr val="FFC000"/>
                </a:solidFill>
                <a:latin typeface="Arial Black" panose="020B0A04020102020204" pitchFamily="34" charset="0"/>
              </a:rPr>
              <a:t>Gerber</a:t>
            </a:r>
            <a:endParaRPr lang="it-IT" dirty="0" smtClean="0">
              <a:solidFill>
                <a:srgbClr val="FFC000"/>
              </a:solidFill>
              <a:latin typeface="Arial Black" panose="020B0A04020102020204" pitchFamily="34" charset="0"/>
            </a:endParaRPr>
          </a:p>
          <a:p>
            <a:pPr marL="109728" indent="0">
              <a:buNone/>
            </a:pPr>
            <a:r>
              <a:rPr lang="it-IT" dirty="0" smtClean="0">
                <a:latin typeface="Arial Black" panose="020B0A04020102020204" pitchFamily="34" charset="0"/>
              </a:rPr>
              <a:t>Metodo:</a:t>
            </a:r>
          </a:p>
          <a:p>
            <a:pPr marL="109728" indent="0">
              <a:buNone/>
            </a:pPr>
            <a:endParaRPr lang="it-IT" dirty="0" smtClean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Si introducono nell’ordine, 10 ml di H</a:t>
            </a:r>
            <a:r>
              <a:rPr lang="it-IT" baseline="-25000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2</a:t>
            </a:r>
            <a:r>
              <a:rPr lang="it-IT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SO</a:t>
            </a:r>
            <a:r>
              <a:rPr lang="it-IT" baseline="-25000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4</a:t>
            </a:r>
            <a:r>
              <a:rPr lang="it-IT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 con </a:t>
            </a:r>
            <a:r>
              <a:rPr lang="it-IT" dirty="0" err="1" smtClean="0">
                <a:solidFill>
                  <a:schemeClr val="accent2"/>
                </a:solidFill>
                <a:latin typeface="Arial Black" panose="020B0A04020102020204" pitchFamily="34" charset="0"/>
              </a:rPr>
              <a:t>p.s.</a:t>
            </a:r>
            <a:r>
              <a:rPr lang="it-IT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 1.82, 11 ml di latte ed 1 ml di alcol amilico. Si chiude il butirrometro, si riscalda a 65°C e si centrifuga a 700-800 giri/min.</a:t>
            </a:r>
            <a:endParaRPr lang="it-IT" dirty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23528" y="-171400"/>
            <a:ext cx="8229600" cy="114300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Analisi del latte</a:t>
            </a:r>
            <a:endParaRPr lang="it-IT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8194" name="Picture 2" descr="C:\Users\Procida Giuseppe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248" y="4005064"/>
            <a:ext cx="3528392" cy="223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755576" y="868070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Determinazione del grasso</a:t>
            </a:r>
            <a:endParaRPr lang="it-IT" sz="2800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391980" y="6268669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Arial Black" panose="020B0A04020102020204" pitchFamily="34" charset="0"/>
              </a:rPr>
              <a:t>Butirrometro </a:t>
            </a:r>
            <a:r>
              <a:rPr lang="it-IT" dirty="0" err="1" smtClean="0">
                <a:latin typeface="Arial Black" panose="020B0A04020102020204" pitchFamily="34" charset="0"/>
              </a:rPr>
              <a:t>Gerber</a:t>
            </a:r>
            <a:endParaRPr lang="it-IT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3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109728" indent="0" algn="ctr">
              <a:buNone/>
            </a:pP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Il metodo ufficiale è quello di Rose-</a:t>
            </a:r>
            <a:r>
              <a:rPr lang="it-IT" dirty="0" err="1" smtClean="0">
                <a:solidFill>
                  <a:srgbClr val="FFC000"/>
                </a:solidFill>
                <a:latin typeface="Arial Black" panose="020B0A04020102020204" pitchFamily="34" charset="0"/>
              </a:rPr>
              <a:t>Gottlieb</a:t>
            </a: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: Si basa sulla possibilità di estrarre la componente lipidica dopo aver denaturato la componente proteica</a:t>
            </a:r>
          </a:p>
          <a:p>
            <a:pPr marL="109728" indent="0">
              <a:buNone/>
            </a:pPr>
            <a:r>
              <a:rPr lang="it-IT" dirty="0" smtClean="0">
                <a:latin typeface="Arial Black" panose="020B0A04020102020204" pitchFamily="34" charset="0"/>
              </a:rPr>
              <a:t>Metodo:</a:t>
            </a:r>
          </a:p>
          <a:p>
            <a:pPr marL="109728" indent="0">
              <a:buNone/>
            </a:pPr>
            <a:endParaRPr lang="it-IT" dirty="0" smtClean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Si pesano 10 g di campione, si aggiungono 1.5 ml di ammoniaca al 25% e 10 ml di </a:t>
            </a:r>
            <a:r>
              <a:rPr lang="it-IT" dirty="0" err="1" smtClean="0">
                <a:solidFill>
                  <a:srgbClr val="00B050"/>
                </a:solidFill>
                <a:latin typeface="Arial Black" panose="020B0A04020102020204" pitchFamily="34" charset="0"/>
              </a:rPr>
              <a:t>EtOH</a:t>
            </a: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 al 95%.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La miscela viene trasferita in imbuto separatore ed estratta con 3 aliquote da 25 ml di una miscela etere etilico/etere di petrolio (1:1). 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Si riuniscono le fasi organiche, si distilla il solvente e si essicca (105°C) fino a peso costante</a:t>
            </a:r>
          </a:p>
          <a:p>
            <a:pPr marL="109728" indent="0" algn="ctr">
              <a:buNone/>
            </a:pP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-49498"/>
            <a:ext cx="8229600" cy="114300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Analisi del latte</a:t>
            </a:r>
            <a:endParaRPr lang="it-IT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23528" y="834837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Determinazione del grasso</a:t>
            </a:r>
            <a:endParaRPr lang="it-IT" sz="2800" b="1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58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1659640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it-IT" sz="24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Si determina sperimentalmente pesando 10 g di latte in una capsula tarata e portando a secco il campione a 105°C fino a peso costante</a:t>
            </a:r>
            <a:endParaRPr lang="it-IT" sz="24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Analisi del latte</a:t>
            </a:r>
            <a:endParaRPr lang="it-IT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0" y="98072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Determinazione del residuo secco (RS)</a:t>
            </a:r>
            <a:endParaRPr lang="it-IT" sz="2800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07504" y="3140968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Determinazione del residuo secco magro (RSM)</a:t>
            </a:r>
            <a:endParaRPr lang="it-IT" sz="2800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043100" y="4291283"/>
            <a:ext cx="7272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Si ottiene sottraendo dal residuo secco (RS) il contenuto di grasso precedentemente determinato (metodo </a:t>
            </a:r>
            <a:r>
              <a:rPr lang="it-IT" sz="2400" dirty="0" err="1" smtClean="0">
                <a:solidFill>
                  <a:srgbClr val="FFC000"/>
                </a:solidFill>
                <a:latin typeface="Arial Black" panose="020B0A04020102020204" pitchFamily="34" charset="0"/>
              </a:rPr>
              <a:t>Gerber</a:t>
            </a:r>
            <a:r>
              <a:rPr lang="it-IT" sz="24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 o Rose-</a:t>
            </a:r>
            <a:r>
              <a:rPr lang="it-IT" sz="2400" dirty="0" err="1" smtClean="0">
                <a:solidFill>
                  <a:srgbClr val="FFC000"/>
                </a:solidFill>
                <a:latin typeface="Arial Black" panose="020B0A04020102020204" pitchFamily="34" charset="0"/>
              </a:rPr>
              <a:t>Gottlieb</a:t>
            </a:r>
            <a:r>
              <a:rPr lang="it-IT" sz="24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). </a:t>
            </a:r>
          </a:p>
          <a:p>
            <a:pPr algn="ctr"/>
            <a:r>
              <a:rPr lang="it-IT" sz="24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Il RSM per legge non deve essere inferiore all’8.5%</a:t>
            </a:r>
            <a:endParaRPr lang="it-IT" sz="24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17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09728" indent="0" algn="ctr">
              <a:buNone/>
            </a:pP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Nel latte possiamo distinguere 5 fasi:</a:t>
            </a:r>
          </a:p>
          <a:p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1</a:t>
            </a:r>
            <a:r>
              <a:rPr lang="it-IT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. fase in emulsione</a:t>
            </a:r>
          </a:p>
          <a:p>
            <a:pPr marL="109728" indent="0" algn="ctr">
              <a:buNone/>
            </a:pPr>
            <a:endParaRPr lang="it-IT" dirty="0" smtClean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2. </a:t>
            </a:r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fase </a:t>
            </a:r>
            <a:r>
              <a:rPr lang="it-IT" dirty="0" err="1" smtClean="0">
                <a:solidFill>
                  <a:srgbClr val="00B0F0"/>
                </a:solidFill>
                <a:latin typeface="Arial Black" panose="020B0A04020102020204" pitchFamily="34" charset="0"/>
              </a:rPr>
              <a:t>idrodispersa</a:t>
            </a:r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 in soluzione colloidale al limite dell’emulsione</a:t>
            </a:r>
          </a:p>
          <a:p>
            <a:pPr marL="109728" indent="0" algn="ctr">
              <a:buNone/>
            </a:pPr>
            <a:endParaRPr lang="it-IT" dirty="0" smtClean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3. fase in soluzione</a:t>
            </a:r>
          </a:p>
          <a:p>
            <a:pPr marL="109728" indent="0" algn="ctr">
              <a:buNone/>
            </a:pPr>
            <a:endParaRPr lang="it-IT" dirty="0" smtClean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4. fase gassosa</a:t>
            </a:r>
          </a:p>
          <a:p>
            <a:pPr marL="109728" indent="0" algn="ctr">
              <a:buNone/>
            </a:pPr>
            <a:endParaRPr lang="it-IT" dirty="0" smtClean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5. fase in sospensione</a:t>
            </a:r>
            <a:endParaRPr lang="it-IT" dirty="0">
              <a:latin typeface="Arial Black" panose="020B0A0402010202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Il Latte</a:t>
            </a:r>
            <a:endParaRPr lang="it-IT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8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67544" y="1412777"/>
            <a:ext cx="8229600" cy="1944216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it-IT" sz="24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Il punto di congelamento dipende essenzialmente dal numero di particelle disciolte nel latte (sali minerali e zuccheri). </a:t>
            </a:r>
            <a:r>
              <a:rPr lang="it-IT" sz="24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L’indice crioscopica si determina mediante appositi strumenti automatizzati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25121"/>
            <a:ext cx="8229600" cy="883599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Analisi del latte</a:t>
            </a:r>
            <a:endParaRPr lang="it-IT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9218" name="Picture 2" descr="C:\Users\Procida Giuseppe\Desktop\CrioscopioLK-7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429000"/>
            <a:ext cx="28670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0" y="873331"/>
            <a:ext cx="9036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Determinazione dell’indice crioscopico</a:t>
            </a:r>
            <a:endParaRPr lang="it-IT" sz="2800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67544" y="3518922"/>
            <a:ext cx="43204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A% = (</a:t>
            </a:r>
            <a:r>
              <a:rPr lang="it-IT" sz="2400" dirty="0" smtClean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it-IT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-</a:t>
            </a:r>
            <a:r>
              <a:rPr lang="it-IT" sz="2400" dirty="0" smtClean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it-IT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’)x100/</a:t>
            </a:r>
            <a:r>
              <a:rPr lang="it-IT" sz="2400" dirty="0" smtClean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</a:p>
          <a:p>
            <a:pPr algn="ctr"/>
            <a:endParaRPr lang="it-IT" sz="2400" dirty="0">
              <a:latin typeface="Arial Black" panose="020B0A04020102020204" pitchFamily="34" charset="0"/>
            </a:endParaRPr>
          </a:p>
          <a:p>
            <a:pPr algn="ctr"/>
            <a:r>
              <a:rPr lang="it-IT" sz="2400" dirty="0" smtClean="0">
                <a:latin typeface="Arial Black" panose="020B0A04020102020204" pitchFamily="34" charset="0"/>
              </a:rPr>
              <a:t>A%: annacquamento % </a:t>
            </a:r>
          </a:p>
          <a:p>
            <a:pPr algn="ctr"/>
            <a:endParaRPr lang="it-IT" sz="2400" dirty="0" smtClean="0">
              <a:latin typeface="Symbol" panose="05050102010706020507" pitchFamily="18" charset="2"/>
            </a:endParaRPr>
          </a:p>
          <a:p>
            <a:pPr algn="ctr"/>
            <a:r>
              <a:rPr lang="it-IT" sz="2400" dirty="0" smtClean="0">
                <a:solidFill>
                  <a:srgbClr val="00B0F0"/>
                </a:solidFill>
                <a:latin typeface="Symbol" panose="05050102010706020507" pitchFamily="18" charset="2"/>
              </a:rPr>
              <a:t>D</a:t>
            </a:r>
            <a:r>
              <a:rPr lang="it-IT" sz="24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: </a:t>
            </a:r>
            <a:r>
              <a:rPr lang="it-IT" sz="2400" dirty="0" err="1" smtClean="0">
                <a:solidFill>
                  <a:srgbClr val="00B0F0"/>
                </a:solidFill>
                <a:latin typeface="Arial Black" panose="020B0A04020102020204" pitchFamily="34" charset="0"/>
              </a:rPr>
              <a:t>i.c.</a:t>
            </a:r>
            <a:r>
              <a:rPr lang="it-IT" sz="24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 normale (-0.55°C</a:t>
            </a:r>
            <a:r>
              <a:rPr lang="it-IT" sz="2400" dirty="0" smtClean="0">
                <a:latin typeface="Arial Black" panose="020B0A04020102020204" pitchFamily="34" charset="0"/>
              </a:rPr>
              <a:t>)</a:t>
            </a:r>
          </a:p>
          <a:p>
            <a:pPr algn="ctr"/>
            <a:endParaRPr lang="it-IT" sz="2400" dirty="0" smtClean="0">
              <a:latin typeface="Symbol" panose="05050102010706020507" pitchFamily="18" charset="2"/>
            </a:endParaRPr>
          </a:p>
          <a:p>
            <a:pPr algn="ctr"/>
            <a:r>
              <a:rPr lang="it-IT" sz="2400" dirty="0" smtClean="0">
                <a:solidFill>
                  <a:srgbClr val="7030A0"/>
                </a:solidFill>
                <a:latin typeface="Symbol" panose="05050102010706020507" pitchFamily="18" charset="2"/>
              </a:rPr>
              <a:t>D</a:t>
            </a:r>
            <a:r>
              <a:rPr lang="it-IT" sz="24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’: </a:t>
            </a:r>
            <a:r>
              <a:rPr lang="it-IT" sz="240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i.c.</a:t>
            </a:r>
            <a:r>
              <a:rPr lang="it-IT" sz="24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latte in esame</a:t>
            </a:r>
            <a:endParaRPr lang="it-IT" sz="24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94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179512" y="1340768"/>
            <a:ext cx="4176464" cy="5256584"/>
          </a:xfrm>
        </p:spPr>
        <p:txBody>
          <a:bodyPr>
            <a:normAutofit fontScale="92500" lnSpcReduction="20000"/>
          </a:bodyPr>
          <a:lstStyle/>
          <a:p>
            <a:pPr marL="109728" indent="0" algn="ctr">
              <a:buNone/>
            </a:pPr>
            <a:r>
              <a:rPr lang="it-IT" sz="20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Dopo aver determinato il RS in capsula di platino, si può procedere alla mineralizzazione a secco del campione, trasferendo la capsula in muffola a 550°C. </a:t>
            </a:r>
          </a:p>
          <a:p>
            <a:pPr marL="109728" indent="0" algn="ctr">
              <a:buNone/>
            </a:pPr>
            <a:r>
              <a:rPr lang="it-IT" sz="20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In queste condizioni la componente organica viene completamente combusta, mentre rimangono le ceneri (frazione minerale). </a:t>
            </a:r>
          </a:p>
          <a:p>
            <a:pPr marL="109728" indent="0" algn="ctr">
              <a:buNone/>
            </a:pPr>
            <a:r>
              <a:rPr lang="it-IT" sz="2000" dirty="0" smtClean="0">
                <a:latin typeface="Arial Black" panose="020B0A04020102020204" pitchFamily="34" charset="0"/>
              </a:rPr>
              <a:t>Il latte ha un contenuto di ceneri dello 0.75%.</a:t>
            </a:r>
          </a:p>
          <a:p>
            <a:pPr marL="109728" indent="0" algn="ctr">
              <a:buNone/>
            </a:pPr>
            <a:r>
              <a:rPr lang="it-IT" sz="20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La determinazione delle ceneri è in genere preliminare alla determinazione del contenuto dei singoli elementi utilizzando la spettroscopia di assorbimento atomico</a:t>
            </a:r>
            <a:endParaRPr lang="it-IT" sz="20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0872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Analisi del latte</a:t>
            </a:r>
            <a:endParaRPr lang="it-IT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79512" y="719118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Determinazione delle ceneri</a:t>
            </a:r>
            <a:endParaRPr lang="it-IT" sz="2800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42" name="Picture 2" descr="C:\Users\Procida Giuseppe\Desktop\Muffelofen_BM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628800"/>
            <a:ext cx="468052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64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968552"/>
          </a:xfrm>
        </p:spPr>
        <p:txBody>
          <a:bodyPr>
            <a:normAutofit fontScale="77500" lnSpcReduction="20000"/>
          </a:bodyPr>
          <a:lstStyle/>
          <a:p>
            <a:pPr marL="109728" indent="0" algn="ctr">
              <a:buNone/>
            </a:pP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Il lattosio può essere determinato per via chimica (metodo di </a:t>
            </a:r>
            <a:r>
              <a:rPr lang="it-IT" dirty="0" err="1" smtClean="0">
                <a:solidFill>
                  <a:srgbClr val="FFC000"/>
                </a:solidFill>
                <a:latin typeface="Arial Black" panose="020B0A04020102020204" pitchFamily="34" charset="0"/>
              </a:rPr>
              <a:t>Fehling</a:t>
            </a: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) o per via polarimetrica</a:t>
            </a:r>
          </a:p>
          <a:p>
            <a:pPr marL="109728" indent="0">
              <a:buNone/>
            </a:pPr>
            <a:endParaRPr lang="it-IT" dirty="0" smtClean="0">
              <a:latin typeface="Arial Black" panose="020B0A04020102020204" pitchFamily="34" charset="0"/>
            </a:endParaRPr>
          </a:p>
          <a:p>
            <a:pPr marL="109728" indent="0">
              <a:buNone/>
            </a:pPr>
            <a:r>
              <a:rPr lang="it-IT" dirty="0" smtClean="0">
                <a:latin typeface="Arial Black" panose="020B0A04020102020204" pitchFamily="34" charset="0"/>
              </a:rPr>
              <a:t>Metodo </a:t>
            </a:r>
            <a:r>
              <a:rPr lang="it-IT" dirty="0" err="1" smtClean="0">
                <a:latin typeface="Arial Black" panose="020B0A04020102020204" pitchFamily="34" charset="0"/>
              </a:rPr>
              <a:t>Fheling</a:t>
            </a:r>
            <a:r>
              <a:rPr lang="it-IT" dirty="0" smtClean="0">
                <a:latin typeface="Arial Black" panose="020B0A04020102020204" pitchFamily="34" charset="0"/>
              </a:rPr>
              <a:t>:</a:t>
            </a:r>
          </a:p>
          <a:p>
            <a:pPr marL="109728" indent="0" algn="ctr">
              <a:buNone/>
            </a:pPr>
            <a:endParaRPr lang="it-IT" dirty="0" smtClean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5 g di latte sono diluiti con 50 ml di acqua in pallone da 100 ml; si aggiungono alcune gocce di CH</a:t>
            </a:r>
            <a:r>
              <a:rPr lang="it-IT" baseline="-250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3</a:t>
            </a: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COOH e si scalda fino a completa coagulazione della caseina che precipita insieme alla componente lipidica. 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Quindi si raffredda si porta a volume (100 ml) e si filtra. Si ottiene il siero limpido che viene posto in buretta. 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chemeClr val="accent3"/>
                </a:solidFill>
                <a:latin typeface="Arial Black" panose="020B0A04020102020204" pitchFamily="34" charset="0"/>
              </a:rPr>
              <a:t>In una beuta si pongono 10 ml complessivi del reattivo di </a:t>
            </a:r>
            <a:r>
              <a:rPr lang="it-IT" dirty="0" err="1" smtClean="0">
                <a:solidFill>
                  <a:schemeClr val="accent3"/>
                </a:solidFill>
                <a:latin typeface="Arial Black" panose="020B0A04020102020204" pitchFamily="34" charset="0"/>
              </a:rPr>
              <a:t>Fehling</a:t>
            </a:r>
            <a:r>
              <a:rPr lang="it-IT" dirty="0" smtClean="0">
                <a:solidFill>
                  <a:schemeClr val="accent3"/>
                </a:solidFill>
                <a:latin typeface="Arial Black" panose="020B0A04020102020204" pitchFamily="34" charset="0"/>
              </a:rPr>
              <a:t> e si diluiscono con 40 ml di acqua. La soluzione ottenuta viene portata all’ebollizione e titolata con il siero, utilizzando, quale indicatore il blu di metilene</a:t>
            </a:r>
            <a:endParaRPr lang="it-IT" dirty="0">
              <a:solidFill>
                <a:schemeClr val="accent3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Analisi del latte</a:t>
            </a:r>
            <a:endParaRPr lang="it-IT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-20813" y="90872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Determinazione del lattosio</a:t>
            </a:r>
            <a:endParaRPr lang="it-IT" sz="2800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41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431064"/>
            <a:ext cx="8229600" cy="5094280"/>
          </a:xfrm>
        </p:spPr>
        <p:txBody>
          <a:bodyPr>
            <a:normAutofit fontScale="77500" lnSpcReduction="20000"/>
          </a:bodyPr>
          <a:lstStyle/>
          <a:p>
            <a:pPr marL="109728" indent="0">
              <a:buNone/>
            </a:pPr>
            <a:r>
              <a:rPr lang="it-IT" dirty="0" smtClean="0">
                <a:latin typeface="Arial Black" panose="020B0A04020102020204" pitchFamily="34" charset="0"/>
              </a:rPr>
              <a:t>Reattivo:</a:t>
            </a:r>
          </a:p>
          <a:p>
            <a:pPr marL="109728" indent="0">
              <a:buNone/>
            </a:pPr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sz="26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Soluzione A: 34.639 g di CuSO</a:t>
            </a:r>
            <a:r>
              <a:rPr lang="it-IT" sz="2600" baseline="-250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4</a:t>
            </a:r>
            <a:r>
              <a:rPr lang="it-IT" sz="26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 in 500 ml di H</a:t>
            </a:r>
            <a:r>
              <a:rPr lang="it-IT" sz="2600" baseline="-250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2</a:t>
            </a:r>
            <a:r>
              <a:rPr lang="it-IT" sz="26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O</a:t>
            </a:r>
          </a:p>
          <a:p>
            <a:pPr marL="109728" indent="0" algn="ctr">
              <a:buNone/>
            </a:pPr>
            <a:endParaRPr lang="it-IT" sz="2600" dirty="0" smtClean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sz="26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Soluzione B: 173 g di tartrato sodico potassico e 51.6 g di </a:t>
            </a:r>
            <a:r>
              <a:rPr lang="it-IT" sz="2600" dirty="0" err="1" smtClean="0">
                <a:solidFill>
                  <a:srgbClr val="FFC000"/>
                </a:solidFill>
                <a:latin typeface="Arial Black" panose="020B0A04020102020204" pitchFamily="34" charset="0"/>
              </a:rPr>
              <a:t>NaOH</a:t>
            </a:r>
            <a:r>
              <a:rPr lang="it-IT" sz="26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 in 500 ml di H</a:t>
            </a:r>
            <a:r>
              <a:rPr lang="it-IT" sz="2600" baseline="-250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2</a:t>
            </a:r>
            <a:r>
              <a:rPr lang="it-IT" sz="26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O</a:t>
            </a:r>
          </a:p>
          <a:p>
            <a:pPr marL="109728" indent="0">
              <a:buNone/>
            </a:pPr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Il titolo di Cu e scelto in modo che:</a:t>
            </a:r>
          </a:p>
          <a:p>
            <a:pPr marL="109728" indent="0">
              <a:buNone/>
            </a:pPr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5 ml di A + 5 ml di B = 10 ml</a:t>
            </a:r>
          </a:p>
          <a:p>
            <a:pPr marL="109728" indent="0">
              <a:buNone/>
            </a:pPr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Contengano una quantità di Cu completamente ridotta a caldo a Cu</a:t>
            </a:r>
            <a:r>
              <a:rPr lang="it-IT" baseline="-250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2</a:t>
            </a:r>
            <a:r>
              <a:rPr lang="it-IT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O da 0.05 g di glucosio o 0.0687 g di lattosio</a:t>
            </a:r>
          </a:p>
          <a:p>
            <a:pPr marL="109728" indent="0" algn="ctr">
              <a:buNone/>
            </a:pPr>
            <a:endParaRPr lang="it-IT" dirty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% lattosio = 0.0687 x100x20/n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dove n è il numero di ml di siero utilizzati</a:t>
            </a:r>
            <a:endParaRPr lang="it-IT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80728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Analisi del latte</a:t>
            </a:r>
            <a:endParaRPr lang="it-IT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" y="969399"/>
            <a:ext cx="9036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Determinazione del lattosio : metodo </a:t>
            </a:r>
            <a:r>
              <a:rPr lang="it-IT" sz="2400" u="sng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Fehling</a:t>
            </a:r>
            <a:endParaRPr lang="it-IT" sz="2400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99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03448" y="1484784"/>
            <a:ext cx="8229600" cy="3243816"/>
          </a:xfrm>
        </p:spPr>
        <p:txBody>
          <a:bodyPr>
            <a:normAutofit fontScale="77500" lnSpcReduction="20000"/>
          </a:bodyPr>
          <a:lstStyle/>
          <a:p>
            <a:pPr marL="109728" indent="0" algn="ctr">
              <a:buNone/>
            </a:pP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L’analisi si basa sulla determinazione dell’attività residua di alcuni enzimi notoriamente termolabili. 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In particolare si ricerca la fosfatasi che è in grado di liberare fenolo da una soluzione tamponata di </a:t>
            </a:r>
            <a:r>
              <a:rPr lang="it-IT" dirty="0" err="1" smtClean="0">
                <a:solidFill>
                  <a:srgbClr val="00B0F0"/>
                </a:solidFill>
                <a:latin typeface="Arial Black" panose="020B0A04020102020204" pitchFamily="34" charset="0"/>
              </a:rPr>
              <a:t>fenilfosfato</a:t>
            </a:r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 sodico. Il fenolo liberato viene dosato </a:t>
            </a:r>
            <a:r>
              <a:rPr lang="it-IT" dirty="0" err="1" smtClean="0">
                <a:solidFill>
                  <a:srgbClr val="00B0F0"/>
                </a:solidFill>
                <a:latin typeface="Arial Black" panose="020B0A04020102020204" pitchFamily="34" charset="0"/>
              </a:rPr>
              <a:t>colorimetricamente</a:t>
            </a:r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 dopo aggiunta del reattivo specifico 2, 6-dibromochinonclorimmide, dando il </a:t>
            </a:r>
            <a:r>
              <a:rPr lang="it-IT" dirty="0" err="1" smtClean="0">
                <a:solidFill>
                  <a:srgbClr val="00B0F0"/>
                </a:solidFill>
                <a:latin typeface="Arial Black" panose="020B0A04020102020204" pitchFamily="34" charset="0"/>
              </a:rPr>
              <a:t>dibromoindofenolo</a:t>
            </a:r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, che viene determinato a 610 nm. </a:t>
            </a:r>
            <a:r>
              <a:rPr lang="it-IT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In un latte correttamente pastorizzato, la quantità di fenolo liberata non deve superare i 4 </a:t>
            </a:r>
            <a:r>
              <a:rPr lang="it-IT" dirty="0" smtClean="0">
                <a:solidFill>
                  <a:schemeClr val="accent2"/>
                </a:solidFill>
                <a:latin typeface="Symbol" panose="05050102010706020507" pitchFamily="18" charset="2"/>
              </a:rPr>
              <a:t>m</a:t>
            </a:r>
            <a:r>
              <a:rPr lang="it-IT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g/ml</a:t>
            </a:r>
            <a:endParaRPr lang="it-IT" dirty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Analisi del latte</a:t>
            </a:r>
            <a:endParaRPr lang="it-IT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2050" name="Picture 2" descr="C:\Users\Procida Giuseppe\Desktop\Indophenol_pH_indica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293096"/>
            <a:ext cx="705678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0" y="873331"/>
            <a:ext cx="9036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Determinazione dell’attività </a:t>
            </a:r>
            <a:r>
              <a:rPr lang="it-IT" sz="2400" u="sng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fosfatasica</a:t>
            </a:r>
            <a:endParaRPr lang="it-IT" sz="2400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95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1" y="1628801"/>
            <a:ext cx="8229600" cy="2880319"/>
          </a:xfrm>
        </p:spPr>
        <p:txBody>
          <a:bodyPr>
            <a:normAutofit fontScale="77500" lnSpcReduction="20000"/>
          </a:bodyPr>
          <a:lstStyle/>
          <a:p>
            <a:pPr marL="109728" indent="0" algn="ctr">
              <a:buNone/>
            </a:pP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La </a:t>
            </a:r>
            <a:r>
              <a:rPr lang="it-IT" dirty="0" err="1" smtClean="0">
                <a:solidFill>
                  <a:srgbClr val="FFC000"/>
                </a:solidFill>
                <a:latin typeface="Arial Black" panose="020B0A04020102020204" pitchFamily="34" charset="0"/>
              </a:rPr>
              <a:t>perossidasi</a:t>
            </a: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 è un enzima in grado di attivare il H</a:t>
            </a:r>
            <a:r>
              <a:rPr lang="it-IT" baseline="-250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2</a:t>
            </a: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O</a:t>
            </a:r>
            <a:r>
              <a:rPr lang="it-IT" baseline="-250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2</a:t>
            </a: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, liberando ossigeno che ossida il reattivo           1, 4-fenilendiammina trasformandola in </a:t>
            </a:r>
            <a:r>
              <a:rPr lang="it-IT" dirty="0" err="1" smtClean="0">
                <a:solidFill>
                  <a:srgbClr val="FFC000"/>
                </a:solidFill>
                <a:latin typeface="Arial Black" panose="020B0A04020102020204" pitchFamily="34" charset="0"/>
              </a:rPr>
              <a:t>indofenolo</a:t>
            </a: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. </a:t>
            </a:r>
            <a:endParaRPr lang="it-IT" dirty="0">
              <a:solidFill>
                <a:srgbClr val="FFC000"/>
              </a:solidFill>
              <a:latin typeface="Arial Black" panose="020B0A04020102020204" pitchFamily="34" charset="0"/>
            </a:endParaRPr>
          </a:p>
          <a:p>
            <a:pPr marL="109728" indent="0">
              <a:buNone/>
            </a:pPr>
            <a:endParaRPr lang="it-IT" dirty="0" smtClean="0">
              <a:latin typeface="Arial Black" panose="020B0A04020102020204" pitchFamily="34" charset="0"/>
            </a:endParaRPr>
          </a:p>
          <a:p>
            <a:pPr marL="109728" indent="0">
              <a:buNone/>
            </a:pPr>
            <a:r>
              <a:rPr lang="it-IT" dirty="0" smtClean="0">
                <a:latin typeface="Arial Black" panose="020B0A04020102020204" pitchFamily="34" charset="0"/>
              </a:rPr>
              <a:t>Metodo: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Si introducono 5 ml di latte in una provetta, si aggiungono 5 ml della soluzione di                              1, 4-fenilendiammina, si aggiungono alcune gocce di H</a:t>
            </a:r>
            <a:r>
              <a:rPr lang="it-IT" baseline="-25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2</a:t>
            </a:r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O</a:t>
            </a:r>
            <a:r>
              <a:rPr lang="it-IT" baseline="-25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2</a:t>
            </a:r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e dopo 30 sec., si valuta </a:t>
            </a:r>
            <a:r>
              <a:rPr lang="it-IT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spettrofotometricamente</a:t>
            </a:r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la colorazione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Analisi del latte</a:t>
            </a:r>
            <a:endParaRPr lang="it-IT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" y="101208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Determinazione dell’attività perossidasica</a:t>
            </a:r>
            <a:endParaRPr lang="it-IT" sz="2400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3074" name="Picture 2" descr="C:\Users\Procida Giuseppe\Desktop\Indophenol_pH_indica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509120"/>
            <a:ext cx="6192688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42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731647"/>
          </a:xfrm>
        </p:spPr>
        <p:txBody>
          <a:bodyPr>
            <a:normAutofit fontScale="85000" lnSpcReduction="10000"/>
          </a:bodyPr>
          <a:lstStyle/>
          <a:p>
            <a:pPr marL="109728" indent="0" algn="ctr">
              <a:buNone/>
            </a:pP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1 ml di latte, in provetta sterile, sono addizionati di 1 ml de soluzione sterile di </a:t>
            </a:r>
            <a:r>
              <a:rPr lang="it-IT" dirty="0" err="1" smtClean="0">
                <a:solidFill>
                  <a:srgbClr val="00B050"/>
                </a:solidFill>
                <a:latin typeface="Arial Black" panose="020B0A04020102020204" pitchFamily="34" charset="0"/>
              </a:rPr>
              <a:t>resazzurrina</a:t>
            </a: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 ed 1 ml di una coltura di </a:t>
            </a:r>
            <a:r>
              <a:rPr lang="it-IT" i="1" dirty="0" err="1" smtClean="0">
                <a:solidFill>
                  <a:srgbClr val="00B050"/>
                </a:solidFill>
                <a:latin typeface="Arial Black" panose="020B0A04020102020204" pitchFamily="34" charset="0"/>
              </a:rPr>
              <a:t>Streptococcus</a:t>
            </a:r>
            <a:r>
              <a:rPr lang="it-IT" i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 </a:t>
            </a:r>
            <a:r>
              <a:rPr lang="it-IT" i="1" dirty="0" err="1" smtClean="0">
                <a:solidFill>
                  <a:srgbClr val="00B050"/>
                </a:solidFill>
                <a:latin typeface="Arial Black" panose="020B0A04020102020204" pitchFamily="34" charset="0"/>
              </a:rPr>
              <a:t>termophilus</a:t>
            </a: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. </a:t>
            </a:r>
            <a:r>
              <a:rPr lang="it-IT" dirty="0" smtClean="0">
                <a:solidFill>
                  <a:schemeClr val="accent3"/>
                </a:solidFill>
                <a:latin typeface="Arial Black" panose="020B0A04020102020204" pitchFamily="34" charset="0"/>
              </a:rPr>
              <a:t>Si tratta in termostato a 45°C per 2 h, quindi si osserva la variazione cromatica</a:t>
            </a:r>
            <a:endParaRPr lang="it-IT" dirty="0">
              <a:solidFill>
                <a:schemeClr val="accent3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-16443"/>
            <a:ext cx="8229600" cy="997171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Analisi del latte</a:t>
            </a:r>
            <a:endParaRPr lang="it-IT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0" y="89942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Determinazione degli antibiotici</a:t>
            </a:r>
            <a:endParaRPr lang="it-IT" sz="2400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212976"/>
            <a:ext cx="396044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38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6425" y="1917667"/>
            <a:ext cx="1594520" cy="1800200"/>
          </a:xfrm>
        </p:spPr>
        <p:txBody>
          <a:bodyPr>
            <a:normAutofit fontScale="92500" lnSpcReduction="10000"/>
          </a:bodyPr>
          <a:lstStyle/>
          <a:p>
            <a:pPr marL="109728" indent="0" algn="ctr">
              <a:buNone/>
            </a:pPr>
            <a:r>
              <a:rPr lang="it-IT" sz="1800" dirty="0" smtClean="0">
                <a:latin typeface="Arial Black" panose="020B0A04020102020204" pitchFamily="34" charset="0"/>
              </a:rPr>
              <a:t>Donna</a:t>
            </a:r>
          </a:p>
          <a:p>
            <a:pPr marL="109728" indent="0" algn="ctr">
              <a:buNone/>
            </a:pPr>
            <a:r>
              <a:rPr lang="it-IT" sz="1800" dirty="0" smtClean="0">
                <a:latin typeface="Arial Black" panose="020B0A04020102020204" pitchFamily="34" charset="0"/>
              </a:rPr>
              <a:t>Vaccino</a:t>
            </a:r>
          </a:p>
          <a:p>
            <a:pPr marL="109728" indent="0" algn="ctr">
              <a:buNone/>
            </a:pPr>
            <a:r>
              <a:rPr lang="it-IT" sz="1800" dirty="0" smtClean="0">
                <a:latin typeface="Arial Black" panose="020B0A04020102020204" pitchFamily="34" charset="0"/>
              </a:rPr>
              <a:t>Bufala</a:t>
            </a:r>
          </a:p>
          <a:p>
            <a:pPr marL="109728" indent="0" algn="ctr">
              <a:buNone/>
            </a:pPr>
            <a:r>
              <a:rPr lang="it-IT" sz="1800" dirty="0" smtClean="0">
                <a:latin typeface="Arial Black" panose="020B0A04020102020204" pitchFamily="34" charset="0"/>
              </a:rPr>
              <a:t>Capra</a:t>
            </a:r>
          </a:p>
          <a:p>
            <a:pPr marL="109728" indent="0" algn="ctr">
              <a:buNone/>
            </a:pPr>
            <a:r>
              <a:rPr lang="it-IT" sz="1800" dirty="0" smtClean="0">
                <a:latin typeface="Arial Black" panose="020B0A04020102020204" pitchFamily="34" charset="0"/>
              </a:rPr>
              <a:t>Pecora</a:t>
            </a:r>
          </a:p>
          <a:p>
            <a:pPr marL="109728" indent="0" algn="ctr">
              <a:buNone/>
            </a:pPr>
            <a:r>
              <a:rPr lang="it-IT" sz="1800" dirty="0" smtClean="0">
                <a:latin typeface="Arial Black" panose="020B0A04020102020204" pitchFamily="34" charset="0"/>
              </a:rPr>
              <a:t>Renna</a:t>
            </a:r>
            <a:endParaRPr lang="it-IT" sz="1800" dirty="0">
              <a:latin typeface="Arial Black" panose="020B0A0402010202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051720" y="1377642"/>
            <a:ext cx="12961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Residuo secco</a:t>
            </a:r>
            <a:endParaRPr lang="it-IT" dirty="0">
              <a:solidFill>
                <a:schemeClr val="accent2"/>
              </a:solidFill>
              <a:latin typeface="Arial Black" panose="020B0A04020102020204" pitchFamily="34" charset="0"/>
            </a:endParaRPr>
          </a:p>
          <a:p>
            <a:pPr algn="ctr"/>
            <a:r>
              <a:rPr lang="it-IT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12.2</a:t>
            </a:r>
          </a:p>
          <a:p>
            <a:pPr algn="ctr"/>
            <a:r>
              <a:rPr lang="it-IT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12.5</a:t>
            </a:r>
          </a:p>
          <a:p>
            <a:pPr algn="ctr"/>
            <a:r>
              <a:rPr lang="it-IT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17.5</a:t>
            </a:r>
          </a:p>
          <a:p>
            <a:pPr algn="ctr"/>
            <a:r>
              <a:rPr lang="it-IT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13.2</a:t>
            </a:r>
          </a:p>
          <a:p>
            <a:pPr algn="ctr"/>
            <a:r>
              <a:rPr lang="it-IT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18.0</a:t>
            </a:r>
          </a:p>
          <a:p>
            <a:pPr algn="ctr"/>
            <a:r>
              <a:rPr lang="it-IT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32.0</a:t>
            </a:r>
            <a:endParaRPr lang="it-IT" dirty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347864" y="1377642"/>
            <a:ext cx="8948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Lipidi</a:t>
            </a:r>
          </a:p>
          <a:p>
            <a:pPr algn="ctr"/>
            <a:endParaRPr lang="it-IT" dirty="0">
              <a:solidFill>
                <a:srgbClr val="FFC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3.8</a:t>
            </a:r>
          </a:p>
          <a:p>
            <a:pPr algn="ctr"/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3.5</a:t>
            </a:r>
          </a:p>
          <a:p>
            <a:pPr algn="ctr"/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7.5</a:t>
            </a:r>
          </a:p>
          <a:p>
            <a:pPr algn="ctr"/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4.2</a:t>
            </a:r>
          </a:p>
          <a:p>
            <a:pPr algn="ctr"/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7.2</a:t>
            </a:r>
          </a:p>
          <a:p>
            <a:pPr algn="ctr"/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17.2</a:t>
            </a:r>
            <a:endParaRPr lang="it-IT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242761" y="1366135"/>
            <a:ext cx="12653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Lattosio</a:t>
            </a:r>
          </a:p>
          <a:p>
            <a:pPr algn="ctr"/>
            <a:endParaRPr lang="it-IT" dirty="0">
              <a:solidFill>
                <a:srgbClr val="00B0F0"/>
              </a:solidFill>
              <a:latin typeface="Arial Black" panose="020B0A04020102020204" pitchFamily="34" charset="0"/>
            </a:endParaRPr>
          </a:p>
          <a:p>
            <a:pPr algn="ctr"/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6.5</a:t>
            </a:r>
          </a:p>
          <a:p>
            <a:pPr algn="ctr"/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4.8</a:t>
            </a:r>
          </a:p>
          <a:p>
            <a:pPr algn="ctr"/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4.8</a:t>
            </a:r>
          </a:p>
          <a:p>
            <a:pPr algn="ctr"/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4.4</a:t>
            </a:r>
          </a:p>
          <a:p>
            <a:pPr algn="ctr"/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4.8</a:t>
            </a:r>
          </a:p>
          <a:p>
            <a:pPr algn="ctr"/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2.6</a:t>
            </a:r>
            <a:endParaRPr lang="it-IT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535456" y="1346677"/>
            <a:ext cx="234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Proteine Caseine</a:t>
            </a:r>
          </a:p>
          <a:p>
            <a:endParaRPr lang="it-IT" dirty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r>
              <a:rPr lang="it-IT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1.3               28</a:t>
            </a:r>
          </a:p>
          <a:p>
            <a:r>
              <a:rPr lang="it-IT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3.4               78</a:t>
            </a:r>
          </a:p>
          <a:p>
            <a:r>
              <a:rPr lang="it-IT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5.0               80</a:t>
            </a:r>
          </a:p>
          <a:p>
            <a:r>
              <a:rPr lang="it-IT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3.8               76</a:t>
            </a:r>
          </a:p>
          <a:p>
            <a:r>
              <a:rPr lang="it-IT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5.5               80</a:t>
            </a:r>
          </a:p>
          <a:p>
            <a:r>
              <a:rPr lang="it-IT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10.5             83</a:t>
            </a:r>
            <a:endParaRPr lang="it-IT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884368" y="1370550"/>
            <a:ext cx="11521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Arial Black" panose="020B0A04020102020204" pitchFamily="34" charset="0"/>
              </a:rPr>
              <a:t>Ceneri</a:t>
            </a:r>
          </a:p>
          <a:p>
            <a:pPr algn="ctr"/>
            <a:endParaRPr lang="it-IT" dirty="0">
              <a:latin typeface="Arial Black" panose="020B0A04020102020204" pitchFamily="34" charset="0"/>
            </a:endParaRPr>
          </a:p>
          <a:p>
            <a:pPr algn="ctr"/>
            <a:r>
              <a:rPr lang="it-IT" dirty="0" smtClean="0">
                <a:latin typeface="Arial Black" panose="020B0A04020102020204" pitchFamily="34" charset="0"/>
              </a:rPr>
              <a:t>0.2</a:t>
            </a:r>
          </a:p>
          <a:p>
            <a:pPr algn="ctr"/>
            <a:r>
              <a:rPr lang="it-IT" dirty="0" smtClean="0">
                <a:latin typeface="Arial Black" panose="020B0A04020102020204" pitchFamily="34" charset="0"/>
              </a:rPr>
              <a:t>0.8</a:t>
            </a:r>
          </a:p>
          <a:p>
            <a:pPr algn="ctr"/>
            <a:r>
              <a:rPr lang="it-IT" dirty="0" smtClean="0">
                <a:latin typeface="Arial Black" panose="020B0A04020102020204" pitchFamily="34" charset="0"/>
              </a:rPr>
              <a:t>0.8</a:t>
            </a:r>
          </a:p>
          <a:p>
            <a:pPr algn="ctr"/>
            <a:r>
              <a:rPr lang="it-IT" dirty="0" smtClean="0">
                <a:latin typeface="Arial Black" panose="020B0A04020102020204" pitchFamily="34" charset="0"/>
              </a:rPr>
              <a:t>0.8</a:t>
            </a:r>
          </a:p>
          <a:p>
            <a:pPr algn="ctr"/>
            <a:r>
              <a:rPr lang="it-IT" dirty="0" smtClean="0">
                <a:latin typeface="Arial Black" panose="020B0A04020102020204" pitchFamily="34" charset="0"/>
              </a:rPr>
              <a:t>1.0</a:t>
            </a:r>
          </a:p>
          <a:p>
            <a:pPr algn="ctr"/>
            <a:r>
              <a:rPr lang="it-IT" dirty="0" smtClean="0">
                <a:latin typeface="Arial Black" panose="020B0A04020102020204" pitchFamily="34" charset="0"/>
              </a:rPr>
              <a:t>1.5</a:t>
            </a:r>
            <a:endParaRPr lang="it-IT" dirty="0">
              <a:latin typeface="Arial Black" panose="020B0A04020102020204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67544" y="116632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IL Latte</a:t>
            </a:r>
            <a:endParaRPr lang="it-IT" sz="3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23528" y="4221088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Composizione media percentuale del latte di alcuni mammiferi</a:t>
            </a:r>
            <a:endParaRPr lang="it-IT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19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rocida Giuseppe\Desktop\Scansioni\img0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9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000">
            <a:off x="1047905" y="117565"/>
            <a:ext cx="6553927" cy="662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2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16624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Lattosio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Frazione glucidica (K caseina)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Fattore </a:t>
            </a:r>
            <a:r>
              <a:rPr lang="it-IT" dirty="0" err="1" smtClean="0">
                <a:solidFill>
                  <a:srgbClr val="00B0F0"/>
                </a:solidFill>
                <a:latin typeface="Arial Black" panose="020B0A04020102020204" pitchFamily="34" charset="0"/>
              </a:rPr>
              <a:t>bifidus</a:t>
            </a:r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 (</a:t>
            </a:r>
            <a:r>
              <a:rPr lang="it-IT" dirty="0" err="1" smtClean="0">
                <a:solidFill>
                  <a:srgbClr val="00B0F0"/>
                </a:solidFill>
                <a:latin typeface="Arial Black" panose="020B0A04020102020204" pitchFamily="34" charset="0"/>
              </a:rPr>
              <a:t>glicopeptide</a:t>
            </a:r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)</a:t>
            </a:r>
          </a:p>
          <a:p>
            <a:pPr marL="109728" indent="0" algn="ctr">
              <a:buNone/>
            </a:pPr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Alterazioni del lattosio</a:t>
            </a:r>
          </a:p>
          <a:p>
            <a:pPr marL="109728" indent="0" algn="ctr">
              <a:buNone/>
            </a:pPr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Fermentazione lattica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Fermentazione alcolica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Fermentazione propionica</a:t>
            </a: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Fermentazione butirrica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Fermentazione </a:t>
            </a:r>
            <a:r>
              <a:rPr lang="it-IT" dirty="0" err="1" smtClean="0">
                <a:solidFill>
                  <a:schemeClr val="accent2"/>
                </a:solidFill>
                <a:latin typeface="Arial Black" panose="020B0A04020102020204" pitchFamily="34" charset="0"/>
              </a:rPr>
              <a:t>diacetillattica</a:t>
            </a:r>
            <a:endParaRPr lang="it-IT" dirty="0" smtClean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0872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I GLUCIDI</a:t>
            </a:r>
            <a:endParaRPr lang="it-IT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06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rocida Giuseppe\Desktop\Scansioni\img0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23355" y="-746957"/>
            <a:ext cx="4680520" cy="914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331640" y="369530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PROTEINE</a:t>
            </a:r>
            <a:endParaRPr lang="it-IT" sz="3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91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Procida Giuseppe\Desktop\Scansioni\img07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820000">
            <a:off x="2395663" y="-1139458"/>
            <a:ext cx="4393673" cy="864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69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ctr">
              <a:buNone/>
            </a:pP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Organizzato in forma di globuli circondato da una membrana lipoproteica. </a:t>
            </a:r>
          </a:p>
          <a:p>
            <a:pPr marL="109728" indent="0" algn="ctr">
              <a:buNone/>
            </a:pPr>
            <a:endParaRPr lang="it-IT" dirty="0" smtClean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Nella membrana sono presenti fosfolipidi, steroli e carotenoidi che orientano la parte polare verso il mezzo acquoso e la parte apolare verso la frazione </a:t>
            </a:r>
            <a:r>
              <a:rPr lang="it-IT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gliceridica</a:t>
            </a:r>
            <a:r>
              <a:rPr lang="it-IT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che costituisce il globulo</a:t>
            </a:r>
            <a:endParaRPr lang="it-IT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80728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I GRASSI</a:t>
            </a:r>
            <a:endParaRPr lang="it-IT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98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 descr="C:\Users\Procida Giuseppe\Desktop\slide_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53988"/>
            <a:ext cx="8716838" cy="644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43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le">
  <a:themeElements>
    <a:clrScheme name="Vial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ial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Vial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362</TotalTime>
  <Words>1182</Words>
  <Application>Microsoft Office PowerPoint</Application>
  <PresentationFormat>Presentazione su schermo (4:3)</PresentationFormat>
  <Paragraphs>176</Paragraphs>
  <Slides>26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33" baseType="lpstr">
      <vt:lpstr>Arial Black</vt:lpstr>
      <vt:lpstr>Lucida Sans Unicode</vt:lpstr>
      <vt:lpstr>Symbol</vt:lpstr>
      <vt:lpstr>Verdana</vt:lpstr>
      <vt:lpstr>Wingdings 2</vt:lpstr>
      <vt:lpstr>Wingdings 3</vt:lpstr>
      <vt:lpstr>Viale</vt:lpstr>
      <vt:lpstr>Presentazione standard di PowerPoint</vt:lpstr>
      <vt:lpstr>Il Latte</vt:lpstr>
      <vt:lpstr>Presentazione standard di PowerPoint</vt:lpstr>
      <vt:lpstr>Presentazione standard di PowerPoint</vt:lpstr>
      <vt:lpstr>I GLUCIDI</vt:lpstr>
      <vt:lpstr>Presentazione standard di PowerPoint</vt:lpstr>
      <vt:lpstr>Presentazione standard di PowerPoint</vt:lpstr>
      <vt:lpstr>I GRASSI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Analisi del latte</vt:lpstr>
      <vt:lpstr>Analisi del latte</vt:lpstr>
      <vt:lpstr>Analisi del latte</vt:lpstr>
      <vt:lpstr>Analisi del latte</vt:lpstr>
      <vt:lpstr>Analisi del latte</vt:lpstr>
      <vt:lpstr>Analisi del latte</vt:lpstr>
      <vt:lpstr>Analisi del latte</vt:lpstr>
      <vt:lpstr>Analisi del latte</vt:lpstr>
      <vt:lpstr>Analisi del latte</vt:lpstr>
      <vt:lpstr>Analisi del latte</vt:lpstr>
      <vt:lpstr>Analisi del latte</vt:lpstr>
      <vt:lpstr>Analisi del latte</vt:lpstr>
      <vt:lpstr>Analisi del latte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Procida Giuseppe</dc:creator>
  <cp:lastModifiedBy>Prof.ssa Cateni</cp:lastModifiedBy>
  <cp:revision>40</cp:revision>
  <dcterms:created xsi:type="dcterms:W3CDTF">2015-06-16T09:48:30Z</dcterms:created>
  <dcterms:modified xsi:type="dcterms:W3CDTF">2016-05-14T09:03:13Z</dcterms:modified>
</cp:coreProperties>
</file>