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94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78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315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5652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657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377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797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78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80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66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65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38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88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93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40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97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7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CE226D-1CD1-412A-8B1D-1D1B9977386B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5E947-4776-455F-BC22-6D186D14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141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politica monetaria della BCE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Il tasso di riferimento e le operazioni sul mercato aperto convenzionali e non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0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992639"/>
            <a:ext cx="6761672" cy="575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</a:t>
            </a:r>
            <a:r>
              <a:rPr lang="it-IT" dirty="0" smtClean="0"/>
              <a:t>politica monetaria nella crisi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97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L’inizio delle politiche non convenzionali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Riduzione dei tassi di rifinanziamento (riduzione </a:t>
            </a:r>
            <a:r>
              <a:rPr lang="it-IT" sz="2400" dirty="0" smtClean="0"/>
              <a:t>e successivo </a:t>
            </a:r>
            <a:r>
              <a:rPr lang="it-IT" sz="2400" dirty="0"/>
              <a:t>ampliamento del corridoio dei tassi)</a:t>
            </a:r>
          </a:p>
          <a:p>
            <a:r>
              <a:rPr lang="it-IT" sz="2400" dirty="0" smtClean="0"/>
              <a:t>Aste </a:t>
            </a:r>
            <a:r>
              <a:rPr lang="it-IT" sz="2400" dirty="0"/>
              <a:t>di rifinanziamento a tasso fisso e di importo </a:t>
            </a:r>
            <a:r>
              <a:rPr lang="it-IT" sz="2400" dirty="0" smtClean="0"/>
              <a:t>non predeterminato</a:t>
            </a:r>
            <a:r>
              <a:rPr lang="it-IT" sz="2400" dirty="0"/>
              <a:t>, anche fino a 12 mesi di scadenza</a:t>
            </a:r>
          </a:p>
          <a:p>
            <a:r>
              <a:rPr lang="it-IT" sz="2400" dirty="0" smtClean="0"/>
              <a:t>Acquisto </a:t>
            </a:r>
            <a:r>
              <a:rPr lang="it-IT" sz="2400" dirty="0"/>
              <a:t>di obbligazioni bancarie garantite (</a:t>
            </a:r>
            <a:r>
              <a:rPr lang="it-IT" sz="2400" i="1" dirty="0" err="1" smtClean="0"/>
              <a:t>covered</a:t>
            </a:r>
            <a:r>
              <a:rPr lang="it-IT" sz="2400" i="1" dirty="0" smtClean="0"/>
              <a:t> bonds</a:t>
            </a:r>
            <a:r>
              <a:rPr lang="it-IT" sz="2400" dirty="0"/>
              <a:t>) o altre obbligazioni</a:t>
            </a:r>
          </a:p>
          <a:p>
            <a:r>
              <a:rPr lang="it-IT" sz="2400" dirty="0" smtClean="0"/>
              <a:t>Ampliamento </a:t>
            </a:r>
            <a:r>
              <a:rPr lang="it-IT" sz="2400" dirty="0"/>
              <a:t>delle categorie di titoli accettati </a:t>
            </a:r>
            <a:r>
              <a:rPr lang="it-IT" sz="2400" dirty="0" smtClean="0"/>
              <a:t>come collaterale </a:t>
            </a:r>
            <a:r>
              <a:rPr lang="it-IT" sz="2400" dirty="0"/>
              <a:t>nelle </a:t>
            </a:r>
            <a:r>
              <a:rPr lang="it-IT" sz="2400" dirty="0" smtClean="0"/>
              <a:t>Operazioni di Mercato Aperto (OMA), anche ABS </a:t>
            </a:r>
            <a:r>
              <a:rPr lang="it-IT" sz="2400" dirty="0"/>
              <a:t>(</a:t>
            </a:r>
            <a:r>
              <a:rPr lang="it-IT" sz="2400" dirty="0" err="1"/>
              <a:t>Asset</a:t>
            </a:r>
            <a:r>
              <a:rPr lang="it-IT" sz="2400" dirty="0"/>
              <a:t> </a:t>
            </a:r>
            <a:r>
              <a:rPr lang="it-IT" sz="2400" dirty="0" err="1"/>
              <a:t>Backed</a:t>
            </a:r>
            <a:r>
              <a:rPr lang="it-IT" sz="2400" dirty="0"/>
              <a:t> Securities)</a:t>
            </a: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2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54737" y="107662"/>
            <a:ext cx="9404723" cy="1400530"/>
          </a:xfrm>
        </p:spPr>
        <p:txBody>
          <a:bodyPr>
            <a:normAutofit/>
          </a:bodyPr>
          <a:lstStyle/>
          <a:p>
            <a:r>
              <a:rPr lang="it-IT" dirty="0" smtClean="0"/>
              <a:t>Composizione dei titoli accettati come collaterali di prestiti BCE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12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26" y="1361863"/>
            <a:ext cx="8123034" cy="54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Seconda fase della crisi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La fase II si è innescata dalla </a:t>
            </a:r>
            <a:r>
              <a:rPr lang="it-IT" sz="2400" dirty="0">
                <a:solidFill>
                  <a:srgbClr val="FFFF00"/>
                </a:solidFill>
              </a:rPr>
              <a:t>crisi debitoria </a:t>
            </a:r>
            <a:r>
              <a:rPr lang="it-IT" sz="2400" dirty="0" smtClean="0">
                <a:solidFill>
                  <a:srgbClr val="FFFF00"/>
                </a:solidFill>
              </a:rPr>
              <a:t>della Grecia </a:t>
            </a:r>
            <a:r>
              <a:rPr lang="it-IT" sz="2400" dirty="0"/>
              <a:t>(alto indebitamento privato e pubblico</a:t>
            </a:r>
            <a:r>
              <a:rPr lang="it-IT" sz="2400" dirty="0" smtClean="0"/>
              <a:t>) bassa </a:t>
            </a:r>
            <a:r>
              <a:rPr lang="it-IT" sz="2400" dirty="0"/>
              <a:t>produttività/competitività e crescita.</a:t>
            </a:r>
          </a:p>
          <a:p>
            <a:r>
              <a:rPr lang="it-IT" sz="2400" dirty="0" smtClean="0"/>
              <a:t>La </a:t>
            </a:r>
            <a:r>
              <a:rPr lang="it-IT" sz="2400" dirty="0"/>
              <a:t>rinegoziazione del debito innesca, alla fine </a:t>
            </a:r>
            <a:r>
              <a:rPr lang="it-IT" sz="2400" dirty="0" smtClean="0"/>
              <a:t>del 2011</a:t>
            </a:r>
            <a:r>
              <a:rPr lang="it-IT" sz="2400" dirty="0"/>
              <a:t>, timori sulla sostenibilità finanziaria di </a:t>
            </a:r>
            <a:r>
              <a:rPr lang="it-IT" sz="2400" dirty="0" smtClean="0"/>
              <a:t>altri paesi</a:t>
            </a:r>
            <a:r>
              <a:rPr lang="it-IT" sz="2400" dirty="0"/>
              <a:t>: </a:t>
            </a:r>
            <a:r>
              <a:rPr lang="it-IT" sz="2400" dirty="0" smtClean="0"/>
              <a:t>Irlanda, (Italia), </a:t>
            </a:r>
            <a:r>
              <a:rPr lang="it-IT" sz="2400" dirty="0"/>
              <a:t>Portogallo, </a:t>
            </a:r>
            <a:r>
              <a:rPr lang="it-IT" sz="2400" dirty="0" smtClean="0"/>
              <a:t>Spagna (PIGS e PIIGS).</a:t>
            </a:r>
            <a:endParaRPr lang="it-IT" sz="2400" dirty="0"/>
          </a:p>
          <a:p>
            <a:r>
              <a:rPr lang="it-IT" sz="2400" dirty="0" smtClean="0"/>
              <a:t>Dubbi </a:t>
            </a:r>
            <a:r>
              <a:rPr lang="it-IT" sz="2400" dirty="0"/>
              <a:t>sull’intera sostenibilità </a:t>
            </a:r>
            <a:r>
              <a:rPr lang="it-IT" sz="2400" dirty="0" smtClean="0"/>
              <a:t>dell’</a:t>
            </a:r>
            <a:r>
              <a:rPr lang="it-IT" sz="2400" dirty="0" err="1" smtClean="0"/>
              <a:t>Eurosistema</a:t>
            </a:r>
            <a:r>
              <a:rPr lang="it-IT" sz="2400" dirty="0" smtClean="0"/>
              <a:t>: solo oggi prime trattative su Europa a due velocità)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problema crescente dello spread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3940"/>
            <a:ext cx="8077200" cy="500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Effetti in particolare sui titoli di stato italiani…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15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397" y="1695079"/>
            <a:ext cx="6629400" cy="50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 una contemporanea riduzione dei prestiti bancari al sistema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492" y="1799044"/>
            <a:ext cx="5420263" cy="50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Ed ulteriori interventi di politica monetaria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Swap di titoli a basso rating (corporate) detenuti </a:t>
            </a:r>
            <a:r>
              <a:rPr lang="it-IT" sz="2400" dirty="0" smtClean="0"/>
              <a:t>dagli intermediari </a:t>
            </a:r>
            <a:r>
              <a:rPr lang="it-IT" sz="2400" dirty="0"/>
              <a:t>vs. titoli a rating più alto (titoli di stato)</a:t>
            </a:r>
          </a:p>
          <a:p>
            <a:r>
              <a:rPr lang="it-IT" sz="2400" dirty="0" smtClean="0"/>
              <a:t>Swap </a:t>
            </a:r>
            <a:r>
              <a:rPr lang="it-IT" sz="2400" dirty="0"/>
              <a:t>titoli di Stato (sul mercato secondario) </a:t>
            </a:r>
            <a:r>
              <a:rPr lang="it-IT" sz="2400" dirty="0" smtClean="0"/>
              <a:t>emessi dai </a:t>
            </a:r>
            <a:r>
              <a:rPr lang="it-IT" sz="2400" dirty="0"/>
              <a:t>paesi in situazioni di particolare crisi (Grecia)</a:t>
            </a:r>
          </a:p>
          <a:p>
            <a:r>
              <a:rPr lang="it-IT" sz="2400" dirty="0" smtClean="0"/>
              <a:t>OMA </a:t>
            </a:r>
            <a:r>
              <a:rPr lang="it-IT" sz="2400" dirty="0"/>
              <a:t>in valuta estera in coordinamento con </a:t>
            </a:r>
            <a:r>
              <a:rPr lang="it-IT" sz="2400" dirty="0" smtClean="0"/>
              <a:t>altre banche </a:t>
            </a:r>
            <a:r>
              <a:rPr lang="it-IT" sz="2400" dirty="0"/>
              <a:t>centrali (FED, Banca d’Inghilterra, Banca </a:t>
            </a:r>
            <a:r>
              <a:rPr lang="it-IT" sz="2400" dirty="0" smtClean="0"/>
              <a:t>del Giappone</a:t>
            </a:r>
            <a:r>
              <a:rPr lang="it-IT" sz="2400" dirty="0"/>
              <a:t>, ecc.).</a:t>
            </a:r>
          </a:p>
          <a:p>
            <a:r>
              <a:rPr lang="it-IT" sz="2400" dirty="0" smtClean="0"/>
              <a:t>ROB </a:t>
            </a:r>
            <a:r>
              <a:rPr lang="it-IT" sz="2400" dirty="0"/>
              <a:t>ridotta dal 2% all’1%, a partire dal 18/01/2012.</a:t>
            </a: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1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Security Market Program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295401"/>
            <a:ext cx="7924800" cy="4830763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Decisione di </a:t>
            </a:r>
            <a:r>
              <a:rPr lang="it-IT" b="1" dirty="0"/>
              <a:t>acquistare titoli di stato </a:t>
            </a:r>
            <a:r>
              <a:rPr lang="it-IT" dirty="0"/>
              <a:t>emessi in euro sul </a:t>
            </a:r>
            <a:r>
              <a:rPr lang="it-IT" b="1" dirty="0"/>
              <a:t>mercato </a:t>
            </a:r>
            <a:r>
              <a:rPr lang="it-IT" b="1" dirty="0" smtClean="0"/>
              <a:t>secondario </a:t>
            </a:r>
            <a:r>
              <a:rPr lang="it-IT" dirty="0" smtClean="0"/>
              <a:t>(</a:t>
            </a:r>
            <a:r>
              <a:rPr lang="it-IT" b="1" dirty="0"/>
              <a:t>SMP, Securities Market Program</a:t>
            </a:r>
            <a:r>
              <a:rPr lang="it-IT" dirty="0"/>
              <a:t>), con contemporanea sterilizzazione:</a:t>
            </a:r>
          </a:p>
          <a:p>
            <a:pPr lvl="1"/>
            <a:r>
              <a:rPr lang="it-IT" dirty="0" smtClean="0"/>
              <a:t>Grecia </a:t>
            </a:r>
            <a:r>
              <a:rPr lang="it-IT" dirty="0"/>
              <a:t>da maggio 2010, altri PIIGS (inclusi Italia e Spagna) da agosto 2011 a fine anno.</a:t>
            </a:r>
            <a:endParaRPr lang="it-IT" dirty="0" smtClean="0"/>
          </a:p>
          <a:p>
            <a:r>
              <a:rPr lang="it-IT" dirty="0" smtClean="0"/>
              <a:t>2 </a:t>
            </a:r>
            <a:r>
              <a:rPr lang="it-IT" dirty="0"/>
              <a:t>operazioni di rifinanziamento a 3 anni</a:t>
            </a:r>
            <a:r>
              <a:rPr lang="it-IT" dirty="0" smtClean="0"/>
              <a:t>, </a:t>
            </a:r>
            <a:r>
              <a:rPr lang="en-US" dirty="0" smtClean="0"/>
              <a:t>(</a:t>
            </a:r>
            <a:r>
              <a:rPr lang="en-US" dirty="0"/>
              <a:t>longer term refinancing operations, LTROs</a:t>
            </a:r>
            <a:r>
              <a:rPr lang="en-US" dirty="0" smtClean="0"/>
              <a:t>): </a:t>
            </a:r>
            <a:r>
              <a:rPr lang="it-IT" dirty="0" smtClean="0"/>
              <a:t>I</a:t>
            </a:r>
            <a:r>
              <a:rPr lang="it-IT" dirty="0"/>
              <a:t>. 12/2011 </a:t>
            </a:r>
            <a:r>
              <a:rPr lang="it-IT" dirty="0" smtClean="0"/>
              <a:t>e II</a:t>
            </a:r>
            <a:r>
              <a:rPr lang="it-IT" dirty="0"/>
              <a:t>. </a:t>
            </a:r>
            <a:r>
              <a:rPr lang="it-IT" dirty="0" smtClean="0"/>
              <a:t>2/2012, al </a:t>
            </a:r>
            <a:r>
              <a:rPr lang="it-IT" dirty="0"/>
              <a:t>tasso fisso dell’1%: nelle due tranche di dicembre 2011 e febbraio 2012</a:t>
            </a:r>
          </a:p>
          <a:p>
            <a:r>
              <a:rPr lang="it-IT" dirty="0"/>
              <a:t>assegnati circa 1.000 md. euro (a favore di 520 e 800 banche rispettivamente).</a:t>
            </a:r>
          </a:p>
          <a:p>
            <a:r>
              <a:rPr lang="it-IT" dirty="0"/>
              <a:t>Totale 1.000 miliardi circa = afflusso netto di </a:t>
            </a:r>
            <a:r>
              <a:rPr lang="it-IT" dirty="0" smtClean="0"/>
              <a:t>risorse al </a:t>
            </a:r>
            <a:r>
              <a:rPr lang="it-IT" dirty="0"/>
              <a:t>sistema bancario europeo di oltre 500 miliardi.</a:t>
            </a:r>
          </a:p>
          <a:p>
            <a:r>
              <a:rPr lang="it-IT" b="1" dirty="0" smtClean="0"/>
              <a:t>I</a:t>
            </a:r>
            <a:r>
              <a:rPr lang="it-IT" dirty="0"/>
              <a:t>. 21/12/11, €489.2 miliardi a 523 banche. Questo ha </a:t>
            </a:r>
            <a:r>
              <a:rPr lang="it-IT" dirty="0" smtClean="0"/>
              <a:t>incluso l’allungamento </a:t>
            </a:r>
            <a:r>
              <a:rPr lang="it-IT" dirty="0"/>
              <a:t>di €45.7 mil. di prestiti </a:t>
            </a:r>
            <a:r>
              <a:rPr lang="it-IT" dirty="0" smtClean="0"/>
              <a:t> esistenti </a:t>
            </a:r>
            <a:r>
              <a:rPr lang="it-IT" dirty="0"/>
              <a:t>a 12 mesi </a:t>
            </a:r>
            <a:r>
              <a:rPr lang="it-IT" dirty="0" smtClean="0"/>
              <a:t>del 10/2011</a:t>
            </a:r>
            <a:r>
              <a:rPr lang="it-IT" dirty="0"/>
              <a:t>. Iniezione netta di liquidità, €210 miliardi in </a:t>
            </a:r>
            <a:r>
              <a:rPr lang="it-IT" dirty="0" smtClean="0"/>
              <a:t>una settimana</a:t>
            </a:r>
            <a:r>
              <a:rPr lang="it-IT" dirty="0"/>
              <a:t>.</a:t>
            </a:r>
          </a:p>
          <a:p>
            <a:r>
              <a:rPr lang="it-IT" dirty="0"/>
              <a:t>I</a:t>
            </a:r>
            <a:r>
              <a:rPr lang="it-IT" b="1" dirty="0" smtClean="0"/>
              <a:t>I</a:t>
            </a:r>
            <a:r>
              <a:rPr lang="it-IT" dirty="0"/>
              <a:t>. 29/2/12, €529.5 miliardi a 800 banche. Totale, con </a:t>
            </a:r>
            <a:r>
              <a:rPr lang="it-IT" dirty="0" smtClean="0"/>
              <a:t>altre operazioni</a:t>
            </a:r>
            <a:r>
              <a:rPr lang="it-IT" dirty="0"/>
              <a:t>, di €565.5 miliardi.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5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sui tassi bancari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19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1417320"/>
            <a:ext cx="6670347" cy="53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Gli strumenti:</a:t>
            </a:r>
            <a:br>
              <a:rPr lang="it-IT" sz="3200" dirty="0"/>
            </a:br>
            <a:r>
              <a:rPr lang="it-IT" sz="3200" dirty="0"/>
              <a:t>le operazioni di rifinanziamento principale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312" y="1853248"/>
            <a:ext cx="9455420" cy="466832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it-IT" dirty="0"/>
              <a:t>Le </a:t>
            </a:r>
            <a:r>
              <a:rPr lang="it-IT" b="1" dirty="0"/>
              <a:t>operazioni di rifinanziamento principale </a:t>
            </a:r>
            <a:r>
              <a:rPr lang="it-IT" dirty="0"/>
              <a:t>(</a:t>
            </a:r>
            <a:r>
              <a:rPr lang="it-IT" dirty="0" err="1">
                <a:solidFill>
                  <a:srgbClr val="FFFF00"/>
                </a:solidFill>
              </a:rPr>
              <a:t>Main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Refinancing</a:t>
            </a:r>
            <a:r>
              <a:rPr lang="it-IT" dirty="0">
                <a:solidFill>
                  <a:srgbClr val="FFFF00"/>
                </a:solidFill>
              </a:rPr>
              <a:t> Operations</a:t>
            </a:r>
            <a:r>
              <a:rPr lang="it-IT" dirty="0" smtClean="0">
                <a:solidFill>
                  <a:srgbClr val="FFFF00"/>
                </a:solidFill>
              </a:rPr>
              <a:t>, MRO</a:t>
            </a:r>
            <a:r>
              <a:rPr lang="it-IT" dirty="0"/>
              <a:t>) servono per controllare direttamente la </a:t>
            </a:r>
            <a:r>
              <a:rPr lang="it-IT" b="1" dirty="0"/>
              <a:t>liquidità </a:t>
            </a:r>
            <a:r>
              <a:rPr lang="it-IT" dirty="0"/>
              <a:t>sul </a:t>
            </a:r>
            <a:r>
              <a:rPr lang="it-IT" dirty="0" smtClean="0"/>
              <a:t>mercato monetario</a:t>
            </a:r>
            <a:r>
              <a:rPr lang="it-IT" dirty="0"/>
              <a:t>.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Le </a:t>
            </a:r>
            <a:r>
              <a:rPr lang="it-IT" dirty="0">
                <a:solidFill>
                  <a:srgbClr val="FFFF00"/>
                </a:solidFill>
              </a:rPr>
              <a:t>banche commerciali </a:t>
            </a:r>
            <a:r>
              <a:rPr lang="it-IT" dirty="0"/>
              <a:t>(e gli altri istituti ammessi alle operazioni di </a:t>
            </a:r>
            <a:r>
              <a:rPr lang="it-IT" dirty="0" smtClean="0"/>
              <a:t>rifinanziamento con </a:t>
            </a:r>
            <a:r>
              <a:rPr lang="it-IT" dirty="0"/>
              <a:t>la Bce), per ottenere liquidità, debbono cedere a garanzia </a:t>
            </a:r>
            <a:r>
              <a:rPr lang="it-IT" dirty="0" smtClean="0"/>
              <a:t>del “</a:t>
            </a:r>
            <a:r>
              <a:rPr lang="it-IT" b="1" dirty="0"/>
              <a:t>collaterale</a:t>
            </a:r>
            <a:r>
              <a:rPr lang="it-IT" dirty="0"/>
              <a:t>”, ossia titoli di stato </a:t>
            </a:r>
            <a:r>
              <a:rPr lang="it-IT" dirty="0" smtClean="0"/>
              <a:t>o </a:t>
            </a:r>
            <a:r>
              <a:rPr lang="it-IT" dirty="0"/>
              <a:t>altre obbligazioni caratterizzate da </a:t>
            </a:r>
            <a:r>
              <a:rPr lang="it-IT" dirty="0" smtClean="0"/>
              <a:t>un’affidabilità adeguata </a:t>
            </a:r>
            <a:r>
              <a:rPr lang="it-IT" dirty="0"/>
              <a:t>(ossia da un rating superiore ad un minimo </a:t>
            </a:r>
            <a:r>
              <a:rPr lang="it-IT" dirty="0" smtClean="0"/>
              <a:t>periodicamente fissato </a:t>
            </a:r>
            <a:r>
              <a:rPr lang="it-IT" dirty="0"/>
              <a:t>dalla stessa Bce</a:t>
            </a:r>
            <a:r>
              <a:rPr lang="it-IT" dirty="0" smtClean="0"/>
              <a:t>).  </a:t>
            </a:r>
            <a:r>
              <a:rPr lang="it-IT" dirty="0"/>
              <a:t>Sono attuate con </a:t>
            </a:r>
            <a:r>
              <a:rPr lang="it-IT" dirty="0">
                <a:solidFill>
                  <a:srgbClr val="FFFF00"/>
                </a:solidFill>
              </a:rPr>
              <a:t>frequenza settimanale </a:t>
            </a:r>
            <a:r>
              <a:rPr lang="it-IT" dirty="0"/>
              <a:t>attraverso la tecnica delle </a:t>
            </a:r>
            <a:r>
              <a:rPr lang="it-IT" dirty="0">
                <a:solidFill>
                  <a:srgbClr val="FFFF00"/>
                </a:solidFill>
              </a:rPr>
              <a:t>aste</a:t>
            </a:r>
            <a:r>
              <a:rPr lang="it-IT" dirty="0"/>
              <a:t>: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nelle </a:t>
            </a:r>
            <a:r>
              <a:rPr lang="it-IT" b="1" dirty="0"/>
              <a:t>aste a tasso fisso </a:t>
            </a:r>
            <a:r>
              <a:rPr lang="it-IT" dirty="0"/>
              <a:t>(attuate nei primi tre anni, 1999-2002</a:t>
            </a:r>
            <a:r>
              <a:rPr lang="it-IT" dirty="0" smtClean="0"/>
              <a:t>): </a:t>
            </a:r>
            <a:r>
              <a:rPr lang="it-IT" dirty="0"/>
              <a:t>la </a:t>
            </a:r>
            <a:r>
              <a:rPr lang="it-IT" dirty="0">
                <a:solidFill>
                  <a:srgbClr val="FFFF00"/>
                </a:solidFill>
              </a:rPr>
              <a:t>BCE</a:t>
            </a:r>
            <a:r>
              <a:rPr lang="it-IT" dirty="0"/>
              <a:t> </a:t>
            </a:r>
            <a:r>
              <a:rPr lang="it-IT" dirty="0" smtClean="0"/>
              <a:t>fissava il </a:t>
            </a:r>
            <a:r>
              <a:rPr lang="it-IT" dirty="0"/>
              <a:t>tasso e le assegnazioni di liquidità avvenivano pro-rata;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nelle </a:t>
            </a:r>
            <a:r>
              <a:rPr lang="it-IT" b="1" dirty="0"/>
              <a:t>aste a tasso variabile</a:t>
            </a:r>
            <a:r>
              <a:rPr lang="it-IT" dirty="0"/>
              <a:t>, il tasso era fissato dal </a:t>
            </a:r>
            <a:r>
              <a:rPr lang="it-IT" dirty="0">
                <a:solidFill>
                  <a:srgbClr val="FFFF00"/>
                </a:solidFill>
              </a:rPr>
              <a:t>mercato</a:t>
            </a:r>
            <a:r>
              <a:rPr lang="it-IT" dirty="0"/>
              <a:t>, ma non </a:t>
            </a:r>
            <a:r>
              <a:rPr lang="it-IT" dirty="0" smtClean="0"/>
              <a:t>poteva scendere </a:t>
            </a:r>
            <a:r>
              <a:rPr lang="it-IT" dirty="0"/>
              <a:t>al di sotto del </a:t>
            </a:r>
            <a:r>
              <a:rPr lang="it-IT" b="1" dirty="0"/>
              <a:t>tasso minimo di offerta sulle operazioni di </a:t>
            </a:r>
            <a:r>
              <a:rPr lang="it-IT" b="1" dirty="0" smtClean="0"/>
              <a:t>rifinanziamento principale</a:t>
            </a:r>
            <a:r>
              <a:rPr lang="it-IT" dirty="0"/>
              <a:t>: era questo (fino alla crisi) il </a:t>
            </a:r>
            <a:r>
              <a:rPr lang="it-IT" dirty="0">
                <a:solidFill>
                  <a:srgbClr val="FFFF00"/>
                </a:solidFill>
              </a:rPr>
              <a:t>“tasso ufficiale”</a:t>
            </a:r>
            <a:r>
              <a:rPr lang="it-IT" dirty="0"/>
              <a:t> </a:t>
            </a:r>
            <a:r>
              <a:rPr lang="it-IT" dirty="0" smtClean="0"/>
              <a:t>della BCE</a:t>
            </a:r>
            <a:r>
              <a:rPr lang="it-IT" dirty="0"/>
              <a:t>, che segnalava la sua politica monetaria;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dopo </a:t>
            </a:r>
            <a:r>
              <a:rPr lang="it-IT" dirty="0"/>
              <a:t>la crisi (fine 2008), il tasso è di nuovo </a:t>
            </a:r>
            <a:r>
              <a:rPr lang="it-IT" b="1" dirty="0"/>
              <a:t>fisso </a:t>
            </a:r>
            <a:r>
              <a:rPr lang="it-IT" dirty="0"/>
              <a:t>(MRO rate), ma </a:t>
            </a:r>
            <a:r>
              <a:rPr lang="it-IT" b="1" dirty="0"/>
              <a:t>con </a:t>
            </a:r>
            <a:r>
              <a:rPr lang="it-IT" b="1" dirty="0" smtClean="0"/>
              <a:t>piena aggiudicazione </a:t>
            </a:r>
            <a:r>
              <a:rPr lang="it-IT" b="1" dirty="0"/>
              <a:t>dell’importo</a:t>
            </a:r>
            <a:r>
              <a:rPr lang="it-IT" dirty="0"/>
              <a:t>, ossia la Bce fornisce tutta la liquidità </a:t>
            </a:r>
            <a:r>
              <a:rPr lang="it-IT" dirty="0" smtClean="0"/>
              <a:t>che il </a:t>
            </a:r>
            <a:r>
              <a:rPr lang="it-IT" dirty="0"/>
              <a:t>sistema chiede (a quel tasso).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8166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8226" y="219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necessità di liquidità del sistema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829800" y="6419054"/>
            <a:ext cx="762000" cy="365125"/>
          </a:xfrm>
        </p:spPr>
        <p:txBody>
          <a:bodyPr/>
          <a:lstStyle/>
          <a:p>
            <a:fld id="{E5F4FD9A-16EA-419A-8690-1E3E122E0F97}" type="slidenum">
              <a:rPr lang="it-IT" smtClean="0"/>
              <a:t>20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143000"/>
            <a:ext cx="5425552" cy="481438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24000" y="595738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</a:rPr>
              <a:t>Nel quadrante in basso, domanda di BM dell’estero (</a:t>
            </a:r>
            <a:r>
              <a:rPr lang="it-IT" dirty="0" err="1">
                <a:latin typeface="Times New Roman" panose="02020603050405020304" pitchFamily="18" charset="0"/>
              </a:rPr>
              <a:t>current</a:t>
            </a:r>
            <a:r>
              <a:rPr lang="it-IT" dirty="0">
                <a:latin typeface="Times New Roman" panose="02020603050405020304" pitchFamily="18" charset="0"/>
              </a:rPr>
              <a:t> account) e BMB (</a:t>
            </a:r>
            <a:r>
              <a:rPr lang="it-IT" dirty="0" err="1">
                <a:latin typeface="Times New Roman" panose="02020603050405020304" pitchFamily="18" charset="0"/>
              </a:rPr>
              <a:t>ris</a:t>
            </a:r>
            <a:r>
              <a:rPr lang="it-IT" dirty="0">
                <a:latin typeface="Times New Roman" panose="02020603050405020304" pitchFamily="18" charset="0"/>
              </a:rPr>
              <a:t>. libere e</a:t>
            </a:r>
          </a:p>
          <a:p>
            <a:r>
              <a:rPr lang="it-IT" dirty="0">
                <a:latin typeface="Times New Roman" panose="02020603050405020304" pitchFamily="18" charset="0"/>
              </a:rPr>
              <a:t>obbligatoria); CBPP = </a:t>
            </a:r>
            <a:r>
              <a:rPr lang="it-IT" dirty="0" err="1">
                <a:latin typeface="Times New Roman" panose="02020603050405020304" pitchFamily="18" charset="0"/>
              </a:rPr>
              <a:t>covered</a:t>
            </a:r>
            <a:r>
              <a:rPr lang="it-IT" dirty="0">
                <a:latin typeface="Times New Roman" panose="02020603050405020304" pitchFamily="18" charset="0"/>
              </a:rPr>
              <a:t> bond bancari. Nel quadrante superiore: SMP = security</a:t>
            </a:r>
          </a:p>
          <a:p>
            <a:r>
              <a:rPr lang="it-IT" dirty="0">
                <a:latin typeface="Times New Roman" panose="02020603050405020304" pitchFamily="18" charset="0"/>
              </a:rPr>
              <a:t>market </a:t>
            </a:r>
            <a:r>
              <a:rPr lang="it-IT" dirty="0" err="1">
                <a:latin typeface="Times New Roman" panose="02020603050405020304" pitchFamily="18" charset="0"/>
              </a:rPr>
              <a:t>program</a:t>
            </a:r>
            <a:r>
              <a:rPr lang="it-IT" dirty="0">
                <a:latin typeface="Times New Roman" panose="02020603050405020304" pitchFamily="18" charset="0"/>
              </a:rPr>
              <a:t> (LTRO e swap anche con BCN estere); OMA.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24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Come conseguenza la moneta e il credito si contraggono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M3 si espande a un tasso contenuto.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credito continua a essere in contrazione (</a:t>
            </a:r>
            <a:r>
              <a:rPr lang="it-IT" dirty="0" smtClean="0"/>
              <a:t>ad eccezione </a:t>
            </a:r>
            <a:r>
              <a:rPr lang="it-IT" dirty="0"/>
              <a:t>della componente estera (3) – investimenti in attività da parte di </a:t>
            </a:r>
            <a:r>
              <a:rPr lang="it-IT" dirty="0" smtClean="0"/>
              <a:t>non residenti</a:t>
            </a:r>
            <a:r>
              <a:rPr lang="it-IT" dirty="0"/>
              <a:t>)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21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7061"/>
            <a:ext cx="5943600" cy="683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24988"/>
            <a:ext cx="4499992" cy="643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9" y="418902"/>
            <a:ext cx="4499992" cy="643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672065" y="0"/>
            <a:ext cx="130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Marzo 2014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59696" y="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Aprile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55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QE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5999" y="1362805"/>
            <a:ext cx="8946541" cy="4195481"/>
          </a:xfrm>
        </p:spPr>
        <p:txBody>
          <a:bodyPr>
            <a:noAutofit/>
          </a:bodyPr>
          <a:lstStyle/>
          <a:p>
            <a:r>
              <a:rPr lang="it-IT" sz="2400" b="1" dirty="0"/>
              <a:t>Il 22 gennaio 2015 ‐ La BCE annuncia un </a:t>
            </a:r>
            <a:r>
              <a:rPr lang="it-IT" sz="2400" b="1" dirty="0" smtClean="0"/>
              <a:t>programma ampliato </a:t>
            </a:r>
            <a:r>
              <a:rPr lang="it-IT" sz="2400" b="1" dirty="0"/>
              <a:t>di acquisto di attività, </a:t>
            </a:r>
            <a:r>
              <a:rPr lang="it-IT" sz="2400" dirty="0"/>
              <a:t>obbligazioni e titoli di Stato </a:t>
            </a:r>
            <a:r>
              <a:rPr lang="it-IT" sz="2400" dirty="0" smtClean="0"/>
              <a:t>di emittenti </a:t>
            </a:r>
            <a:r>
              <a:rPr lang="it-IT" sz="2400" dirty="0"/>
              <a:t>europei.</a:t>
            </a:r>
          </a:p>
          <a:p>
            <a:r>
              <a:rPr lang="it-IT" sz="2400" dirty="0" smtClean="0"/>
              <a:t>Gli </a:t>
            </a:r>
            <a:r>
              <a:rPr lang="it-IT" sz="2400" dirty="0"/>
              <a:t>acquisti mensili nell’eurozona ammonteranno a </a:t>
            </a:r>
            <a:r>
              <a:rPr lang="it-IT" sz="2400" b="1" dirty="0"/>
              <a:t>60 </a:t>
            </a:r>
            <a:r>
              <a:rPr lang="it-IT" sz="2400" b="1" dirty="0" smtClean="0"/>
              <a:t>miliardi </a:t>
            </a:r>
            <a:r>
              <a:rPr lang="it-IT" sz="2400" dirty="0" smtClean="0"/>
              <a:t>di </a:t>
            </a:r>
            <a:r>
              <a:rPr lang="it-IT" sz="2400" dirty="0"/>
              <a:t>euro di attività.</a:t>
            </a:r>
          </a:p>
          <a:p>
            <a:r>
              <a:rPr lang="it-IT" sz="2400" dirty="0" smtClean="0"/>
              <a:t>Secondo </a:t>
            </a:r>
            <a:r>
              <a:rPr lang="it-IT" sz="2400" dirty="0"/>
              <a:t>le intenzioni, gli acquisti proseguiranno almeno </a:t>
            </a:r>
            <a:r>
              <a:rPr lang="it-IT" sz="2400" dirty="0" smtClean="0"/>
              <a:t>fino a </a:t>
            </a:r>
            <a:r>
              <a:rPr lang="it-IT" sz="2400" dirty="0"/>
              <a:t>settembre </a:t>
            </a:r>
            <a:r>
              <a:rPr lang="it-IT" sz="2400" dirty="0" smtClean="0"/>
              <a:t>2016 (ora aprile 2017 e oltre).</a:t>
            </a:r>
            <a:endParaRPr lang="it-IT" sz="2400" dirty="0"/>
          </a:p>
          <a:p>
            <a:r>
              <a:rPr lang="it-IT" sz="2400" dirty="0" smtClean="0"/>
              <a:t>In </a:t>
            </a:r>
            <a:r>
              <a:rPr lang="it-IT" sz="2400" dirty="0"/>
              <a:t>totale, almeno 1.140 miliardi di euro, estesi anche a titoli </a:t>
            </a:r>
            <a:r>
              <a:rPr lang="it-IT" sz="2400" dirty="0" smtClean="0"/>
              <a:t>di emittenti </a:t>
            </a:r>
            <a:r>
              <a:rPr lang="it-IT" sz="2400" dirty="0"/>
              <a:t>sovranazionali, a titoli emessi a fronte </a:t>
            </a:r>
            <a:r>
              <a:rPr lang="it-IT" sz="2400" dirty="0" smtClean="0"/>
              <a:t>di cartolarizzazioni </a:t>
            </a:r>
            <a:r>
              <a:rPr lang="it-IT" sz="2400" dirty="0"/>
              <a:t>(</a:t>
            </a:r>
            <a:r>
              <a:rPr lang="it-IT" sz="2400" i="1" dirty="0" err="1"/>
              <a:t>Abs</a:t>
            </a:r>
            <a:r>
              <a:rPr lang="it-IT" sz="2400" dirty="0"/>
              <a:t>) e a obbligazioni garantite (</a:t>
            </a:r>
            <a:r>
              <a:rPr lang="it-IT" sz="2400" i="1" dirty="0" err="1" smtClean="0"/>
              <a:t>covered</a:t>
            </a:r>
            <a:r>
              <a:rPr lang="it-IT" sz="2400" i="1" dirty="0" smtClean="0"/>
              <a:t> bond</a:t>
            </a:r>
            <a:r>
              <a:rPr lang="it-IT" sz="2400" dirty="0"/>
              <a:t>). Attività ammesse in garanzia operazioni </a:t>
            </a:r>
            <a:r>
              <a:rPr lang="it-IT" sz="2400" dirty="0" err="1"/>
              <a:t>Eurosistema</a:t>
            </a:r>
            <a:r>
              <a:rPr lang="it-IT" sz="2400" dirty="0"/>
              <a:t>.</a:t>
            </a: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3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Obiettivo e efficacia attesa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7366" y="1643333"/>
            <a:ext cx="9859992" cy="4525963"/>
          </a:xfrm>
        </p:spPr>
        <p:txBody>
          <a:bodyPr>
            <a:noAutofit/>
          </a:bodyPr>
          <a:lstStyle/>
          <a:p>
            <a:r>
              <a:rPr lang="it-IT" sz="2000" b="1" dirty="0"/>
              <a:t>Obiettivo</a:t>
            </a:r>
            <a:r>
              <a:rPr lang="it-IT" sz="2000" dirty="0"/>
              <a:t>. L’obiettivo ribadito del programma è </a:t>
            </a:r>
            <a:r>
              <a:rPr lang="it-IT" sz="2000" dirty="0"/>
              <a:t>l’assolvimento del </a:t>
            </a:r>
            <a:r>
              <a:rPr lang="it-IT" sz="2000" dirty="0"/>
              <a:t>mandato della stabilità dei prezzi: «far fronte ai </a:t>
            </a:r>
            <a:r>
              <a:rPr lang="it-IT" sz="2000" dirty="0"/>
              <a:t>rischi derivanti </a:t>
            </a:r>
            <a:r>
              <a:rPr lang="it-IT" sz="2000" dirty="0"/>
              <a:t>da un periodo troppo prolungato di bassa inflazione».</a:t>
            </a:r>
          </a:p>
          <a:p>
            <a:r>
              <a:rPr lang="it-IT" sz="2000" dirty="0"/>
              <a:t>Bassa </a:t>
            </a:r>
            <a:r>
              <a:rPr lang="it-IT" sz="2000" dirty="0"/>
              <a:t>inflazione/deflazione hanno «potenziali effetti </a:t>
            </a:r>
            <a:r>
              <a:rPr lang="it-IT" sz="2000" dirty="0"/>
              <a:t>di secondo </a:t>
            </a:r>
            <a:r>
              <a:rPr lang="it-IT" sz="2000" dirty="0"/>
              <a:t>impatto sul processo di formazione di salari e </a:t>
            </a:r>
            <a:r>
              <a:rPr lang="it-IT" sz="2000" dirty="0"/>
              <a:t>prezzi che </a:t>
            </a:r>
            <a:r>
              <a:rPr lang="it-IT" sz="2000" dirty="0"/>
              <a:t>rischiano di influire negativamente sull’andamento </a:t>
            </a:r>
            <a:r>
              <a:rPr lang="it-IT" sz="2000" dirty="0"/>
              <a:t>dei prezzi </a:t>
            </a:r>
            <a:r>
              <a:rPr lang="it-IT" sz="2000" dirty="0"/>
              <a:t>a medio termine».</a:t>
            </a:r>
          </a:p>
          <a:p>
            <a:r>
              <a:rPr lang="it-IT" sz="2000" b="1" dirty="0"/>
              <a:t>Efficacia </a:t>
            </a:r>
            <a:r>
              <a:rPr lang="it-IT" sz="2000" b="1" dirty="0"/>
              <a:t>attesa. </a:t>
            </a:r>
            <a:r>
              <a:rPr lang="it-IT" sz="2000" dirty="0"/>
              <a:t>Che succede in un contesto di tassi </a:t>
            </a:r>
            <a:r>
              <a:rPr lang="it-IT" sz="2000" dirty="0"/>
              <a:t>monetari vicini </a:t>
            </a:r>
            <a:r>
              <a:rPr lang="it-IT" sz="2000" dirty="0"/>
              <a:t>allo ZERO? Non si verificherà la </a:t>
            </a:r>
            <a:r>
              <a:rPr lang="it-IT" sz="2000" i="1" dirty="0"/>
              <a:t>trappola della liquidità</a:t>
            </a:r>
            <a:r>
              <a:rPr lang="it-IT" sz="2000" dirty="0"/>
              <a:t>?</a:t>
            </a:r>
          </a:p>
          <a:p>
            <a:r>
              <a:rPr lang="it-IT" sz="2000" dirty="0"/>
              <a:t>No</a:t>
            </a:r>
            <a:r>
              <a:rPr lang="it-IT" sz="2000" dirty="0"/>
              <a:t>, se l’aumento della liquidità si traduce in </a:t>
            </a:r>
            <a:r>
              <a:rPr lang="it-IT" sz="2000" dirty="0">
                <a:solidFill>
                  <a:srgbClr val="FFFF00"/>
                </a:solidFill>
              </a:rPr>
              <a:t>maggiore disponibilità </a:t>
            </a:r>
            <a:r>
              <a:rPr lang="it-IT" sz="2000" dirty="0">
                <a:solidFill>
                  <a:srgbClr val="FFFF00"/>
                </a:solidFill>
              </a:rPr>
              <a:t>di credito a favore di operatori «razionati»</a:t>
            </a:r>
            <a:r>
              <a:rPr lang="it-IT" sz="2000" dirty="0"/>
              <a:t> o </a:t>
            </a:r>
            <a:r>
              <a:rPr lang="it-IT" sz="2000" dirty="0"/>
              <a:t>che accedono </a:t>
            </a:r>
            <a:r>
              <a:rPr lang="it-IT" sz="2000" dirty="0"/>
              <a:t>al credito a condizioni costose.</a:t>
            </a:r>
          </a:p>
          <a:p>
            <a:r>
              <a:rPr lang="it-IT" sz="2000" dirty="0"/>
              <a:t>Maggiore </a:t>
            </a:r>
            <a:r>
              <a:rPr lang="it-IT" sz="2000" dirty="0"/>
              <a:t>disponibilità di credito sostiene, tendenzialmente, </a:t>
            </a:r>
            <a:r>
              <a:rPr lang="it-IT" sz="2000" dirty="0"/>
              <a:t>gli investimenti </a:t>
            </a:r>
            <a:r>
              <a:rPr lang="it-IT" sz="2000" dirty="0"/>
              <a:t>e i consumi (</a:t>
            </a:r>
            <a:r>
              <a:rPr lang="it-IT" sz="2000" dirty="0"/>
              <a:t>soprattutto </a:t>
            </a:r>
            <a:r>
              <a:rPr lang="it-IT" sz="2000" dirty="0"/>
              <a:t>durevoli) e contribuisce, </a:t>
            </a:r>
            <a:r>
              <a:rPr lang="it-IT" sz="2000" dirty="0"/>
              <a:t>in ultima </a:t>
            </a:r>
            <a:r>
              <a:rPr lang="it-IT" sz="2000" dirty="0"/>
              <a:t>analisi, a un ritorno dei tassi di inflazione verso il 2%. (</a:t>
            </a:r>
            <a:r>
              <a:rPr lang="it-IT" sz="2000" dirty="0"/>
              <a:t>è la </a:t>
            </a:r>
            <a:r>
              <a:rPr lang="it-IT" sz="2000" dirty="0"/>
              <a:t>IS che si muove !!)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6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tassi d’interesse di riferimento</a:t>
            </a:r>
            <a:endParaRPr lang="it-IT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9728" y="152400"/>
            <a:ext cx="652462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8400256" y="5373217"/>
            <a:ext cx="86409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0,00%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536160" y="5085185"/>
            <a:ext cx="86409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0,25%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672064" y="4869161"/>
            <a:ext cx="86409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-0,40%</a:t>
            </a:r>
            <a:endParaRPr lang="it-IT" sz="1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909674" y="5943600"/>
            <a:ext cx="72327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-</a:t>
            </a:r>
            <a:r>
              <a:rPr lang="it-IT" sz="1600" dirty="0"/>
              <a:t>0,329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145920" y="5680993"/>
            <a:ext cx="71526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/>
              <a:t>-0,353</a:t>
            </a:r>
          </a:p>
        </p:txBody>
      </p:sp>
      <p:sp>
        <p:nvSpPr>
          <p:cNvPr id="4" name="Rettangolo 3"/>
          <p:cNvSpPr/>
          <p:nvPr/>
        </p:nvSpPr>
        <p:spPr>
          <a:xfrm>
            <a:off x="6002039" y="6378711"/>
            <a:ext cx="45720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z="1600" dirty="0"/>
              <a:t>http://it.euribor-rates.eu/tasso-interesse-bce.asp</a:t>
            </a:r>
          </a:p>
        </p:txBody>
      </p:sp>
    </p:spTree>
    <p:extLst>
      <p:ext uri="{BB962C8B-B14F-4D97-AF65-F5344CB8AC3E}">
        <p14:creationId xmlns:p14="http://schemas.microsoft.com/office/powerpoint/2010/main" val="17848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contenuto del QE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/>
              <a:t>Cosa compra la BCE? </a:t>
            </a:r>
            <a:r>
              <a:rPr lang="it-IT" dirty="0"/>
              <a:t>La Bce sta comprando obbligazioni </a:t>
            </a:r>
            <a:r>
              <a:rPr lang="it-IT" dirty="0" smtClean="0"/>
              <a:t>con maturità </a:t>
            </a:r>
            <a:r>
              <a:rPr lang="it-IT" dirty="0"/>
              <a:t>residua 2‐30 anni. Il programma è esteso a tutte </a:t>
            </a:r>
            <a:r>
              <a:rPr lang="it-IT" dirty="0" smtClean="0"/>
              <a:t>le categorie </a:t>
            </a:r>
            <a:r>
              <a:rPr lang="it-IT" dirty="0"/>
              <a:t>di titoli con rendimento superiore al tasso sui </a:t>
            </a:r>
            <a:r>
              <a:rPr lang="it-IT" dirty="0" smtClean="0"/>
              <a:t>depositi (</a:t>
            </a:r>
            <a:r>
              <a:rPr lang="it-IT" dirty="0"/>
              <a:t>circa ‐0,2%) purché eleggibili alle operazioni dell’</a:t>
            </a:r>
            <a:r>
              <a:rPr lang="it-IT" dirty="0" err="1"/>
              <a:t>Eurosistema</a:t>
            </a:r>
            <a:r>
              <a:rPr lang="it-IT" dirty="0"/>
              <a:t>. </a:t>
            </a:r>
            <a:r>
              <a:rPr lang="it-IT" dirty="0" smtClean="0"/>
              <a:t>Gli acquisti </a:t>
            </a:r>
            <a:r>
              <a:rPr lang="it-IT" dirty="0"/>
              <a:t>vengono fatti anche sul mercato secondario.</a:t>
            </a:r>
          </a:p>
          <a:p>
            <a:r>
              <a:rPr lang="it-IT" b="1" dirty="0" smtClean="0"/>
              <a:t>Limiti</a:t>
            </a:r>
            <a:r>
              <a:rPr lang="it-IT" b="1" dirty="0"/>
              <a:t>. </a:t>
            </a:r>
            <a:r>
              <a:rPr lang="it-IT" dirty="0"/>
              <a:t>La Bce non potrà detenere più del </a:t>
            </a:r>
            <a:r>
              <a:rPr lang="it-IT" b="1" dirty="0"/>
              <a:t>25% </a:t>
            </a:r>
            <a:r>
              <a:rPr lang="it-IT" dirty="0"/>
              <a:t>di ciascuna </a:t>
            </a:r>
            <a:r>
              <a:rPr lang="it-IT" dirty="0" smtClean="0"/>
              <a:t>emissione o </a:t>
            </a:r>
            <a:r>
              <a:rPr lang="it-IT" dirty="0"/>
              <a:t>superare il </a:t>
            </a:r>
            <a:r>
              <a:rPr lang="it-IT" b="1" dirty="0"/>
              <a:t>33% </a:t>
            </a:r>
            <a:r>
              <a:rPr lang="it-IT" dirty="0"/>
              <a:t>dei bond emessi da uno Stato (quest’ultimo </a:t>
            </a:r>
            <a:r>
              <a:rPr lang="it-IT" dirty="0" smtClean="0"/>
              <a:t>limite comprende </a:t>
            </a:r>
            <a:r>
              <a:rPr lang="it-IT" dirty="0"/>
              <a:t>anche gli acquisti relativi ai piani precedenti).</a:t>
            </a:r>
          </a:p>
          <a:p>
            <a:r>
              <a:rPr lang="it-IT" b="1" dirty="0" smtClean="0"/>
              <a:t>Non </a:t>
            </a:r>
            <a:r>
              <a:rPr lang="it-IT" b="1" dirty="0"/>
              <a:t>c’è «</a:t>
            </a:r>
            <a:r>
              <a:rPr lang="it-IT" b="1" dirty="0" err="1"/>
              <a:t>mutualizzazione</a:t>
            </a:r>
            <a:r>
              <a:rPr lang="it-IT" b="1" dirty="0"/>
              <a:t>» dei rischi</a:t>
            </a:r>
            <a:r>
              <a:rPr lang="it-IT" dirty="0"/>
              <a:t>. Gli acquisti sono </a:t>
            </a:r>
            <a:r>
              <a:rPr lang="it-IT" dirty="0" smtClean="0"/>
              <a:t>suddivisi sulla </a:t>
            </a:r>
            <a:r>
              <a:rPr lang="it-IT" dirty="0"/>
              <a:t>base delle quote di capitale che ciascun Paese detiene </a:t>
            </a:r>
            <a:r>
              <a:rPr lang="it-IT" dirty="0" smtClean="0"/>
              <a:t>nella Bce </a:t>
            </a:r>
            <a:r>
              <a:rPr lang="it-IT" dirty="0"/>
              <a:t>(17,5% l’Italia) e vengono effettuati dalle singole BCN.</a:t>
            </a:r>
          </a:p>
          <a:p>
            <a:r>
              <a:rPr lang="it-IT" b="1" dirty="0" smtClean="0"/>
              <a:t>E </a:t>
            </a:r>
            <a:r>
              <a:rPr lang="it-IT" b="1" dirty="0"/>
              <a:t>i titoli greci? </a:t>
            </a:r>
            <a:r>
              <a:rPr lang="it-IT" dirty="0"/>
              <a:t>Possono essere acquistati anche titoli greci</a:t>
            </a:r>
            <a:r>
              <a:rPr lang="it-IT" dirty="0" smtClean="0"/>
              <a:t>, nonostante </a:t>
            </a:r>
            <a:r>
              <a:rPr lang="it-IT" dirty="0"/>
              <a:t>il loro rating «spazzatura». Nella pratica però la Bce </a:t>
            </a:r>
            <a:r>
              <a:rPr lang="it-IT" dirty="0" smtClean="0"/>
              <a:t>ha già </a:t>
            </a:r>
            <a:r>
              <a:rPr lang="it-IT" dirty="0"/>
              <a:t>superato il limite del 33%, durante l’attuazione del </a:t>
            </a:r>
            <a:r>
              <a:rPr lang="it-IT" i="1" dirty="0" smtClean="0"/>
              <a:t>Securities </a:t>
            </a:r>
            <a:r>
              <a:rPr lang="it-IT" i="1" dirty="0" err="1" smtClean="0"/>
              <a:t>markets</a:t>
            </a:r>
            <a:r>
              <a:rPr lang="it-IT" i="1" dirty="0" smtClean="0"/>
              <a:t> </a:t>
            </a:r>
            <a:r>
              <a:rPr lang="it-IT" i="1" dirty="0" err="1"/>
              <a:t>programme</a:t>
            </a:r>
            <a:r>
              <a:rPr lang="it-IT" dirty="0"/>
              <a:t>.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Quanta liquidità è presente oggi?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27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210" y="1192279"/>
            <a:ext cx="5634790" cy="551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… in effetti l’inflazione è ferma all’1%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28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1450849"/>
            <a:ext cx="7312469" cy="52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 l’andamento congiunturale?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29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865" y="1348483"/>
            <a:ext cx="8147461" cy="54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altri strumenti monetari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312" y="1647646"/>
            <a:ext cx="9998884" cy="460075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it-IT" dirty="0"/>
              <a:t> Operazioni per la </a:t>
            </a:r>
            <a:r>
              <a:rPr lang="it-IT" b="1" dirty="0"/>
              <a:t>gestione giornaliera della liquidità</a:t>
            </a:r>
            <a:r>
              <a:rPr lang="it-IT" dirty="0"/>
              <a:t>: sono </a:t>
            </a:r>
            <a:r>
              <a:rPr lang="it-IT" dirty="0" smtClean="0"/>
              <a:t>finalizzate a </a:t>
            </a:r>
            <a:r>
              <a:rPr lang="it-IT" dirty="0"/>
              <a:t>immettere o assorbire liquidità nel brevissimo termine (</a:t>
            </a:r>
            <a:r>
              <a:rPr lang="it-IT" dirty="0">
                <a:solidFill>
                  <a:srgbClr val="FFFF00"/>
                </a:solidFill>
              </a:rPr>
              <a:t>overnight</a:t>
            </a:r>
            <a:r>
              <a:rPr lang="it-IT" dirty="0" smtClean="0"/>
              <a:t>).  </a:t>
            </a:r>
            <a:r>
              <a:rPr lang="it-IT" dirty="0"/>
              <a:t>A seconda che le banche commerciali abbiano bisogno di liquidità a </a:t>
            </a:r>
            <a:r>
              <a:rPr lang="it-IT" dirty="0" smtClean="0"/>
              <a:t>brevissimo termine </a:t>
            </a:r>
            <a:r>
              <a:rPr lang="it-IT" dirty="0"/>
              <a:t>oppure la vogliano depositare presso la Bce, possiamo distinguere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i. nelle operazioni di rifinanziamento marginale, si applica il </a:t>
            </a:r>
            <a:r>
              <a:rPr lang="it-IT" b="1" dirty="0"/>
              <a:t>tasso overnight </a:t>
            </a:r>
            <a:r>
              <a:rPr lang="it-IT" b="1" dirty="0" smtClean="0"/>
              <a:t>di rifinanziamento </a:t>
            </a:r>
            <a:r>
              <a:rPr lang="it-IT" dirty="0"/>
              <a:t>(</a:t>
            </a:r>
            <a:r>
              <a:rPr lang="it-IT" dirty="0">
                <a:solidFill>
                  <a:srgbClr val="FFFF00"/>
                </a:solidFill>
              </a:rPr>
              <a:t>tetto dei tassi interbancari</a:t>
            </a:r>
            <a:r>
              <a:rPr lang="it-IT" dirty="0"/>
              <a:t>),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ii. nelle operazioni di deposito, si applica il </a:t>
            </a:r>
            <a:r>
              <a:rPr lang="it-IT" b="1" dirty="0"/>
              <a:t>tasso overnight di deposito </a:t>
            </a:r>
            <a:r>
              <a:rPr lang="it-IT" dirty="0"/>
              <a:t>(</a:t>
            </a:r>
            <a:r>
              <a:rPr lang="it-IT" dirty="0" smtClean="0">
                <a:solidFill>
                  <a:srgbClr val="FFFF00"/>
                </a:solidFill>
              </a:rPr>
              <a:t>pavimento per </a:t>
            </a:r>
            <a:r>
              <a:rPr lang="it-IT" dirty="0">
                <a:solidFill>
                  <a:srgbClr val="FFFF00"/>
                </a:solidFill>
              </a:rPr>
              <a:t>i tassi interbancari</a:t>
            </a:r>
            <a:r>
              <a:rPr lang="it-IT" dirty="0" smtClean="0"/>
              <a:t>), </a:t>
            </a:r>
            <a:r>
              <a:rPr lang="it-IT" u="sng" dirty="0" smtClean="0"/>
              <a:t>Nel </a:t>
            </a:r>
            <a:r>
              <a:rPr lang="it-IT" u="sng" dirty="0"/>
              <a:t>2014 questo tasso è diventato negativo</a:t>
            </a:r>
            <a:r>
              <a:rPr lang="it-IT" dirty="0"/>
              <a:t>.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Questi </a:t>
            </a:r>
            <a:r>
              <a:rPr lang="it-IT" dirty="0"/>
              <a:t>due tassi determinano un “</a:t>
            </a:r>
            <a:r>
              <a:rPr lang="it-IT" b="1" dirty="0">
                <a:solidFill>
                  <a:srgbClr val="FFFF00"/>
                </a:solidFill>
              </a:rPr>
              <a:t>corridoio</a:t>
            </a:r>
            <a:r>
              <a:rPr lang="it-IT" dirty="0"/>
              <a:t>” attorno al </a:t>
            </a:r>
            <a:r>
              <a:rPr lang="it-IT" dirty="0">
                <a:solidFill>
                  <a:srgbClr val="FFFF00"/>
                </a:solidFill>
              </a:rPr>
              <a:t>tasso minimo (o fisso</a:t>
            </a:r>
            <a:r>
              <a:rPr lang="it-IT" dirty="0" smtClean="0">
                <a:solidFill>
                  <a:srgbClr val="FFFF00"/>
                </a:solidFill>
              </a:rPr>
              <a:t>) di </a:t>
            </a:r>
            <a:r>
              <a:rPr lang="it-IT" dirty="0">
                <a:solidFill>
                  <a:srgbClr val="FFFF00"/>
                </a:solidFill>
              </a:rPr>
              <a:t>offerta</a:t>
            </a:r>
            <a:r>
              <a:rPr lang="it-IT" dirty="0"/>
              <a:t>.</a:t>
            </a:r>
          </a:p>
          <a:p>
            <a:pPr>
              <a:lnSpc>
                <a:spcPct val="120000"/>
              </a:lnSpc>
            </a:pPr>
            <a:r>
              <a:rPr lang="it-IT" dirty="0"/>
              <a:t> Altri strumenti:</a:t>
            </a:r>
          </a:p>
          <a:p>
            <a:pPr lvl="1">
              <a:lnSpc>
                <a:spcPct val="120000"/>
              </a:lnSpc>
            </a:pPr>
            <a:r>
              <a:rPr lang="it-IT" b="1" dirty="0" smtClean="0"/>
              <a:t>riserva </a:t>
            </a:r>
            <a:r>
              <a:rPr lang="it-IT" b="1" dirty="0"/>
              <a:t>obbligatoria</a:t>
            </a:r>
            <a:r>
              <a:rPr lang="it-IT" dirty="0"/>
              <a:t>: deposito su base mensile pari al 2% (poi ridotto </a:t>
            </a:r>
            <a:r>
              <a:rPr lang="it-IT" dirty="0" smtClean="0"/>
              <a:t>all‘ 1</a:t>
            </a:r>
            <a:r>
              <a:rPr lang="it-IT" dirty="0"/>
              <a:t>%) del totale dei depositi degli istituti di credito e remunerata secondo </a:t>
            </a:r>
            <a:r>
              <a:rPr lang="it-IT" dirty="0" smtClean="0"/>
              <a:t>il tasso </a:t>
            </a:r>
            <a:r>
              <a:rPr lang="it-IT" dirty="0"/>
              <a:t>medio delle operazioni di rifinanziamento principale;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operazioni </a:t>
            </a:r>
            <a:r>
              <a:rPr lang="it-IT" dirty="0"/>
              <a:t>sui </a:t>
            </a:r>
            <a:r>
              <a:rPr lang="it-IT" b="1" dirty="0"/>
              <a:t>cambi</a:t>
            </a:r>
            <a:r>
              <a:rPr lang="it-IT" dirty="0"/>
              <a:t>, gestione delle </a:t>
            </a:r>
            <a:r>
              <a:rPr lang="it-IT" b="1" dirty="0"/>
              <a:t>riserve ufficiali</a:t>
            </a:r>
            <a:r>
              <a:rPr lang="it-IT" dirty="0"/>
              <a:t>, supervisione dei </a:t>
            </a:r>
            <a:r>
              <a:rPr lang="it-IT" b="1" dirty="0" smtClean="0"/>
              <a:t>sistemi di </a:t>
            </a:r>
            <a:r>
              <a:rPr lang="it-IT" b="1" dirty="0"/>
              <a:t>pagamento</a:t>
            </a:r>
            <a:r>
              <a:rPr lang="it-IT" dirty="0"/>
              <a:t>, ecc.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597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63364" y="105430"/>
            <a:ext cx="9722840" cy="1400530"/>
          </a:xfrm>
        </p:spPr>
        <p:txBody>
          <a:bodyPr>
            <a:noAutofit/>
          </a:bodyPr>
          <a:lstStyle/>
          <a:p>
            <a:r>
              <a:rPr lang="it-IT" sz="3600" dirty="0"/>
              <a:t>Il meccanismo di trasmissione della PM con il Tasso di </a:t>
            </a:r>
            <a:r>
              <a:rPr lang="it-IT" sz="3600" dirty="0" smtClean="0"/>
              <a:t>riferimento principale: </a:t>
            </a:r>
            <a:r>
              <a:rPr lang="it-IT" sz="3600" dirty="0"/>
              <a:t>l’inizio</a:t>
            </a:r>
            <a:endParaRPr lang="it-IT" sz="3600" dirty="0"/>
          </a:p>
        </p:txBody>
      </p:sp>
      <p:pic>
        <p:nvPicPr>
          <p:cNvPr id="5" name="Picture 3" descr="corrido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03512" y="1505960"/>
            <a:ext cx="7416750" cy="5352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21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764" y="547689"/>
            <a:ext cx="837247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11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sei fasi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it-IT" dirty="0" smtClean="0"/>
              <a:t>Transizione all’Unione Monetaria (1999 primi 6 mesi): si fissa il tasso di rifinanziamento principale (TRP) a 2,5%</a:t>
            </a:r>
          </a:p>
          <a:p>
            <a:pPr marL="550926" indent="-514350">
              <a:buFont typeface="+mj-lt"/>
              <a:buAutoNum type="arabicPeriod"/>
            </a:pPr>
            <a:r>
              <a:rPr lang="it-IT" dirty="0" smtClean="0"/>
              <a:t>Novembre 1999-2000: pressioni sull’inflazione per aumento prezzi sulle importazioni e aumento del TRP al 4,75%</a:t>
            </a:r>
          </a:p>
          <a:p>
            <a:pPr marL="550926" indent="-514350">
              <a:buFont typeface="+mj-lt"/>
              <a:buAutoNum type="arabicPeriod"/>
            </a:pPr>
            <a:r>
              <a:rPr lang="it-IT" dirty="0" smtClean="0"/>
              <a:t>2001-metà 2003: instabilità dei mercati reali e finanziari, aumento dell’incertezza, riduzione del TRP al 2%</a:t>
            </a:r>
          </a:p>
          <a:p>
            <a:pPr marL="550926" indent="-514350">
              <a:buFont typeface="+mj-lt"/>
              <a:buAutoNum type="arabicPeriod"/>
            </a:pPr>
            <a:r>
              <a:rPr lang="it-IT" dirty="0" smtClean="0"/>
              <a:t>2003-2005 nessuna variazione di TRP</a:t>
            </a:r>
          </a:p>
          <a:p>
            <a:pPr marL="550926" indent="-514350">
              <a:buFont typeface="+mj-lt"/>
              <a:buAutoNum type="arabicPeriod"/>
            </a:pPr>
            <a:r>
              <a:rPr lang="it-IT" dirty="0" smtClean="0"/>
              <a:t>Dicembre 2005-luglio 2008: inflazione crescente e espansione economica si decidono aumenti successivi fino al 4,25% del TRP</a:t>
            </a:r>
          </a:p>
          <a:p>
            <a:pPr marL="550926" indent="-514350">
              <a:buFont typeface="+mj-lt"/>
              <a:buAutoNum type="arabicPeriod"/>
            </a:pPr>
            <a:r>
              <a:rPr lang="it-IT" dirty="0" smtClean="0"/>
              <a:t>Da ottobre 2008 a maggio 2009 rapida riduzione del TRP all’1% a causa dell’aumento dei problemi finanziari creati dalla crisi finanziaria globale</a:t>
            </a:r>
          </a:p>
          <a:p>
            <a:pPr marL="550926" indent="-514350">
              <a:buFont typeface="+mj-lt"/>
              <a:buAutoNum type="arabicPeriod"/>
            </a:pP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0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due fasi cicliche europee della crisi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In Europa 2 fasi congiunturali:</a:t>
            </a:r>
          </a:p>
          <a:p>
            <a:pPr lvl="1"/>
            <a:r>
              <a:rPr lang="it-IT" sz="2400" dirty="0"/>
              <a:t>I) 2008 (IV trimestre) – 2011 (III trimestre)</a:t>
            </a:r>
          </a:p>
          <a:p>
            <a:pPr lvl="1"/>
            <a:r>
              <a:rPr lang="it-IT" sz="2400" dirty="0"/>
              <a:t>II) 2011 (IV trimestre) – Estate 2014 </a:t>
            </a:r>
          </a:p>
          <a:p>
            <a:r>
              <a:rPr lang="it-IT" sz="2400" dirty="0" smtClean="0"/>
              <a:t>La </a:t>
            </a:r>
            <a:r>
              <a:rPr lang="it-IT" sz="2400" dirty="0"/>
              <a:t>fase I inizia con il crollo di </a:t>
            </a:r>
            <a:r>
              <a:rPr lang="it-IT" sz="2400" dirty="0" err="1"/>
              <a:t>Lemhan</a:t>
            </a:r>
            <a:r>
              <a:rPr lang="it-IT" sz="2400" dirty="0"/>
              <a:t> </a:t>
            </a:r>
            <a:r>
              <a:rPr lang="it-IT" sz="2400" dirty="0" err="1" smtClean="0"/>
              <a:t>Brothers</a:t>
            </a:r>
            <a:r>
              <a:rPr lang="it-IT" sz="2400" dirty="0" smtClean="0"/>
              <a:t> e </a:t>
            </a:r>
            <a:r>
              <a:rPr lang="it-IT" sz="2400" dirty="0"/>
              <a:t>si manifesta con un forte calo </a:t>
            </a:r>
            <a:r>
              <a:rPr lang="it-IT" sz="2400" dirty="0" smtClean="0"/>
              <a:t>delle esportazioni </a:t>
            </a:r>
            <a:r>
              <a:rPr lang="it-IT" sz="2400" dirty="0"/>
              <a:t>(</a:t>
            </a:r>
            <a:r>
              <a:rPr lang="it-IT" sz="2400" dirty="0" err="1"/>
              <a:t>dom</a:t>
            </a:r>
            <a:r>
              <a:rPr lang="it-IT" sz="2400" dirty="0"/>
              <a:t>. estera).</a:t>
            </a:r>
          </a:p>
          <a:p>
            <a:r>
              <a:rPr lang="it-IT" sz="2400" dirty="0" smtClean="0"/>
              <a:t>La </a:t>
            </a:r>
            <a:r>
              <a:rPr lang="it-IT" sz="2400" dirty="0"/>
              <a:t>fase II inizia con la crisi dei debiti sovrani</a:t>
            </a:r>
            <a:r>
              <a:rPr lang="it-IT" sz="2400" dirty="0" smtClean="0"/>
              <a:t>. Si </a:t>
            </a:r>
            <a:r>
              <a:rPr lang="it-IT" sz="2400" dirty="0"/>
              <a:t>combinano crisi finanziaria e shock reali.</a:t>
            </a: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5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situazione congiunturale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8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24001"/>
            <a:ext cx="5581432" cy="51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L’andamento dei prezzi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9</a:t>
            </a:fld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2694432" y="1221550"/>
            <a:ext cx="6982968" cy="5636450"/>
            <a:chOff x="713232" y="1001704"/>
            <a:chExt cx="6982968" cy="563645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280" y="3780176"/>
              <a:ext cx="6979920" cy="2857978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232" y="1001704"/>
              <a:ext cx="6982968" cy="2859226"/>
            </a:xfrm>
            <a:prstGeom prst="rect">
              <a:avLst/>
            </a:prstGeom>
          </p:spPr>
        </p:pic>
      </p:grpSp>
      <p:cxnSp>
        <p:nvCxnSpPr>
          <p:cNvPr id="8" name="Connettore 1 7"/>
          <p:cNvCxnSpPr/>
          <p:nvPr/>
        </p:nvCxnSpPr>
        <p:spPr>
          <a:xfrm flipV="1">
            <a:off x="3124200" y="3925019"/>
            <a:ext cx="5950789" cy="3738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7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1654</Words>
  <Application>Microsoft Office PowerPoint</Application>
  <PresentationFormat>Widescreen</PresentationFormat>
  <Paragraphs>116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Arial</vt:lpstr>
      <vt:lpstr>Century Gothic</vt:lpstr>
      <vt:lpstr>Times New Roman</vt:lpstr>
      <vt:lpstr>Wingdings 3</vt:lpstr>
      <vt:lpstr>Ione</vt:lpstr>
      <vt:lpstr>La politica monetaria della BCE</vt:lpstr>
      <vt:lpstr>Gli strumenti: le operazioni di rifinanziamento principale</vt:lpstr>
      <vt:lpstr>Gli altri strumenti monetari</vt:lpstr>
      <vt:lpstr>Il meccanismo di trasmissione della PM con il Tasso di riferimento principale: l’inizio</vt:lpstr>
      <vt:lpstr>Presentazione standard di PowerPoint</vt:lpstr>
      <vt:lpstr>Le sei fasi</vt:lpstr>
      <vt:lpstr>Le due fasi cicliche europee della crisi</vt:lpstr>
      <vt:lpstr>La situazione congiunturale</vt:lpstr>
      <vt:lpstr>L’andamento dei prezzi</vt:lpstr>
      <vt:lpstr>La politica monetaria nella crisi</vt:lpstr>
      <vt:lpstr>L’inizio delle politiche non convenzionali</vt:lpstr>
      <vt:lpstr>Composizione dei titoli accettati come collaterali di prestiti BCE</vt:lpstr>
      <vt:lpstr>Seconda fase della crisi</vt:lpstr>
      <vt:lpstr>Il problema crescente dello spread</vt:lpstr>
      <vt:lpstr>Effetti in particolare sui titoli di stato italiani…</vt:lpstr>
      <vt:lpstr>E una contemporanea riduzione dei prestiti bancari al sistema </vt:lpstr>
      <vt:lpstr>Ed ulteriori interventi di politica monetaria</vt:lpstr>
      <vt:lpstr>Il Security Market Program</vt:lpstr>
      <vt:lpstr>Effetto sui tassi bancari</vt:lpstr>
      <vt:lpstr>La necessità di liquidità del sistema</vt:lpstr>
      <vt:lpstr>Come conseguenza la moneta e il credito si contraggono</vt:lpstr>
      <vt:lpstr>Presentazione standard di PowerPoint</vt:lpstr>
      <vt:lpstr>Il QE</vt:lpstr>
      <vt:lpstr>Obiettivo e efficacia attesa</vt:lpstr>
      <vt:lpstr>I tassi d’interesse di riferimento</vt:lpstr>
      <vt:lpstr>Il contenuto del QE</vt:lpstr>
      <vt:lpstr>Quanta liquidità è presente oggi?</vt:lpstr>
      <vt:lpstr>… in effetti l’inflazione è ferma all’1%</vt:lpstr>
      <vt:lpstr>E l’andamento congiunturale?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politica monetaria della BCE</dc:title>
  <dc:creator>User</dc:creator>
  <cp:lastModifiedBy>User</cp:lastModifiedBy>
  <cp:revision>6</cp:revision>
  <dcterms:created xsi:type="dcterms:W3CDTF">2017-03-10T08:27:32Z</dcterms:created>
  <dcterms:modified xsi:type="dcterms:W3CDTF">2017-03-10T09:25:23Z</dcterms:modified>
</cp:coreProperties>
</file>