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6" r:id="rId2"/>
    <p:sldId id="258" r:id="rId3"/>
    <p:sldId id="289" r:id="rId4"/>
    <p:sldId id="287" r:id="rId5"/>
    <p:sldId id="288" r:id="rId6"/>
    <p:sldId id="308" r:id="rId7"/>
    <p:sldId id="290" r:id="rId8"/>
    <p:sldId id="291" r:id="rId9"/>
    <p:sldId id="283" r:id="rId10"/>
    <p:sldId id="268" r:id="rId11"/>
    <p:sldId id="270" r:id="rId12"/>
    <p:sldId id="271" r:id="rId13"/>
    <p:sldId id="309" r:id="rId14"/>
    <p:sldId id="310" r:id="rId15"/>
    <p:sldId id="284" r:id="rId16"/>
    <p:sldId id="296" r:id="rId17"/>
    <p:sldId id="297" r:id="rId18"/>
    <p:sldId id="304" r:id="rId19"/>
    <p:sldId id="306" r:id="rId20"/>
    <p:sldId id="305" r:id="rId21"/>
    <p:sldId id="307" r:id="rId22"/>
    <p:sldId id="303" r:id="rId23"/>
    <p:sldId id="299" r:id="rId24"/>
    <p:sldId id="300" r:id="rId25"/>
    <p:sldId id="301" r:id="rId26"/>
    <p:sldId id="298" r:id="rId27"/>
    <p:sldId id="302" r:id="rId28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822" autoAdjust="0"/>
  </p:normalViewPr>
  <p:slideViewPr>
    <p:cSldViewPr>
      <p:cViewPr varScale="1">
        <p:scale>
          <a:sx n="71" d="100"/>
          <a:sy n="71" d="100"/>
        </p:scale>
        <p:origin x="114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FBB7DD9-92A7-4260-BF90-41D440840892}" type="datetimeFigureOut">
              <a:rPr lang="it-IT"/>
              <a:pPr>
                <a:defRPr/>
              </a:pPr>
              <a:t>06/03/2017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2713781-FD65-41FB-99A0-4AACF972E11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24209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4040DD-2A26-420A-A9DB-E371F7AEE9F6}" type="slidenum">
              <a:rPr lang="it-IT" alt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it-IT" altLang="it-IT">
              <a:cs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7422280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D18D30-712A-4634-BC15-21047BC6EC5A}" type="slidenum">
              <a:rPr lang="it-IT" alt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it-IT" altLang="it-IT">
              <a:cs typeface="Arial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064800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B73AA8-B98C-4C4F-B13C-3103F28E490C}" type="slidenum">
              <a:rPr lang="it-IT" alt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it-IT" altLang="it-IT">
              <a:cs typeface="Arial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766814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ACDA0E-885A-42B7-A634-61C8AC1C7066}" type="slidenum">
              <a:rPr lang="it-IT" alt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it-IT" altLang="it-IT">
              <a:cs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21544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2E1657-62D1-4BEB-916A-26F8C12B7A34}" type="slidenum">
              <a:rPr lang="it-IT" alt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it-IT" altLang="it-IT">
              <a:cs typeface="Arial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606392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E54435-BC88-4E4F-803C-8845BAE89601}" type="slidenum">
              <a:rPr lang="it-IT" alt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it-IT" altLang="it-IT">
              <a:cs typeface="Arial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766507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ED8960-9444-4AD6-A317-EA517BA41911}" type="slidenum">
              <a:rPr lang="it-IT" alt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it-IT" altLang="it-IT">
              <a:cs typeface="Arial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85341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C8F8EB-576A-4D6D-8205-168F797947E9}" type="slidenum">
              <a:rPr lang="it-IT" alt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it-IT" altLang="it-IT">
              <a:cs typeface="Arial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886427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1CD8DE-960E-42A3-93F8-6EDD811A233B}" type="slidenum">
              <a:rPr lang="it-IT" alt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it-IT" altLang="it-IT">
              <a:cs typeface="Arial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954471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526474-0F76-41E4-BF92-6892793D22C4}" type="slidenum">
              <a:rPr lang="it-IT" alt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it-IT" altLang="it-IT">
              <a:cs typeface="Arial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098209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569112-C4A3-4DF6-B7DC-9975C5E967C6}" type="slidenum">
              <a:rPr lang="it-IT" alt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it-IT" altLang="it-IT">
              <a:cs typeface="Arial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007710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D589C-ED4E-432E-8995-FAD8F755139B}" type="datetime1">
              <a:rPr lang="it-IT"/>
              <a:pPr>
                <a:defRPr/>
              </a:pPr>
              <a:t>06/03/2017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6B8AB-741F-4B2D-8AB3-DA2AB9339BC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2785A-279D-4E5B-B38D-87D5BCBD1F89}" type="datetime1">
              <a:rPr lang="it-IT"/>
              <a:pPr>
                <a:defRPr/>
              </a:pPr>
              <a:t>06/03/2017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0B826-F0DA-414F-8114-CBE6B3EA38C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711FF-EF9D-4769-8547-18B293BE6323}" type="datetime1">
              <a:rPr lang="it-IT"/>
              <a:pPr>
                <a:defRPr/>
              </a:pPr>
              <a:t>06/03/2017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6AF73-80B4-4296-9D4D-B152DB068B4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85800" y="228600"/>
            <a:ext cx="7772400" cy="5867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cs typeface="Arial" charset="0"/>
              </a:defRPr>
            </a:lvl1pPr>
          </a:lstStyle>
          <a:p>
            <a:fld id="{C3C53669-9906-4E86-BDFF-5E3DC100FB24}" type="datetime1">
              <a:rPr lang="it-IT"/>
              <a:pPr/>
              <a:t>06/03/2017</a:t>
            </a:fld>
            <a:endParaRPr lang="en-US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5DEF5-3AC0-4E46-AFEC-A0AB6E71592C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D9701-20EE-45AB-A453-D33CC4E557C4}" type="datetime1">
              <a:rPr lang="it-IT"/>
              <a:pPr>
                <a:defRPr/>
              </a:pPr>
              <a:t>06/03/2017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2DFEA-7E39-42AB-BB47-B1AD90B97CA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63086-AD25-494C-B1B2-242943EEA963}" type="datetime1">
              <a:rPr lang="it-IT"/>
              <a:pPr>
                <a:defRPr/>
              </a:pPr>
              <a:t>06/03/2017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615D2-0BAB-4E8A-8F8E-F788C913EAA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7D0D2-C841-487B-BA31-0FAD50A28084}" type="datetime1">
              <a:rPr lang="it-IT"/>
              <a:pPr>
                <a:defRPr/>
              </a:pPr>
              <a:t>06/03/2017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D7BBC-BB80-42DF-8FB4-2B2A0BB573B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004BD-A650-49F0-80A0-9A764F52F2FE}" type="datetime1">
              <a:rPr lang="it-IT"/>
              <a:pPr>
                <a:defRPr/>
              </a:pPr>
              <a:t>06/03/2017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55363-D38C-4D1D-9C5D-8223A93B154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8DEC1-4051-42CF-ABC2-55684F1B28A0}" type="datetime1">
              <a:rPr lang="it-IT"/>
              <a:pPr>
                <a:defRPr/>
              </a:pPr>
              <a:t>06/03/2017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AF764-362D-4820-AC5D-C615199322E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01DB4-0FEA-4014-973A-A6E28D770D34}" type="datetime1">
              <a:rPr lang="it-IT"/>
              <a:pPr>
                <a:defRPr/>
              </a:pPr>
              <a:t>06/03/2017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0131B-F158-43E2-A02B-BE4572D7E75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F2E51-C460-43AC-A6FC-CBF7EC4F0C89}" type="datetime1">
              <a:rPr lang="it-IT"/>
              <a:pPr>
                <a:defRPr/>
              </a:pPr>
              <a:t>06/03/2017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846F3-DEFF-48A8-B303-76108D3E091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4D76F-2151-42A1-89B5-7F909041239E}" type="datetime1">
              <a:rPr lang="it-IT"/>
              <a:pPr>
                <a:defRPr/>
              </a:pPr>
              <a:t>06/03/2017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393FB-02FA-41F4-A710-2CDB331B1A9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3E40B2-9ED4-4DFA-B382-A94C2FD7EC85}" type="datetime1">
              <a:rPr lang="it-IT"/>
              <a:pPr>
                <a:defRPr/>
              </a:pPr>
              <a:t>06/03/2017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3F2D82-FAC7-44E0-BAB9-44FF45A50CC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B508DF-3C40-48DB-96B8-42568CE5B827}" type="slidenum">
              <a:rPr lang="it-IT"/>
              <a:pPr>
                <a:defRPr/>
              </a:pPr>
              <a:t>1</a:t>
            </a:fld>
            <a:endParaRPr lang="it-IT"/>
          </a:p>
        </p:txBody>
      </p:sp>
      <p:sp>
        <p:nvSpPr>
          <p:cNvPr id="15361" name="CasellaDiTesto 1"/>
          <p:cNvSpPr txBox="1">
            <a:spLocks noChangeArrowheads="1"/>
          </p:cNvSpPr>
          <p:nvPr/>
        </p:nvSpPr>
        <p:spPr bwMode="auto">
          <a:xfrm>
            <a:off x="1547813" y="2133600"/>
            <a:ext cx="618807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600" b="1">
                <a:solidFill>
                  <a:srgbClr val="C00000"/>
                </a:solidFill>
                <a:latin typeface="Comic Sans MS" pitchFamily="66" charset="0"/>
              </a:rPr>
              <a:t>APPARATO SCHELETRICO</a:t>
            </a:r>
          </a:p>
          <a:p>
            <a:endParaRPr lang="it-IT" sz="3600" b="1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it-IT" sz="2400" b="1">
                <a:solidFill>
                  <a:srgbClr val="C00000"/>
                </a:solidFill>
                <a:latin typeface="Comic Sans MS" pitchFamily="66" charset="0"/>
              </a:rPr>
              <a:t>-INTRODUZIONE-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2BCEE0-CF22-44ED-A970-3E765C159E0F}" type="slidenum">
              <a:rPr lang="it-IT"/>
              <a:pPr>
                <a:defRPr/>
              </a:pPr>
              <a:t>10</a:t>
            </a:fld>
            <a:endParaRPr lang="it-IT"/>
          </a:p>
        </p:txBody>
      </p:sp>
      <p:sp>
        <p:nvSpPr>
          <p:cNvPr id="30721" name="Text Box 2"/>
          <p:cNvSpPr txBox="1">
            <a:spLocks noChangeArrowheads="1"/>
          </p:cNvSpPr>
          <p:nvPr/>
        </p:nvSpPr>
        <p:spPr bwMode="auto">
          <a:xfrm>
            <a:off x="838200" y="457200"/>
            <a:ext cx="7543800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4400" b="1">
                <a:solidFill>
                  <a:srgbClr val="C00000"/>
                </a:solidFill>
                <a:latin typeface="Comic Sans MS" pitchFamily="66" charset="0"/>
              </a:rPr>
              <a:t>ESISTONO </a:t>
            </a:r>
          </a:p>
          <a:p>
            <a:pPr algn="ctr">
              <a:spcBef>
                <a:spcPct val="50000"/>
              </a:spcBef>
            </a:pPr>
            <a:r>
              <a:rPr lang="it-IT" altLang="it-IT" sz="4400" b="1">
                <a:solidFill>
                  <a:srgbClr val="C00000"/>
                </a:solidFill>
                <a:latin typeface="Comic Sans MS" pitchFamily="66" charset="0"/>
              </a:rPr>
              <a:t>2 TIPI di OSSO</a:t>
            </a:r>
          </a:p>
        </p:txBody>
      </p:sp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179388" y="4410075"/>
            <a:ext cx="3886200" cy="1228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4400" b="1">
                <a:latin typeface="Comic Sans MS" pitchFamily="66" charset="0"/>
              </a:rPr>
              <a:t>COMPATTO</a:t>
            </a:r>
          </a:p>
          <a:p>
            <a:pPr algn="ctr">
              <a:spcBef>
                <a:spcPct val="50000"/>
              </a:spcBef>
            </a:pPr>
            <a:r>
              <a:rPr lang="it-IT" altLang="it-IT" sz="2000" b="1">
                <a:latin typeface="Comic Sans MS" pitchFamily="66" charset="0"/>
              </a:rPr>
              <a:t>(denso)</a:t>
            </a: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5235575" y="4410075"/>
            <a:ext cx="3657600" cy="1228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4400" b="1">
                <a:latin typeface="Comic Sans MS" pitchFamily="66" charset="0"/>
              </a:rPr>
              <a:t>SPUGNOSO</a:t>
            </a:r>
          </a:p>
          <a:p>
            <a:pPr algn="ctr">
              <a:spcBef>
                <a:spcPct val="50000"/>
              </a:spcBef>
            </a:pPr>
            <a:r>
              <a:rPr lang="it-IT" altLang="it-IT" sz="2000" b="1">
                <a:latin typeface="Comic Sans MS" pitchFamily="66" charset="0"/>
              </a:rPr>
              <a:t>(cellulare o spongioso)</a:t>
            </a:r>
          </a:p>
        </p:txBody>
      </p:sp>
      <p:sp>
        <p:nvSpPr>
          <p:cNvPr id="569349" name="Line 5"/>
          <p:cNvSpPr>
            <a:spLocks noChangeShapeType="1"/>
          </p:cNvSpPr>
          <p:nvPr/>
        </p:nvSpPr>
        <p:spPr bwMode="auto">
          <a:xfrm flipH="1">
            <a:off x="2057400" y="2438400"/>
            <a:ext cx="1524000" cy="1524000"/>
          </a:xfrm>
          <a:prstGeom prst="line">
            <a:avLst/>
          </a:prstGeom>
          <a:noFill/>
          <a:ln w="44450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  <a:effectLst/>
          <a:extLst/>
        </p:spPr>
        <p:txBody>
          <a:bodyPr lIns="92075" tIns="46038" rIns="92075" bIns="4603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569350" name="Line 6"/>
          <p:cNvSpPr>
            <a:spLocks noChangeShapeType="1"/>
          </p:cNvSpPr>
          <p:nvPr/>
        </p:nvSpPr>
        <p:spPr bwMode="auto">
          <a:xfrm>
            <a:off x="6934200" y="3886200"/>
            <a:ext cx="0" cy="0"/>
          </a:xfrm>
          <a:prstGeom prst="line">
            <a:avLst/>
          </a:prstGeom>
          <a:noFill/>
          <a:ln>
            <a:noFill/>
          </a:ln>
          <a:effectLst/>
          <a:extLst/>
        </p:spPr>
        <p:txBody>
          <a:bodyPr lIns="92075" tIns="46038" rIns="92075" bIns="4603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569351" name="Line 7"/>
          <p:cNvSpPr>
            <a:spLocks noChangeShapeType="1"/>
          </p:cNvSpPr>
          <p:nvPr/>
        </p:nvSpPr>
        <p:spPr bwMode="auto">
          <a:xfrm>
            <a:off x="5562600" y="2438400"/>
            <a:ext cx="1524000" cy="1524000"/>
          </a:xfrm>
          <a:prstGeom prst="line">
            <a:avLst/>
          </a:prstGeom>
          <a:noFill/>
          <a:ln w="44450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  <a:effectLst/>
          <a:extLst/>
        </p:spPr>
        <p:txBody>
          <a:bodyPr lIns="92075" tIns="46038" rIns="92075" bIns="4603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569352" name="Text Box 8"/>
          <p:cNvSpPr txBox="1">
            <a:spLocks noChangeArrowheads="1"/>
          </p:cNvSpPr>
          <p:nvPr/>
        </p:nvSpPr>
        <p:spPr bwMode="auto">
          <a:xfrm>
            <a:off x="539750" y="0"/>
            <a:ext cx="7561263" cy="369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it-IT" altLang="it-IT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06BF7C-0E8D-441D-B703-E0DD23D87961}" type="slidenum">
              <a:rPr lang="it-IT"/>
              <a:pPr>
                <a:defRPr/>
              </a:pPr>
              <a:t>11</a:t>
            </a:fld>
            <a:endParaRPr lang="it-IT"/>
          </a:p>
        </p:txBody>
      </p:sp>
      <p:pic>
        <p:nvPicPr>
          <p:cNvPr id="32769" name="Picture 2" descr="femo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2394" y="11860"/>
            <a:ext cx="57515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5492" name="Line 4"/>
          <p:cNvSpPr>
            <a:spLocks noChangeShapeType="1"/>
          </p:cNvSpPr>
          <p:nvPr/>
        </p:nvSpPr>
        <p:spPr bwMode="auto">
          <a:xfrm>
            <a:off x="3454400" y="5124450"/>
            <a:ext cx="795338" cy="976313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none" w="sm" len="sm"/>
            <a:tailEnd type="triangle" w="sm" len="sm"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n-lt"/>
              <a:cs typeface="+mn-cs"/>
            </a:endParaRPr>
          </a:p>
        </p:txBody>
      </p:sp>
      <p:sp>
        <p:nvSpPr>
          <p:cNvPr id="575494" name="Text Box 6"/>
          <p:cNvSpPr txBox="1">
            <a:spLocks noGrp="1" noChangeArrowheads="1"/>
          </p:cNvSpPr>
          <p:nvPr>
            <p:ph type="title"/>
          </p:nvPr>
        </p:nvSpPr>
        <p:spPr>
          <a:xfrm>
            <a:off x="4248150" y="227013"/>
            <a:ext cx="3276600" cy="609600"/>
          </a:xfrm>
          <a:extLst/>
        </p:spPr>
        <p:txBody>
          <a:bodyPr lIns="92075" tIns="46038" rIns="92075" bIns="46038"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it-IT" alt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osso spugnoso</a:t>
            </a:r>
            <a:endParaRPr lang="en-US" altLang="it-IT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75495" name="Line 7"/>
          <p:cNvSpPr>
            <a:spLocks noChangeShapeType="1"/>
          </p:cNvSpPr>
          <p:nvPr/>
        </p:nvSpPr>
        <p:spPr bwMode="auto">
          <a:xfrm flipH="1">
            <a:off x="3429000" y="1196975"/>
            <a:ext cx="1143000" cy="6604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none" w="sm" len="sm"/>
            <a:tailEnd type="triangle" w="sm" len="sm"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n-lt"/>
              <a:cs typeface="+mn-cs"/>
            </a:endParaRPr>
          </a:p>
        </p:txBody>
      </p:sp>
      <p:sp>
        <p:nvSpPr>
          <p:cNvPr id="575496" name="Line 8"/>
          <p:cNvSpPr>
            <a:spLocks noChangeShapeType="1"/>
          </p:cNvSpPr>
          <p:nvPr/>
        </p:nvSpPr>
        <p:spPr bwMode="auto">
          <a:xfrm>
            <a:off x="5651500" y="1354138"/>
            <a:ext cx="620713" cy="690562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none" w="sm" len="sm"/>
            <a:tailEnd type="triangle" w="sm" len="sm"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n-lt"/>
              <a:cs typeface="+mn-cs"/>
            </a:endParaRPr>
          </a:p>
        </p:txBody>
      </p:sp>
      <p:sp>
        <p:nvSpPr>
          <p:cNvPr id="32774" name="Text Box 3"/>
          <p:cNvSpPr txBox="1">
            <a:spLocks noChangeArrowheads="1"/>
          </p:cNvSpPr>
          <p:nvPr/>
        </p:nvSpPr>
        <p:spPr bwMode="auto">
          <a:xfrm>
            <a:off x="685800" y="4608513"/>
            <a:ext cx="3254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it-IT" sz="3600">
                <a:solidFill>
                  <a:srgbClr val="FF0000"/>
                </a:solidFill>
                <a:latin typeface="Comic Sans MS" pitchFamily="66" charset="0"/>
              </a:rPr>
              <a:t>osso compatto</a:t>
            </a:r>
            <a:endParaRPr lang="en-US" altLang="it-IT" sz="320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11821-98FF-47B9-82B8-A7C89FA49C14}" type="slidenum">
              <a:rPr lang="it-IT"/>
              <a:pPr>
                <a:defRPr/>
              </a:pPr>
              <a:t>12</a:t>
            </a:fld>
            <a:endParaRPr lang="it-IT"/>
          </a:p>
        </p:txBody>
      </p:sp>
      <p:graphicFrame>
        <p:nvGraphicFramePr>
          <p:cNvPr id="4231" name="Object 135"/>
          <p:cNvGraphicFramePr>
            <a:graphicFrameLocks noChangeAspect="1"/>
          </p:cNvGraphicFramePr>
          <p:nvPr/>
        </p:nvGraphicFramePr>
        <p:xfrm>
          <a:off x="7131050" y="147638"/>
          <a:ext cx="1876425" cy="662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2" name="CorelDRAW" r:id="rId4" imgW="2305050" imgH="8696325" progId="">
                  <p:embed/>
                </p:oleObj>
              </mc:Choice>
              <mc:Fallback>
                <p:oleObj name="CorelDRAW" r:id="rId4" imgW="2305050" imgH="8696325" progId="">
                  <p:embed/>
                  <p:pic>
                    <p:nvPicPr>
                      <p:cNvPr id="0" name="Picture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1050" y="147638"/>
                        <a:ext cx="1876425" cy="662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9701" name="AutoShape 5"/>
          <p:cNvSpPr>
            <a:spLocks/>
          </p:cNvSpPr>
          <p:nvPr/>
        </p:nvSpPr>
        <p:spPr bwMode="auto">
          <a:xfrm>
            <a:off x="2230438" y="1268413"/>
            <a:ext cx="3349625" cy="1155700"/>
          </a:xfrm>
          <a:prstGeom prst="borderCallout1">
            <a:avLst>
              <a:gd name="adj1" fmla="val 24275"/>
              <a:gd name="adj2" fmla="val 100205"/>
              <a:gd name="adj3" fmla="val -11864"/>
              <a:gd name="adj4" fmla="val 170338"/>
            </a:avLst>
          </a:prstGeom>
          <a:solidFill>
            <a:schemeClr val="tx1"/>
          </a:solidFill>
          <a:ln w="38100">
            <a:solidFill>
              <a:schemeClr val="tx1">
                <a:lumMod val="50000"/>
                <a:lumOff val="50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it-IT" sz="2000" b="1">
                <a:solidFill>
                  <a:schemeClr val="hlink"/>
                </a:solidFill>
                <a:latin typeface="Comic Sans MS" panose="030F0702030302020204" pitchFamily="66" charset="0"/>
                <a:cs typeface="+mn-cs"/>
              </a:rPr>
              <a:t>OSSO COMPATTO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it-IT" sz="2000" b="1">
                <a:solidFill>
                  <a:schemeClr val="bg2"/>
                </a:solidFill>
                <a:latin typeface="Comic Sans MS" panose="030F0702030302020204" pitchFamily="66" charset="0"/>
                <a:cs typeface="+mn-cs"/>
              </a:rPr>
              <a:t>-osteoni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it-IT" sz="2000" b="1">
                <a:solidFill>
                  <a:schemeClr val="bg2"/>
                </a:solidFill>
                <a:latin typeface="Comic Sans MS" panose="030F0702030302020204" pitchFamily="66" charset="0"/>
                <a:cs typeface="+mn-cs"/>
              </a:rPr>
              <a:t>lamelle interstiziali</a:t>
            </a:r>
          </a:p>
        </p:txBody>
      </p:sp>
      <p:sp>
        <p:nvSpPr>
          <p:cNvPr id="4233" name="Text Box 7"/>
          <p:cNvSpPr txBox="1">
            <a:spLocks noChangeArrowheads="1"/>
          </p:cNvSpPr>
          <p:nvPr/>
        </p:nvSpPr>
        <p:spPr bwMode="auto">
          <a:xfrm>
            <a:off x="5580063" y="692150"/>
            <a:ext cx="15128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000" b="1">
                <a:latin typeface="Comic Sans MS" pitchFamily="66" charset="0"/>
              </a:rPr>
              <a:t>EPIFISI</a:t>
            </a:r>
          </a:p>
        </p:txBody>
      </p:sp>
      <p:sp>
        <p:nvSpPr>
          <p:cNvPr id="4234" name="Text Box 8"/>
          <p:cNvSpPr txBox="1">
            <a:spLocks noChangeArrowheads="1"/>
          </p:cNvSpPr>
          <p:nvPr/>
        </p:nvSpPr>
        <p:spPr bwMode="auto">
          <a:xfrm>
            <a:off x="6011863" y="5949950"/>
            <a:ext cx="15128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000" b="1">
                <a:latin typeface="Comic Sans MS" pitchFamily="66" charset="0"/>
              </a:rPr>
              <a:t>EPIFISI</a:t>
            </a:r>
          </a:p>
        </p:txBody>
      </p:sp>
      <p:sp>
        <p:nvSpPr>
          <p:cNvPr id="669700" name="AutoShape 4"/>
          <p:cNvSpPr>
            <a:spLocks/>
          </p:cNvSpPr>
          <p:nvPr/>
        </p:nvSpPr>
        <p:spPr bwMode="auto">
          <a:xfrm>
            <a:off x="1042988" y="3144838"/>
            <a:ext cx="5356225" cy="1368425"/>
          </a:xfrm>
          <a:prstGeom prst="borderCallout1">
            <a:avLst>
              <a:gd name="adj1" fmla="val 8352"/>
              <a:gd name="adj2" fmla="val 100128"/>
              <a:gd name="adj3" fmla="val -139519"/>
              <a:gd name="adj4" fmla="val 137816"/>
            </a:avLst>
          </a:prstGeom>
          <a:solidFill>
            <a:schemeClr val="tx1"/>
          </a:solidFill>
          <a:ln w="38100">
            <a:solidFill>
              <a:schemeClr val="tx1">
                <a:lumMod val="50000"/>
                <a:lumOff val="50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it-IT" sz="2000" b="1" dirty="0">
                <a:solidFill>
                  <a:srgbClr val="FF0000"/>
                </a:solidFill>
                <a:latin typeface="Comic Sans MS" panose="030F0702030302020204" pitchFamily="66" charset="0"/>
                <a:cs typeface="+mn-cs"/>
              </a:rPr>
              <a:t>OSSO SPUGNOSO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it-IT" sz="2000" b="1" dirty="0">
                <a:solidFill>
                  <a:schemeClr val="bg2"/>
                </a:solidFill>
                <a:latin typeface="Comic Sans MS" panose="030F0702030302020204" pitchFamily="66" charset="0"/>
                <a:cs typeface="+mn-cs"/>
              </a:rPr>
              <a:t> rete </a:t>
            </a:r>
            <a:r>
              <a:rPr lang="en-US" altLang="it-IT" sz="2000" b="1" dirty="0" err="1">
                <a:solidFill>
                  <a:schemeClr val="bg2"/>
                </a:solidFill>
                <a:latin typeface="Comic Sans MS" panose="030F0702030302020204" pitchFamily="66" charset="0"/>
                <a:cs typeface="+mn-cs"/>
              </a:rPr>
              <a:t>aperta</a:t>
            </a:r>
            <a:r>
              <a:rPr lang="en-US" altLang="it-IT" sz="2000" b="1" dirty="0">
                <a:solidFill>
                  <a:schemeClr val="bg2"/>
                </a:solidFill>
                <a:latin typeface="Comic Sans MS" panose="030F0702030302020204" pitchFamily="66" charset="0"/>
                <a:cs typeface="+mn-cs"/>
              </a:rPr>
              <a:t> di </a:t>
            </a:r>
            <a:r>
              <a:rPr lang="en-US" altLang="it-IT" sz="2000" b="1" dirty="0" err="1">
                <a:solidFill>
                  <a:schemeClr val="bg2"/>
                </a:solidFill>
                <a:latin typeface="Comic Sans MS" panose="030F0702030302020204" pitchFamily="66" charset="0"/>
                <a:cs typeface="+mn-cs"/>
              </a:rPr>
              <a:t>trabecole</a:t>
            </a:r>
            <a:r>
              <a:rPr lang="en-US" altLang="it-IT" sz="2000" b="1" dirty="0">
                <a:solidFill>
                  <a:schemeClr val="bg2"/>
                </a:solidFill>
                <a:latin typeface="Comic Sans MS" panose="030F0702030302020204" pitchFamily="66" charset="0"/>
                <a:cs typeface="+mn-cs"/>
              </a:rPr>
              <a:t> e </a:t>
            </a:r>
            <a:r>
              <a:rPr lang="en-US" altLang="it-IT" sz="2000" b="1" dirty="0" err="1">
                <a:solidFill>
                  <a:schemeClr val="bg2"/>
                </a:solidFill>
                <a:latin typeface="Comic Sans MS" panose="030F0702030302020204" pitchFamily="66" charset="0"/>
                <a:cs typeface="+mn-cs"/>
              </a:rPr>
              <a:t>spicole</a:t>
            </a:r>
            <a:endParaRPr lang="en-US" altLang="it-IT" sz="2000" b="1" dirty="0">
              <a:solidFill>
                <a:schemeClr val="bg2"/>
              </a:solidFill>
              <a:latin typeface="Comic Sans MS" panose="030F0702030302020204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it-IT" sz="2000" b="1" dirty="0" err="1">
                <a:solidFill>
                  <a:schemeClr val="bg2"/>
                </a:solidFill>
                <a:latin typeface="Comic Sans MS" panose="030F0702030302020204" pitchFamily="66" charset="0"/>
                <a:cs typeface="+mn-cs"/>
              </a:rPr>
              <a:t>disposizione</a:t>
            </a:r>
            <a:r>
              <a:rPr lang="en-US" altLang="it-IT" sz="2000" b="1" dirty="0">
                <a:solidFill>
                  <a:schemeClr val="bg2"/>
                </a:solidFill>
                <a:latin typeface="Comic Sans MS" panose="030F0702030302020204" pitchFamily="66" charset="0"/>
                <a:cs typeface="+mn-cs"/>
              </a:rPr>
              <a:t> </a:t>
            </a:r>
            <a:r>
              <a:rPr lang="en-US" altLang="it-IT" sz="2000" b="1" dirty="0" err="1">
                <a:solidFill>
                  <a:schemeClr val="bg2"/>
                </a:solidFill>
                <a:latin typeface="Comic Sans MS" panose="030F0702030302020204" pitchFamily="66" charset="0"/>
                <a:cs typeface="+mn-cs"/>
              </a:rPr>
              <a:t>irregolare</a:t>
            </a:r>
            <a:r>
              <a:rPr lang="en-US" altLang="it-IT" sz="2000" b="1" dirty="0">
                <a:solidFill>
                  <a:schemeClr val="bg2"/>
                </a:solidFill>
                <a:latin typeface="Comic Sans MS" panose="030F0702030302020204" pitchFamily="66" charset="0"/>
                <a:cs typeface="+mn-cs"/>
              </a:rPr>
              <a:t> </a:t>
            </a:r>
            <a:r>
              <a:rPr lang="en-US" altLang="it-IT" sz="2000" b="1" dirty="0" err="1">
                <a:solidFill>
                  <a:schemeClr val="bg2"/>
                </a:solidFill>
                <a:latin typeface="Comic Sans MS" panose="030F0702030302020204" pitchFamily="66" charset="0"/>
                <a:cs typeface="+mn-cs"/>
              </a:rPr>
              <a:t>delle</a:t>
            </a:r>
            <a:r>
              <a:rPr lang="en-US" altLang="it-IT" sz="2000" b="1" dirty="0">
                <a:solidFill>
                  <a:schemeClr val="bg2"/>
                </a:solidFill>
                <a:latin typeface="Comic Sans MS" panose="030F0702030302020204" pitchFamily="66" charset="0"/>
                <a:cs typeface="+mn-cs"/>
              </a:rPr>
              <a:t> </a:t>
            </a:r>
            <a:r>
              <a:rPr lang="en-US" altLang="it-IT" sz="2000" b="1" dirty="0" err="1">
                <a:solidFill>
                  <a:schemeClr val="bg2"/>
                </a:solidFill>
                <a:latin typeface="Comic Sans MS" panose="030F0702030302020204" pitchFamily="66" charset="0"/>
                <a:cs typeface="+mn-cs"/>
              </a:rPr>
              <a:t>lamelle</a:t>
            </a:r>
            <a:r>
              <a:rPr lang="en-US" altLang="it-IT" sz="2000" b="1" dirty="0">
                <a:solidFill>
                  <a:schemeClr val="bg2"/>
                </a:solidFill>
                <a:latin typeface="Comic Sans MS" panose="030F0702030302020204" pitchFamily="66" charset="0"/>
                <a:cs typeface="+mn-cs"/>
              </a:rPr>
              <a:t>, non </a:t>
            </a:r>
            <a:r>
              <a:rPr lang="en-US" altLang="it-IT" sz="2000" b="1" dirty="0" err="1">
                <a:solidFill>
                  <a:schemeClr val="bg2"/>
                </a:solidFill>
                <a:latin typeface="Comic Sans MS" panose="030F0702030302020204" pitchFamily="66" charset="0"/>
                <a:cs typeface="+mn-cs"/>
              </a:rPr>
              <a:t>osteoni</a:t>
            </a:r>
            <a:endParaRPr lang="en-US" altLang="it-IT" sz="2000" b="1" dirty="0">
              <a:solidFill>
                <a:schemeClr val="bg2"/>
              </a:solidFill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4236" name="Text Box 9"/>
          <p:cNvSpPr txBox="1">
            <a:spLocks noChangeArrowheads="1"/>
          </p:cNvSpPr>
          <p:nvPr/>
        </p:nvSpPr>
        <p:spPr bwMode="auto">
          <a:xfrm>
            <a:off x="6516688" y="3429000"/>
            <a:ext cx="15128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000" b="1">
                <a:latin typeface="Comic Sans MS" pitchFamily="66" charset="0"/>
              </a:rPr>
              <a:t>DIAFISI</a:t>
            </a:r>
          </a:p>
        </p:txBody>
      </p:sp>
      <p:sp>
        <p:nvSpPr>
          <p:cNvPr id="10" name="AutoShape 6"/>
          <p:cNvSpPr>
            <a:spLocks/>
          </p:cNvSpPr>
          <p:nvPr/>
        </p:nvSpPr>
        <p:spPr bwMode="auto">
          <a:xfrm>
            <a:off x="615950" y="4941888"/>
            <a:ext cx="5389563" cy="1655762"/>
          </a:xfrm>
          <a:prstGeom prst="borderCallout1">
            <a:avLst>
              <a:gd name="adj1" fmla="val 18530"/>
              <a:gd name="adj2" fmla="val 99870"/>
              <a:gd name="adj3" fmla="val -30660"/>
              <a:gd name="adj4" fmla="val 142367"/>
            </a:avLst>
          </a:prstGeom>
          <a:solidFill>
            <a:schemeClr val="tx1"/>
          </a:solidFill>
          <a:ln w="38100">
            <a:solidFill>
              <a:schemeClr val="tx1">
                <a:lumMod val="50000"/>
                <a:lumOff val="50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it-IT" sz="2000" b="1" dirty="0">
                <a:solidFill>
                  <a:srgbClr val="FF0000"/>
                </a:solidFill>
                <a:latin typeface="Comic Sans MS" panose="030F0702030302020204" pitchFamily="66" charset="0"/>
                <a:cs typeface="+mn-cs"/>
              </a:rPr>
              <a:t>CAVITA’ MIDOLLARE CENTRALE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it-IT" sz="2000" b="1" dirty="0">
                <a:solidFill>
                  <a:schemeClr val="bg2"/>
                </a:solidFill>
                <a:latin typeface="Comic Sans MS" panose="030F0702030302020204" pitchFamily="66" charset="0"/>
                <a:cs typeface="+mn-cs"/>
              </a:rPr>
              <a:t>-</a:t>
            </a:r>
            <a:r>
              <a:rPr lang="en-US" altLang="it-IT" sz="2000" b="1" dirty="0" err="1">
                <a:solidFill>
                  <a:schemeClr val="bg2"/>
                </a:solidFill>
                <a:latin typeface="Comic Sans MS" panose="030F0702030302020204" pitchFamily="66" charset="0"/>
                <a:cs typeface="+mn-cs"/>
              </a:rPr>
              <a:t>nell’embrione</a:t>
            </a:r>
            <a:r>
              <a:rPr lang="en-US" altLang="it-IT" sz="2000" b="1" dirty="0">
                <a:solidFill>
                  <a:schemeClr val="bg2"/>
                </a:solidFill>
                <a:latin typeface="Comic Sans MS" panose="030F0702030302020204" pitchFamily="66" charset="0"/>
                <a:cs typeface="+mn-cs"/>
              </a:rPr>
              <a:t> </a:t>
            </a:r>
            <a:r>
              <a:rPr lang="en-US" altLang="it-IT" sz="2000" b="1" dirty="0" err="1">
                <a:solidFill>
                  <a:schemeClr val="bg2"/>
                </a:solidFill>
                <a:latin typeface="Comic Sans MS" panose="030F0702030302020204" pitchFamily="66" charset="0"/>
                <a:cs typeface="+mn-cs"/>
              </a:rPr>
              <a:t>midollo</a:t>
            </a:r>
            <a:r>
              <a:rPr lang="en-US" altLang="it-IT" sz="2000" b="1" dirty="0">
                <a:solidFill>
                  <a:schemeClr val="bg2"/>
                </a:solidFill>
                <a:latin typeface="Comic Sans MS" panose="030F0702030302020204" pitchFamily="66" charset="0"/>
                <a:cs typeface="+mn-cs"/>
              </a:rPr>
              <a:t> </a:t>
            </a:r>
            <a:r>
              <a:rPr lang="en-US" altLang="it-IT" sz="2000" b="1" dirty="0" err="1">
                <a:solidFill>
                  <a:schemeClr val="bg2"/>
                </a:solidFill>
                <a:latin typeface="Comic Sans MS" panose="030F0702030302020204" pitchFamily="66" charset="0"/>
                <a:cs typeface="+mn-cs"/>
              </a:rPr>
              <a:t>osseo</a:t>
            </a:r>
            <a:r>
              <a:rPr lang="en-US" altLang="it-IT" sz="2000" b="1" dirty="0">
                <a:solidFill>
                  <a:schemeClr val="bg2"/>
                </a:solidFill>
                <a:latin typeface="Comic Sans MS" panose="030F0702030302020204" pitchFamily="66" charset="0"/>
                <a:cs typeface="+mn-cs"/>
              </a:rPr>
              <a:t> </a:t>
            </a:r>
            <a:r>
              <a:rPr lang="en-US" altLang="it-IT" sz="2000" b="1" dirty="0" err="1">
                <a:solidFill>
                  <a:schemeClr val="bg2"/>
                </a:solidFill>
                <a:latin typeface="Comic Sans MS" panose="030F0702030302020204" pitchFamily="66" charset="0"/>
                <a:cs typeface="+mn-cs"/>
              </a:rPr>
              <a:t>rosso</a:t>
            </a:r>
            <a:r>
              <a:rPr lang="en-US" altLang="it-IT" sz="2000" b="1" dirty="0">
                <a:solidFill>
                  <a:schemeClr val="bg2"/>
                </a:solidFill>
                <a:latin typeface="Comic Sans MS" panose="030F0702030302020204" pitchFamily="66" charset="0"/>
                <a:cs typeface="+mn-cs"/>
              </a:rPr>
              <a:t> </a:t>
            </a:r>
            <a:r>
              <a:rPr lang="en-US" altLang="it-IT" sz="2000" b="1" dirty="0" err="1">
                <a:solidFill>
                  <a:schemeClr val="bg2"/>
                </a:solidFill>
                <a:latin typeface="Comic Sans MS" panose="030F0702030302020204" pitchFamily="66" charset="0"/>
                <a:cs typeface="+mn-cs"/>
              </a:rPr>
              <a:t>emopoietico</a:t>
            </a:r>
            <a:endParaRPr lang="en-US" altLang="it-IT" sz="2000" b="1" dirty="0">
              <a:solidFill>
                <a:schemeClr val="bg2"/>
              </a:solidFill>
              <a:latin typeface="Comic Sans MS" panose="030F0702030302020204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it-IT" sz="2000" b="1" dirty="0">
                <a:solidFill>
                  <a:schemeClr val="bg2"/>
                </a:solidFill>
                <a:latin typeface="Comic Sans MS" panose="030F0702030302020204" pitchFamily="66" charset="0"/>
                <a:cs typeface="+mn-cs"/>
              </a:rPr>
              <a:t>-</a:t>
            </a:r>
            <a:r>
              <a:rPr lang="en-US" altLang="it-IT" sz="2000" b="1" dirty="0" err="1">
                <a:solidFill>
                  <a:schemeClr val="bg2"/>
                </a:solidFill>
                <a:latin typeface="Comic Sans MS" panose="030F0702030302020204" pitchFamily="66" charset="0"/>
                <a:cs typeface="+mn-cs"/>
              </a:rPr>
              <a:t>nell’adulto</a:t>
            </a:r>
            <a:r>
              <a:rPr lang="en-US" altLang="it-IT" sz="2000" b="1" dirty="0">
                <a:solidFill>
                  <a:schemeClr val="bg2"/>
                </a:solidFill>
                <a:latin typeface="Comic Sans MS" panose="030F0702030302020204" pitchFamily="66" charset="0"/>
                <a:cs typeface="+mn-cs"/>
              </a:rPr>
              <a:t> </a:t>
            </a:r>
            <a:r>
              <a:rPr lang="en-US" altLang="it-IT" sz="2000" b="1" dirty="0" err="1">
                <a:solidFill>
                  <a:schemeClr val="bg2"/>
                </a:solidFill>
                <a:latin typeface="Comic Sans MS" panose="030F0702030302020204" pitchFamily="66" charset="0"/>
                <a:cs typeface="+mn-cs"/>
              </a:rPr>
              <a:t>tessuto</a:t>
            </a:r>
            <a:r>
              <a:rPr lang="en-US" altLang="it-IT" sz="2000" b="1" dirty="0">
                <a:solidFill>
                  <a:schemeClr val="bg2"/>
                </a:solidFill>
                <a:latin typeface="Comic Sans MS" panose="030F0702030302020204" pitchFamily="66" charset="0"/>
                <a:cs typeface="+mn-cs"/>
              </a:rPr>
              <a:t> </a:t>
            </a:r>
            <a:r>
              <a:rPr lang="en-US" altLang="it-IT" sz="2000" b="1" dirty="0" err="1">
                <a:solidFill>
                  <a:schemeClr val="bg2"/>
                </a:solidFill>
                <a:latin typeface="Comic Sans MS" panose="030F0702030302020204" pitchFamily="66" charset="0"/>
                <a:cs typeface="+mn-cs"/>
              </a:rPr>
              <a:t>adiposo</a:t>
            </a:r>
            <a:r>
              <a:rPr lang="en-US" altLang="it-IT" sz="2000" b="1" dirty="0">
                <a:solidFill>
                  <a:schemeClr val="bg2"/>
                </a:solidFill>
                <a:latin typeface="Comic Sans MS" panose="030F0702030302020204" pitchFamily="66" charset="0"/>
                <a:cs typeface="+mn-cs"/>
              </a:rPr>
              <a:t> (</a:t>
            </a:r>
            <a:r>
              <a:rPr lang="en-US" altLang="it-IT" sz="2000" b="1" dirty="0" err="1">
                <a:solidFill>
                  <a:schemeClr val="bg2"/>
                </a:solidFill>
                <a:latin typeface="Comic Sans MS" panose="030F0702030302020204" pitchFamily="66" charset="0"/>
                <a:cs typeface="+mn-cs"/>
              </a:rPr>
              <a:t>midollo</a:t>
            </a:r>
            <a:r>
              <a:rPr lang="en-US" altLang="it-IT" sz="2000" b="1" dirty="0">
                <a:solidFill>
                  <a:schemeClr val="bg2"/>
                </a:solidFill>
                <a:latin typeface="Comic Sans MS" panose="030F0702030302020204" pitchFamily="66" charset="0"/>
                <a:cs typeface="+mn-cs"/>
              </a:rPr>
              <a:t> </a:t>
            </a:r>
            <a:r>
              <a:rPr lang="en-US" altLang="it-IT" sz="2000" b="1" dirty="0" err="1">
                <a:solidFill>
                  <a:schemeClr val="bg2"/>
                </a:solidFill>
                <a:latin typeface="Comic Sans MS" panose="030F0702030302020204" pitchFamily="66" charset="0"/>
                <a:cs typeface="+mn-cs"/>
              </a:rPr>
              <a:t>giallo</a:t>
            </a:r>
            <a:r>
              <a:rPr lang="en-US" altLang="it-IT" sz="2000" b="1" dirty="0">
                <a:solidFill>
                  <a:schemeClr val="bg2"/>
                </a:solidFill>
                <a:latin typeface="Comic Sans MS" panose="030F0702030302020204" pitchFamily="66" charset="0"/>
                <a:cs typeface="+mn-cs"/>
              </a:rPr>
              <a:t>)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95288" y="260350"/>
            <a:ext cx="2465387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+mn-cs"/>
              </a:rPr>
              <a:t>Ossa lunghe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E02BA7-DE71-467F-A517-D5F4AC934EBB}" type="slidenum">
              <a:rPr lang="it-IT"/>
              <a:pPr>
                <a:defRPr/>
              </a:pPr>
              <a:t>13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95288" y="260350"/>
            <a:ext cx="2403475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+mn-cs"/>
              </a:rPr>
              <a:t>Ossa piatte</a:t>
            </a:r>
          </a:p>
        </p:txBody>
      </p:sp>
      <p:pic>
        <p:nvPicPr>
          <p:cNvPr id="37890" name="Immagin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125538"/>
            <a:ext cx="467995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2708275"/>
            <a:ext cx="3960812" cy="3032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7892" name="CasellaDiTesto 2"/>
          <p:cNvSpPr txBox="1">
            <a:spLocks noChangeArrowheads="1"/>
          </p:cNvSpPr>
          <p:nvPr/>
        </p:nvSpPr>
        <p:spPr bwMode="auto">
          <a:xfrm>
            <a:off x="5219700" y="1773238"/>
            <a:ext cx="22066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200">
                <a:solidFill>
                  <a:srgbClr val="17375E"/>
                </a:solidFill>
                <a:latin typeface="Comic Sans MS" pitchFamily="66" charset="0"/>
              </a:rPr>
              <a:t>Ossa brevi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A33A4F-04BF-479C-939D-7D49F9838A9D}" type="slidenum">
              <a:rPr lang="it-IT"/>
              <a:pPr>
                <a:defRPr/>
              </a:pPr>
              <a:t>14</a:t>
            </a:fld>
            <a:endParaRPr lang="it-IT"/>
          </a:p>
        </p:txBody>
      </p:sp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0"/>
            <a:ext cx="2590800" cy="6096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it-IT" sz="4000">
                <a:latin typeface="Comic Sans MS" panose="030F0702030302020204" pitchFamily="66" charset="0"/>
              </a:rPr>
              <a:t>compatto</a:t>
            </a:r>
            <a:br>
              <a:rPr lang="en-US" altLang="it-IT" sz="4000">
                <a:latin typeface="Comic Sans MS" panose="030F0702030302020204" pitchFamily="66" charset="0"/>
              </a:rPr>
            </a:br>
            <a:r>
              <a:rPr lang="en-US" altLang="it-IT" sz="4000">
                <a:latin typeface="Comic Sans MS" panose="030F0702030302020204" pitchFamily="66" charset="0"/>
              </a:rPr>
              <a:t>     vs.</a:t>
            </a:r>
            <a:br>
              <a:rPr lang="en-US" altLang="it-IT" sz="4000">
                <a:latin typeface="Comic Sans MS" panose="030F0702030302020204" pitchFamily="66" charset="0"/>
              </a:rPr>
            </a:br>
            <a:r>
              <a:rPr lang="en-US" altLang="it-IT" sz="4000">
                <a:latin typeface="Comic Sans MS" panose="030F0702030302020204" pitchFamily="66" charset="0"/>
              </a:rPr>
              <a:t>spugnoso</a:t>
            </a:r>
            <a:endParaRPr lang="en-US" altLang="it-IT">
              <a:latin typeface="Comic Sans MS" panose="030F0702030302020204" pitchFamily="66" charset="0"/>
            </a:endParaRP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4343400" y="762000"/>
          <a:ext cx="1639888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CorelDRAW" r:id="rId4" imgW="2305050" imgH="8696325" progId="">
                  <p:embed/>
                </p:oleObj>
              </mc:Choice>
              <mc:Fallback>
                <p:oleObj name="CorelDRAW" r:id="rId4" imgW="2305050" imgH="869632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762000"/>
                        <a:ext cx="1639888" cy="579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AutoShape 4"/>
          <p:cNvSpPr>
            <a:spLocks noChangeArrowheads="1"/>
          </p:cNvSpPr>
          <p:nvPr/>
        </p:nvSpPr>
        <p:spPr bwMode="auto">
          <a:xfrm rot="9655260">
            <a:off x="5791200" y="3048000"/>
            <a:ext cx="2590800" cy="990600"/>
          </a:xfrm>
          <a:prstGeom prst="lightningBol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omic Sans MS" pitchFamily="66" charset="0"/>
            </a:endParaRPr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 flipH="1">
            <a:off x="4800600" y="2362200"/>
            <a:ext cx="228600" cy="2667000"/>
          </a:xfrm>
          <a:prstGeom prst="line">
            <a:avLst/>
          </a:prstGeom>
          <a:noFill/>
          <a:ln w="152400">
            <a:solidFill>
              <a:schemeClr val="accent1"/>
            </a:solidFill>
            <a:round/>
            <a:headEnd type="triangle" w="sm" len="sm"/>
            <a:tailEnd type="triangl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447800" y="2971800"/>
            <a:ext cx="29876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it-IT">
                <a:latin typeface="Comic Sans MS" pitchFamily="66" charset="0"/>
              </a:rPr>
              <a:t>l’osso compatto </a:t>
            </a:r>
            <a:r>
              <a:rPr lang="it-IT" altLang="it-IT">
                <a:latin typeface="Comic Sans MS" pitchFamily="66" charset="0"/>
              </a:rPr>
              <a:t>è</a:t>
            </a:r>
            <a:r>
              <a:rPr lang="en-US" altLang="it-IT">
                <a:latin typeface="Comic Sans MS" pitchFamily="66" charset="0"/>
              </a:rPr>
              <a:t> molto resistente alla compressione in senso longitudinale…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6019800" y="3962400"/>
            <a:ext cx="2743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it-IT">
                <a:latin typeface="Comic Sans MS" pitchFamily="66" charset="0"/>
              </a:rPr>
              <a:t>…ma una pressione laterale provoca facilmente fratture</a:t>
            </a: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3505200" y="1143000"/>
            <a:ext cx="685800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3657600" y="533400"/>
            <a:ext cx="609600" cy="3048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4191000" y="304800"/>
            <a:ext cx="304800" cy="3810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 flipV="1">
            <a:off x="3581400" y="1447800"/>
            <a:ext cx="685800" cy="2286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 flipV="1">
            <a:off x="4038600" y="1676400"/>
            <a:ext cx="457200" cy="4572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 flipH="1">
            <a:off x="4800600" y="152400"/>
            <a:ext cx="0" cy="4572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 flipH="1">
            <a:off x="5105400" y="228600"/>
            <a:ext cx="152400" cy="4572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6096000" y="228600"/>
            <a:ext cx="28956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it-IT">
                <a:latin typeface="Comic Sans MS" pitchFamily="66" charset="0"/>
              </a:rPr>
              <a:t>-l’osso spugnoso </a:t>
            </a:r>
            <a:r>
              <a:rPr lang="it-IT" altLang="it-IT">
                <a:latin typeface="Comic Sans MS" pitchFamily="66" charset="0"/>
              </a:rPr>
              <a:t>è</a:t>
            </a:r>
            <a:r>
              <a:rPr lang="en-US" altLang="it-IT">
                <a:latin typeface="Comic Sans MS" pitchFamily="66" charset="0"/>
              </a:rPr>
              <a:t> presente dove le forze vengono </a:t>
            </a:r>
            <a:r>
              <a:rPr lang="en-US" altLang="it-IT" b="1">
                <a:solidFill>
                  <a:schemeClr val="hlink"/>
                </a:solidFill>
                <a:latin typeface="Comic Sans MS" pitchFamily="66" charset="0"/>
              </a:rPr>
              <a:t>applicate da varie direzioni</a:t>
            </a:r>
          </a:p>
          <a:p>
            <a:pPr>
              <a:spcBef>
                <a:spcPct val="50000"/>
              </a:spcBef>
            </a:pPr>
            <a:r>
              <a:rPr lang="en-US" altLang="it-IT">
                <a:latin typeface="Comic Sans MS" pitchFamily="66" charset="0"/>
              </a:rPr>
              <a:t>-rende lo scheletro più leggero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B48777-9D56-4A14-BB3A-98F1521F3770}" type="slidenum">
              <a:rPr lang="en-US" altLang="it-IT"/>
              <a:pPr>
                <a:defRPr/>
              </a:pPr>
              <a:t>15</a:t>
            </a:fld>
            <a:endParaRPr lang="en-US" altLang="it-IT"/>
          </a:p>
        </p:txBody>
      </p:sp>
      <p:pic>
        <p:nvPicPr>
          <p:cNvPr id="43009" name="Picture 2" descr="0510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2068513" y="692150"/>
            <a:ext cx="5140325" cy="6165850"/>
          </a:xfrm>
        </p:spPr>
      </p:pic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838200" y="115888"/>
            <a:ext cx="7467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200">
                <a:solidFill>
                  <a:srgbClr val="C00000"/>
                </a:solidFill>
                <a:latin typeface="Comic Sans MS" pitchFamily="66" charset="0"/>
              </a:rPr>
              <a:t>Vascolarizzazione dell’osso</a:t>
            </a:r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3251200" y="3838575"/>
            <a:ext cx="16557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000" b="1">
                <a:latin typeface="Calibri" pitchFamily="34" charset="0"/>
              </a:rPr>
              <a:t>FORAME NUTRITIZIO</a:t>
            </a:r>
          </a:p>
        </p:txBody>
      </p:sp>
      <p:sp>
        <p:nvSpPr>
          <p:cNvPr id="43012" name="Line 6"/>
          <p:cNvSpPr>
            <a:spLocks noChangeShapeType="1"/>
          </p:cNvSpPr>
          <p:nvPr/>
        </p:nvSpPr>
        <p:spPr bwMode="auto">
          <a:xfrm>
            <a:off x="3362325" y="4076700"/>
            <a:ext cx="1368425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3013" name="Line 7"/>
          <p:cNvSpPr>
            <a:spLocks noChangeShapeType="1"/>
          </p:cNvSpPr>
          <p:nvPr/>
        </p:nvSpPr>
        <p:spPr bwMode="auto">
          <a:xfrm>
            <a:off x="5676900" y="3535363"/>
            <a:ext cx="10080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2411413" y="2205038"/>
            <a:ext cx="839787" cy="50323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3563938" y="3313113"/>
            <a:ext cx="1166812" cy="3603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5821363" y="1296988"/>
            <a:ext cx="838200" cy="50323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59340-729B-4CA1-9268-56BD1E962E36}" type="slidenum">
              <a:rPr lang="it-IT"/>
              <a:pPr>
                <a:defRPr/>
              </a:pPr>
              <a:t>16</a:t>
            </a:fld>
            <a:endParaRPr lang="it-IT"/>
          </a:p>
        </p:txBody>
      </p:sp>
      <p:sp>
        <p:nvSpPr>
          <p:cNvPr id="2" name="Segnaposto contenuto 2"/>
          <p:cNvSpPr txBox="1">
            <a:spLocks/>
          </p:cNvSpPr>
          <p:nvPr/>
        </p:nvSpPr>
        <p:spPr>
          <a:xfrm>
            <a:off x="685800" y="2636838"/>
            <a:ext cx="8416925" cy="22320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it-IT" sz="2800" dirty="0" smtClean="0">
                <a:latin typeface="Comic Sans MS" panose="030F0702030302020204" pitchFamily="66" charset="0"/>
              </a:rPr>
              <a:t>Permettono il movimento</a:t>
            </a: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it-IT" sz="2800" dirty="0" smtClean="0">
                <a:latin typeface="Comic Sans MS" panose="030F0702030302020204" pitchFamily="66" charset="0"/>
              </a:rPr>
              <a:t>     </a:t>
            </a:r>
            <a:r>
              <a:rPr lang="it-IT" sz="2400" dirty="0" smtClean="0">
                <a:latin typeface="Comic Sans MS" panose="030F0702030302020204" pitchFamily="66" charset="0"/>
              </a:rPr>
              <a:t>Vincolano il tipo e l’ampiezza del movimento</a:t>
            </a: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it-IT" sz="2400" dirty="0" smtClean="0">
              <a:latin typeface="Comic Sans MS" panose="030F0702030302020204" pitchFamily="66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it-IT" sz="2800" dirty="0" smtClean="0">
                <a:latin typeface="Comic Sans MS" panose="030F0702030302020204" pitchFamily="66" charset="0"/>
              </a:rPr>
              <a:t>Sono responsabili della trasmissione delle forze</a:t>
            </a:r>
          </a:p>
        </p:txBody>
      </p:sp>
      <p:sp>
        <p:nvSpPr>
          <p:cNvPr id="45058" name="Rectangle 1031"/>
          <p:cNvSpPr txBox="1">
            <a:spLocks noChangeArrowheads="1"/>
          </p:cNvSpPr>
          <p:nvPr/>
        </p:nvSpPr>
        <p:spPr bwMode="auto">
          <a:xfrm>
            <a:off x="88900" y="549275"/>
            <a:ext cx="8964613" cy="1008063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altLang="it-IT" sz="2800" b="1">
                <a:solidFill>
                  <a:srgbClr val="FF0000"/>
                </a:solidFill>
                <a:latin typeface="Comic Sans MS" pitchFamily="66" charset="0"/>
              </a:rPr>
              <a:t>ARTICOLAZIONI</a:t>
            </a:r>
            <a:br>
              <a:rPr lang="it-IT" altLang="it-IT" sz="2800" b="1">
                <a:solidFill>
                  <a:srgbClr val="FF0000"/>
                </a:solidFill>
                <a:latin typeface="Comic Sans MS" pitchFamily="66" charset="0"/>
              </a:rPr>
            </a:br>
            <a:r>
              <a:rPr lang="it-IT" altLang="it-IT" sz="2400" b="1">
                <a:latin typeface="Comic Sans MS" pitchFamily="66" charset="0"/>
              </a:rPr>
              <a:t>Dispositivi giunzionali che collegano tra di loro 2 o più ossa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6451C9-AA7F-4F24-8C5D-2154ED76F520}" type="slidenum">
              <a:rPr lang="it-IT"/>
              <a:pPr>
                <a:defRPr/>
              </a:pPr>
              <a:t>17</a:t>
            </a:fld>
            <a:endParaRPr lang="it-IT"/>
          </a:p>
        </p:txBody>
      </p:sp>
      <p:sp>
        <p:nvSpPr>
          <p:cNvPr id="46081" name="Line 5"/>
          <p:cNvSpPr>
            <a:spLocks noChangeShapeType="1"/>
          </p:cNvSpPr>
          <p:nvPr/>
        </p:nvSpPr>
        <p:spPr bwMode="auto">
          <a:xfrm>
            <a:off x="2362200" y="2062163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46082" name="Line 6"/>
          <p:cNvSpPr>
            <a:spLocks noChangeShapeType="1"/>
          </p:cNvSpPr>
          <p:nvPr/>
        </p:nvSpPr>
        <p:spPr bwMode="auto">
          <a:xfrm>
            <a:off x="6732588" y="2306638"/>
            <a:ext cx="0" cy="5476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46083" name="Line 12"/>
          <p:cNvSpPr>
            <a:spLocks noChangeShapeType="1"/>
          </p:cNvSpPr>
          <p:nvPr/>
        </p:nvSpPr>
        <p:spPr bwMode="auto">
          <a:xfrm flipH="1">
            <a:off x="1577975" y="3438525"/>
            <a:ext cx="762000" cy="990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46084" name="Line 13"/>
          <p:cNvSpPr>
            <a:spLocks noChangeShapeType="1"/>
          </p:cNvSpPr>
          <p:nvPr/>
        </p:nvSpPr>
        <p:spPr bwMode="auto">
          <a:xfrm>
            <a:off x="2378075" y="3438525"/>
            <a:ext cx="609600" cy="990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46085" name="Text Box 14"/>
          <p:cNvSpPr txBox="1">
            <a:spLocks noChangeArrowheads="1"/>
          </p:cNvSpPr>
          <p:nvPr/>
        </p:nvSpPr>
        <p:spPr bwMode="auto">
          <a:xfrm>
            <a:off x="914400" y="4581525"/>
            <a:ext cx="137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400">
                <a:latin typeface="Comic Sans MS" pitchFamily="66" charset="0"/>
              </a:rPr>
              <a:t>Fibrose</a:t>
            </a:r>
          </a:p>
        </p:txBody>
      </p:sp>
      <p:sp>
        <p:nvSpPr>
          <p:cNvPr id="46086" name="Text Box 15"/>
          <p:cNvSpPr txBox="1">
            <a:spLocks noChangeArrowheads="1"/>
          </p:cNvSpPr>
          <p:nvPr/>
        </p:nvSpPr>
        <p:spPr bwMode="auto">
          <a:xfrm>
            <a:off x="2286000" y="4581525"/>
            <a:ext cx="2225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400">
                <a:latin typeface="Comic Sans MS" pitchFamily="66" charset="0"/>
              </a:rPr>
              <a:t>Cartilaginee</a:t>
            </a:r>
          </a:p>
        </p:txBody>
      </p:sp>
      <p:sp>
        <p:nvSpPr>
          <p:cNvPr id="46087" name="Text Box 18"/>
          <p:cNvSpPr txBox="1">
            <a:spLocks noChangeArrowheads="1"/>
          </p:cNvSpPr>
          <p:nvPr/>
        </p:nvSpPr>
        <p:spPr bwMode="auto">
          <a:xfrm>
            <a:off x="107950" y="1447800"/>
            <a:ext cx="4649788" cy="876300"/>
          </a:xfrm>
          <a:prstGeom prst="rect">
            <a:avLst/>
          </a:prstGeom>
          <a:solidFill>
            <a:srgbClr val="CCFFCC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400">
                <a:latin typeface="Comic Sans MS" pitchFamily="66" charset="0"/>
              </a:rPr>
              <a:t>SINARTROSI </a:t>
            </a:r>
            <a:r>
              <a:rPr lang="it-IT" altLang="it-IT" i="1">
                <a:latin typeface="Comic Sans MS" pitchFamily="66" charset="0"/>
              </a:rPr>
              <a:t>(</a:t>
            </a:r>
            <a:r>
              <a:rPr lang="it-IT" altLang="it-IT" b="1" i="1">
                <a:latin typeface="Comic Sans MS" pitchFamily="66" charset="0"/>
              </a:rPr>
              <a:t>o per continuità)</a:t>
            </a:r>
          </a:p>
          <a:p>
            <a:pPr>
              <a:spcBef>
                <a:spcPct val="50000"/>
              </a:spcBef>
            </a:pPr>
            <a:r>
              <a:rPr lang="it-IT" altLang="it-IT" b="1" i="1">
                <a:latin typeface="Comic Sans MS" pitchFamily="66" charset="0"/>
              </a:rPr>
              <a:t>Poco mobili (ANFIARTROSI)-&gt;immobili</a:t>
            </a:r>
          </a:p>
        </p:txBody>
      </p:sp>
      <p:sp>
        <p:nvSpPr>
          <p:cNvPr id="46088" name="Text Box 19"/>
          <p:cNvSpPr txBox="1">
            <a:spLocks noChangeArrowheads="1"/>
          </p:cNvSpPr>
          <p:nvPr/>
        </p:nvSpPr>
        <p:spPr bwMode="auto">
          <a:xfrm>
            <a:off x="4822825" y="1371600"/>
            <a:ext cx="3482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 altLang="it-IT" sz="2400">
              <a:latin typeface="Comic Sans MS" pitchFamily="66" charset="0"/>
            </a:endParaRPr>
          </a:p>
        </p:txBody>
      </p:sp>
      <p:sp>
        <p:nvSpPr>
          <p:cNvPr id="46089" name="Text Box 20"/>
          <p:cNvSpPr txBox="1">
            <a:spLocks noChangeArrowheads="1"/>
          </p:cNvSpPr>
          <p:nvPr/>
        </p:nvSpPr>
        <p:spPr bwMode="auto">
          <a:xfrm>
            <a:off x="5106988" y="1182688"/>
            <a:ext cx="3641725" cy="1108075"/>
          </a:xfrm>
          <a:prstGeom prst="rect">
            <a:avLst/>
          </a:prstGeom>
          <a:solidFill>
            <a:srgbClr val="CCFFCC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400">
                <a:latin typeface="Comic Sans MS" pitchFamily="66" charset="0"/>
              </a:rPr>
              <a:t>DIARTROSI o Articolazioni sinoviali      </a:t>
            </a:r>
            <a:r>
              <a:rPr lang="it-IT" altLang="it-IT" b="1" i="1">
                <a:latin typeface="Comic Sans MS" pitchFamily="66" charset="0"/>
              </a:rPr>
              <a:t>(o per contiguità)</a:t>
            </a:r>
          </a:p>
        </p:txBody>
      </p:sp>
      <p:sp>
        <p:nvSpPr>
          <p:cNvPr id="46090" name="Text Box 21"/>
          <p:cNvSpPr txBox="1">
            <a:spLocks noChangeArrowheads="1"/>
          </p:cNvSpPr>
          <p:nvPr/>
        </p:nvSpPr>
        <p:spPr bwMode="auto">
          <a:xfrm>
            <a:off x="838200" y="29718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 altLang="it-IT" sz="2400">
              <a:latin typeface="Comic Sans MS" pitchFamily="66" charset="0"/>
            </a:endParaRPr>
          </a:p>
        </p:txBody>
      </p:sp>
      <p:sp>
        <p:nvSpPr>
          <p:cNvPr id="46091" name="Text Box 22"/>
          <p:cNvSpPr txBox="1">
            <a:spLocks noChangeArrowheads="1"/>
          </p:cNvSpPr>
          <p:nvPr/>
        </p:nvSpPr>
        <p:spPr bwMode="auto">
          <a:xfrm>
            <a:off x="990600" y="31242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 altLang="it-IT" sz="2400">
              <a:latin typeface="Comic Sans MS" pitchFamily="66" charset="0"/>
            </a:endParaRPr>
          </a:p>
        </p:txBody>
      </p:sp>
      <p:sp>
        <p:nvSpPr>
          <p:cNvPr id="46092" name="Text Box 23"/>
          <p:cNvSpPr txBox="1">
            <a:spLocks noChangeArrowheads="1"/>
          </p:cNvSpPr>
          <p:nvPr/>
        </p:nvSpPr>
        <p:spPr bwMode="auto">
          <a:xfrm>
            <a:off x="4859338" y="2998788"/>
            <a:ext cx="3733800" cy="120015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b="1">
                <a:latin typeface="Comic Sans MS" pitchFamily="66" charset="0"/>
              </a:rPr>
              <a:t>Ossa separate da una cavità chiusa contenente liquido e collegate da un manicotto fibroso</a:t>
            </a:r>
          </a:p>
        </p:txBody>
      </p:sp>
      <p:sp>
        <p:nvSpPr>
          <p:cNvPr id="46093" name="Text Box 24"/>
          <p:cNvSpPr txBox="1">
            <a:spLocks noChangeArrowheads="1"/>
          </p:cNvSpPr>
          <p:nvPr/>
        </p:nvSpPr>
        <p:spPr bwMode="auto">
          <a:xfrm>
            <a:off x="457200" y="2925763"/>
            <a:ext cx="3962400" cy="64611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b="1">
                <a:latin typeface="Comic Sans MS" pitchFamily="66" charset="0"/>
              </a:rPr>
              <a:t>Ossa sono unite da tessuto connettivo</a:t>
            </a:r>
          </a:p>
        </p:txBody>
      </p:sp>
      <p:sp>
        <p:nvSpPr>
          <p:cNvPr id="46094" name="Text Box 25"/>
          <p:cNvSpPr txBox="1">
            <a:spLocks noChangeArrowheads="1"/>
          </p:cNvSpPr>
          <p:nvPr/>
        </p:nvSpPr>
        <p:spPr bwMode="auto">
          <a:xfrm>
            <a:off x="838200" y="5157788"/>
            <a:ext cx="16383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it-IT" altLang="it-IT" sz="1600">
                <a:latin typeface="Comic Sans MS" pitchFamily="66" charset="0"/>
              </a:rPr>
              <a:t>Suture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it-IT" altLang="it-IT" sz="1600">
                <a:latin typeface="Comic Sans MS" pitchFamily="66" charset="0"/>
              </a:rPr>
              <a:t>Sindesmosi (Gonfosi)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it-IT" altLang="it-IT" sz="1600">
                <a:latin typeface="Comic Sans MS" pitchFamily="66" charset="0"/>
              </a:rPr>
              <a:t> Membrana interossea</a:t>
            </a:r>
          </a:p>
        </p:txBody>
      </p:sp>
      <p:sp>
        <p:nvSpPr>
          <p:cNvPr id="46095" name="Line 26"/>
          <p:cNvSpPr>
            <a:spLocks noChangeShapeType="1"/>
          </p:cNvSpPr>
          <p:nvPr/>
        </p:nvSpPr>
        <p:spPr bwMode="auto">
          <a:xfrm>
            <a:off x="1524000" y="49625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46096" name="Line 27"/>
          <p:cNvSpPr>
            <a:spLocks noChangeShapeType="1"/>
          </p:cNvSpPr>
          <p:nvPr/>
        </p:nvSpPr>
        <p:spPr bwMode="auto">
          <a:xfrm>
            <a:off x="3200400" y="501491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46097" name="Text Box 28"/>
          <p:cNvSpPr txBox="1">
            <a:spLocks noChangeArrowheads="1"/>
          </p:cNvSpPr>
          <p:nvPr/>
        </p:nvSpPr>
        <p:spPr bwMode="auto">
          <a:xfrm>
            <a:off x="2517775" y="5230813"/>
            <a:ext cx="24860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it-IT" altLang="it-IT" sz="1600">
                <a:latin typeface="Comic Sans MS" pitchFamily="66" charset="0"/>
              </a:rPr>
              <a:t>Sincondrosi (cartilagine ialina)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it-IT" altLang="it-IT" sz="1600">
                <a:latin typeface="Comic Sans MS" pitchFamily="66" charset="0"/>
              </a:rPr>
              <a:t>Sinfisi (fibrocartilagine)</a:t>
            </a:r>
          </a:p>
        </p:txBody>
      </p:sp>
      <p:sp>
        <p:nvSpPr>
          <p:cNvPr id="46098" name="Line 29"/>
          <p:cNvSpPr>
            <a:spLocks noChangeShapeType="1"/>
          </p:cNvSpPr>
          <p:nvPr/>
        </p:nvSpPr>
        <p:spPr bwMode="auto">
          <a:xfrm>
            <a:off x="6732588" y="4078288"/>
            <a:ext cx="0" cy="4603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46099" name="Text Box 30"/>
          <p:cNvSpPr txBox="1">
            <a:spLocks noChangeArrowheads="1"/>
          </p:cNvSpPr>
          <p:nvPr/>
        </p:nvSpPr>
        <p:spPr bwMode="auto">
          <a:xfrm>
            <a:off x="5487988" y="4654550"/>
            <a:ext cx="29718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600">
                <a:latin typeface="Comic Sans MS" pitchFamily="66" charset="0"/>
              </a:rPr>
              <a:t>Enartrosi</a:t>
            </a:r>
          </a:p>
          <a:p>
            <a:pPr>
              <a:spcBef>
                <a:spcPct val="50000"/>
              </a:spcBef>
            </a:pPr>
            <a:r>
              <a:rPr lang="it-IT" altLang="it-IT" sz="1600">
                <a:latin typeface="Comic Sans MS" pitchFamily="66" charset="0"/>
              </a:rPr>
              <a:t>Condilartrosi</a:t>
            </a:r>
          </a:p>
          <a:p>
            <a:pPr>
              <a:spcBef>
                <a:spcPct val="50000"/>
              </a:spcBef>
            </a:pPr>
            <a:r>
              <a:rPr lang="it-IT" altLang="it-IT" sz="1600">
                <a:latin typeface="Comic Sans MS" pitchFamily="66" charset="0"/>
              </a:rPr>
              <a:t>Artrodie</a:t>
            </a:r>
          </a:p>
          <a:p>
            <a:pPr>
              <a:spcBef>
                <a:spcPct val="50000"/>
              </a:spcBef>
            </a:pPr>
            <a:r>
              <a:rPr lang="it-IT" altLang="it-IT" sz="1600">
                <a:latin typeface="Comic Sans MS" pitchFamily="66" charset="0"/>
              </a:rPr>
              <a:t>A sella</a:t>
            </a:r>
          </a:p>
          <a:p>
            <a:pPr>
              <a:spcBef>
                <a:spcPct val="50000"/>
              </a:spcBef>
            </a:pPr>
            <a:r>
              <a:rPr lang="it-IT" altLang="it-IT" sz="1600">
                <a:latin typeface="Comic Sans MS" pitchFamily="66" charset="0"/>
              </a:rPr>
              <a:t>Ginglimi Angolari e Laterali</a:t>
            </a:r>
            <a:endParaRPr lang="it-IT" altLang="it-IT" sz="2400">
              <a:latin typeface="Comic Sans MS" pitchFamily="66" charset="0"/>
            </a:endParaRPr>
          </a:p>
        </p:txBody>
      </p:sp>
      <p:sp>
        <p:nvSpPr>
          <p:cNvPr id="46100" name="Rectangle 1029"/>
          <p:cNvSpPr>
            <a:spLocks noChangeArrowheads="1"/>
          </p:cNvSpPr>
          <p:nvPr/>
        </p:nvSpPr>
        <p:spPr bwMode="auto">
          <a:xfrm>
            <a:off x="755650" y="4510088"/>
            <a:ext cx="3671888" cy="22161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altLang="it-IT" sz="2400">
              <a:latin typeface="Comic Sans MS" pitchFamily="66" charset="0"/>
            </a:endParaRPr>
          </a:p>
        </p:txBody>
      </p:sp>
      <p:sp>
        <p:nvSpPr>
          <p:cNvPr id="46101" name="Rectangle 1030"/>
          <p:cNvSpPr>
            <a:spLocks noChangeArrowheads="1"/>
          </p:cNvSpPr>
          <p:nvPr/>
        </p:nvSpPr>
        <p:spPr bwMode="auto">
          <a:xfrm>
            <a:off x="5364163" y="4581525"/>
            <a:ext cx="2941637" cy="20161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altLang="it-IT" sz="2400">
              <a:latin typeface="Comic Sans MS" pitchFamily="66" charset="0"/>
            </a:endParaRPr>
          </a:p>
        </p:txBody>
      </p:sp>
      <p:sp>
        <p:nvSpPr>
          <p:cNvPr id="46102" name="Rectangle 1031"/>
          <p:cNvSpPr>
            <a:spLocks noChangeArrowheads="1"/>
          </p:cNvSpPr>
          <p:nvPr/>
        </p:nvSpPr>
        <p:spPr bwMode="auto">
          <a:xfrm>
            <a:off x="565150" y="71438"/>
            <a:ext cx="789463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altLang="it-IT" sz="2800" b="1">
                <a:solidFill>
                  <a:srgbClr val="FF0000"/>
                </a:solidFill>
                <a:latin typeface="Comic Sans MS" pitchFamily="66" charset="0"/>
              </a:rPr>
              <a:t>Classificazione delle ARTICOLAZIONI</a:t>
            </a:r>
            <a:endParaRPr lang="it-IT" altLang="it-IT" sz="2400" b="1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8CB507-EF99-4A60-8495-A75F6D2D5D27}" type="slidenum">
              <a:rPr lang="it-IT"/>
              <a:pPr>
                <a:defRPr/>
              </a:pPr>
              <a:t>18</a:t>
            </a:fld>
            <a:endParaRPr lang="it-IT"/>
          </a:p>
        </p:txBody>
      </p:sp>
      <p:pic>
        <p:nvPicPr>
          <p:cNvPr id="47105" name="Picture 2" descr="http://player.slideplayer.it/1/526851/data/images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022600"/>
            <a:ext cx="5867400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Rectangle 2"/>
          <p:cNvSpPr txBox="1">
            <a:spLocks noChangeArrowheads="1"/>
          </p:cNvSpPr>
          <p:nvPr/>
        </p:nvSpPr>
        <p:spPr bwMode="auto">
          <a:xfrm>
            <a:off x="2286000" y="228600"/>
            <a:ext cx="5029200" cy="609600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altLang="it-IT" sz="2800" b="1">
                <a:latin typeface="Comic Sans MS" pitchFamily="66" charset="0"/>
              </a:rPr>
              <a:t>SINARTROSI Fibrose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84213" y="1425575"/>
            <a:ext cx="3678237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rgbClr val="C00000"/>
                </a:solidFill>
                <a:latin typeface="Comic Sans MS" panose="030F0702030302020204" pitchFamily="66" charset="0"/>
                <a:cs typeface="+mn-cs"/>
              </a:rPr>
              <a:t>SUTURE</a:t>
            </a:r>
            <a:r>
              <a:rPr lang="it-IT" b="1" dirty="0">
                <a:latin typeface="Comic Sans MS" panose="030F0702030302020204" pitchFamily="66" charset="0"/>
                <a:cs typeface="+mn-cs"/>
              </a:rPr>
              <a:t> : - </a:t>
            </a:r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cs typeface="+mn-cs"/>
              </a:rPr>
              <a:t>Dentate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latin typeface="Comic Sans MS" panose="030F0702030302020204" pitchFamily="66" charset="0"/>
                <a:cs typeface="+mn-cs"/>
              </a:rPr>
              <a:t>	   - </a:t>
            </a:r>
            <a:r>
              <a:rPr lang="it-IT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  <a:cs typeface="+mn-cs"/>
              </a:rPr>
              <a:t>Squamose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latin typeface="Comic Sans MS" panose="030F0702030302020204" pitchFamily="66" charset="0"/>
                <a:cs typeface="+mn-cs"/>
              </a:rPr>
              <a:t>	   - 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+mn-cs"/>
              </a:rPr>
              <a:t>Piane o Armoniche</a:t>
            </a:r>
          </a:p>
        </p:txBody>
      </p:sp>
      <p:pic>
        <p:nvPicPr>
          <p:cNvPr id="47108" name="Segnaposto contenuto 3"/>
          <p:cNvPicPr>
            <a:picLocks noChangeAspect="1"/>
          </p:cNvPicPr>
          <p:nvPr/>
        </p:nvPicPr>
        <p:blipFill>
          <a:blip r:embed="rId3"/>
          <a:srcRect l="49658" t="43704"/>
          <a:stretch>
            <a:fillRect/>
          </a:stretch>
        </p:blipFill>
        <p:spPr bwMode="auto">
          <a:xfrm>
            <a:off x="17463" y="3100388"/>
            <a:ext cx="3041650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407190-8148-4C57-AD69-919957C0042A}" type="slidenum">
              <a:rPr lang="it-IT"/>
              <a:pPr>
                <a:defRPr/>
              </a:pPr>
              <a:t>19</a:t>
            </a:fld>
            <a:endParaRPr lang="it-IT"/>
          </a:p>
        </p:txBody>
      </p:sp>
      <p:pic>
        <p:nvPicPr>
          <p:cNvPr id="48129" name="Segnaposto contenuto 3"/>
          <p:cNvPicPr>
            <a:picLocks noChangeAspect="1"/>
          </p:cNvPicPr>
          <p:nvPr/>
        </p:nvPicPr>
        <p:blipFill>
          <a:blip r:embed="rId2"/>
          <a:srcRect r="48267"/>
          <a:stretch>
            <a:fillRect/>
          </a:stretch>
        </p:blipFill>
        <p:spPr bwMode="auto">
          <a:xfrm>
            <a:off x="2908300" y="1223963"/>
            <a:ext cx="3014663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CasellaDiTesto 1"/>
          <p:cNvSpPr txBox="1">
            <a:spLocks noChangeArrowheads="1"/>
          </p:cNvSpPr>
          <p:nvPr/>
        </p:nvSpPr>
        <p:spPr bwMode="auto">
          <a:xfrm>
            <a:off x="1557338" y="333375"/>
            <a:ext cx="4022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latin typeface="Comic Sans MS" pitchFamily="66" charset="0"/>
              </a:rPr>
              <a:t>SUTURA                     </a:t>
            </a:r>
            <a:r>
              <a:rPr lang="it-IT">
                <a:solidFill>
                  <a:srgbClr val="C00000"/>
                </a:solidFill>
                <a:latin typeface="Comic Sans MS" pitchFamily="66" charset="0"/>
              </a:rPr>
              <a:t>SINOSTOSI</a:t>
            </a:r>
          </a:p>
        </p:txBody>
      </p:sp>
      <p:cxnSp>
        <p:nvCxnSpPr>
          <p:cNvPr id="4" name="Connettore 2 3"/>
          <p:cNvCxnSpPr/>
          <p:nvPr/>
        </p:nvCxnSpPr>
        <p:spPr>
          <a:xfrm>
            <a:off x="2724150" y="517525"/>
            <a:ext cx="12239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5DBD3F-7D5E-43DF-B873-A6766C70F778}" type="slidenum">
              <a:rPr lang="it-IT"/>
              <a:pPr>
                <a:defRPr/>
              </a:pPr>
              <a:t>2</a:t>
            </a:fld>
            <a:endParaRPr lang="it-IT"/>
          </a:p>
        </p:txBody>
      </p:sp>
      <p:sp>
        <p:nvSpPr>
          <p:cNvPr id="555010" name="Text Box 2"/>
          <p:cNvSpPr txBox="1">
            <a:spLocks noChangeArrowheads="1"/>
          </p:cNvSpPr>
          <p:nvPr/>
        </p:nvSpPr>
        <p:spPr bwMode="auto">
          <a:xfrm>
            <a:off x="395288" y="369888"/>
            <a:ext cx="8229600" cy="8270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2075" tIns="46038" rIns="92075" bIns="46038" anchor="ctr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altLang="it-IT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cs typeface="+mn-cs"/>
              </a:rPr>
              <a:t>Funzioni dell’osso</a:t>
            </a:r>
            <a:endParaRPr lang="it-IT" altLang="it-IT" sz="4000" b="1" dirty="0">
              <a:solidFill>
                <a:srgbClr val="C00000"/>
              </a:solidFill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684213" y="1720850"/>
            <a:ext cx="80010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400" b="1">
                <a:latin typeface="Comic Sans MS" pitchFamily="66" charset="0"/>
              </a:rPr>
              <a:t>1. Sostegno: costituisce l’impalcatura del corpo</a:t>
            </a:r>
            <a:endParaRPr lang="it-IT" altLang="it-IT" sz="1400" b="1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it-IT" altLang="it-IT" sz="2400" b="1">
                <a:latin typeface="Comic Sans MS" pitchFamily="66" charset="0"/>
              </a:rPr>
              <a:t>2. Protezione di molti organi (cervello, midollo spinale e tanti organi interni)</a:t>
            </a:r>
          </a:p>
          <a:p>
            <a:pPr>
              <a:spcBef>
                <a:spcPct val="50000"/>
              </a:spcBef>
            </a:pPr>
            <a:r>
              <a:rPr lang="it-IT" altLang="it-IT" sz="2400" b="1">
                <a:latin typeface="Comic Sans MS" pitchFamily="66" charset="0"/>
              </a:rPr>
              <a:t>3. Leve per attacco dei muscoli ed esecuzione dei movimenti</a:t>
            </a:r>
          </a:p>
          <a:p>
            <a:pPr>
              <a:spcBef>
                <a:spcPct val="50000"/>
              </a:spcBef>
            </a:pPr>
            <a:r>
              <a:rPr lang="it-IT" altLang="it-IT" sz="2400" b="1">
                <a:latin typeface="Comic Sans MS" pitchFamily="66" charset="0"/>
              </a:rPr>
              <a:t>4. Riserva di vari minerali (es. calcio, 99% nell’osso)</a:t>
            </a:r>
          </a:p>
          <a:p>
            <a:pPr>
              <a:spcBef>
                <a:spcPct val="50000"/>
              </a:spcBef>
            </a:pPr>
            <a:r>
              <a:rPr lang="it-IT" altLang="it-IT" sz="2400" b="1">
                <a:latin typeface="Comic Sans MS" pitchFamily="66" charset="0"/>
              </a:rPr>
              <a:t>5. Emopoiesi (alcune ossa contengono midollo osseo -contenuto nella cavità midollare- responsabile dell’emopioesi)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2869C-AD6E-4CC9-9CE6-AAEB04BF8097}" type="slidenum">
              <a:rPr lang="it-IT"/>
              <a:pPr>
                <a:defRPr/>
              </a:pPr>
              <a:t>20</a:t>
            </a:fld>
            <a:endParaRPr lang="it-IT"/>
          </a:p>
        </p:txBody>
      </p:sp>
      <p:pic>
        <p:nvPicPr>
          <p:cNvPr id="49153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981075"/>
            <a:ext cx="6267450" cy="473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Rectangle 2"/>
          <p:cNvSpPr txBox="1">
            <a:spLocks noChangeArrowheads="1"/>
          </p:cNvSpPr>
          <p:nvPr/>
        </p:nvSpPr>
        <p:spPr bwMode="auto">
          <a:xfrm>
            <a:off x="2286000" y="228600"/>
            <a:ext cx="5029200" cy="609600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altLang="it-IT" sz="2800" b="1">
                <a:latin typeface="Comic Sans MS" pitchFamily="66" charset="0"/>
              </a:rPr>
              <a:t>SINARTROSI Fibrose</a:t>
            </a:r>
          </a:p>
        </p:txBody>
      </p:sp>
      <p:sp>
        <p:nvSpPr>
          <p:cNvPr id="49155" name="CasellaDiTesto 3"/>
          <p:cNvSpPr txBox="1">
            <a:spLocks noChangeArrowheads="1"/>
          </p:cNvSpPr>
          <p:nvPr/>
        </p:nvSpPr>
        <p:spPr bwMode="auto">
          <a:xfrm>
            <a:off x="3708400" y="5732463"/>
            <a:ext cx="17748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600" b="1">
                <a:latin typeface="Comic Sans MS" pitchFamily="66" charset="0"/>
              </a:rPr>
              <a:t>Legamento</a:t>
            </a:r>
          </a:p>
          <a:p>
            <a:pPr algn="ctr"/>
            <a:r>
              <a:rPr lang="it-IT" sz="1600" b="1">
                <a:latin typeface="Comic Sans MS" pitchFamily="66" charset="0"/>
              </a:rPr>
              <a:t>tibiofibulare</a:t>
            </a:r>
          </a:p>
          <a:p>
            <a:pPr algn="ctr"/>
            <a:r>
              <a:rPr lang="it-IT" sz="1600" b="1">
                <a:latin typeface="Comic Sans MS" pitchFamily="66" charset="0"/>
              </a:rPr>
              <a:t>anteriore</a:t>
            </a:r>
          </a:p>
          <a:p>
            <a:pPr algn="ctr"/>
            <a:r>
              <a:rPr lang="it-IT" sz="1600" b="1">
                <a:latin typeface="Comic Sans MS" pitchFamily="66" charset="0"/>
              </a:rPr>
              <a:t>(</a:t>
            </a:r>
            <a:r>
              <a:rPr lang="it-IT" sz="1600" b="1">
                <a:solidFill>
                  <a:srgbClr val="C00000"/>
                </a:solidFill>
                <a:latin typeface="Comic Sans MS" pitchFamily="66" charset="0"/>
              </a:rPr>
              <a:t>SINDESMOSI</a:t>
            </a:r>
            <a:r>
              <a:rPr lang="it-IT" sz="1600" b="1">
                <a:latin typeface="Comic Sans MS" pitchFamily="66" charset="0"/>
              </a:rPr>
              <a:t>)</a:t>
            </a:r>
          </a:p>
        </p:txBody>
      </p:sp>
      <p:cxnSp>
        <p:nvCxnSpPr>
          <p:cNvPr id="6" name="Connettore 2 5"/>
          <p:cNvCxnSpPr>
            <a:stCxn id="49155" idx="0"/>
          </p:cNvCxnSpPr>
          <p:nvPr/>
        </p:nvCxnSpPr>
        <p:spPr>
          <a:xfrm flipH="1" flipV="1">
            <a:off x="4500563" y="5300663"/>
            <a:ext cx="95250" cy="431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57" name="CasellaDiTesto 6"/>
          <p:cNvSpPr txBox="1">
            <a:spLocks noChangeArrowheads="1"/>
          </p:cNvSpPr>
          <p:nvPr/>
        </p:nvSpPr>
        <p:spPr bwMode="auto">
          <a:xfrm>
            <a:off x="1825625" y="6084888"/>
            <a:ext cx="1593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600" b="1">
                <a:solidFill>
                  <a:srgbClr val="C00000"/>
                </a:solidFill>
                <a:latin typeface="Comic Sans MS" pitchFamily="66" charset="0"/>
              </a:rPr>
              <a:t>MEMBRANA</a:t>
            </a:r>
          </a:p>
          <a:p>
            <a:pPr algn="ctr"/>
            <a:r>
              <a:rPr lang="it-IT" sz="1600" b="1">
                <a:solidFill>
                  <a:srgbClr val="C00000"/>
                </a:solidFill>
                <a:latin typeface="Comic Sans MS" pitchFamily="66" charset="0"/>
              </a:rPr>
              <a:t>INTEROSSEA</a:t>
            </a:r>
          </a:p>
        </p:txBody>
      </p:sp>
      <p:cxnSp>
        <p:nvCxnSpPr>
          <p:cNvPr id="8" name="Connettore 2 7"/>
          <p:cNvCxnSpPr/>
          <p:nvPr/>
        </p:nvCxnSpPr>
        <p:spPr>
          <a:xfrm flipV="1">
            <a:off x="2708275" y="4221163"/>
            <a:ext cx="279400" cy="18637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 flipV="1">
            <a:off x="2860675" y="3716338"/>
            <a:ext cx="1639888" cy="23685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60" name="CasellaDiTesto 11"/>
          <p:cNvSpPr txBox="1">
            <a:spLocks noChangeArrowheads="1"/>
          </p:cNvSpPr>
          <p:nvPr/>
        </p:nvSpPr>
        <p:spPr bwMode="auto">
          <a:xfrm>
            <a:off x="6542088" y="6092825"/>
            <a:ext cx="11985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 b="1">
                <a:solidFill>
                  <a:srgbClr val="C00000"/>
                </a:solidFill>
                <a:latin typeface="Comic Sans MS" pitchFamily="66" charset="0"/>
              </a:rPr>
              <a:t>GONFOSI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20FA6-9A1E-464B-A45E-BDB809F5C8ED}" type="slidenum">
              <a:rPr lang="it-IT"/>
              <a:pPr>
                <a:defRPr/>
              </a:pPr>
              <a:t>21</a:t>
            </a:fld>
            <a:endParaRPr lang="it-IT"/>
          </a:p>
        </p:txBody>
      </p:sp>
      <p:sp>
        <p:nvSpPr>
          <p:cNvPr id="50177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381000"/>
            <a:ext cx="5943600" cy="609600"/>
          </a:xfrm>
          <a:solidFill>
            <a:srgbClr val="00CCFF"/>
          </a:solidFill>
        </p:spPr>
        <p:txBody>
          <a:bodyPr/>
          <a:lstStyle/>
          <a:p>
            <a:pPr eaLnBrk="1" hangingPunct="1"/>
            <a:r>
              <a:rPr lang="it-IT" altLang="it-IT" sz="2800" b="1" smtClean="0">
                <a:latin typeface="Comic Sans MS" pitchFamily="66" charset="0"/>
              </a:rPr>
              <a:t>SINARTROSI Cartilaginee</a:t>
            </a:r>
          </a:p>
        </p:txBody>
      </p:sp>
      <p:pic>
        <p:nvPicPr>
          <p:cNvPr id="50178" name="Picture 5" descr="sinartrosi cartilagine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8686800" cy="501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Rectangle 6"/>
          <p:cNvSpPr>
            <a:spLocks noChangeArrowheads="1"/>
          </p:cNvSpPr>
          <p:nvPr/>
        </p:nvSpPr>
        <p:spPr bwMode="auto">
          <a:xfrm>
            <a:off x="1905000" y="4419600"/>
            <a:ext cx="1143000" cy="3048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altLang="it-IT" sz="2400">
              <a:latin typeface="Times New Roman" pitchFamily="18" charset="0"/>
            </a:endParaRPr>
          </a:p>
        </p:txBody>
      </p:sp>
      <p:sp>
        <p:nvSpPr>
          <p:cNvPr id="50180" name="Rectangle 9"/>
          <p:cNvSpPr>
            <a:spLocks noChangeArrowheads="1"/>
          </p:cNvSpPr>
          <p:nvPr/>
        </p:nvSpPr>
        <p:spPr bwMode="auto">
          <a:xfrm>
            <a:off x="6248400" y="6019800"/>
            <a:ext cx="1143000" cy="3810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altLang="it-IT" sz="2400">
              <a:latin typeface="Times New Roman" pitchFamily="18" charset="0"/>
            </a:endParaRPr>
          </a:p>
        </p:txBody>
      </p:sp>
      <p:sp>
        <p:nvSpPr>
          <p:cNvPr id="50181" name="Text Box 2"/>
          <p:cNvSpPr txBox="1">
            <a:spLocks noChangeArrowheads="1"/>
          </p:cNvSpPr>
          <p:nvPr/>
        </p:nvSpPr>
        <p:spPr bwMode="auto">
          <a:xfrm>
            <a:off x="323850" y="3500438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 altLang="it-IT" sz="2400">
              <a:latin typeface="Times New Roman" pitchFamily="18" charset="0"/>
            </a:endParaRPr>
          </a:p>
        </p:txBody>
      </p:sp>
      <p:sp>
        <p:nvSpPr>
          <p:cNvPr id="50182" name="Text Box 3"/>
          <p:cNvSpPr txBox="1">
            <a:spLocks noChangeArrowheads="1"/>
          </p:cNvSpPr>
          <p:nvPr/>
        </p:nvSpPr>
        <p:spPr bwMode="auto">
          <a:xfrm>
            <a:off x="250825" y="4005263"/>
            <a:ext cx="1441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000">
                <a:latin typeface="Times New Roman" pitchFamily="18" charset="0"/>
              </a:rPr>
              <a:t>Fra la prima cartilagine costale e lo sterno</a:t>
            </a:r>
          </a:p>
        </p:txBody>
      </p:sp>
      <p:sp>
        <p:nvSpPr>
          <p:cNvPr id="50183" name="Line 4"/>
          <p:cNvSpPr>
            <a:spLocks noChangeShapeType="1"/>
          </p:cNvSpPr>
          <p:nvPr/>
        </p:nvSpPr>
        <p:spPr bwMode="auto">
          <a:xfrm flipV="1">
            <a:off x="1258888" y="2133600"/>
            <a:ext cx="1225550" cy="2016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50184" name="Rectangle 5"/>
          <p:cNvSpPr>
            <a:spLocks noChangeArrowheads="1"/>
          </p:cNvSpPr>
          <p:nvPr/>
        </p:nvSpPr>
        <p:spPr bwMode="auto">
          <a:xfrm>
            <a:off x="2843213" y="4868863"/>
            <a:ext cx="1728787" cy="504825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it-IT" altLang="it-IT" sz="2400">
              <a:latin typeface="Times New Roman" pitchFamily="18" charset="0"/>
            </a:endParaRPr>
          </a:p>
        </p:txBody>
      </p:sp>
      <p:sp>
        <p:nvSpPr>
          <p:cNvPr id="50185" name="Rectangle 6"/>
          <p:cNvSpPr>
            <a:spLocks noChangeArrowheads="1"/>
          </p:cNvSpPr>
          <p:nvPr/>
        </p:nvSpPr>
        <p:spPr bwMode="auto">
          <a:xfrm>
            <a:off x="144463" y="3573463"/>
            <a:ext cx="1619250" cy="8636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it-IT" altLang="it-IT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7D30F1-78F9-4525-BA8E-A422287893A2}" type="slidenum">
              <a:rPr lang="it-IT"/>
              <a:pPr>
                <a:defRPr/>
              </a:pPr>
              <a:t>22</a:t>
            </a:fld>
            <a:endParaRPr lang="it-IT"/>
          </a:p>
        </p:txBody>
      </p:sp>
      <p:sp>
        <p:nvSpPr>
          <p:cNvPr id="51201" name="Rectangle 2"/>
          <p:cNvSpPr txBox="1">
            <a:spLocks noChangeArrowheads="1"/>
          </p:cNvSpPr>
          <p:nvPr/>
        </p:nvSpPr>
        <p:spPr bwMode="auto">
          <a:xfrm>
            <a:off x="685800" y="450850"/>
            <a:ext cx="7772400" cy="457200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altLang="it-IT" sz="2800" b="1">
                <a:latin typeface="Comic Sans MS" pitchFamily="66" charset="0"/>
              </a:rPr>
              <a:t>DIARTROSI o Articolazioni SINOVIALI</a:t>
            </a:r>
          </a:p>
        </p:txBody>
      </p:sp>
      <p:pic>
        <p:nvPicPr>
          <p:cNvPr id="51202" name="Picture 4" descr="08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28775"/>
            <a:ext cx="8705850" cy="43751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1203" name="Rectangle 9"/>
          <p:cNvSpPr>
            <a:spLocks noChangeArrowheads="1"/>
          </p:cNvSpPr>
          <p:nvPr/>
        </p:nvSpPr>
        <p:spPr bwMode="auto">
          <a:xfrm>
            <a:off x="3636963" y="2903538"/>
            <a:ext cx="647700" cy="3810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altLang="it-IT" sz="2400">
              <a:latin typeface="Comic Sans MS" pitchFamily="66" charset="0"/>
            </a:endParaRPr>
          </a:p>
        </p:txBody>
      </p:sp>
      <p:sp>
        <p:nvSpPr>
          <p:cNvPr id="51204" name="Rectangle 10"/>
          <p:cNvSpPr>
            <a:spLocks noChangeArrowheads="1"/>
          </p:cNvSpPr>
          <p:nvPr/>
        </p:nvSpPr>
        <p:spPr bwMode="auto">
          <a:xfrm>
            <a:off x="2411413" y="3328988"/>
            <a:ext cx="1873250" cy="6762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altLang="it-IT" sz="2400">
              <a:latin typeface="Comic Sans MS" pitchFamily="66" charset="0"/>
            </a:endParaRPr>
          </a:p>
        </p:txBody>
      </p:sp>
      <p:sp>
        <p:nvSpPr>
          <p:cNvPr id="51205" name="Rectangle 11"/>
          <p:cNvSpPr>
            <a:spLocks noChangeArrowheads="1"/>
          </p:cNvSpPr>
          <p:nvPr/>
        </p:nvSpPr>
        <p:spPr bwMode="auto">
          <a:xfrm>
            <a:off x="2743200" y="4048125"/>
            <a:ext cx="1612900" cy="60483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altLang="it-IT" sz="2400">
              <a:latin typeface="Comic Sans MS" pitchFamily="66" charset="0"/>
            </a:endParaRPr>
          </a:p>
        </p:txBody>
      </p:sp>
      <p:sp>
        <p:nvSpPr>
          <p:cNvPr id="51206" name="Text Box 14"/>
          <p:cNvSpPr txBox="1">
            <a:spLocks noChangeArrowheads="1"/>
          </p:cNvSpPr>
          <p:nvPr/>
        </p:nvSpPr>
        <p:spPr bwMode="auto">
          <a:xfrm>
            <a:off x="468313" y="6021388"/>
            <a:ext cx="32607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 sz="2400" b="1">
                <a:solidFill>
                  <a:srgbClr val="FF0000"/>
                </a:solidFill>
                <a:latin typeface="Comic Sans MS" pitchFamily="66" charset="0"/>
              </a:rPr>
              <a:t>Componenti essenziali</a:t>
            </a:r>
          </a:p>
        </p:txBody>
      </p:sp>
      <p:sp>
        <p:nvSpPr>
          <p:cNvPr id="51207" name="Text Box 15"/>
          <p:cNvSpPr txBox="1">
            <a:spLocks noChangeArrowheads="1"/>
          </p:cNvSpPr>
          <p:nvPr/>
        </p:nvSpPr>
        <p:spPr bwMode="auto">
          <a:xfrm>
            <a:off x="5632450" y="6021388"/>
            <a:ext cx="32607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 sz="2400" b="1">
                <a:solidFill>
                  <a:srgbClr val="FF0000"/>
                </a:solidFill>
                <a:latin typeface="Comic Sans MS" pitchFamily="66" charset="0"/>
              </a:rPr>
              <a:t>Componenti accessorie</a:t>
            </a:r>
          </a:p>
        </p:txBody>
      </p:sp>
      <p:sp>
        <p:nvSpPr>
          <p:cNvPr id="51208" name="Rectangle 16"/>
          <p:cNvSpPr>
            <a:spLocks noChangeArrowheads="1"/>
          </p:cNvSpPr>
          <p:nvPr/>
        </p:nvSpPr>
        <p:spPr bwMode="auto">
          <a:xfrm>
            <a:off x="8101013" y="3644900"/>
            <a:ext cx="574675" cy="21590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altLang="it-IT" sz="2400">
              <a:latin typeface="Comic Sans MS" pitchFamily="66" charset="0"/>
            </a:endParaRPr>
          </a:p>
        </p:txBody>
      </p:sp>
      <p:sp>
        <p:nvSpPr>
          <p:cNvPr id="51209" name="Rectangle 17"/>
          <p:cNvSpPr>
            <a:spLocks noChangeArrowheads="1"/>
          </p:cNvSpPr>
          <p:nvPr/>
        </p:nvSpPr>
        <p:spPr bwMode="auto">
          <a:xfrm>
            <a:off x="8027988" y="1989138"/>
            <a:ext cx="574675" cy="21590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altLang="it-IT" sz="2400">
              <a:latin typeface="Comic Sans MS" pitchFamily="66" charset="0"/>
            </a:endParaRPr>
          </a:p>
        </p:txBody>
      </p:sp>
      <p:sp>
        <p:nvSpPr>
          <p:cNvPr id="51210" name="Text Box 18"/>
          <p:cNvSpPr txBox="1">
            <a:spLocks noChangeArrowheads="1"/>
          </p:cNvSpPr>
          <p:nvPr/>
        </p:nvSpPr>
        <p:spPr bwMode="auto">
          <a:xfrm>
            <a:off x="2484438" y="3640138"/>
            <a:ext cx="187166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900" b="1">
                <a:latin typeface="Comic Sans MS" pitchFamily="66" charset="0"/>
              </a:rPr>
              <a:t>Fz: Ammortizzante, resiste all’usura, dotata di scarso attrito</a:t>
            </a:r>
          </a:p>
        </p:txBody>
      </p:sp>
      <p:sp>
        <p:nvSpPr>
          <p:cNvPr id="51211" name="Text Box 19"/>
          <p:cNvSpPr txBox="1">
            <a:spLocks noChangeArrowheads="1"/>
          </p:cNvSpPr>
          <p:nvPr/>
        </p:nvSpPr>
        <p:spPr bwMode="auto">
          <a:xfrm>
            <a:off x="2771775" y="4287838"/>
            <a:ext cx="1800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900" b="1">
                <a:latin typeface="Comic Sans MS" pitchFamily="66" charset="0"/>
              </a:rPr>
              <a:t>Fz: nutritizia, lubrificante, ammortizzante</a:t>
            </a:r>
          </a:p>
        </p:txBody>
      </p:sp>
      <p:sp>
        <p:nvSpPr>
          <p:cNvPr id="51212" name="CasellaDiTesto 6"/>
          <p:cNvSpPr txBox="1">
            <a:spLocks noChangeArrowheads="1"/>
          </p:cNvSpPr>
          <p:nvPr/>
        </p:nvSpPr>
        <p:spPr bwMode="auto">
          <a:xfrm>
            <a:off x="2484438" y="3328988"/>
            <a:ext cx="1549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 b="1">
                <a:latin typeface="Calibri" pitchFamily="34" charset="0"/>
              </a:rPr>
              <a:t>Superfici articolari</a:t>
            </a:r>
          </a:p>
        </p:txBody>
      </p:sp>
      <p:sp>
        <p:nvSpPr>
          <p:cNvPr id="51213" name="Rectangle 9"/>
          <p:cNvSpPr>
            <a:spLocks noChangeArrowheads="1"/>
          </p:cNvSpPr>
          <p:nvPr/>
        </p:nvSpPr>
        <p:spPr bwMode="auto">
          <a:xfrm>
            <a:off x="8064500" y="3055938"/>
            <a:ext cx="647700" cy="3810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altLang="it-IT" sz="24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751D8D-6424-48AA-A300-CABE1208241C}" type="slidenum">
              <a:rPr lang="it-IT"/>
              <a:pPr>
                <a:defRPr/>
              </a:pPr>
              <a:t>23</a:t>
            </a:fld>
            <a:endParaRPr lang="it-IT"/>
          </a:p>
        </p:txBody>
      </p:sp>
      <p:pic>
        <p:nvPicPr>
          <p:cNvPr id="52225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4538" y="2492375"/>
            <a:ext cx="50419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6" name="CasellaDiTesto 3"/>
          <p:cNvSpPr txBox="1">
            <a:spLocks noChangeArrowheads="1"/>
          </p:cNvSpPr>
          <p:nvPr/>
        </p:nvSpPr>
        <p:spPr bwMode="auto">
          <a:xfrm>
            <a:off x="2268538" y="476250"/>
            <a:ext cx="4319587" cy="585788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>
                <a:latin typeface="Comic Sans MS" pitchFamily="66" charset="0"/>
              </a:rPr>
              <a:t>ENANTROSI</a:t>
            </a:r>
          </a:p>
        </p:txBody>
      </p:sp>
      <p:sp>
        <p:nvSpPr>
          <p:cNvPr id="52227" name="CasellaDiTesto 4"/>
          <p:cNvSpPr txBox="1">
            <a:spLocks noChangeArrowheads="1"/>
          </p:cNvSpPr>
          <p:nvPr/>
        </p:nvSpPr>
        <p:spPr bwMode="auto">
          <a:xfrm>
            <a:off x="250825" y="1487488"/>
            <a:ext cx="86423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latin typeface="Comic Sans MS" pitchFamily="66" charset="0"/>
              </a:rPr>
              <a:t>Nelle enantrosi (o ARTICOLAZIONI SFERICHE) le superfici articolari contrapposte  di una emisfera cava e di una emisfera piena</a:t>
            </a:r>
          </a:p>
        </p:txBody>
      </p:sp>
      <p:sp>
        <p:nvSpPr>
          <p:cNvPr id="52228" name="Rettangolo 2"/>
          <p:cNvSpPr>
            <a:spLocks noChangeArrowheads="1"/>
          </p:cNvSpPr>
          <p:nvPr/>
        </p:nvSpPr>
        <p:spPr bwMode="auto">
          <a:xfrm>
            <a:off x="684213" y="5930900"/>
            <a:ext cx="777557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400" u="sng">
                <a:solidFill>
                  <a:schemeClr val="tx2"/>
                </a:solidFill>
                <a:latin typeface="Comic Sans MS" pitchFamily="66" charset="0"/>
              </a:rPr>
              <a:t>Triassiali</a:t>
            </a:r>
            <a:r>
              <a:rPr lang="it-IT" altLang="it-IT" sz="1400" u="sng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altLang="it-IT" sz="1400" i="1" u="sng">
                <a:latin typeface="Comic Sans MS" pitchFamily="66" charset="0"/>
              </a:rPr>
              <a:t>(FLESSIONE-ESTENSIONE: piano sagittale, asse trasversale. ABDUZIONE-ADDUZZIONE:  piano frontale, asse antero- posteriore o sagittale. ROTAZIONE-CIRCUMDUZIONE; piano trasversale, asse longitudinale)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5D9793-7953-4942-810A-134598432E79}" type="slidenum">
              <a:rPr lang="it-IT"/>
              <a:pPr>
                <a:defRPr/>
              </a:pPr>
              <a:t>24</a:t>
            </a:fld>
            <a:endParaRPr lang="it-IT"/>
          </a:p>
        </p:txBody>
      </p:sp>
      <p:pic>
        <p:nvPicPr>
          <p:cNvPr id="53249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2349500"/>
            <a:ext cx="4752975" cy="360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0" name="CasellaDiTesto 3"/>
          <p:cNvSpPr txBox="1">
            <a:spLocks noChangeArrowheads="1"/>
          </p:cNvSpPr>
          <p:nvPr/>
        </p:nvSpPr>
        <p:spPr bwMode="auto">
          <a:xfrm>
            <a:off x="2195513" y="501650"/>
            <a:ext cx="4464050" cy="585788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>
                <a:latin typeface="Comic Sans MS" pitchFamily="66" charset="0"/>
              </a:rPr>
              <a:t>CONDILARTROSI</a:t>
            </a:r>
          </a:p>
        </p:txBody>
      </p:sp>
      <p:sp>
        <p:nvSpPr>
          <p:cNvPr id="53251" name="CasellaDiTesto 4"/>
          <p:cNvSpPr txBox="1">
            <a:spLocks noChangeArrowheads="1"/>
          </p:cNvSpPr>
          <p:nvPr/>
        </p:nvSpPr>
        <p:spPr bwMode="auto">
          <a:xfrm>
            <a:off x="528638" y="1416050"/>
            <a:ext cx="85074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>
                <a:latin typeface="Comic Sans MS" pitchFamily="66" charset="0"/>
              </a:rPr>
              <a:t>Nelle condilartrosi le superfici articolari hanno la forma di un elissoide pieno e cavo</a:t>
            </a:r>
          </a:p>
        </p:txBody>
      </p:sp>
      <p:sp>
        <p:nvSpPr>
          <p:cNvPr id="53252" name="Rettangolo 2"/>
          <p:cNvSpPr>
            <a:spLocks noChangeArrowheads="1"/>
          </p:cNvSpPr>
          <p:nvPr/>
        </p:nvSpPr>
        <p:spPr bwMode="auto">
          <a:xfrm>
            <a:off x="611188" y="6002338"/>
            <a:ext cx="78486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altLang="it-IT" sz="1400" i="1">
                <a:solidFill>
                  <a:schemeClr val="tx2"/>
                </a:solidFill>
                <a:latin typeface="Comic Sans MS" pitchFamily="66" charset="0"/>
              </a:rPr>
              <a:t>Biassiali</a:t>
            </a:r>
            <a:r>
              <a:rPr lang="it-IT" altLang="it-IT" sz="1400" i="1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altLang="it-IT" sz="1400" i="1">
                <a:latin typeface="Comic Sans MS" pitchFamily="66" charset="0"/>
              </a:rPr>
              <a:t>(FLEX-EST: piano sagittale, asse trasversale. ABD-ADD: piano frontale, asse antero- posteriore o sagittale)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6DE9DA-B303-4688-8FE8-6B4246BE2F5D}" type="slidenum">
              <a:rPr lang="it-IT"/>
              <a:pPr>
                <a:defRPr/>
              </a:pPr>
              <a:t>25</a:t>
            </a:fld>
            <a:endParaRPr lang="it-IT"/>
          </a:p>
        </p:txBody>
      </p:sp>
      <p:pic>
        <p:nvPicPr>
          <p:cNvPr id="54273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2276475"/>
            <a:ext cx="4724400" cy="436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4" name="CasellaDiTesto 3"/>
          <p:cNvSpPr txBox="1">
            <a:spLocks noChangeArrowheads="1"/>
          </p:cNvSpPr>
          <p:nvPr/>
        </p:nvSpPr>
        <p:spPr bwMode="auto">
          <a:xfrm>
            <a:off x="1763713" y="508000"/>
            <a:ext cx="5832475" cy="584200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>
                <a:latin typeface="Comic Sans MS" pitchFamily="66" charset="0"/>
              </a:rPr>
              <a:t>ARTICOLAZIONE A SELLA</a:t>
            </a:r>
          </a:p>
        </p:txBody>
      </p:sp>
      <p:sp>
        <p:nvSpPr>
          <p:cNvPr id="54275" name="CasellaDiTesto 5"/>
          <p:cNvSpPr txBox="1">
            <a:spLocks noChangeArrowheads="1"/>
          </p:cNvSpPr>
          <p:nvPr/>
        </p:nvSpPr>
        <p:spPr bwMode="auto">
          <a:xfrm>
            <a:off x="611188" y="1547813"/>
            <a:ext cx="77057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>
                <a:latin typeface="Comic Sans MS" pitchFamily="66" charset="0"/>
              </a:rPr>
              <a:t>Nelle articolazioni a sella, le superfici articolari sono convesse in una direzione e concave in quella ortogonale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689661-4BF4-4F08-883F-5955164B1010}" type="slidenum">
              <a:rPr lang="it-IT"/>
              <a:pPr>
                <a:defRPr/>
              </a:pPr>
              <a:t>26</a:t>
            </a:fld>
            <a:endParaRPr lang="it-IT"/>
          </a:p>
        </p:txBody>
      </p:sp>
      <p:pic>
        <p:nvPicPr>
          <p:cNvPr id="55297" name="Immagin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2250" y="2636838"/>
            <a:ext cx="6248400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CasellaDiTesto 11"/>
          <p:cNvSpPr txBox="1">
            <a:spLocks noChangeArrowheads="1"/>
          </p:cNvSpPr>
          <p:nvPr/>
        </p:nvSpPr>
        <p:spPr bwMode="auto">
          <a:xfrm>
            <a:off x="2771775" y="549275"/>
            <a:ext cx="3168650" cy="584200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>
                <a:latin typeface="Comic Sans MS" pitchFamily="66" charset="0"/>
              </a:rPr>
              <a:t>ARTRODIE</a:t>
            </a:r>
          </a:p>
        </p:txBody>
      </p:sp>
      <p:sp>
        <p:nvSpPr>
          <p:cNvPr id="55299" name="CasellaDiTesto 12"/>
          <p:cNvSpPr txBox="1">
            <a:spLocks noChangeArrowheads="1"/>
          </p:cNvSpPr>
          <p:nvPr/>
        </p:nvSpPr>
        <p:spPr bwMode="auto">
          <a:xfrm>
            <a:off x="539750" y="1474788"/>
            <a:ext cx="8569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Comic Sans MS" pitchFamily="66" charset="0"/>
              </a:rPr>
              <a:t>I capi articolari hanno forma pianeggiante e possono solo scivolare tra loro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D209A1-57A0-40AD-9E8D-98F557F7FD82}" type="slidenum">
              <a:rPr lang="it-IT"/>
              <a:pPr>
                <a:defRPr/>
              </a:pPr>
              <a:t>27</a:t>
            </a:fld>
            <a:endParaRPr lang="it-IT"/>
          </a:p>
        </p:txBody>
      </p:sp>
      <p:pic>
        <p:nvPicPr>
          <p:cNvPr id="56321" name="Immagin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1844675"/>
            <a:ext cx="3957638" cy="265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2" name="Immagin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2963" y="1698625"/>
            <a:ext cx="4302125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CasellaDiTesto 6"/>
          <p:cNvSpPr txBox="1">
            <a:spLocks noChangeArrowheads="1"/>
          </p:cNvSpPr>
          <p:nvPr/>
        </p:nvSpPr>
        <p:spPr bwMode="auto">
          <a:xfrm>
            <a:off x="2771775" y="260350"/>
            <a:ext cx="3600450" cy="585788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>
                <a:latin typeface="Comic Sans MS" pitchFamily="66" charset="0"/>
              </a:rPr>
              <a:t>GINGLIMI</a:t>
            </a:r>
          </a:p>
        </p:txBody>
      </p:sp>
      <p:sp>
        <p:nvSpPr>
          <p:cNvPr id="56324" name="CasellaDiTesto 1"/>
          <p:cNvSpPr txBox="1">
            <a:spLocks noChangeArrowheads="1"/>
          </p:cNvSpPr>
          <p:nvPr/>
        </p:nvSpPr>
        <p:spPr bwMode="auto">
          <a:xfrm>
            <a:off x="215900" y="4868863"/>
            <a:ext cx="4068763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b="1">
                <a:latin typeface="Comic Sans MS" pitchFamily="66" charset="0"/>
              </a:rPr>
              <a:t>Ginglimo angolare (TROCLEA) </a:t>
            </a:r>
            <a:r>
              <a:rPr lang="it-IT">
                <a:latin typeface="Comic Sans MS" pitchFamily="66" charset="0"/>
              </a:rPr>
              <a:t>se gli assi sono perpendicolari</a:t>
            </a:r>
          </a:p>
          <a:p>
            <a:pPr algn="just"/>
            <a:endParaRPr lang="it-IT">
              <a:latin typeface="Comic Sans MS" pitchFamily="66" charset="0"/>
            </a:endParaRPr>
          </a:p>
          <a:p>
            <a:pPr algn="just"/>
            <a:endParaRPr lang="it-IT">
              <a:latin typeface="Comic Sans MS" pitchFamily="66" charset="0"/>
            </a:endParaRPr>
          </a:p>
          <a:p>
            <a:pPr algn="just"/>
            <a:endParaRPr lang="it-IT">
              <a:latin typeface="Comic Sans MS" pitchFamily="66" charset="0"/>
            </a:endParaRPr>
          </a:p>
          <a:p>
            <a:pPr algn="just"/>
            <a:r>
              <a:rPr lang="it-IT" altLang="it-IT" sz="1400" i="1">
                <a:solidFill>
                  <a:schemeClr val="tx2"/>
                </a:solidFill>
                <a:latin typeface="Comic Sans MS" pitchFamily="66" charset="0"/>
              </a:rPr>
              <a:t>Uniassiale -&gt; asse trasversale -&gt; </a:t>
            </a:r>
            <a:r>
              <a:rPr lang="it-IT" altLang="it-IT" sz="1400" i="1">
                <a:latin typeface="Comic Sans MS" pitchFamily="66" charset="0"/>
              </a:rPr>
              <a:t>FLEX-EST; piano sagittale, asse trasversale)</a:t>
            </a:r>
            <a:endParaRPr lang="it-IT" sz="1400">
              <a:latin typeface="Comic Sans MS" pitchFamily="66" charset="0"/>
            </a:endParaRPr>
          </a:p>
        </p:txBody>
      </p:sp>
      <p:sp>
        <p:nvSpPr>
          <p:cNvPr id="56325" name="Rettangolo 2"/>
          <p:cNvSpPr>
            <a:spLocks noChangeArrowheads="1"/>
          </p:cNvSpPr>
          <p:nvPr/>
        </p:nvSpPr>
        <p:spPr bwMode="auto">
          <a:xfrm>
            <a:off x="393700" y="1052513"/>
            <a:ext cx="8499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>
                <a:latin typeface="Comic Sans MS" pitchFamily="66" charset="0"/>
              </a:rPr>
              <a:t>Nei ginglimi i capi articolari hanno la forma di due cilindri, uno cavo e l’altro pieno.</a:t>
            </a:r>
          </a:p>
        </p:txBody>
      </p:sp>
      <p:sp>
        <p:nvSpPr>
          <p:cNvPr id="56326" name="Rettangolo 7"/>
          <p:cNvSpPr>
            <a:spLocks noChangeArrowheads="1"/>
          </p:cNvSpPr>
          <p:nvPr/>
        </p:nvSpPr>
        <p:spPr bwMode="auto">
          <a:xfrm>
            <a:off x="4652963" y="4724400"/>
            <a:ext cx="45720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>
                <a:latin typeface="Comic Sans MS" pitchFamily="66" charset="0"/>
              </a:rPr>
              <a:t>Ginglimo laterale o assiale (TROCOIDE) </a:t>
            </a:r>
            <a:r>
              <a:rPr lang="it-IT">
                <a:latin typeface="Comic Sans MS" pitchFamily="66" charset="0"/>
              </a:rPr>
              <a:t>se gli assi dei capi articolari sono paralleli all’asse longitudinale dell’osso</a:t>
            </a:r>
          </a:p>
          <a:p>
            <a:pPr>
              <a:spcBef>
                <a:spcPct val="50000"/>
              </a:spcBef>
            </a:pPr>
            <a:endParaRPr lang="it-IT" altLang="it-IT" sz="1400" i="1">
              <a:solidFill>
                <a:schemeClr val="tx2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it-IT" altLang="it-IT" sz="1400" i="1">
                <a:solidFill>
                  <a:schemeClr val="tx2"/>
                </a:solidFill>
                <a:latin typeface="Comic Sans MS" pitchFamily="66" charset="0"/>
              </a:rPr>
              <a:t>Uniassiale</a:t>
            </a:r>
            <a:r>
              <a:rPr lang="it-IT" altLang="it-IT" sz="1400" i="1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altLang="it-IT" sz="1400" i="1">
                <a:latin typeface="Comic Sans MS" pitchFamily="66" charset="0"/>
              </a:rPr>
              <a:t>(Rotazione piano trasversale asse longitudinale)</a:t>
            </a:r>
            <a:endParaRPr lang="it-IT" sz="14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EDF8D8-0477-4C72-ADD5-6A245701D818}" type="slidenum">
              <a:rPr lang="it-IT"/>
              <a:pPr>
                <a:defRPr/>
              </a:pPr>
              <a:t>3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1476375" y="115888"/>
            <a:ext cx="619125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COMPONENTE OSSEA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39750" y="620713"/>
            <a:ext cx="8135938" cy="6186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t-IT" sz="2400" dirty="0">
                <a:latin typeface="Comic Sans MS" panose="030F0702030302020204" pitchFamily="66" charset="0"/>
                <a:cs typeface="+mn-cs"/>
              </a:rPr>
              <a:t>Le ossa vengono classificate per </a:t>
            </a:r>
            <a:r>
              <a:rPr lang="it-IT" sz="2400" dirty="0">
                <a:solidFill>
                  <a:srgbClr val="0070C0"/>
                </a:solidFill>
                <a:latin typeface="Comic Sans MS" panose="030F0702030302020204" pitchFamily="66" charset="0"/>
                <a:cs typeface="+mn-cs"/>
              </a:rPr>
              <a:t>FORMA</a:t>
            </a:r>
            <a:r>
              <a:rPr lang="it-IT" sz="2400" dirty="0">
                <a:latin typeface="Comic Sans MS" panose="030F0702030302020204" pitchFamily="66" charset="0"/>
                <a:cs typeface="+mn-cs"/>
              </a:rPr>
              <a:t> e </a:t>
            </a:r>
            <a:r>
              <a:rPr lang="it-IT" sz="2400" dirty="0">
                <a:solidFill>
                  <a:srgbClr val="0070C0"/>
                </a:solidFill>
                <a:latin typeface="Comic Sans MS" panose="030F0702030302020204" pitchFamily="66" charset="0"/>
                <a:cs typeface="+mn-cs"/>
              </a:rPr>
              <a:t>STRUTTURA</a:t>
            </a:r>
            <a:r>
              <a:rPr lang="it-IT" sz="2400" dirty="0">
                <a:latin typeface="Comic Sans MS" panose="030F0702030302020204" pitchFamily="66" charset="0"/>
                <a:cs typeface="+mn-cs"/>
              </a:rPr>
              <a:t>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it-IT" sz="2400" dirty="0">
              <a:latin typeface="Comic Sans MS" panose="030F0702030302020204" pitchFamily="66" charset="0"/>
              <a:cs typeface="+mn-c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t-IT" sz="2400" dirty="0">
                <a:latin typeface="Comic Sans MS" panose="030F0702030302020204" pitchFamily="66" charset="0"/>
                <a:cs typeface="+mn-cs"/>
              </a:rPr>
              <a:t> In base alla </a:t>
            </a:r>
            <a:r>
              <a:rPr lang="it-IT" sz="2400" u="sng" dirty="0">
                <a:latin typeface="Comic Sans MS" panose="030F0702030302020204" pitchFamily="66" charset="0"/>
                <a:cs typeface="+mn-cs"/>
              </a:rPr>
              <a:t>forma</a:t>
            </a:r>
            <a:r>
              <a:rPr lang="it-IT" sz="2400" dirty="0">
                <a:latin typeface="Comic Sans MS" panose="030F0702030302020204" pitchFamily="66" charset="0"/>
                <a:cs typeface="+mn-cs"/>
              </a:rPr>
              <a:t> vengono classificate in: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2400" dirty="0">
                <a:latin typeface="Comic Sans MS" panose="030F0702030302020204" pitchFamily="66" charset="0"/>
                <a:cs typeface="+mn-cs"/>
              </a:rPr>
              <a:t>Ossa lunghe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2400" dirty="0">
                <a:latin typeface="Comic Sans MS" panose="030F0702030302020204" pitchFamily="66" charset="0"/>
                <a:cs typeface="+mn-cs"/>
              </a:rPr>
              <a:t>Ossa piatte o larghe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2400" dirty="0">
                <a:latin typeface="Comic Sans MS" panose="030F0702030302020204" pitchFamily="66" charset="0"/>
                <a:cs typeface="+mn-cs"/>
              </a:rPr>
              <a:t>Ossa brevi o corte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2400" dirty="0">
                <a:latin typeface="Comic Sans MS" panose="030F0702030302020204" pitchFamily="66" charset="0"/>
                <a:cs typeface="+mn-cs"/>
              </a:rPr>
              <a:t>Ossa irregolari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2400" dirty="0">
                <a:latin typeface="Comic Sans MS" panose="030F0702030302020204" pitchFamily="66" charset="0"/>
                <a:cs typeface="+mn-cs"/>
              </a:rPr>
              <a:t>Ossa sesamoidi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 dirty="0">
              <a:latin typeface="Comic Sans MS" panose="030F0702030302020204" pitchFamily="66" charset="0"/>
              <a:cs typeface="+mn-c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t-IT" sz="2400" dirty="0">
                <a:latin typeface="Comic Sans MS" panose="030F0702030302020204" pitchFamily="66" charset="0"/>
                <a:cs typeface="+mn-cs"/>
              </a:rPr>
              <a:t>In base alla </a:t>
            </a:r>
            <a:r>
              <a:rPr lang="it-IT" sz="2400" u="sng" dirty="0">
                <a:latin typeface="Comic Sans MS" panose="030F0702030302020204" pitchFamily="66" charset="0"/>
                <a:cs typeface="+mn-cs"/>
              </a:rPr>
              <a:t>struttura istologica </a:t>
            </a:r>
            <a:r>
              <a:rPr lang="it-IT" sz="2400" dirty="0">
                <a:latin typeface="Comic Sans MS" panose="030F0702030302020204" pitchFamily="66" charset="0"/>
                <a:cs typeface="+mn-cs"/>
              </a:rPr>
              <a:t>vengono classificate in: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2400" dirty="0">
                <a:latin typeface="Comic Sans MS" panose="030F0702030302020204" pitchFamily="66" charset="0"/>
                <a:cs typeface="+mn-cs"/>
              </a:rPr>
              <a:t>Ossa spugnose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2400" dirty="0">
                <a:latin typeface="Comic Sans MS" panose="030F0702030302020204" pitchFamily="66" charset="0"/>
                <a:cs typeface="+mn-cs"/>
              </a:rPr>
              <a:t>Ossa compatte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it-IT" sz="2400" dirty="0">
              <a:latin typeface="Comic Sans MS" panose="030F0702030302020204" pitchFamily="66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Comic Sans MS" panose="030F0702030302020204" pitchFamily="66" charset="0"/>
                <a:cs typeface="+mn-cs"/>
              </a:rPr>
              <a:t>(Va, inoltre, ricordato che la forma e la struttura delle ossa sono funzione delle attività statiche o dinamiche nelle quali sono coinvolte)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D2C46-0F68-458E-96F4-C9314EEC5C4D}" type="slidenum">
              <a:rPr lang="en-US" altLang="it-IT"/>
              <a:pPr>
                <a:defRPr/>
              </a:pPr>
              <a:t>4</a:t>
            </a:fld>
            <a:endParaRPr lang="en-US" altLang="it-IT"/>
          </a:p>
        </p:txBody>
      </p:sp>
      <p:pic>
        <p:nvPicPr>
          <p:cNvPr id="19457" name="Picture 2" descr="0512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7938" y="836613"/>
            <a:ext cx="9144000" cy="5713412"/>
          </a:xfrm>
        </p:spPr>
      </p:pic>
      <p:sp>
        <p:nvSpPr>
          <p:cNvPr id="571395" name="Text Box 3"/>
          <p:cNvSpPr txBox="1">
            <a:spLocks noChangeArrowheads="1"/>
          </p:cNvSpPr>
          <p:nvPr/>
        </p:nvSpPr>
        <p:spPr bwMode="auto">
          <a:xfrm>
            <a:off x="1295400" y="152400"/>
            <a:ext cx="6248400" cy="642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2075" tIns="46038" rIns="92075" bIns="46038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altLang="it-IT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cs typeface="+mn-cs"/>
              </a:rPr>
              <a:t>Forma delle ossa</a:t>
            </a:r>
          </a:p>
        </p:txBody>
      </p:sp>
      <p:sp>
        <p:nvSpPr>
          <p:cNvPr id="19459" name="Line 4"/>
          <p:cNvSpPr>
            <a:spLocks noChangeShapeType="1"/>
          </p:cNvSpPr>
          <p:nvPr/>
        </p:nvSpPr>
        <p:spPr bwMode="auto">
          <a:xfrm>
            <a:off x="2339975" y="1173163"/>
            <a:ext cx="18002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" name="Ovale 1"/>
          <p:cNvSpPr/>
          <p:nvPr/>
        </p:nvSpPr>
        <p:spPr>
          <a:xfrm>
            <a:off x="34925" y="5013325"/>
            <a:ext cx="1116013" cy="431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A7E57-F29A-47ED-A374-1028C929EC49}" type="slidenum">
              <a:rPr lang="it-IT"/>
              <a:pPr>
                <a:defRPr/>
              </a:pPr>
              <a:t>5</a:t>
            </a:fld>
            <a:endParaRPr lang="it-IT"/>
          </a:p>
        </p:txBody>
      </p:sp>
      <p:sp>
        <p:nvSpPr>
          <p:cNvPr id="7295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830513"/>
            <a:ext cx="3479800" cy="609600"/>
          </a:xfrm>
        </p:spPr>
        <p:txBody>
          <a:bodyPr/>
          <a:lstStyle/>
          <a:p>
            <a:pPr algn="l" eaLnBrk="1" hangingPunct="1"/>
            <a:r>
              <a:rPr lang="en-US" altLang="it-IT" sz="3200" smtClean="0">
                <a:latin typeface="Comic Sans MS" pitchFamily="66" charset="0"/>
              </a:rPr>
              <a:t>Osso lungo tipico</a:t>
            </a:r>
          </a:p>
        </p:txBody>
      </p:sp>
      <p:graphicFrame>
        <p:nvGraphicFramePr>
          <p:cNvPr id="7294" name="Object 126"/>
          <p:cNvGraphicFramePr>
            <a:graphicFrameLocks noChangeAspect="1"/>
          </p:cNvGraphicFramePr>
          <p:nvPr/>
        </p:nvGraphicFramePr>
        <p:xfrm>
          <a:off x="6659563" y="260350"/>
          <a:ext cx="1800225" cy="636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5" name="CorelDRAW" r:id="rId4" imgW="2305050" imgH="8696325" progId="">
                  <p:embed/>
                </p:oleObj>
              </mc:Choice>
              <mc:Fallback>
                <p:oleObj name="CorelDRAW" r:id="rId4" imgW="2305050" imgH="8696325" progId="">
                  <p:embed/>
                  <p:pic>
                    <p:nvPicPr>
                      <p:cNvPr id="0" name="Picture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260350"/>
                        <a:ext cx="1800225" cy="6361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96" name="Text Box 7"/>
          <p:cNvSpPr txBox="1">
            <a:spLocks noChangeArrowheads="1"/>
          </p:cNvSpPr>
          <p:nvPr/>
        </p:nvSpPr>
        <p:spPr bwMode="auto">
          <a:xfrm>
            <a:off x="4572000" y="565150"/>
            <a:ext cx="13684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000" b="1">
                <a:latin typeface="Comic Sans MS" pitchFamily="66" charset="0"/>
              </a:rPr>
              <a:t>EPIFISI</a:t>
            </a:r>
          </a:p>
          <a:p>
            <a:pPr>
              <a:spcBef>
                <a:spcPct val="50000"/>
              </a:spcBef>
            </a:pPr>
            <a:r>
              <a:rPr lang="it-IT" altLang="it-IT" sz="1600">
                <a:latin typeface="Comic Sans MS" pitchFamily="66" charset="0"/>
              </a:rPr>
              <a:t> prossimale</a:t>
            </a:r>
          </a:p>
        </p:txBody>
      </p:sp>
      <p:sp>
        <p:nvSpPr>
          <p:cNvPr id="7297" name="Text Box 8"/>
          <p:cNvSpPr txBox="1">
            <a:spLocks noChangeArrowheads="1"/>
          </p:cNvSpPr>
          <p:nvPr/>
        </p:nvSpPr>
        <p:spPr bwMode="auto">
          <a:xfrm>
            <a:off x="4610100" y="5732463"/>
            <a:ext cx="147478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000" b="1">
                <a:latin typeface="Comic Sans MS" pitchFamily="66" charset="0"/>
              </a:rPr>
              <a:t>EPIFISI</a:t>
            </a:r>
          </a:p>
          <a:p>
            <a:pPr>
              <a:spcBef>
                <a:spcPct val="50000"/>
              </a:spcBef>
            </a:pPr>
            <a:r>
              <a:rPr lang="it-IT" altLang="it-IT" sz="1600">
                <a:latin typeface="Comic Sans MS" pitchFamily="66" charset="0"/>
              </a:rPr>
              <a:t>    distale</a:t>
            </a:r>
          </a:p>
        </p:txBody>
      </p:sp>
      <p:sp>
        <p:nvSpPr>
          <p:cNvPr id="7298" name="Text Box 9"/>
          <p:cNvSpPr txBox="1">
            <a:spLocks noChangeArrowheads="1"/>
          </p:cNvSpPr>
          <p:nvPr/>
        </p:nvSpPr>
        <p:spPr bwMode="auto">
          <a:xfrm>
            <a:off x="4500563" y="2671763"/>
            <a:ext cx="1871662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000" b="1">
                <a:latin typeface="Comic Sans MS" pitchFamily="66" charset="0"/>
              </a:rPr>
              <a:t>DIAFISI</a:t>
            </a:r>
          </a:p>
          <a:p>
            <a:pPr>
              <a:spcBef>
                <a:spcPct val="50000"/>
              </a:spcBef>
            </a:pPr>
            <a:r>
              <a:rPr lang="it-IT" altLang="it-IT" sz="1600">
                <a:latin typeface="Comic Sans MS" pitchFamily="66" charset="0"/>
              </a:rPr>
              <a:t>Presenta al suo interno il canale midollare</a:t>
            </a:r>
          </a:p>
        </p:txBody>
      </p:sp>
      <p:sp>
        <p:nvSpPr>
          <p:cNvPr id="3" name="Parentesi quadra aperta 2"/>
          <p:cNvSpPr/>
          <p:nvPr/>
        </p:nvSpPr>
        <p:spPr>
          <a:xfrm>
            <a:off x="6516688" y="260350"/>
            <a:ext cx="46037" cy="1008063"/>
          </a:xfrm>
          <a:prstGeom prst="leftBracke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2" name="Parentesi quadra aperta 11"/>
          <p:cNvSpPr/>
          <p:nvPr/>
        </p:nvSpPr>
        <p:spPr>
          <a:xfrm>
            <a:off x="6542088" y="5516563"/>
            <a:ext cx="46037" cy="1081087"/>
          </a:xfrm>
          <a:prstGeom prst="leftBracke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" name="Parentesi quadra aperta 4"/>
          <p:cNvSpPr/>
          <p:nvPr/>
        </p:nvSpPr>
        <p:spPr>
          <a:xfrm>
            <a:off x="6516688" y="1628775"/>
            <a:ext cx="46037" cy="3313113"/>
          </a:xfrm>
          <a:prstGeom prst="leftBracke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7302" name="CasellaDiTesto 5"/>
          <p:cNvSpPr txBox="1">
            <a:spLocks noChangeArrowheads="1"/>
          </p:cNvSpPr>
          <p:nvPr/>
        </p:nvSpPr>
        <p:spPr bwMode="auto">
          <a:xfrm>
            <a:off x="250825" y="4149725"/>
            <a:ext cx="3960813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>
                <a:latin typeface="Comic Sans MS" pitchFamily="66" charset="0"/>
              </a:rPr>
              <a:t>Il tratto compreso tra diafisi e ciascuna epifisi è chiamato </a:t>
            </a:r>
            <a:r>
              <a:rPr lang="it-IT" sz="1600" b="1">
                <a:latin typeface="Comic Sans MS" pitchFamily="66" charset="0"/>
              </a:rPr>
              <a:t>METAFISI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4C579D-AB25-4FCA-8D07-DA3424329E63}" type="slidenum">
              <a:rPr lang="en-US" altLang="it-IT"/>
              <a:pPr>
                <a:defRPr/>
              </a:pPr>
              <a:t>6</a:t>
            </a:fld>
            <a:endParaRPr lang="en-US" altLang="it-IT"/>
          </a:p>
        </p:txBody>
      </p:sp>
      <p:pic>
        <p:nvPicPr>
          <p:cNvPr id="24577" name="Picture 2" descr="0512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7938" y="836613"/>
            <a:ext cx="9144000" cy="5713412"/>
          </a:xfrm>
        </p:spPr>
      </p:pic>
      <p:sp>
        <p:nvSpPr>
          <p:cNvPr id="571395" name="Text Box 3"/>
          <p:cNvSpPr txBox="1">
            <a:spLocks noChangeArrowheads="1"/>
          </p:cNvSpPr>
          <p:nvPr/>
        </p:nvSpPr>
        <p:spPr bwMode="auto">
          <a:xfrm>
            <a:off x="1295400" y="152400"/>
            <a:ext cx="6248400" cy="642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2075" tIns="46038" rIns="92075" bIns="46038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altLang="it-IT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cs typeface="+mn-cs"/>
              </a:rPr>
              <a:t>Forma delle ossa</a:t>
            </a:r>
          </a:p>
        </p:txBody>
      </p:sp>
      <p:sp>
        <p:nvSpPr>
          <p:cNvPr id="24579" name="Line 4"/>
          <p:cNvSpPr>
            <a:spLocks noChangeShapeType="1"/>
          </p:cNvSpPr>
          <p:nvPr/>
        </p:nvSpPr>
        <p:spPr bwMode="auto">
          <a:xfrm>
            <a:off x="2339975" y="1173163"/>
            <a:ext cx="18002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4752975" y="3429000"/>
            <a:ext cx="1114425" cy="431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2843213" y="2997200"/>
            <a:ext cx="792162" cy="431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7596188" y="3141663"/>
            <a:ext cx="1116012" cy="431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2808288" y="6165850"/>
            <a:ext cx="1116012" cy="431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6408738" y="5634038"/>
            <a:ext cx="1116012" cy="431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EF47F1-EE53-4082-BB37-F94BF15B2500}" type="slidenum">
              <a:rPr lang="it-IT"/>
              <a:pPr>
                <a:defRPr/>
              </a:pPr>
              <a:t>7</a:t>
            </a:fld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468313" y="188913"/>
            <a:ext cx="7704137" cy="6524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C00000"/>
                </a:solidFill>
                <a:latin typeface="Comic Sans MS" panose="030F0702030302020204" pitchFamily="66" charset="0"/>
                <a:cs typeface="+mn-cs"/>
              </a:rPr>
              <a:t>ELEMENTI DESCRITTIVI DELLE OSSA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 dirty="0">
              <a:latin typeface="Comic Sans MS" panose="030F0702030302020204" pitchFamily="66" charset="0"/>
              <a:cs typeface="+mn-c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t-IT" sz="2000" dirty="0">
                <a:latin typeface="Comic Sans MS" panose="030F0702030302020204" pitchFamily="66" charset="0"/>
                <a:cs typeface="+mn-cs"/>
              </a:rPr>
              <a:t>EMINENZE: tutte le parti che fanno sporgenza sulla superficie delle ossa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it-IT" sz="2000" dirty="0">
              <a:latin typeface="Comic Sans MS" panose="030F0702030302020204" pitchFamily="66" charset="0"/>
              <a:cs typeface="+mn-c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it-IT" sz="2000" dirty="0">
              <a:latin typeface="Comic Sans MS" panose="030F0702030302020204" pitchFamily="66" charset="0"/>
              <a:cs typeface="+mn-c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it-IT" sz="2000" dirty="0">
              <a:latin typeface="Comic Sans MS" panose="030F0702030302020204" pitchFamily="66" charset="0"/>
              <a:cs typeface="+mn-c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it-IT" sz="2000" dirty="0">
              <a:latin typeface="Comic Sans MS" panose="030F0702030302020204" pitchFamily="66" charset="0"/>
              <a:cs typeface="+mn-c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it-IT" sz="2000" dirty="0">
              <a:latin typeface="Comic Sans MS" panose="030F0702030302020204" pitchFamily="66" charset="0"/>
              <a:cs typeface="+mn-c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it-IT" sz="2000" dirty="0">
              <a:latin typeface="Comic Sans MS" panose="030F0702030302020204" pitchFamily="66" charset="0"/>
              <a:cs typeface="+mn-c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it-IT" sz="2000" dirty="0">
              <a:latin typeface="Comic Sans MS" panose="030F0702030302020204" pitchFamily="66" charset="0"/>
              <a:cs typeface="+mn-c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t-IT" sz="2000" dirty="0">
                <a:latin typeface="Comic Sans MS" panose="030F0702030302020204" pitchFamily="66" charset="0"/>
                <a:cs typeface="+mn-cs"/>
              </a:rPr>
              <a:t>CAVITA’: tutte le parti incavate della superficie ossea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latin typeface="Comic Sans MS" panose="030F0702030302020204" pitchFamily="66" charset="0"/>
                <a:cs typeface="+mn-cs"/>
              </a:rPr>
              <a:t>				</a:t>
            </a:r>
            <a:r>
              <a:rPr lang="it-IT" dirty="0">
                <a:latin typeface="Comic Sans MS" panose="030F0702030302020204" pitchFamily="66" charset="0"/>
                <a:cs typeface="+mn-cs"/>
              </a:rPr>
              <a:t>ARTICOLARI (di fronte alle 							eminenze omonime)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Comic Sans MS" panose="030F0702030302020204" pitchFamily="66" charset="0"/>
                <a:cs typeface="+mn-cs"/>
              </a:rPr>
              <a:t>				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Comic Sans MS" panose="030F0702030302020204" pitchFamily="66" charset="0"/>
                <a:cs typeface="+mn-cs"/>
              </a:rPr>
              <a:t>				NON ARTICOLARI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latin typeface="Comic Sans MS" panose="030F0702030302020204" pitchFamily="66" charset="0"/>
                <a:cs typeface="+mn-cs"/>
              </a:rPr>
              <a:t>				Attacco a legamenti e muscoli: 				Docce, Solchi, Fosse o Cavità 					d’inserzione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latin typeface="Comic Sans MS" panose="030F0702030302020204" pitchFamily="66" charset="0"/>
                <a:cs typeface="+mn-cs"/>
              </a:rPr>
              <a:t>				Fori o Canali: di trasmissione e 				nutritizi</a:t>
            </a:r>
          </a:p>
        </p:txBody>
      </p:sp>
      <p:cxnSp>
        <p:nvCxnSpPr>
          <p:cNvPr id="4" name="Connettore 2 3"/>
          <p:cNvCxnSpPr/>
          <p:nvPr/>
        </p:nvCxnSpPr>
        <p:spPr>
          <a:xfrm>
            <a:off x="3348038" y="1441450"/>
            <a:ext cx="57626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2 4"/>
          <p:cNvCxnSpPr/>
          <p:nvPr/>
        </p:nvCxnSpPr>
        <p:spPr>
          <a:xfrm>
            <a:off x="3348038" y="1944688"/>
            <a:ext cx="57626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8" name="CasellaDiTesto 5"/>
          <p:cNvSpPr txBox="1">
            <a:spLocks noChangeArrowheads="1"/>
          </p:cNvSpPr>
          <p:nvPr/>
        </p:nvSpPr>
        <p:spPr bwMode="auto">
          <a:xfrm>
            <a:off x="3924300" y="1257300"/>
            <a:ext cx="4622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latin typeface="Comic Sans MS" pitchFamily="66" charset="0"/>
              </a:rPr>
              <a:t>ARTICOLARI  (corrisp. alle articolazioni)</a:t>
            </a:r>
          </a:p>
        </p:txBody>
      </p:sp>
      <p:sp>
        <p:nvSpPr>
          <p:cNvPr id="26629" name="CasellaDiTesto 6"/>
          <p:cNvSpPr txBox="1">
            <a:spLocks noChangeArrowheads="1"/>
          </p:cNvSpPr>
          <p:nvPr/>
        </p:nvSpPr>
        <p:spPr bwMode="auto">
          <a:xfrm>
            <a:off x="3924300" y="1736725"/>
            <a:ext cx="49323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Comic Sans MS" pitchFamily="66" charset="0"/>
              </a:rPr>
              <a:t>NON ARTICOLARI .</a:t>
            </a:r>
          </a:p>
          <a:p>
            <a:r>
              <a:rPr lang="it-IT">
                <a:latin typeface="Comic Sans MS" pitchFamily="66" charset="0"/>
              </a:rPr>
              <a:t>Rispetto alla forma: Bozze, Tubercoli, Tuberosità, Eminenze mammillari, Impronte, Spine, Linee, Creste ecc. ecc.</a:t>
            </a:r>
          </a:p>
        </p:txBody>
      </p:sp>
      <p:cxnSp>
        <p:nvCxnSpPr>
          <p:cNvPr id="8" name="Connettore 2 7"/>
          <p:cNvCxnSpPr/>
          <p:nvPr/>
        </p:nvCxnSpPr>
        <p:spPr>
          <a:xfrm>
            <a:off x="3563938" y="4149725"/>
            <a:ext cx="57626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>
            <a:off x="3563938" y="4924425"/>
            <a:ext cx="57626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E4DEBA-DAB9-499C-846B-F50EECA1FB0F}" type="slidenum">
              <a:rPr lang="en-US" altLang="it-IT"/>
              <a:pPr>
                <a:defRPr/>
              </a:pPr>
              <a:t>8</a:t>
            </a:fld>
            <a:endParaRPr lang="en-US" altLang="it-IT"/>
          </a:p>
        </p:txBody>
      </p:sp>
      <p:grpSp>
        <p:nvGrpSpPr>
          <p:cNvPr id="27649" name="Group 2"/>
          <p:cNvGrpSpPr>
            <a:grpSpLocks/>
          </p:cNvGrpSpPr>
          <p:nvPr/>
        </p:nvGrpSpPr>
        <p:grpSpPr bwMode="auto">
          <a:xfrm>
            <a:off x="504825" y="627063"/>
            <a:ext cx="8143875" cy="5394325"/>
            <a:chOff x="318" y="395"/>
            <a:chExt cx="5130" cy="3398"/>
          </a:xfrm>
        </p:grpSpPr>
        <p:pic>
          <p:nvPicPr>
            <p:cNvPr id="27650" name="Picture 3" descr="051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8" y="395"/>
              <a:ext cx="5130" cy="3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1" name="Rectangle 4"/>
            <p:cNvSpPr>
              <a:spLocks noChangeArrowheads="1"/>
            </p:cNvSpPr>
            <p:nvPr/>
          </p:nvSpPr>
          <p:spPr bwMode="auto">
            <a:xfrm>
              <a:off x="1008" y="3511"/>
              <a:ext cx="720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83E864-CE00-46E5-83ED-FD9E12DB6277}" type="slidenum">
              <a:rPr lang="en-US" altLang="it-IT"/>
              <a:pPr>
                <a:defRPr/>
              </a:pPr>
              <a:t>9</a:t>
            </a:fld>
            <a:endParaRPr lang="en-US" altLang="it-IT"/>
          </a:p>
        </p:txBody>
      </p:sp>
      <p:pic>
        <p:nvPicPr>
          <p:cNvPr id="28673" name="Picture 2" descr="0504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684213" y="382588"/>
            <a:ext cx="8064500" cy="6534150"/>
          </a:xfrm>
        </p:spPr>
      </p:pic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755650" y="0"/>
            <a:ext cx="7543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2000" b="1">
                <a:solidFill>
                  <a:srgbClr val="C00000"/>
                </a:solidFill>
                <a:latin typeface="Comic Sans MS" pitchFamily="66" charset="0"/>
              </a:rPr>
              <a:t>PERIOSTIO ed ENDOSTIO</a:t>
            </a:r>
          </a:p>
        </p:txBody>
      </p:sp>
      <p:sp>
        <p:nvSpPr>
          <p:cNvPr id="4" name="Ovale 3"/>
          <p:cNvSpPr/>
          <p:nvPr/>
        </p:nvSpPr>
        <p:spPr>
          <a:xfrm>
            <a:off x="6330950" y="2406650"/>
            <a:ext cx="647700" cy="2159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2195513" y="908050"/>
            <a:ext cx="647700" cy="21748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" name="Rettangolo arrotondato 1"/>
          <p:cNvSpPr/>
          <p:nvPr/>
        </p:nvSpPr>
        <p:spPr>
          <a:xfrm>
            <a:off x="7235825" y="1287463"/>
            <a:ext cx="649288" cy="28733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7" name="Rettangolo arrotondato 6"/>
          <p:cNvSpPr/>
          <p:nvPr/>
        </p:nvSpPr>
        <p:spPr>
          <a:xfrm>
            <a:off x="7304088" y="941388"/>
            <a:ext cx="712787" cy="28892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9" name="Rettangolo arrotondato 8"/>
          <p:cNvSpPr/>
          <p:nvPr/>
        </p:nvSpPr>
        <p:spPr>
          <a:xfrm>
            <a:off x="7092950" y="2276475"/>
            <a:ext cx="647700" cy="4318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2692</TotalTime>
  <Words>726</Words>
  <Application>Microsoft Office PowerPoint</Application>
  <PresentationFormat>Presentazione su schermo (4:3)</PresentationFormat>
  <Paragraphs>186</Paragraphs>
  <Slides>27</Slides>
  <Notes>11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4" baseType="lpstr">
      <vt:lpstr>Arial</vt:lpstr>
      <vt:lpstr>Calibri</vt:lpstr>
      <vt:lpstr>Comic Sans MS</vt:lpstr>
      <vt:lpstr>Times New Roman</vt:lpstr>
      <vt:lpstr>Wingdings</vt:lpstr>
      <vt:lpstr>Tema di Office</vt:lpstr>
      <vt:lpstr>CorelDRAW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Osso lungo tipico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osso spugnoso</vt:lpstr>
      <vt:lpstr>Presentazione standard di PowerPoint</vt:lpstr>
      <vt:lpstr>Presentazione standard di PowerPoint</vt:lpstr>
      <vt:lpstr>compatto      vs. spugnoso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SINARTROSI Cartilaginee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Erika</dc:creator>
  <cp:lastModifiedBy>Annalisa</cp:lastModifiedBy>
  <cp:revision>131</cp:revision>
  <dcterms:created xsi:type="dcterms:W3CDTF">2014-04-23T08:53:46Z</dcterms:created>
  <dcterms:modified xsi:type="dcterms:W3CDTF">2017-03-06T12:59:39Z</dcterms:modified>
</cp:coreProperties>
</file>