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9" r:id="rId4"/>
    <p:sldId id="260" r:id="rId5"/>
    <p:sldId id="267" r:id="rId6"/>
    <p:sldId id="269" r:id="rId7"/>
    <p:sldId id="270" r:id="rId8"/>
    <p:sldId id="271" r:id="rId9"/>
    <p:sldId id="272" r:id="rId10"/>
    <p:sldId id="274" r:id="rId11"/>
    <p:sldId id="377" r:id="rId12"/>
    <p:sldId id="278" r:id="rId13"/>
    <p:sldId id="266" r:id="rId14"/>
    <p:sldId id="320" r:id="rId15"/>
    <p:sldId id="326" r:id="rId16"/>
    <p:sldId id="327" r:id="rId17"/>
    <p:sldId id="328" r:id="rId18"/>
    <p:sldId id="330" r:id="rId19"/>
    <p:sldId id="329" r:id="rId20"/>
    <p:sldId id="331" r:id="rId21"/>
    <p:sldId id="332" r:id="rId22"/>
    <p:sldId id="333" r:id="rId23"/>
    <p:sldId id="334" r:id="rId24"/>
    <p:sldId id="335" r:id="rId25"/>
    <p:sldId id="379" r:id="rId26"/>
    <p:sldId id="276" r:id="rId27"/>
    <p:sldId id="336" r:id="rId28"/>
    <p:sldId id="337" r:id="rId29"/>
    <p:sldId id="341" r:id="rId30"/>
    <p:sldId id="340" r:id="rId31"/>
    <p:sldId id="374" r:id="rId32"/>
    <p:sldId id="375" r:id="rId33"/>
    <p:sldId id="261" r:id="rId34"/>
    <p:sldId id="378" r:id="rId35"/>
    <p:sldId id="265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68" r:id="rId63"/>
    <p:sldId id="369" r:id="rId64"/>
    <p:sldId id="370" r:id="rId65"/>
    <p:sldId id="371" r:id="rId66"/>
    <p:sldId id="373" r:id="rId67"/>
    <p:sldId id="372" r:id="rId68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62" autoAdjust="0"/>
    <p:restoredTop sz="83452" autoAdjust="0"/>
  </p:normalViewPr>
  <p:slideViewPr>
    <p:cSldViewPr>
      <p:cViewPr varScale="1">
        <p:scale>
          <a:sx n="71" d="100"/>
          <a:sy n="71" d="100"/>
        </p:scale>
        <p:origin x="1084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0436AB2-DBC7-4D62-8692-51D7EB76A80D}" type="datetimeFigureOut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22AAA20-2E81-4621-AC84-708987A6C9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562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3F9690F7-B761-4730-9EDA-EFDD9DDC10F9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191667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C45F81F1-5A26-4A72-AC1E-786AE81E490A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498869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B2A6AF73-BBB7-415E-9FD6-7FF4BD97B290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009849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5FE767B9-BEEA-4943-9F83-8A0257BBAE5F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581680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3DBB6C46-5F92-4FAC-8C50-18DE5777C877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822603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DFB08C3A-B5F3-48AE-9B38-B5B85C66206E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652326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4A594D30-A0BA-4A4C-89FE-10B36CEC30EB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924160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995F33C4-5448-4FD8-9C6F-8436C7669998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807775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EC04C2E1-F16D-44DC-ABCB-71C0A6AEC2B4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311391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E41EE263-72B0-4B13-A385-395C68D6428C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49192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4BAC7BBD-5BFC-46C6-A55D-58EF60C4BCAB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173146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71B77B-8F04-4BB7-8466-A44BE2FEA56B}" type="slidenum">
              <a:rPr lang="it-IT" altLang="it-IT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it-IT" altLang="it-IT" smtClean="0">
              <a:latin typeface="Arial" charset="0"/>
              <a:cs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770408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8E6FA737-5B69-4A85-8276-D52CE928FB3C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029152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60320A53-267D-435E-8557-B8D9F4AB897E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408603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7F5A89CE-D947-40CE-AEB6-04A1FB30F432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167565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DEB89B11-D4EC-4ABD-AA30-6E1DDB42FBF6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790752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F53931-1AD4-438F-AB7D-36AA3A53057F}" type="slidenum">
              <a:rPr lang="it-IT" altLang="it-IT" smtClean="0">
                <a:latin typeface="Times New Roman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742813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AC6131-2414-49E1-884A-317FA03ACF0A}" type="slidenum">
              <a:rPr lang="it-IT" altLang="it-IT" smtClean="0">
                <a:latin typeface="Times New Roman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45949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9B69B79-747C-416D-9C8C-3029D0BF3853}" type="slidenum">
              <a:rPr lang="it-IT" altLang="it-IT" smtClean="0">
                <a:latin typeface="Times New Roman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4385068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24AA79D-B563-4625-8586-E96902455D35}" type="slidenum">
              <a:rPr lang="it-IT" altLang="it-IT" smtClean="0">
                <a:latin typeface="Times New Roman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693612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AAFBA7-8245-4481-849A-C4D390FDDC90}" type="slidenum">
              <a:rPr lang="it-IT" altLang="it-IT" smtClean="0">
                <a:latin typeface="Times New Roman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2512532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AE393B-5ED4-46CF-BE9D-FCC8C5302C74}" type="slidenum">
              <a:rPr lang="it-IT" altLang="it-IT" smtClean="0">
                <a:latin typeface="Times New Roman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it-IT" altLang="it-IT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341414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AC4C9A8D-8BE6-44E5-9604-AD739DFDE871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703799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E694501-491F-4986-9341-5F90A7A44F65}" type="slidenum">
              <a:rPr lang="it-IT" altLang="it-IT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it-IT" altLang="it-IT" smtClean="0">
              <a:latin typeface="Arial" charset="0"/>
              <a:cs typeface="Arial" charset="0"/>
            </a:endParaRPr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4988"/>
            <a:ext cx="5029200" cy="41132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 smtClean="0"/>
              <a:t>Figura 7-40b</a:t>
            </a:r>
          </a:p>
        </p:txBody>
      </p:sp>
    </p:spTree>
    <p:extLst>
      <p:ext uri="{BB962C8B-B14F-4D97-AF65-F5344CB8AC3E}">
        <p14:creationId xmlns:p14="http://schemas.microsoft.com/office/powerpoint/2010/main" val="2141947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0925B34E-B752-4724-9CF2-4E39BB0E96E2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816203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C5CD82FE-7D82-43B5-9FF6-C768B77A2FE6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5058023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1D9D44D9-364C-4E70-B24E-FB75B501170D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2574515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03E90D41-E7BA-4256-9C06-FBADFC1E4BAF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086232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844550" fontAlgn="base">
              <a:spcBef>
                <a:spcPct val="0"/>
              </a:spcBef>
              <a:spcAft>
                <a:spcPct val="0"/>
              </a:spcAft>
            </a:pPr>
            <a:fld id="{125BD7B6-95DF-4012-B81D-AC45D2DB23E2}" type="slidenum">
              <a:rPr lang="it-IT" altLang="it-IT" sz="1100" smtClean="0">
                <a:latin typeface="Times New Roman" pitchFamily="18" charset="0"/>
                <a:cs typeface="Arial" charset="0"/>
              </a:rPr>
              <a:pPr defTabSz="844550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it-IT" altLang="it-IT" sz="110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3331585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F7044-74F1-405F-8BA1-D70DF27AAF40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C8811-8CF7-44E0-AB74-C53B2AB05C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AB411-C37E-4940-9B6A-5F1CC8222FB4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942B4-4940-4149-B175-1419599B1F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45C26-7EA2-4C24-8E3B-FE7C4E0D11DD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4FE8F-6396-41CE-A28C-2153A6877A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5CC5F1BE-341D-4F17-9BD5-A2DF4DD79FB9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14E1F-6AAC-418C-A828-71C3E76AE6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1C2E8DD5-B906-4B36-B04C-B5D01AA6E05A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944AE-5D8A-4F11-8D50-37BD2E5DEC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E693F-CC63-45A8-BAE4-15584B624E46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5C99E-6A0C-4874-9017-4DD03BA8F4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09D04-319F-49F6-A498-13DCB7E49709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7EACF-7F39-43C5-AED4-AB3EA4FA46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2A9C4-056F-4B48-9CD8-D48A80316AEA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D3507-2A4E-4B14-8CD1-408B7C8929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115D4-1505-4BA7-8994-076A58F14DA4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5F3F1-37A0-4FDA-B04A-64E4423178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222EB-F5B5-4909-8918-53A6FDBDE628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39AEE-43EB-419A-B18D-BBEF1F6ECA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35A8F-0C02-4B33-B9B5-1B3FAED71142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72BF8-2385-4E29-A188-49C889A19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302F5-BD26-48FA-8903-0BADA1926E5D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33904-4F87-4E45-9E91-1857028A67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37D15-EAC2-45E5-BFB6-3E644C36056A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FA172-89D0-461A-8F5C-44BA785133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3D6F8-B257-451A-A74F-5746B76B6467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116A8-BD09-4A2B-A638-D156C96747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1E3B22-3265-4952-ACEB-6CF4D06F493A}" type="datetime1">
              <a:rPr lang="it-IT"/>
              <a:pPr>
                <a:defRPr/>
              </a:pPr>
              <a:t>06/03/2017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C6E982-0A61-4565-B017-824B4BE25A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3" r:id="rId12"/>
    <p:sldLayoutId id="2147483664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jpeg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8D677B-81FA-4C1A-A8C2-67BCCD10B6DC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17410" name="CasellaDiTesto 3"/>
          <p:cNvSpPr txBox="1">
            <a:spLocks noChangeArrowheads="1"/>
          </p:cNvSpPr>
          <p:nvPr/>
        </p:nvSpPr>
        <p:spPr bwMode="auto">
          <a:xfrm>
            <a:off x="1624013" y="2422525"/>
            <a:ext cx="61880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rgbClr val="C00000"/>
                </a:solidFill>
                <a:latin typeface="Comic Sans MS" pitchFamily="66" charset="0"/>
              </a:rPr>
              <a:t>APPARATO SCHELETRICO</a:t>
            </a:r>
          </a:p>
          <a:p>
            <a:r>
              <a:rPr lang="it-IT" sz="3600" b="1">
                <a:solidFill>
                  <a:srgbClr val="C00000"/>
                </a:solidFill>
                <a:latin typeface="Comic Sans MS" pitchFamily="66" charset="0"/>
              </a:rPr>
              <a:t>-Scheletro Assile-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8"/>
    </mc:Choice>
    <mc:Fallback>
      <p:transition spd="slow" advTm="754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9B88D5-16C9-4C64-BE13-D1979BBD2457}" type="slidenum">
              <a:rPr lang="it-IT"/>
              <a:pPr>
                <a:defRPr/>
              </a:pPr>
              <a:t>10</a:t>
            </a:fld>
            <a:endParaRPr lang="it-IT"/>
          </a:p>
        </p:txBody>
      </p:sp>
      <p:sp>
        <p:nvSpPr>
          <p:cNvPr id="97283" name="Text Box 5"/>
          <p:cNvSpPr txBox="1">
            <a:spLocks noChangeArrowheads="1"/>
          </p:cNvSpPr>
          <p:nvPr/>
        </p:nvSpPr>
        <p:spPr bwMode="auto">
          <a:xfrm>
            <a:off x="20638" y="0"/>
            <a:ext cx="4191000" cy="28781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Sfenoide</a:t>
            </a:r>
            <a:r>
              <a:rPr lang="it-IT" altLang="it-IT" sz="2800" b="1" dirty="0">
                <a:latin typeface="Comic Sans MS" panose="030F0702030302020204" pitchFamily="66" charset="0"/>
                <a:cs typeface="+mn-cs"/>
              </a:rPr>
              <a:t>:</a:t>
            </a:r>
            <a:r>
              <a:rPr lang="it-IT" altLang="it-IT" sz="2800" b="1" dirty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osso impari mediano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800" b="1" dirty="0">
                <a:latin typeface="Comic Sans MS" panose="030F0702030302020204" pitchFamily="66" charset="0"/>
                <a:cs typeface="+mn-cs"/>
              </a:rPr>
              <a:t>- Partecipa alla formazione: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800" b="1" dirty="0">
                <a:latin typeface="Comic Sans MS" panose="030F0702030302020204" pitchFamily="66" charset="0"/>
                <a:cs typeface="+mn-cs"/>
              </a:rPr>
              <a:t>Fossa cranica </a:t>
            </a:r>
            <a:r>
              <a:rPr lang="it-IT" altLang="it-IT" sz="1800" b="1" dirty="0" err="1">
                <a:latin typeface="Comic Sans MS" panose="030F0702030302020204" pitchFamily="66" charset="0"/>
                <a:cs typeface="+mn-cs"/>
              </a:rPr>
              <a:t>ant</a:t>
            </a:r>
            <a:r>
              <a:rPr lang="it-IT" altLang="it-IT" sz="1800" b="1" dirty="0">
                <a:latin typeface="Comic Sans MS" panose="030F0702030302020204" pitchFamily="66" charset="0"/>
                <a:cs typeface="+mn-cs"/>
              </a:rPr>
              <a:t> </a:t>
            </a: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(piccola parte) </a:t>
            </a:r>
            <a:r>
              <a:rPr lang="it-IT" altLang="it-IT" sz="1800" b="1" dirty="0">
                <a:latin typeface="Comic Sans MS" panose="030F0702030302020204" pitchFamily="66" charset="0"/>
                <a:cs typeface="+mn-cs"/>
              </a:rPr>
              <a:t>e  media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800" b="1" dirty="0">
                <a:latin typeface="Comic Sans MS" panose="030F0702030302020204" pitchFamily="66" charset="0"/>
                <a:cs typeface="+mn-cs"/>
              </a:rPr>
              <a:t>Cavità nasali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800" b="1" dirty="0">
                <a:latin typeface="Comic Sans MS" panose="030F0702030302020204" pitchFamily="66" charset="0"/>
                <a:cs typeface="+mn-cs"/>
              </a:rPr>
              <a:t>Cavità </a:t>
            </a:r>
            <a:r>
              <a:rPr lang="it-IT" altLang="it-IT" sz="1800" b="1" dirty="0" smtClean="0">
                <a:latin typeface="Comic Sans MS" panose="030F0702030302020204" pitchFamily="66" charset="0"/>
                <a:cs typeface="+mn-cs"/>
              </a:rPr>
              <a:t>orbitarie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600" b="1" dirty="0" smtClean="0">
                <a:latin typeface="Comic Sans MS" panose="030F0702030302020204" pitchFamily="66" charset="0"/>
                <a:cs typeface="+mn-cs"/>
              </a:rPr>
              <a:t>(parte mediale)</a:t>
            </a:r>
            <a:r>
              <a:rPr lang="it-IT" altLang="it-IT" sz="1800" b="1" dirty="0" smtClean="0">
                <a:latin typeface="Comic Sans MS" panose="030F0702030302020204" pitchFamily="66" charset="0"/>
                <a:cs typeface="+mn-cs"/>
              </a:rPr>
              <a:t> </a:t>
            </a:r>
            <a:endParaRPr lang="it-IT" altLang="it-IT" sz="1800" b="1" dirty="0"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28675" name="Picture 5" descr="parete laterale na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8575" y="117475"/>
            <a:ext cx="387985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4725988" y="3144838"/>
            <a:ext cx="46434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000000"/>
                </a:solidFill>
                <a:latin typeface="Comic Sans MS" pitchFamily="66" charset="0"/>
              </a:rPr>
              <a:t>Concorre alla formazione delle cavità nasali: volta </a:t>
            </a:r>
            <a:r>
              <a:rPr lang="it-IT" altLang="it-IT" sz="1200" b="1">
                <a:solidFill>
                  <a:srgbClr val="000000"/>
                </a:solidFill>
                <a:latin typeface="Comic Sans MS" pitchFamily="66" charset="0"/>
              </a:rPr>
              <a:t>(facce ant e  inf del corpo)</a:t>
            </a:r>
            <a:r>
              <a:rPr lang="it-IT" altLang="it-IT" b="1">
                <a:solidFill>
                  <a:srgbClr val="000000"/>
                </a:solidFill>
                <a:latin typeface="Comic Sans MS" pitchFamily="66" charset="0"/>
              </a:rPr>
              <a:t>  e parete lat – post (coane)</a:t>
            </a:r>
          </a:p>
          <a:p>
            <a:pPr>
              <a:spcBef>
                <a:spcPct val="50000"/>
              </a:spcBef>
            </a:pPr>
            <a:endParaRPr lang="it-IT" altLang="it-IT" b="1">
              <a:solidFill>
                <a:srgbClr val="00000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it-IT" altLang="it-IT" b="1">
                <a:solidFill>
                  <a:srgbClr val="000000"/>
                </a:solidFill>
                <a:latin typeface="Comic Sans MS" pitchFamily="66" charset="0"/>
              </a:rPr>
              <a:t>NB: corpo con seno sfenoidale</a:t>
            </a:r>
          </a:p>
        </p:txBody>
      </p:sp>
      <p:sp>
        <p:nvSpPr>
          <p:cNvPr id="28677" name="Rettangolo 1"/>
          <p:cNvSpPr>
            <a:spLocks noChangeArrowheads="1"/>
          </p:cNvSpPr>
          <p:nvPr/>
        </p:nvSpPr>
        <p:spPr bwMode="auto">
          <a:xfrm>
            <a:off x="4405313" y="5703888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b="1">
                <a:latin typeface="Comic Sans MS" pitchFamily="66" charset="0"/>
              </a:rPr>
              <a:t>- Si articola con frontale, etmoide, parietali, temporali, occipitale+ vomere, zigomatiche, palatine      </a:t>
            </a:r>
          </a:p>
        </p:txBody>
      </p:sp>
      <p:pic>
        <p:nvPicPr>
          <p:cNvPr id="28678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2185988"/>
            <a:ext cx="20574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ttore 2 4"/>
          <p:cNvCxnSpPr/>
          <p:nvPr/>
        </p:nvCxnSpPr>
        <p:spPr>
          <a:xfrm flipH="1">
            <a:off x="3924300" y="3944938"/>
            <a:ext cx="801688" cy="1603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V="1">
            <a:off x="6588125" y="1714500"/>
            <a:ext cx="1082675" cy="20843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V="1">
            <a:off x="6111875" y="1355725"/>
            <a:ext cx="1512888" cy="21018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>
            <a:off x="4725988" y="3798888"/>
            <a:ext cx="2898775" cy="2270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5580063" y="3457575"/>
            <a:ext cx="595312" cy="2825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09F7B3-77CC-4C20-B727-57CDABFECBEA}" type="slidenum">
              <a:rPr lang="it-IT"/>
              <a:pPr>
                <a:defRPr/>
              </a:pPr>
              <a:t>11</a:t>
            </a:fld>
            <a:endParaRPr lang="it-IT"/>
          </a:p>
        </p:txBody>
      </p:sp>
      <p:pic>
        <p:nvPicPr>
          <p:cNvPr id="29698" name="Picture 3" descr="0609a"/>
          <p:cNvPicPr>
            <a:picLocks noChangeAspect="1" noChangeArrowheads="1"/>
          </p:cNvPicPr>
          <p:nvPr/>
        </p:nvPicPr>
        <p:blipFill>
          <a:blip r:embed="rId2"/>
          <a:srcRect l="-5533" r="-5533" b="49333"/>
          <a:stretch>
            <a:fillRect/>
          </a:stretch>
        </p:blipFill>
        <p:spPr bwMode="auto">
          <a:xfrm>
            <a:off x="4572000" y="-26988"/>
            <a:ext cx="471805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0609b"/>
          <p:cNvPicPr>
            <a:picLocks noChangeAspect="1" noChangeArrowheads="1"/>
          </p:cNvPicPr>
          <p:nvPr/>
        </p:nvPicPr>
        <p:blipFill>
          <a:blip r:embed="rId3"/>
          <a:srcRect l="-3667" t="-48334" r="3667" b="48334"/>
          <a:stretch>
            <a:fillRect/>
          </a:stretch>
        </p:blipFill>
        <p:spPr bwMode="auto">
          <a:xfrm>
            <a:off x="4427538" y="44450"/>
            <a:ext cx="4567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5868988" y="87313"/>
            <a:ext cx="2663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b="1">
                <a:solidFill>
                  <a:schemeClr val="tx2"/>
                </a:solidFill>
                <a:latin typeface="Comic Sans MS" pitchFamily="66" charset="0"/>
              </a:rPr>
              <a:t>Faccia endocranica</a:t>
            </a:r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5851525" y="3817938"/>
            <a:ext cx="2663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b="1">
                <a:solidFill>
                  <a:schemeClr val="tx2"/>
                </a:solidFill>
                <a:latin typeface="Comic Sans MS" pitchFamily="66" charset="0"/>
              </a:rPr>
              <a:t>Visione anteriore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4925" y="1052513"/>
            <a:ext cx="4151313" cy="4186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+mn-cs"/>
              </a:rPr>
              <a:t>CORPO</a:t>
            </a:r>
            <a:r>
              <a:rPr lang="it-IT" altLang="it-IT" sz="2000" b="1" dirty="0" smtClean="0">
                <a:latin typeface="Comic Sans MS" panose="030F0702030302020204" pitchFamily="66" charset="0"/>
                <a:cs typeface="+mn-cs"/>
              </a:rPr>
              <a:t> cuboide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altLang="it-IT" sz="2000" b="1" dirty="0" smtClean="0"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2000" b="1" dirty="0" smtClean="0">
                <a:latin typeface="Comic Sans MS" panose="030F0702030302020204" pitchFamily="66" charset="0"/>
                <a:cs typeface="+mn-cs"/>
              </a:rPr>
              <a:t>3 PAIA DI APPENDICI: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it-IT" altLang="it-IT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+mn-cs"/>
              </a:rPr>
              <a:t>Piccole ali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it-IT" altLang="it-IT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+mn-cs"/>
              </a:rPr>
              <a:t>Grandi ali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it-IT" altLang="it-IT" sz="2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+mn-cs"/>
              </a:rPr>
              <a:t>Processi pterigoidei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it-IT" altLang="it-IT" sz="1600" b="1" dirty="0" smtClean="0">
                <a:latin typeface="Comic Sans MS" panose="030F0702030302020204" pitchFamily="66" charset="0"/>
                <a:cs typeface="+mn-cs"/>
              </a:rPr>
              <a:t>(cavità nasali, inserzione a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it-IT" altLang="it-IT" sz="1600" b="1" dirty="0" smtClean="0">
                <a:latin typeface="Comic Sans MS" panose="030F0702030302020204" pitchFamily="66" charset="0"/>
                <a:cs typeface="+mn-cs"/>
              </a:rPr>
              <a:t>muscoli che muovono la mandibola;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it-IT" altLang="it-IT" sz="1600" b="1" dirty="0" smtClean="0">
                <a:latin typeface="Comic Sans MS" panose="030F0702030302020204" pitchFamily="66" charset="0"/>
                <a:cs typeface="+mn-cs"/>
              </a:rPr>
              <a:t>insieme a mascellari e palatine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it-IT" altLang="it-IT" sz="1600" b="1" dirty="0" smtClean="0">
                <a:latin typeface="Comic Sans MS" panose="030F0702030302020204" pitchFamily="66" charset="0"/>
                <a:cs typeface="+mn-cs"/>
              </a:rPr>
              <a:t>Formano la Fossa Pterigopalatina)</a:t>
            </a:r>
            <a:endParaRPr lang="it-IT" altLang="it-IT" sz="2000" b="1" dirty="0">
              <a:solidFill>
                <a:srgbClr val="C00000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0" y="260350"/>
            <a:ext cx="3241675" cy="490538"/>
          </a:xfrm>
          <a:prstGeom prst="rect">
            <a:avLst/>
          </a:prstGeom>
          <a:noFill/>
          <a:extLst/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SFENOIDE</a:t>
            </a:r>
            <a:r>
              <a:rPr lang="it-IT" altLang="it-IT" sz="32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7329488" y="1257300"/>
            <a:ext cx="387350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8145463" y="2276475"/>
            <a:ext cx="539750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6643688" y="2781300"/>
            <a:ext cx="539750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7023100" y="3105150"/>
            <a:ext cx="539750" cy="368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>
            <a:off x="6369050" y="2997200"/>
            <a:ext cx="539750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7345363" y="2889250"/>
            <a:ext cx="539750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8" name="Rettangolo arrotondato 17"/>
          <p:cNvSpPr/>
          <p:nvPr/>
        </p:nvSpPr>
        <p:spPr>
          <a:xfrm>
            <a:off x="6586538" y="1306513"/>
            <a:ext cx="446087" cy="177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9" name="Rettangolo arrotondato 18"/>
          <p:cNvSpPr/>
          <p:nvPr/>
        </p:nvSpPr>
        <p:spPr>
          <a:xfrm>
            <a:off x="6172200" y="1268413"/>
            <a:ext cx="414338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5578475" y="614363"/>
            <a:ext cx="1384300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50" b="1" dirty="0">
                <a:latin typeface="Comic Sans MS" panose="030F0702030302020204" pitchFamily="66" charset="0"/>
                <a:cs typeface="+mn-cs"/>
              </a:rPr>
              <a:t>(Nervo ottico (II) A. oftalmica)</a:t>
            </a:r>
            <a:endParaRPr lang="it-IT" sz="1050" dirty="0">
              <a:latin typeface="+mn-lt"/>
              <a:cs typeface="+mn-cs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185988" y="5186363"/>
            <a:ext cx="1384300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50" b="1" dirty="0">
                <a:latin typeface="Comic Sans MS" panose="030F0702030302020204" pitchFamily="66" charset="0"/>
                <a:cs typeface="+mn-cs"/>
              </a:rPr>
              <a:t>Margine zigomatico</a:t>
            </a:r>
            <a:endParaRPr lang="it-IT" sz="1050" dirty="0">
              <a:latin typeface="+mn-lt"/>
              <a:cs typeface="+mn-cs"/>
            </a:endParaRPr>
          </a:p>
        </p:txBody>
      </p:sp>
      <p:sp>
        <p:nvSpPr>
          <p:cNvPr id="25" name="Rettangolo arrotondato 24"/>
          <p:cNvSpPr/>
          <p:nvPr/>
        </p:nvSpPr>
        <p:spPr>
          <a:xfrm>
            <a:off x="5724525" y="981075"/>
            <a:ext cx="644525" cy="2762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26" name="Connettore 1 25"/>
          <p:cNvCxnSpPr/>
          <p:nvPr/>
        </p:nvCxnSpPr>
        <p:spPr>
          <a:xfrm flipV="1">
            <a:off x="4572000" y="1838325"/>
            <a:ext cx="720725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3925888" y="1933575"/>
            <a:ext cx="933450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50" b="1" dirty="0">
                <a:latin typeface="Comic Sans MS" panose="030F0702030302020204" pitchFamily="66" charset="0"/>
                <a:cs typeface="+mn-cs"/>
              </a:rPr>
              <a:t>Margine squamoso</a:t>
            </a:r>
            <a:endParaRPr lang="it-IT" sz="1050" dirty="0">
              <a:latin typeface="+mn-lt"/>
              <a:cs typeface="+mn-cs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4849813" y="2454275"/>
            <a:ext cx="1384300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50" b="1" dirty="0">
                <a:latin typeface="Comic Sans MS" panose="030F0702030302020204" pitchFamily="66" charset="0"/>
                <a:cs typeface="+mn-cs"/>
              </a:rPr>
              <a:t>N. mascellare</a:t>
            </a:r>
            <a:endParaRPr lang="it-IT" sz="1050" dirty="0">
              <a:latin typeface="+mn-lt"/>
              <a:cs typeface="+mn-cs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4013200" y="2817813"/>
            <a:ext cx="1711325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50" b="1" dirty="0">
                <a:latin typeface="Comic Sans MS" panose="030F0702030302020204" pitchFamily="66" charset="0"/>
                <a:cs typeface="+mn-cs"/>
              </a:rPr>
              <a:t>(Ramo meningeo del V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A. Meningea media)</a:t>
            </a:r>
            <a:endParaRPr lang="it-IT" sz="1050" dirty="0">
              <a:latin typeface="+mn-lt"/>
              <a:cs typeface="+mn-cs"/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5443538" y="3157538"/>
            <a:ext cx="1579562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50" b="1" dirty="0">
                <a:latin typeface="Comic Sans MS" panose="030F0702030302020204" pitchFamily="66" charset="0"/>
                <a:cs typeface="+mn-cs"/>
              </a:rPr>
              <a:t>(N. Mandibolare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A. Piccola meningea)</a:t>
            </a:r>
            <a:endParaRPr lang="it-IT" sz="1050" dirty="0">
              <a:latin typeface="+mn-lt"/>
              <a:cs typeface="+mn-cs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4945063" y="4303713"/>
            <a:ext cx="4062412" cy="2447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29721" name="Immagine 3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6950" y="4295775"/>
            <a:ext cx="5715000" cy="258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Connettore 2 38"/>
          <p:cNvCxnSpPr/>
          <p:nvPr/>
        </p:nvCxnSpPr>
        <p:spPr>
          <a:xfrm flipV="1">
            <a:off x="2878138" y="5186363"/>
            <a:ext cx="2270125" cy="2079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ttangolo arrotondato 40"/>
          <p:cNvSpPr/>
          <p:nvPr/>
        </p:nvSpPr>
        <p:spPr>
          <a:xfrm>
            <a:off x="3708400" y="5013325"/>
            <a:ext cx="863600" cy="1730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2" name="Rettangolo arrotondato 41"/>
          <p:cNvSpPr/>
          <p:nvPr/>
        </p:nvSpPr>
        <p:spPr>
          <a:xfrm>
            <a:off x="3708400" y="5480050"/>
            <a:ext cx="1141413" cy="1730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3" name="Rettangolo arrotondato 42"/>
          <p:cNvSpPr/>
          <p:nvPr/>
        </p:nvSpPr>
        <p:spPr>
          <a:xfrm>
            <a:off x="4140200" y="6388100"/>
            <a:ext cx="1141413" cy="3063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4" name="Rettangolo arrotondato 43"/>
          <p:cNvSpPr/>
          <p:nvPr/>
        </p:nvSpPr>
        <p:spPr>
          <a:xfrm>
            <a:off x="8197850" y="5013325"/>
            <a:ext cx="946150" cy="2778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5" name="Rettangolo arrotondato 44"/>
          <p:cNvSpPr/>
          <p:nvPr/>
        </p:nvSpPr>
        <p:spPr>
          <a:xfrm>
            <a:off x="6962775" y="4295775"/>
            <a:ext cx="1235075" cy="2857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6" name="Rettangolo arrotondato 45"/>
          <p:cNvSpPr/>
          <p:nvPr/>
        </p:nvSpPr>
        <p:spPr>
          <a:xfrm>
            <a:off x="7032625" y="6670675"/>
            <a:ext cx="995363" cy="1619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01C4C9-7711-4F43-A49C-BDBAD48BC358}" type="slidenum">
              <a:rPr lang="it-IT"/>
              <a:pPr>
                <a:defRPr/>
              </a:pPr>
              <a:t>12</a:t>
            </a:fld>
            <a:endParaRPr lang="it-IT"/>
          </a:p>
        </p:txBody>
      </p:sp>
      <p:pic>
        <p:nvPicPr>
          <p:cNvPr id="30722" name="Picture 2" descr="0608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l="2948" r="3404" b="3912"/>
          <a:stretch>
            <a:fillRect/>
          </a:stretch>
        </p:blipFill>
        <p:spPr>
          <a:xfrm>
            <a:off x="2262188" y="1125538"/>
            <a:ext cx="6881812" cy="5732462"/>
          </a:xfrm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07950" y="87313"/>
            <a:ext cx="8496300" cy="12001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it-IT" altLang="it-IT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Temporale</a:t>
            </a:r>
            <a:r>
              <a:rPr lang="it-IT" altLang="it-IT" sz="2400" b="1" dirty="0" smtClean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: </a:t>
            </a:r>
            <a:r>
              <a:rPr lang="it-IT" altLang="it-IT" sz="1800" b="1" dirty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Pari	</a:t>
            </a:r>
            <a:r>
              <a:rPr lang="it-IT" altLang="it-IT" sz="1800" b="1" dirty="0" err="1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Costiuite</a:t>
            </a:r>
            <a:r>
              <a:rPr lang="it-IT" altLang="it-IT" sz="1800" b="1" dirty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 da: </a:t>
            </a:r>
            <a:r>
              <a:rPr lang="it-IT" altLang="it-IT" sz="1600" b="1" dirty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SQUAMA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it-IT" altLang="it-IT" sz="1600" b="1" dirty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	      </a:t>
            </a:r>
            <a:r>
              <a:rPr lang="it-IT" altLang="it-IT" sz="1600" b="1" dirty="0" smtClean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			      PARTE </a:t>
            </a:r>
            <a:r>
              <a:rPr lang="it-IT" altLang="it-IT" sz="1600" b="1" dirty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MASTOIDEA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it-IT" altLang="it-IT" sz="1600" b="1" dirty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	      </a:t>
            </a:r>
            <a:r>
              <a:rPr lang="it-IT" altLang="it-IT" sz="1600" b="1" dirty="0" smtClean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			      ROCCA </a:t>
            </a:r>
            <a:r>
              <a:rPr lang="it-IT" altLang="it-IT" sz="1600" b="1" dirty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PETROSA o PIRAMIDE </a:t>
            </a:r>
          </a:p>
        </p:txBody>
      </p:sp>
      <p:sp>
        <p:nvSpPr>
          <p:cNvPr id="30724" name="Rettangolo 1"/>
          <p:cNvSpPr>
            <a:spLocks noChangeArrowheads="1"/>
          </p:cNvSpPr>
          <p:nvPr/>
        </p:nvSpPr>
        <p:spPr bwMode="auto">
          <a:xfrm>
            <a:off x="34925" y="2492375"/>
            <a:ext cx="276701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600" b="1">
                <a:solidFill>
                  <a:schemeClr val="tx2"/>
                </a:solidFill>
                <a:latin typeface="Comic Sans MS" pitchFamily="66" charset="0"/>
              </a:rPr>
              <a:t>Articolano con occipitale, parietali, grandi ali sfenoide, zigomatico, mandibolare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7885113" y="4005263"/>
            <a:ext cx="863600" cy="1444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5384800" y="3021013"/>
            <a:ext cx="503238" cy="2873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3656013" y="3028950"/>
            <a:ext cx="504825" cy="2873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4498975" y="1735138"/>
            <a:ext cx="504825" cy="2889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2916238" y="4581525"/>
            <a:ext cx="503237" cy="287338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2987675" y="4868863"/>
            <a:ext cx="504825" cy="288925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5135563" y="4749800"/>
            <a:ext cx="504825" cy="2873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>
            <a:off x="4232275" y="3021013"/>
            <a:ext cx="504825" cy="2873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4500563" y="5722938"/>
            <a:ext cx="863600" cy="1444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8" name="Rettangolo arrotondato 17"/>
          <p:cNvSpPr/>
          <p:nvPr/>
        </p:nvSpPr>
        <p:spPr>
          <a:xfrm>
            <a:off x="4848225" y="5181600"/>
            <a:ext cx="566738" cy="215900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Rettangolo arrotondato 19"/>
          <p:cNvSpPr/>
          <p:nvPr/>
        </p:nvSpPr>
        <p:spPr>
          <a:xfrm>
            <a:off x="4572000" y="5445125"/>
            <a:ext cx="1223963" cy="204788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Rettangolo arrotondato 2"/>
          <p:cNvSpPr/>
          <p:nvPr/>
        </p:nvSpPr>
        <p:spPr>
          <a:xfrm>
            <a:off x="6659563" y="6043613"/>
            <a:ext cx="1008062" cy="144462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5327650" y="6092825"/>
            <a:ext cx="1836738" cy="576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50" b="1" dirty="0">
                <a:latin typeface="Comic Sans MS" panose="030F0702030302020204" pitchFamily="66" charset="0"/>
                <a:cs typeface="+mn-cs"/>
              </a:rPr>
              <a:t>(N. Faciale VII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Vestibolo-cocleare VIII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Vasi labirintici)</a:t>
            </a:r>
            <a:endParaRPr lang="it-IT" sz="1050" dirty="0">
              <a:latin typeface="+mn-lt"/>
              <a:cs typeface="+mn-cs"/>
            </a:endParaRPr>
          </a:p>
        </p:txBody>
      </p:sp>
      <p:sp>
        <p:nvSpPr>
          <p:cNvPr id="21" name="Rettangolo arrotondato 20"/>
          <p:cNvSpPr/>
          <p:nvPr/>
        </p:nvSpPr>
        <p:spPr>
          <a:xfrm>
            <a:off x="7704138" y="5995988"/>
            <a:ext cx="504825" cy="288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2" name="Rettangolo arrotondato 21"/>
          <p:cNvSpPr/>
          <p:nvPr/>
        </p:nvSpPr>
        <p:spPr>
          <a:xfrm>
            <a:off x="4764088" y="3032125"/>
            <a:ext cx="563562" cy="287338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8201025" y="2481263"/>
            <a:ext cx="942975" cy="4429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6" name="Connettore 1 5"/>
          <p:cNvCxnSpPr>
            <a:stCxn id="15" idx="2"/>
          </p:cNvCxnSpPr>
          <p:nvPr/>
        </p:nvCxnSpPr>
        <p:spPr>
          <a:xfrm>
            <a:off x="4484688" y="3308350"/>
            <a:ext cx="87312" cy="2619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4265613" y="3500438"/>
            <a:ext cx="1374775" cy="5762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50" b="1" dirty="0">
                <a:latin typeface="Comic Sans MS" panose="030F0702030302020204" pitchFamily="66" charset="0"/>
                <a:cs typeface="+mn-cs"/>
              </a:rPr>
              <a:t>(Muscoli e legamenti di lingua e collo</a:t>
            </a:r>
            <a:r>
              <a:rPr lang="it-IT" sz="1050" b="1" dirty="0">
                <a:latin typeface="Comic Sans MS" panose="030F0702030302020204" pitchFamily="66" charset="0"/>
                <a:cs typeface="+mn-cs"/>
              </a:rPr>
              <a:t>)</a:t>
            </a:r>
            <a:endParaRPr lang="it-IT" sz="1050" dirty="0">
              <a:latin typeface="+mn-lt"/>
              <a:cs typeface="+mn-cs"/>
            </a:endParaRPr>
          </a:p>
        </p:txBody>
      </p:sp>
      <p:cxnSp>
        <p:nvCxnSpPr>
          <p:cNvPr id="25" name="Connettore 1 24"/>
          <p:cNvCxnSpPr/>
          <p:nvPr/>
        </p:nvCxnSpPr>
        <p:spPr>
          <a:xfrm flipH="1">
            <a:off x="3492500" y="3328988"/>
            <a:ext cx="163513" cy="1714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>
          <a:xfrm>
            <a:off x="2843213" y="3462338"/>
            <a:ext cx="1374775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50" b="1" dirty="0">
                <a:latin typeface="Comic Sans MS" panose="030F0702030302020204" pitchFamily="66" charset="0"/>
                <a:cs typeface="+mn-cs"/>
              </a:rPr>
              <a:t>(Muscoli del collo</a:t>
            </a:r>
            <a:r>
              <a:rPr lang="it-IT" sz="1050" b="1" dirty="0">
                <a:latin typeface="Comic Sans MS" panose="030F0702030302020204" pitchFamily="66" charset="0"/>
                <a:cs typeface="+mn-cs"/>
              </a:rPr>
              <a:t>)</a:t>
            </a:r>
            <a:endParaRPr lang="it-IT" sz="1050" dirty="0">
              <a:latin typeface="+mn-lt"/>
              <a:cs typeface="+mn-cs"/>
            </a:endParaRPr>
          </a:p>
        </p:txBody>
      </p:sp>
      <p:sp>
        <p:nvSpPr>
          <p:cNvPr id="27" name="Rettangolo arrotondato 26"/>
          <p:cNvSpPr/>
          <p:nvPr/>
        </p:nvSpPr>
        <p:spPr>
          <a:xfrm>
            <a:off x="3070225" y="5603875"/>
            <a:ext cx="503238" cy="288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8" name="Rettangolo 27"/>
          <p:cNvSpPr/>
          <p:nvPr/>
        </p:nvSpPr>
        <p:spPr>
          <a:xfrm>
            <a:off x="5292725" y="5661025"/>
            <a:ext cx="1835150" cy="415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50" b="1" dirty="0">
                <a:latin typeface="Comic Sans MS" panose="030F0702030302020204" pitchFamily="66" charset="0"/>
                <a:cs typeface="+mn-cs"/>
              </a:rPr>
              <a:t>(N. Faciale VII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A. </a:t>
            </a:r>
            <a:r>
              <a:rPr lang="it-IT" sz="1050" b="1" dirty="0" err="1">
                <a:latin typeface="Comic Sans MS" panose="030F0702030302020204" pitchFamily="66" charset="0"/>
                <a:cs typeface="+mn-cs"/>
              </a:rPr>
              <a:t>stilomastoidea</a:t>
            </a:r>
            <a:r>
              <a:rPr lang="it-IT" sz="1050" b="1" dirty="0">
                <a:latin typeface="Comic Sans MS" panose="030F0702030302020204" pitchFamily="66" charset="0"/>
                <a:cs typeface="+mn-cs"/>
              </a:rPr>
              <a:t>)</a:t>
            </a:r>
            <a:endParaRPr lang="it-IT" sz="105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E66627-E2E5-420E-A3A0-F4E7BF395BAA}" type="slidenum">
              <a:rPr lang="it-IT"/>
              <a:pPr>
                <a:defRPr/>
              </a:pPr>
              <a:t>13</a:t>
            </a:fld>
            <a:endParaRPr lang="it-IT"/>
          </a:p>
        </p:txBody>
      </p:sp>
      <p:pic>
        <p:nvPicPr>
          <p:cNvPr id="31746" name="Picture 2" descr="0606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0"/>
            <a:ext cx="6129337" cy="6840538"/>
          </a:xfrm>
        </p:spPr>
      </p:pic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152400" y="1905000"/>
            <a:ext cx="2332038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Occipitale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- Impari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- Situato post/</a:t>
            </a:r>
            <a:r>
              <a:rPr lang="it-IT" altLang="it-IT" sz="1400" b="1" dirty="0" err="1">
                <a:latin typeface="Comic Sans MS" panose="030F0702030302020204" pitchFamily="66" charset="0"/>
                <a:cs typeface="+mn-cs"/>
              </a:rPr>
              <a:t>inf</a:t>
            </a:r>
            <a:endParaRPr lang="it-IT" altLang="it-IT" sz="1400" b="1" dirty="0"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- Si articola con sfenoide , parietali, temporali e atlante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 flipV="1">
            <a:off x="1447800" y="981075"/>
            <a:ext cx="1395413" cy="1000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1371600" y="2286000"/>
            <a:ext cx="1328738" cy="638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39974" name="Text Box 6"/>
          <p:cNvSpPr txBox="1">
            <a:spLocks noChangeArrowheads="1"/>
          </p:cNvSpPr>
          <p:nvPr/>
        </p:nvSpPr>
        <p:spPr bwMode="auto">
          <a:xfrm>
            <a:off x="179388" y="4652963"/>
            <a:ext cx="2614612" cy="207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Parietale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- Pari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Forma quadrangolare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Si articola con controlaterale, frontale, temporale, occipitale, sfenoide</a:t>
            </a: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763713" y="5373688"/>
            <a:ext cx="1439862" cy="714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31752" name="Rectangle 10"/>
          <p:cNvSpPr>
            <a:spLocks noChangeArrowheads="1"/>
          </p:cNvSpPr>
          <p:nvPr/>
        </p:nvSpPr>
        <p:spPr bwMode="auto">
          <a:xfrm>
            <a:off x="5292725" y="4221163"/>
            <a:ext cx="792163" cy="287337"/>
          </a:xfrm>
          <a:prstGeom prst="rect">
            <a:avLst/>
          </a:prstGeom>
          <a:noFill/>
          <a:ln w="158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5435600" y="1516063"/>
            <a:ext cx="515938" cy="3651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5238750" y="2184400"/>
            <a:ext cx="857250" cy="2000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5391150" y="476250"/>
            <a:ext cx="693738" cy="2016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>
            <a:off x="3351213" y="1722438"/>
            <a:ext cx="387350" cy="3651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5122863" y="1279525"/>
            <a:ext cx="857250" cy="20161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>
            <a:off x="4211638" y="333375"/>
            <a:ext cx="0" cy="2444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9" name="Rettangolo 4"/>
          <p:cNvSpPr>
            <a:spLocks noChangeArrowheads="1"/>
          </p:cNvSpPr>
          <p:nvPr/>
        </p:nvSpPr>
        <p:spPr bwMode="auto">
          <a:xfrm>
            <a:off x="3432175" y="42863"/>
            <a:ext cx="17192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800" b="1">
                <a:latin typeface="Comic Sans MS" pitchFamily="66" charset="0"/>
              </a:rPr>
              <a:t>CLIVO (Sincondrosi (sinostosi) con corpo dello sfenoide)</a:t>
            </a:r>
            <a:endParaRPr lang="it-IT" sz="800">
              <a:latin typeface="Calibri" pitchFamily="34" charset="0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5468938" y="684213"/>
            <a:ext cx="471487" cy="1825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1" name="Rettangolo arrotondato 20"/>
          <p:cNvSpPr/>
          <p:nvPr/>
        </p:nvSpPr>
        <p:spPr>
          <a:xfrm>
            <a:off x="5435600" y="5318125"/>
            <a:ext cx="473075" cy="1825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227013" y="3767138"/>
            <a:ext cx="1576387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 err="1">
                <a:latin typeface="Comic Sans MS" panose="030F0702030302020204" pitchFamily="66" charset="0"/>
                <a:cs typeface="+mn-cs"/>
              </a:rPr>
              <a:t>Costiuto</a:t>
            </a:r>
            <a:r>
              <a:rPr lang="it-IT" sz="1200" dirty="0">
                <a:latin typeface="Comic Sans MS" panose="030F0702030302020204" pitchFamily="66" charset="0"/>
                <a:cs typeface="+mn-cs"/>
              </a:rPr>
              <a:t> da: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200" dirty="0">
                <a:latin typeface="Comic Sans MS" panose="030F0702030302020204" pitchFamily="66" charset="0"/>
                <a:cs typeface="+mn-cs"/>
              </a:rPr>
              <a:t>Squama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200" dirty="0">
                <a:latin typeface="Comic Sans MS" panose="030F0702030302020204" pitchFamily="66" charset="0"/>
                <a:cs typeface="+mn-cs"/>
              </a:rPr>
              <a:t>Porzione basilare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200" dirty="0">
                <a:latin typeface="Comic Sans MS" panose="030F0702030302020204" pitchFamily="66" charset="0"/>
                <a:cs typeface="+mn-cs"/>
              </a:rPr>
              <a:t>Porzioni laterali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5430838" y="1933575"/>
            <a:ext cx="515937" cy="2127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A14060-D9FB-4BA4-895B-F521B530542E}" type="slidenum">
              <a:rPr lang="it-IT"/>
              <a:pPr>
                <a:defRPr/>
              </a:pPr>
              <a:t>14</a:t>
            </a:fld>
            <a:endParaRPr lang="it-IT"/>
          </a:p>
        </p:txBody>
      </p:sp>
      <p:pic>
        <p:nvPicPr>
          <p:cNvPr id="32770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0"/>
            <a:ext cx="701992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CasellaDiTesto 8"/>
          <p:cNvSpPr txBox="1">
            <a:spLocks noChangeArrowheads="1"/>
          </p:cNvSpPr>
          <p:nvPr/>
        </p:nvSpPr>
        <p:spPr bwMode="auto">
          <a:xfrm>
            <a:off x="46038" y="1270000"/>
            <a:ext cx="24479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rgbClr val="C00000"/>
                </a:solidFill>
                <a:latin typeface="Comic Sans MS" pitchFamily="66" charset="0"/>
              </a:rPr>
              <a:t>Faccia interna della base cranica</a:t>
            </a:r>
          </a:p>
        </p:txBody>
      </p:sp>
      <p:sp>
        <p:nvSpPr>
          <p:cNvPr id="32772" name="Immagine 1"/>
          <p:cNvSpPr>
            <a:spLocks noChangeAspect="1"/>
          </p:cNvSpPr>
          <p:nvPr/>
        </p:nvSpPr>
        <p:spPr bwMode="auto">
          <a:xfrm>
            <a:off x="12700" y="4356100"/>
            <a:ext cx="362267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" name="Rettangolo arrotondato 3"/>
          <p:cNvSpPr/>
          <p:nvPr/>
        </p:nvSpPr>
        <p:spPr>
          <a:xfrm>
            <a:off x="7667625" y="88900"/>
            <a:ext cx="792163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2700338" y="107950"/>
            <a:ext cx="792162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2682875" y="369888"/>
            <a:ext cx="958850" cy="236537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7667625" y="1482725"/>
            <a:ext cx="1008063" cy="16192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2700338" y="1150938"/>
            <a:ext cx="1008062" cy="161925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2676525" y="2852738"/>
            <a:ext cx="576263" cy="288925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2682875" y="2470150"/>
            <a:ext cx="1008063" cy="161925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7667625" y="1670050"/>
            <a:ext cx="1008063" cy="246063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7680325" y="2024063"/>
            <a:ext cx="863600" cy="123825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>
            <a:off x="7667625" y="2441575"/>
            <a:ext cx="865188" cy="123825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7704138" y="2297113"/>
            <a:ext cx="649287" cy="123825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2738438" y="2671763"/>
            <a:ext cx="649287" cy="123825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8" name="Rettangolo arrotondato 17"/>
          <p:cNvSpPr/>
          <p:nvPr/>
        </p:nvSpPr>
        <p:spPr>
          <a:xfrm>
            <a:off x="2768600" y="3629025"/>
            <a:ext cx="866775" cy="123825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2786" name="CasellaDiTesto 4"/>
          <p:cNvSpPr txBox="1">
            <a:spLocks noChangeArrowheads="1"/>
          </p:cNvSpPr>
          <p:nvPr/>
        </p:nvSpPr>
        <p:spPr bwMode="auto">
          <a:xfrm>
            <a:off x="3749675" y="5130800"/>
            <a:ext cx="54737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100" b="1">
                <a:latin typeface="Comic Sans MS" pitchFamily="66" charset="0"/>
              </a:rPr>
              <a:t>Fessura orbitaria superiore:</a:t>
            </a:r>
            <a:r>
              <a:rPr lang="it-IT" sz="1100">
                <a:latin typeface="Comic Sans MS" pitchFamily="66" charset="0"/>
              </a:rPr>
              <a:t> vene e nervi oftalmici (n oculomotore III, n trocleare IV, n oftalmico V, n abducente VI NC e fibre simpatiche)</a:t>
            </a:r>
          </a:p>
          <a:p>
            <a:r>
              <a:rPr lang="it-IT" sz="1100" b="1">
                <a:latin typeface="Comic Sans MS" pitchFamily="66" charset="0"/>
              </a:rPr>
              <a:t>Foro rotondo: </a:t>
            </a:r>
            <a:r>
              <a:rPr lang="it-IT" sz="1100">
                <a:latin typeface="Comic Sans MS" pitchFamily="66" charset="0"/>
              </a:rPr>
              <a:t>nervo mascellare (V2 NC)</a:t>
            </a:r>
            <a:endParaRPr lang="it-IT" sz="1100" b="1">
              <a:latin typeface="Comic Sans MS" pitchFamily="66" charset="0"/>
            </a:endParaRPr>
          </a:p>
          <a:p>
            <a:r>
              <a:rPr lang="it-IT" sz="1100" b="1">
                <a:latin typeface="Comic Sans MS" pitchFamily="66" charset="0"/>
              </a:rPr>
              <a:t>Foro ovale: </a:t>
            </a:r>
            <a:r>
              <a:rPr lang="it-IT" sz="1100">
                <a:latin typeface="Comic Sans MS" pitchFamily="66" charset="0"/>
              </a:rPr>
              <a:t>nervo mandibolare (V3 NC), piccola arteria meningea</a:t>
            </a:r>
            <a:endParaRPr lang="it-IT" sz="1100" b="1">
              <a:latin typeface="Comic Sans MS" pitchFamily="66" charset="0"/>
            </a:endParaRPr>
          </a:p>
          <a:p>
            <a:r>
              <a:rPr lang="it-IT" sz="1100" b="1">
                <a:latin typeface="Comic Sans MS" pitchFamily="66" charset="0"/>
              </a:rPr>
              <a:t>Foro spinoso: </a:t>
            </a:r>
            <a:r>
              <a:rPr lang="it-IT" sz="1100">
                <a:latin typeface="Comic Sans MS" pitchFamily="66" charset="0"/>
              </a:rPr>
              <a:t>vasi meningei medi, ramo meningeo del nervo mandibolare</a:t>
            </a:r>
            <a:endParaRPr lang="it-IT" sz="1100" b="1">
              <a:latin typeface="Comic Sans MS" pitchFamily="66" charset="0"/>
            </a:endParaRPr>
          </a:p>
          <a:p>
            <a:endParaRPr lang="it-IT" sz="1100" b="1">
              <a:latin typeface="Comic Sans MS" pitchFamily="66" charset="0"/>
            </a:endParaRPr>
          </a:p>
          <a:p>
            <a:r>
              <a:rPr lang="it-IT" sz="1100" b="1">
                <a:latin typeface="Comic Sans MS" pitchFamily="66" charset="0"/>
              </a:rPr>
              <a:t>Foro lacero: </a:t>
            </a:r>
            <a:r>
              <a:rPr lang="it-IT" sz="1100">
                <a:latin typeface="Comic Sans MS" pitchFamily="66" charset="0"/>
              </a:rPr>
              <a:t>arteria carotide interna</a:t>
            </a:r>
            <a:endParaRPr lang="it-IT" sz="1100" b="1">
              <a:latin typeface="Comic Sans MS" pitchFamily="66" charset="0"/>
            </a:endParaRPr>
          </a:p>
          <a:p>
            <a:r>
              <a:rPr lang="it-IT" sz="1100" b="1">
                <a:latin typeface="Comic Sans MS" pitchFamily="66" charset="0"/>
              </a:rPr>
              <a:t>Foro giugulare: </a:t>
            </a:r>
            <a:r>
              <a:rPr lang="it-IT" sz="1100">
                <a:latin typeface="Comic Sans MS" pitchFamily="66" charset="0"/>
              </a:rPr>
              <a:t>seno sigmoideo-vena giugulare interna</a:t>
            </a:r>
            <a:endParaRPr lang="it-IT" sz="1100" b="1">
              <a:latin typeface="Comic Sans MS" pitchFamily="66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2738438" y="3170238"/>
            <a:ext cx="393700" cy="134937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Rettangolo arrotondato 19"/>
          <p:cNvSpPr/>
          <p:nvPr/>
        </p:nvSpPr>
        <p:spPr>
          <a:xfrm>
            <a:off x="7653338" y="2878138"/>
            <a:ext cx="915987" cy="271462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1" name="Rettangolo arrotondato 20"/>
          <p:cNvSpPr/>
          <p:nvPr/>
        </p:nvSpPr>
        <p:spPr>
          <a:xfrm>
            <a:off x="7653338" y="3173413"/>
            <a:ext cx="1220787" cy="168275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2790" name="CasellaDiTesto 21"/>
          <p:cNvSpPr txBox="1">
            <a:spLocks noChangeArrowheads="1"/>
          </p:cNvSpPr>
          <p:nvPr/>
        </p:nvSpPr>
        <p:spPr bwMode="auto">
          <a:xfrm>
            <a:off x="8782050" y="3141663"/>
            <a:ext cx="441325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100">
                <a:latin typeface="Comic Sans MS" pitchFamily="66" charset="0"/>
              </a:rPr>
              <a:t>XII</a:t>
            </a:r>
          </a:p>
        </p:txBody>
      </p:sp>
      <p:sp>
        <p:nvSpPr>
          <p:cNvPr id="32791" name="CasellaDiTesto 22"/>
          <p:cNvSpPr txBox="1">
            <a:spLocks noChangeArrowheads="1"/>
          </p:cNvSpPr>
          <p:nvPr/>
        </p:nvSpPr>
        <p:spPr bwMode="auto">
          <a:xfrm>
            <a:off x="8537575" y="2878138"/>
            <a:ext cx="306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omic Sans MS" pitchFamily="66" charset="0"/>
              </a:rPr>
              <a:t>*</a:t>
            </a:r>
          </a:p>
        </p:txBody>
      </p:sp>
      <p:sp>
        <p:nvSpPr>
          <p:cNvPr id="32792" name="CasellaDiTesto 23"/>
          <p:cNvSpPr txBox="1">
            <a:spLocks noChangeArrowheads="1"/>
          </p:cNvSpPr>
          <p:nvPr/>
        </p:nvSpPr>
        <p:spPr bwMode="auto">
          <a:xfrm>
            <a:off x="3783013" y="6507163"/>
            <a:ext cx="3400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omic Sans MS" pitchFamily="66" charset="0"/>
              </a:rPr>
              <a:t>* </a:t>
            </a:r>
            <a:r>
              <a:rPr lang="it-IT" sz="1200">
                <a:latin typeface="Comic Sans MS" pitchFamily="66" charset="0"/>
              </a:rPr>
              <a:t>N Faciale (VII) e vestibolococleare (VIII)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2749550" y="1312863"/>
            <a:ext cx="1082675" cy="4810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2794" name="CasellaDiTesto 25"/>
          <p:cNvSpPr txBox="1">
            <a:spLocks noChangeArrowheads="1"/>
          </p:cNvSpPr>
          <p:nvPr/>
        </p:nvSpPr>
        <p:spPr bwMode="auto">
          <a:xfrm>
            <a:off x="8316913" y="2359025"/>
            <a:ext cx="9191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00" b="1">
                <a:latin typeface="Comic Sans MS" pitchFamily="66" charset="0"/>
              </a:rPr>
              <a:t>F infratemp</a:t>
            </a:r>
          </a:p>
        </p:txBody>
      </p:sp>
      <p:pic>
        <p:nvPicPr>
          <p:cNvPr id="32795" name="Picture 27" descr="basilareinternawe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457700"/>
            <a:ext cx="270033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B51589-E9A4-473F-A898-C2BB5EE66C0E}" type="slidenum">
              <a:rPr lang="it-IT"/>
              <a:pPr>
                <a:defRPr/>
              </a:pPr>
              <a:t>15</a:t>
            </a:fld>
            <a:endParaRPr lang="it-IT"/>
          </a:p>
        </p:txBody>
      </p:sp>
      <p:pic>
        <p:nvPicPr>
          <p:cNvPr id="34818" name="Picture 2" descr="060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315913" y="593725"/>
            <a:ext cx="8648700" cy="5356225"/>
          </a:xfrm>
        </p:spPr>
      </p:pic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228600" y="5884863"/>
            <a:ext cx="8520113" cy="784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altLang="it-IT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+mn-cs"/>
              </a:rPr>
              <a:t>Neurocranio</a:t>
            </a:r>
            <a:r>
              <a:rPr lang="it-IT" altLang="it-IT" sz="1800" dirty="0">
                <a:latin typeface="Comic Sans MS" panose="030F0702030302020204" pitchFamily="66" charset="0"/>
                <a:cs typeface="+mn-cs"/>
              </a:rPr>
              <a:t>: </a:t>
            </a:r>
            <a:r>
              <a:rPr lang="it-IT" altLang="it-IT" sz="1600" dirty="0">
                <a:latin typeface="Comic Sans MS" panose="030F0702030302020204" pitchFamily="66" charset="0"/>
                <a:cs typeface="+mn-cs"/>
              </a:rPr>
              <a:t>circonda e protegge l’encefalo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altLang="it-IT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+mn-cs"/>
              </a:rPr>
              <a:t>Splancnocranio</a:t>
            </a:r>
            <a:r>
              <a:rPr lang="it-IT" altLang="it-IT" sz="1800" dirty="0">
                <a:latin typeface="Comic Sans MS" panose="030F0702030302020204" pitchFamily="66" charset="0"/>
                <a:cs typeface="+mn-cs"/>
              </a:rPr>
              <a:t>: </a:t>
            </a:r>
            <a:r>
              <a:rPr lang="it-IT" altLang="it-IT" sz="1600" dirty="0">
                <a:latin typeface="Comic Sans MS" panose="030F0702030302020204" pitchFamily="66" charset="0"/>
                <a:cs typeface="+mn-cs"/>
              </a:rPr>
              <a:t>sostiene i primi tratti dei sistemi respiratorio e digerente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611188" y="908050"/>
            <a:ext cx="576262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 b="1">
              <a:latin typeface="Times New Roman" pitchFamily="18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95288" y="981075"/>
            <a:ext cx="7921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800" b="1">
                <a:latin typeface="Times New Roman" pitchFamily="18" charset="0"/>
              </a:rPr>
              <a:t>Neurocranio</a:t>
            </a:r>
          </a:p>
        </p:txBody>
      </p:sp>
      <p:sp>
        <p:nvSpPr>
          <p:cNvPr id="3" name="Rettangolo 2"/>
          <p:cNvSpPr/>
          <p:nvPr/>
        </p:nvSpPr>
        <p:spPr>
          <a:xfrm>
            <a:off x="2728913" y="3357563"/>
            <a:ext cx="1008062" cy="215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dirty="0">
                <a:solidFill>
                  <a:schemeClr val="tx2"/>
                </a:solidFill>
                <a:latin typeface="Comic Sans MS" panose="030F0702030302020204" pitchFamily="66" charset="0"/>
              </a:rPr>
              <a:t>NEUROCRANIO</a:t>
            </a:r>
          </a:p>
        </p:txBody>
      </p:sp>
      <p:sp>
        <p:nvSpPr>
          <p:cNvPr id="9" name="Rettangolo 8"/>
          <p:cNvSpPr/>
          <p:nvPr/>
        </p:nvSpPr>
        <p:spPr>
          <a:xfrm>
            <a:off x="3798888" y="3357563"/>
            <a:ext cx="1238250" cy="215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dirty="0">
                <a:solidFill>
                  <a:schemeClr val="tx2"/>
                </a:solidFill>
                <a:latin typeface="Comic Sans MS" panose="030F0702030302020204" pitchFamily="66" charset="0"/>
              </a:rPr>
              <a:t>SPLANCNOCRANIO</a:t>
            </a:r>
          </a:p>
        </p:txBody>
      </p:sp>
      <p:sp>
        <p:nvSpPr>
          <p:cNvPr id="34824" name="CasellaDiTesto 3"/>
          <p:cNvSpPr txBox="1">
            <a:spLocks noChangeArrowheads="1"/>
          </p:cNvSpPr>
          <p:nvPr/>
        </p:nvSpPr>
        <p:spPr bwMode="auto">
          <a:xfrm>
            <a:off x="2843213" y="4767263"/>
            <a:ext cx="838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00" b="1">
                <a:latin typeface="Comic Sans MS" pitchFamily="66" charset="0"/>
              </a:rPr>
              <a:t>8 TOTALI</a:t>
            </a:r>
          </a:p>
        </p:txBody>
      </p:sp>
      <p:sp>
        <p:nvSpPr>
          <p:cNvPr id="34825" name="CasellaDiTesto 10"/>
          <p:cNvSpPr txBox="1">
            <a:spLocks noChangeArrowheads="1"/>
          </p:cNvSpPr>
          <p:nvPr/>
        </p:nvSpPr>
        <p:spPr bwMode="auto">
          <a:xfrm>
            <a:off x="3924300" y="5199063"/>
            <a:ext cx="9159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00" b="1">
                <a:latin typeface="Comic Sans MS" pitchFamily="66" charset="0"/>
              </a:rPr>
              <a:t>14 TOTALI</a:t>
            </a:r>
          </a:p>
        </p:txBody>
      </p:sp>
      <p:sp>
        <p:nvSpPr>
          <p:cNvPr id="34826" name="CasellaDiTesto 11"/>
          <p:cNvSpPr txBox="1">
            <a:spLocks noChangeArrowheads="1"/>
          </p:cNvSpPr>
          <p:nvPr/>
        </p:nvSpPr>
        <p:spPr bwMode="auto">
          <a:xfrm>
            <a:off x="2771775" y="188913"/>
            <a:ext cx="36671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SPLANCNOCRANIO</a:t>
            </a:r>
          </a:p>
        </p:txBody>
      </p:sp>
      <p:sp>
        <p:nvSpPr>
          <p:cNvPr id="5" name="Rettangolo 4"/>
          <p:cNvSpPr/>
          <p:nvPr/>
        </p:nvSpPr>
        <p:spPr>
          <a:xfrm>
            <a:off x="3884613" y="3751263"/>
            <a:ext cx="1112837" cy="11382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884613" y="4889500"/>
            <a:ext cx="1112837" cy="3095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E972FB-B9DF-4BE2-A0AC-906B3B430E0D}" type="slidenum">
              <a:rPr lang="it-IT"/>
              <a:pPr>
                <a:defRPr/>
              </a:pPr>
              <a:t>16</a:t>
            </a:fld>
            <a:endParaRPr lang="it-IT"/>
          </a:p>
        </p:txBody>
      </p:sp>
      <p:sp>
        <p:nvSpPr>
          <p:cNvPr id="36866" name="CasellaDiTesto 2"/>
          <p:cNvSpPr txBox="1">
            <a:spLocks noChangeArrowheads="1"/>
          </p:cNvSpPr>
          <p:nvPr/>
        </p:nvSpPr>
        <p:spPr bwMode="auto">
          <a:xfrm>
            <a:off x="3113088" y="241300"/>
            <a:ext cx="2881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Ossa mascellari</a:t>
            </a:r>
          </a:p>
        </p:txBody>
      </p:sp>
      <p:pic>
        <p:nvPicPr>
          <p:cNvPr id="36867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492375"/>
            <a:ext cx="8412162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CasellaDiTesto 4"/>
          <p:cNvSpPr txBox="1">
            <a:spLocks noChangeArrowheads="1"/>
          </p:cNvSpPr>
          <p:nvPr/>
        </p:nvSpPr>
        <p:spPr bwMode="auto">
          <a:xfrm>
            <a:off x="395288" y="836613"/>
            <a:ext cx="34623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000">
                <a:latin typeface="Comic Sans MS" pitchFamily="66" charset="0"/>
              </a:rPr>
              <a:t>Cavità orbitarie</a:t>
            </a:r>
          </a:p>
          <a:p>
            <a:pPr marL="285750" indent="-285750">
              <a:buFontTx/>
              <a:buChar char="-"/>
            </a:pPr>
            <a:r>
              <a:rPr lang="it-IT" sz="2000">
                <a:latin typeface="Comic Sans MS" pitchFamily="66" charset="0"/>
              </a:rPr>
              <a:t>Cavità nasali</a:t>
            </a:r>
          </a:p>
          <a:p>
            <a:pPr marL="285750" indent="-285750">
              <a:buFontTx/>
              <a:buChar char="-"/>
            </a:pPr>
            <a:r>
              <a:rPr lang="it-IT" sz="2000">
                <a:latin typeface="Comic Sans MS" pitchFamily="66" charset="0"/>
              </a:rPr>
              <a:t>Cavità buccale</a:t>
            </a:r>
          </a:p>
          <a:p>
            <a:pPr marL="285750" indent="-285750">
              <a:buFontTx/>
              <a:buChar char="-"/>
            </a:pPr>
            <a:r>
              <a:rPr lang="it-IT" sz="2000">
                <a:latin typeface="Comic Sans MS" pitchFamily="66" charset="0"/>
              </a:rPr>
              <a:t>Accoglie i denti superiori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7799388" y="3414713"/>
            <a:ext cx="719137" cy="3175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7667625" y="5803900"/>
            <a:ext cx="720725" cy="31750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4532313" y="5260975"/>
            <a:ext cx="1119187" cy="196850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611188" y="4581525"/>
            <a:ext cx="720725" cy="360363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755650" y="3300413"/>
            <a:ext cx="720725" cy="28733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3563938" y="2565400"/>
            <a:ext cx="720725" cy="287338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4732338" y="4386263"/>
            <a:ext cx="919162" cy="3746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6876" name="CasellaDiTesto 12"/>
          <p:cNvSpPr txBox="1">
            <a:spLocks noChangeArrowheads="1"/>
          </p:cNvSpPr>
          <p:nvPr/>
        </p:nvSpPr>
        <p:spPr bwMode="auto">
          <a:xfrm>
            <a:off x="1763713" y="6269038"/>
            <a:ext cx="1766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omic Sans MS" pitchFamily="66" charset="0"/>
              </a:rPr>
              <a:t>Faccia laterale</a:t>
            </a:r>
          </a:p>
        </p:txBody>
      </p:sp>
      <p:sp>
        <p:nvSpPr>
          <p:cNvPr id="36877" name="CasellaDiTesto 13"/>
          <p:cNvSpPr txBox="1">
            <a:spLocks noChangeArrowheads="1"/>
          </p:cNvSpPr>
          <p:nvPr/>
        </p:nvSpPr>
        <p:spPr bwMode="auto">
          <a:xfrm>
            <a:off x="6065838" y="6276975"/>
            <a:ext cx="1746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omic Sans MS" pitchFamily="66" charset="0"/>
              </a:rPr>
              <a:t>Faccia mediale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3708400" y="4765675"/>
            <a:ext cx="576263" cy="360363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795338" y="4144963"/>
            <a:ext cx="576262" cy="360362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4716463" y="5481638"/>
            <a:ext cx="935037" cy="198437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6881" name="CasellaDiTesto 17"/>
          <p:cNvSpPr txBox="1">
            <a:spLocks noChangeArrowheads="1"/>
          </p:cNvSpPr>
          <p:nvPr/>
        </p:nvSpPr>
        <p:spPr bwMode="auto">
          <a:xfrm>
            <a:off x="6616700" y="836613"/>
            <a:ext cx="1652588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omic Sans MS" pitchFamily="66" charset="0"/>
              </a:rPr>
              <a:t>Costituite da:</a:t>
            </a:r>
          </a:p>
          <a:p>
            <a:r>
              <a:rPr lang="it-IT" sz="1600">
                <a:latin typeface="Comic Sans MS" pitchFamily="66" charset="0"/>
              </a:rPr>
              <a:t>- 1 CORPO</a:t>
            </a:r>
          </a:p>
          <a:p>
            <a:r>
              <a:rPr lang="it-IT" sz="1600">
                <a:latin typeface="Comic Sans MS" pitchFamily="66" charset="0"/>
              </a:rPr>
              <a:t>- 4 PROCESSI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3595688" y="3475038"/>
            <a:ext cx="836612" cy="30956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6883" name="CasellaDiTesto 1"/>
          <p:cNvSpPr txBox="1">
            <a:spLocks noChangeArrowheads="1"/>
          </p:cNvSpPr>
          <p:nvPr/>
        </p:nvSpPr>
        <p:spPr bwMode="auto">
          <a:xfrm>
            <a:off x="4368800" y="3429000"/>
            <a:ext cx="582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00">
                <a:latin typeface="Comic Sans MS" pitchFamily="66" charset="0"/>
              </a:rPr>
              <a:t>Canali</a:t>
            </a:r>
          </a:p>
          <a:p>
            <a:r>
              <a:rPr lang="it-IT" sz="1000">
                <a:latin typeface="Comic Sans MS" pitchFamily="66" charset="0"/>
              </a:rPr>
              <a:t>incisivi</a:t>
            </a:r>
          </a:p>
        </p:txBody>
      </p:sp>
      <p:sp>
        <p:nvSpPr>
          <p:cNvPr id="20" name="Rettangolo arrotondato 19"/>
          <p:cNvSpPr/>
          <p:nvPr/>
        </p:nvSpPr>
        <p:spPr>
          <a:xfrm>
            <a:off x="3600450" y="3779838"/>
            <a:ext cx="611188" cy="30956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1" name="Rettangolo arrotondato 20"/>
          <p:cNvSpPr/>
          <p:nvPr/>
        </p:nvSpPr>
        <p:spPr>
          <a:xfrm>
            <a:off x="3695700" y="5780088"/>
            <a:ext cx="576263" cy="360362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4322763" y="3725863"/>
            <a:ext cx="1277937" cy="576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(Vasi e nervi alveolari </a:t>
            </a:r>
            <a:r>
              <a:rPr lang="it-IT" sz="1050" b="1" dirty="0" err="1">
                <a:latin typeface="Comic Sans MS" panose="030F0702030302020204" pitchFamily="66" charset="0"/>
                <a:cs typeface="+mn-cs"/>
              </a:rPr>
              <a:t>superoanteriori</a:t>
            </a:r>
            <a:r>
              <a:rPr lang="it-IT" sz="1050" b="1" dirty="0">
                <a:latin typeface="Comic Sans MS" panose="030F0702030302020204" pitchFamily="66" charset="0"/>
                <a:cs typeface="+mn-cs"/>
              </a:rPr>
              <a:t>)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-80963" y="4148138"/>
            <a:ext cx="1277938" cy="576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(Vasi e nervi alveolari </a:t>
            </a:r>
            <a:r>
              <a:rPr lang="it-IT" sz="1050" b="1" dirty="0" err="1">
                <a:latin typeface="Comic Sans MS" panose="030F0702030302020204" pitchFamily="66" charset="0"/>
                <a:cs typeface="+mn-cs"/>
              </a:rPr>
              <a:t>superoposteriori</a:t>
            </a:r>
            <a:r>
              <a:rPr lang="it-IT" sz="1050" b="1" dirty="0">
                <a:latin typeface="Comic Sans MS" panose="030F0702030302020204" pitchFamily="66" charset="0"/>
                <a:cs typeface="+mn-cs"/>
              </a:rPr>
              <a:t>)</a:t>
            </a:r>
          </a:p>
        </p:txBody>
      </p:sp>
      <p:cxnSp>
        <p:nvCxnSpPr>
          <p:cNvPr id="25" name="Connettore 2 24"/>
          <p:cNvCxnSpPr/>
          <p:nvPr/>
        </p:nvCxnSpPr>
        <p:spPr>
          <a:xfrm flipH="1">
            <a:off x="4356100" y="3141663"/>
            <a:ext cx="100013" cy="3587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4260850" y="2809875"/>
            <a:ext cx="1279525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(A e N infraorbitari)</a:t>
            </a:r>
          </a:p>
        </p:txBody>
      </p:sp>
      <p:sp>
        <p:nvSpPr>
          <p:cNvPr id="27" name="Rettangolo arrotondato 26"/>
          <p:cNvSpPr/>
          <p:nvPr/>
        </p:nvSpPr>
        <p:spPr>
          <a:xfrm>
            <a:off x="681038" y="5516563"/>
            <a:ext cx="720725" cy="44291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8" name="Rettangolo arrotondato 27"/>
          <p:cNvSpPr/>
          <p:nvPr/>
        </p:nvSpPr>
        <p:spPr>
          <a:xfrm>
            <a:off x="7399338" y="3225800"/>
            <a:ext cx="1276350" cy="212725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7402B-973C-4910-8BD1-BEFA016CE195}" type="slidenum">
              <a:rPr lang="it-IT"/>
              <a:pPr>
                <a:defRPr/>
              </a:pPr>
              <a:t>17</a:t>
            </a:fld>
            <a:endParaRPr lang="it-IT"/>
          </a:p>
        </p:txBody>
      </p:sp>
      <p:sp>
        <p:nvSpPr>
          <p:cNvPr id="37890" name="CasellaDiTesto 1"/>
          <p:cNvSpPr txBox="1">
            <a:spLocks noChangeArrowheads="1"/>
          </p:cNvSpPr>
          <p:nvPr/>
        </p:nvSpPr>
        <p:spPr bwMode="auto">
          <a:xfrm>
            <a:off x="3113088" y="241300"/>
            <a:ext cx="319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Ossa zigomatiche</a:t>
            </a:r>
          </a:p>
        </p:txBody>
      </p:sp>
      <p:pic>
        <p:nvPicPr>
          <p:cNvPr id="37891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2997200"/>
            <a:ext cx="84867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395288" y="1006475"/>
            <a:ext cx="1822450" cy="16303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u="sng" dirty="0">
                <a:latin typeface="Comic Sans MS" panose="030F0702030302020204" pitchFamily="66" charset="0"/>
                <a:cs typeface="+mn-cs"/>
              </a:rPr>
              <a:t>Rapporti: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Mascellare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Frontale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Temporale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Sfenoide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5003800" y="4149725"/>
            <a:ext cx="1071563" cy="431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7235825" y="4302125"/>
            <a:ext cx="1512888" cy="431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3167063" y="4137025"/>
            <a:ext cx="1512887" cy="431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37896" name="Immagin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666750"/>
            <a:ext cx="19748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e 8"/>
          <p:cNvSpPr/>
          <p:nvPr/>
        </p:nvSpPr>
        <p:spPr>
          <a:xfrm>
            <a:off x="6804025" y="1006475"/>
            <a:ext cx="1189038" cy="14859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3238500" y="3213100"/>
            <a:ext cx="792163" cy="431800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534988" y="4635500"/>
            <a:ext cx="792162" cy="431800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7900" name="CasellaDiTesto 11"/>
          <p:cNvSpPr txBox="1">
            <a:spLocks noChangeArrowheads="1"/>
          </p:cNvSpPr>
          <p:nvPr/>
        </p:nvSpPr>
        <p:spPr bwMode="auto">
          <a:xfrm>
            <a:off x="250825" y="6453188"/>
            <a:ext cx="71104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Comic Sans MS" pitchFamily="66" charset="0"/>
              </a:rPr>
              <a:t>Canale zigomatico: nervo zigomatico </a:t>
            </a:r>
            <a:r>
              <a:rPr lang="it-IT" sz="1400">
                <a:latin typeface="Comic Sans MS" pitchFamily="66" charset="0"/>
              </a:rPr>
              <a:t>(ramo del nervo mascellare del trigemino)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61E38F-2ECA-4B7D-8B59-44C8986E9F2E}" type="slidenum">
              <a:rPr lang="it-IT"/>
              <a:pPr>
                <a:defRPr/>
              </a:pPr>
              <a:t>18</a:t>
            </a:fld>
            <a:endParaRPr lang="it-IT"/>
          </a:p>
        </p:txBody>
      </p:sp>
      <p:sp>
        <p:nvSpPr>
          <p:cNvPr id="38914" name="CasellaDiTesto 1"/>
          <p:cNvSpPr txBox="1">
            <a:spLocks noChangeArrowheads="1"/>
          </p:cNvSpPr>
          <p:nvPr/>
        </p:nvSpPr>
        <p:spPr bwMode="auto">
          <a:xfrm>
            <a:off x="3446463" y="241300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Ossa nasali</a:t>
            </a:r>
          </a:p>
        </p:txBody>
      </p:sp>
      <p:pic>
        <p:nvPicPr>
          <p:cNvPr id="38915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695575"/>
            <a:ext cx="7488237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95288" y="836613"/>
            <a:ext cx="4362450" cy="1631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u="sng" dirty="0">
                <a:latin typeface="Comic Sans MS" panose="030F0702030302020204" pitchFamily="66" charset="0"/>
                <a:cs typeface="+mn-cs"/>
              </a:rPr>
              <a:t>Rapporti: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Nasale controlaterale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Etmoide (lamina perpendicolare)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Frontale (spina nasale)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Mascellare (processo frontale)</a:t>
            </a:r>
          </a:p>
        </p:txBody>
      </p:sp>
      <p:pic>
        <p:nvPicPr>
          <p:cNvPr id="38917" name="Immagin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5450" y="333375"/>
            <a:ext cx="1973263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e 6"/>
          <p:cNvSpPr/>
          <p:nvPr/>
        </p:nvSpPr>
        <p:spPr>
          <a:xfrm>
            <a:off x="8316913" y="623888"/>
            <a:ext cx="576262" cy="10048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B8C3B9-A827-4C46-A4FC-7E9AEFA9DD54}" type="slidenum">
              <a:rPr lang="it-IT"/>
              <a:pPr>
                <a:defRPr/>
              </a:pPr>
              <a:t>19</a:t>
            </a:fld>
            <a:endParaRPr lang="it-IT"/>
          </a:p>
        </p:txBody>
      </p:sp>
      <p:sp>
        <p:nvSpPr>
          <p:cNvPr id="39938" name="CasellaDiTesto 1"/>
          <p:cNvSpPr txBox="1">
            <a:spLocks noChangeArrowheads="1"/>
          </p:cNvSpPr>
          <p:nvPr/>
        </p:nvSpPr>
        <p:spPr bwMode="auto">
          <a:xfrm>
            <a:off x="3260725" y="241300"/>
            <a:ext cx="2606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Ossa lacrimali</a:t>
            </a:r>
          </a:p>
        </p:txBody>
      </p:sp>
      <p:pic>
        <p:nvPicPr>
          <p:cNvPr id="39939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3644900"/>
            <a:ext cx="61531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666750"/>
            <a:ext cx="19748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e 4"/>
          <p:cNvSpPr/>
          <p:nvPr/>
        </p:nvSpPr>
        <p:spPr>
          <a:xfrm>
            <a:off x="7953375" y="1006475"/>
            <a:ext cx="593725" cy="6937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1547813" y="4365625"/>
            <a:ext cx="2303462" cy="8636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95288" y="1057275"/>
            <a:ext cx="5329237" cy="2555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u="sng" dirty="0">
                <a:latin typeface="Comic Sans MS" panose="030F0702030302020204" pitchFamily="66" charset="0"/>
                <a:cs typeface="+mn-cs"/>
              </a:rPr>
              <a:t>Rapporti: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Frontale (margine superiore)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Mascellare (processo frontale) (margine anteriore) (incisura lacrimale)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Mascellare e conca nasale </a:t>
            </a:r>
            <a:r>
              <a:rPr lang="it-IT" sz="2000" dirty="0" err="1">
                <a:latin typeface="Comic Sans MS" panose="030F0702030302020204" pitchFamily="66" charset="0"/>
                <a:cs typeface="+mn-cs"/>
              </a:rPr>
              <a:t>inf</a:t>
            </a:r>
            <a:r>
              <a:rPr lang="it-IT" sz="2000" dirty="0">
                <a:latin typeface="Comic Sans MS" panose="030F0702030302020204" pitchFamily="66" charset="0"/>
                <a:cs typeface="+mn-cs"/>
              </a:rPr>
              <a:t>. (margine inferiore)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Lamina orbitaria della massa orbitaria dell’etmoide (margine posteriore)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3BD39C-FD4B-4C29-B1F4-55D34B17970F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2" name="Rectangle 4"/>
          <p:cNvSpPr txBox="1">
            <a:spLocks noChangeArrowheads="1"/>
          </p:cNvSpPr>
          <p:nvPr/>
        </p:nvSpPr>
        <p:spPr bwMode="auto">
          <a:xfrm>
            <a:off x="77788" y="-26988"/>
            <a:ext cx="8964612" cy="1484313"/>
          </a:xfrm>
          <a:prstGeom prst="rect">
            <a:avLst/>
          </a:prstGeom>
          <a:solidFill>
            <a:srgbClr val="66FFFF"/>
          </a:solidFill>
          <a:extLst/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it-IT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it-IT" sz="1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</a:br>
            <a:endParaRPr lang="it-IT" sz="14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it-IT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SCHELETRO ASSILE:</a:t>
            </a: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1600" b="1" dirty="0" smtClean="0">
                <a:latin typeface="Comic Sans MS" panose="030F0702030302020204" pitchFamily="66" charset="0"/>
              </a:rPr>
              <a:t>Cranio</a:t>
            </a:r>
            <a:r>
              <a:rPr lang="it-IT" sz="1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(ed ossa associate), Colonna vertebrale , Gabbia toracica (coste e sterno) (80 ossa)</a:t>
            </a:r>
            <a:r>
              <a:rPr lang="it-IT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it-IT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</a:br>
            <a:r>
              <a:rPr lang="it-IT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SCHELETRO APPENDICOLARE: </a:t>
            </a:r>
            <a:r>
              <a:rPr lang="it-IT" sz="1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Arti Superiori, Inferiori e Cingoli (scapolare e pelvico) che li collegano al </a:t>
            </a:r>
            <a:r>
              <a:rPr lang="it-IT" sz="1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tronco </a:t>
            </a:r>
            <a:r>
              <a:rPr lang="it-IT" sz="1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(126 </a:t>
            </a:r>
            <a:r>
              <a:rPr lang="it-IT" sz="1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ossa)</a:t>
            </a:r>
            <a:endParaRPr lang="it-IT" sz="1600" b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l" fontAlgn="auto">
              <a:spcAft>
                <a:spcPts val="0"/>
              </a:spcAft>
              <a:defRPr/>
            </a:pPr>
            <a:endParaRPr lang="it-IT" sz="1600" b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it-IT" sz="16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(206 ossa totali)</a:t>
            </a:r>
            <a:r>
              <a:rPr lang="it-IT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it-IT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</a:br>
            <a:endParaRPr lang="it-IT" sz="2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435" name="Picture 3" descr="0601"/>
          <p:cNvPicPr>
            <a:picLocks noChangeAspect="1" noChangeArrowheads="1"/>
          </p:cNvPicPr>
          <p:nvPr/>
        </p:nvPicPr>
        <p:blipFill>
          <a:blip r:embed="rId2"/>
          <a:srcRect t="30351" r="32675"/>
          <a:stretch>
            <a:fillRect/>
          </a:stretch>
        </p:blipFill>
        <p:spPr bwMode="auto">
          <a:xfrm>
            <a:off x="2411413" y="1412875"/>
            <a:ext cx="4421187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51C047-011D-455B-A75B-1BF42ACC2373}" type="slidenum">
              <a:rPr lang="it-IT"/>
              <a:pPr>
                <a:defRPr/>
              </a:pPr>
              <a:t>20</a:t>
            </a:fld>
            <a:endParaRPr lang="it-IT"/>
          </a:p>
        </p:txBody>
      </p:sp>
      <p:sp>
        <p:nvSpPr>
          <p:cNvPr id="40962" name="CasellaDiTesto 1"/>
          <p:cNvSpPr txBox="1">
            <a:spLocks noChangeArrowheads="1"/>
          </p:cNvSpPr>
          <p:nvPr/>
        </p:nvSpPr>
        <p:spPr bwMode="auto">
          <a:xfrm>
            <a:off x="3260725" y="241300"/>
            <a:ext cx="2522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Ossa palatine</a:t>
            </a:r>
          </a:p>
        </p:txBody>
      </p:sp>
      <p:pic>
        <p:nvPicPr>
          <p:cNvPr id="40963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3538" y="1984375"/>
            <a:ext cx="5876925" cy="471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CasellaDiTesto 3"/>
          <p:cNvSpPr txBox="1">
            <a:spLocks noChangeArrowheads="1"/>
          </p:cNvSpPr>
          <p:nvPr/>
        </p:nvSpPr>
        <p:spPr bwMode="auto">
          <a:xfrm>
            <a:off x="1981200" y="4157663"/>
            <a:ext cx="14382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Comic Sans MS" pitchFamily="66" charset="0"/>
              </a:rPr>
              <a:t>Faccia nasale</a:t>
            </a:r>
          </a:p>
        </p:txBody>
      </p:sp>
      <p:sp>
        <p:nvSpPr>
          <p:cNvPr id="40965" name="CasellaDiTesto 4"/>
          <p:cNvSpPr txBox="1">
            <a:spLocks noChangeArrowheads="1"/>
          </p:cNvSpPr>
          <p:nvPr/>
        </p:nvSpPr>
        <p:spPr bwMode="auto">
          <a:xfrm>
            <a:off x="5726113" y="4181475"/>
            <a:ext cx="1863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Comic Sans MS" pitchFamily="66" charset="0"/>
              </a:rPr>
              <a:t>Faccia mascellare</a:t>
            </a:r>
          </a:p>
        </p:txBody>
      </p:sp>
      <p:sp>
        <p:nvSpPr>
          <p:cNvPr id="40966" name="CasellaDiTesto 5"/>
          <p:cNvSpPr txBox="1">
            <a:spLocks noChangeArrowheads="1"/>
          </p:cNvSpPr>
          <p:nvPr/>
        </p:nvSpPr>
        <p:spPr bwMode="auto">
          <a:xfrm>
            <a:off x="3860800" y="6546850"/>
            <a:ext cx="2019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>
                <a:latin typeface="Comic Sans MS" pitchFamily="66" charset="0"/>
              </a:rPr>
              <a:t>Margine posteriore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5003800" y="3409950"/>
            <a:ext cx="779463" cy="2698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1765300" y="3284538"/>
            <a:ext cx="779463" cy="203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1935163" y="2678113"/>
            <a:ext cx="642937" cy="2698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3300413" y="2087563"/>
            <a:ext cx="911225" cy="203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3668713" y="2708275"/>
            <a:ext cx="642937" cy="26987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3433763" y="2290763"/>
            <a:ext cx="777875" cy="27146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0" y="476250"/>
            <a:ext cx="5329238" cy="2247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u="sng" dirty="0">
                <a:latin typeface="Comic Sans MS" panose="030F0702030302020204" pitchFamily="66" charset="0"/>
                <a:cs typeface="+mn-cs"/>
              </a:rPr>
              <a:t>Rapporti: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Palatino controlaterale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Mascellare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Sfenoide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Etmoide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Cornetto inferiore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Vomere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5003800" y="3141663"/>
            <a:ext cx="779463" cy="26987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3833813" y="6313488"/>
            <a:ext cx="779462" cy="269875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7" name="Rettangolo arrotondato 16"/>
          <p:cNvSpPr/>
          <p:nvPr/>
        </p:nvSpPr>
        <p:spPr>
          <a:xfrm>
            <a:off x="1636713" y="3455988"/>
            <a:ext cx="908050" cy="22383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8" name="Rettangolo arrotondato 17"/>
          <p:cNvSpPr/>
          <p:nvPr/>
        </p:nvSpPr>
        <p:spPr>
          <a:xfrm>
            <a:off x="3314700" y="2103438"/>
            <a:ext cx="908050" cy="22383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9" name="Rettangolo arrotondato 18"/>
          <p:cNvSpPr/>
          <p:nvPr/>
        </p:nvSpPr>
        <p:spPr>
          <a:xfrm>
            <a:off x="1924050" y="3679825"/>
            <a:ext cx="620713" cy="325438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4205288" y="2060575"/>
            <a:ext cx="1277937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(comunicazione tra fossa pterigopalatina e cavità nasali)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5EDE3E-4A95-4536-92A0-6C70014688CC}" type="slidenum">
              <a:rPr lang="it-IT"/>
              <a:pPr>
                <a:defRPr/>
              </a:pPr>
              <a:t>21</a:t>
            </a:fld>
            <a:endParaRPr lang="it-IT"/>
          </a:p>
        </p:txBody>
      </p:sp>
      <p:sp>
        <p:nvSpPr>
          <p:cNvPr id="41986" name="CasellaDiTesto 1"/>
          <p:cNvSpPr txBox="1">
            <a:spLocks noChangeArrowheads="1"/>
          </p:cNvSpPr>
          <p:nvPr/>
        </p:nvSpPr>
        <p:spPr bwMode="auto">
          <a:xfrm>
            <a:off x="3967163" y="241300"/>
            <a:ext cx="1468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Vomere</a:t>
            </a:r>
          </a:p>
        </p:txBody>
      </p:sp>
      <p:pic>
        <p:nvPicPr>
          <p:cNvPr id="41987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425" y="4265613"/>
            <a:ext cx="5626100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arrotondato 3"/>
          <p:cNvSpPr/>
          <p:nvPr/>
        </p:nvSpPr>
        <p:spPr>
          <a:xfrm>
            <a:off x="134938" y="4718050"/>
            <a:ext cx="981075" cy="57785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4925" y="841375"/>
            <a:ext cx="4392613" cy="2247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u="sng" dirty="0">
                <a:latin typeface="Comic Sans MS" panose="030F0702030302020204" pitchFamily="66" charset="0"/>
                <a:cs typeface="+mn-cs"/>
              </a:rPr>
              <a:t>Rapporti: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Ossa palatine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Ossa mascellari (processo palatino)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Cartilagini del setto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Sfenoide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Etmoide</a:t>
            </a:r>
          </a:p>
        </p:txBody>
      </p:sp>
      <p:pic>
        <p:nvPicPr>
          <p:cNvPr id="41990" name="Immagin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1775" y="981075"/>
            <a:ext cx="509587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arrotondato 6"/>
          <p:cNvSpPr/>
          <p:nvPr/>
        </p:nvSpPr>
        <p:spPr>
          <a:xfrm>
            <a:off x="8243888" y="3068638"/>
            <a:ext cx="360362" cy="2159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6E99A6-B652-4E1D-ACE6-C9382A400F22}" type="slidenum">
              <a:rPr lang="it-IT"/>
              <a:pPr>
                <a:defRPr/>
              </a:pPr>
              <a:t>22</a:t>
            </a:fld>
            <a:endParaRPr lang="it-IT"/>
          </a:p>
        </p:txBody>
      </p:sp>
      <p:sp>
        <p:nvSpPr>
          <p:cNvPr id="43010" name="CasellaDiTesto 1"/>
          <p:cNvSpPr txBox="1">
            <a:spLocks noChangeArrowheads="1"/>
          </p:cNvSpPr>
          <p:nvPr/>
        </p:nvSpPr>
        <p:spPr bwMode="auto">
          <a:xfrm>
            <a:off x="3563938" y="241300"/>
            <a:ext cx="1900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Mandibola</a:t>
            </a:r>
          </a:p>
        </p:txBody>
      </p:sp>
      <p:pic>
        <p:nvPicPr>
          <p:cNvPr id="43011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112838"/>
            <a:ext cx="5432425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4713" y="4457700"/>
            <a:ext cx="5164137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arrotondato 6"/>
          <p:cNvSpPr/>
          <p:nvPr/>
        </p:nvSpPr>
        <p:spPr>
          <a:xfrm>
            <a:off x="3059113" y="2349500"/>
            <a:ext cx="2736850" cy="18002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2411413" y="908050"/>
            <a:ext cx="865187" cy="24495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5580063" y="908050"/>
            <a:ext cx="863600" cy="24495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3016" name="CasellaDiTesto 9"/>
          <p:cNvSpPr txBox="1">
            <a:spLocks noChangeArrowheads="1"/>
          </p:cNvSpPr>
          <p:nvPr/>
        </p:nvSpPr>
        <p:spPr bwMode="auto">
          <a:xfrm>
            <a:off x="6502400" y="2349500"/>
            <a:ext cx="203517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>
                <a:latin typeface="Comic Sans MS" pitchFamily="66" charset="0"/>
              </a:rPr>
              <a:t>Ramo della mandibola</a:t>
            </a:r>
          </a:p>
        </p:txBody>
      </p:sp>
      <p:sp>
        <p:nvSpPr>
          <p:cNvPr id="43017" name="CasellaDiTesto 10"/>
          <p:cNvSpPr txBox="1">
            <a:spLocks noChangeArrowheads="1"/>
          </p:cNvSpPr>
          <p:nvPr/>
        </p:nvSpPr>
        <p:spPr bwMode="auto">
          <a:xfrm>
            <a:off x="5926138" y="3716338"/>
            <a:ext cx="2068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>
                <a:latin typeface="Comic Sans MS" pitchFamily="66" charset="0"/>
              </a:rPr>
              <a:t>Corpo della mandibola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2411413" y="3870325"/>
            <a:ext cx="1008062" cy="1539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3190875" y="4179888"/>
            <a:ext cx="1008063" cy="1539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2268538" y="6165850"/>
            <a:ext cx="574675" cy="2873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>
            <a:off x="2117725" y="5832475"/>
            <a:ext cx="771525" cy="2873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5078413" y="6551613"/>
            <a:ext cx="933450" cy="3063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4500563" y="6561138"/>
            <a:ext cx="576262" cy="2873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6" name="Connettore 2 5"/>
          <p:cNvCxnSpPr/>
          <p:nvPr/>
        </p:nvCxnSpPr>
        <p:spPr>
          <a:xfrm flipH="1" flipV="1">
            <a:off x="4551363" y="3249613"/>
            <a:ext cx="525462" cy="12080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4725988" y="4610100"/>
            <a:ext cx="369887" cy="9064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438650" y="4406900"/>
            <a:ext cx="137001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Processo alveolare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3994150" y="6535738"/>
            <a:ext cx="576263" cy="2873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1689100" y="3487738"/>
            <a:ext cx="1381125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dirty="0">
                <a:latin typeface="Comic Sans MS" panose="030F0702030302020204" pitchFamily="66" charset="0"/>
                <a:cs typeface="+mn-cs"/>
              </a:rPr>
              <a:t>Canale mandibolare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1493838" y="3643313"/>
            <a:ext cx="1277937" cy="57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(Vasi e nervi alveolari inferiori)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2825750" y="6470650"/>
            <a:ext cx="1279525" cy="41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(M Genioglossi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M Genioioidei)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1204913" y="6216650"/>
            <a:ext cx="127952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(M Miloioideo)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F95038-C9F0-4DAE-B6A7-9697EBEA2A7D}" type="slidenum">
              <a:rPr lang="it-IT"/>
              <a:pPr>
                <a:defRPr/>
              </a:pPr>
              <a:t>23</a:t>
            </a:fld>
            <a:endParaRPr lang="it-IT"/>
          </a:p>
        </p:txBody>
      </p:sp>
      <p:pic>
        <p:nvPicPr>
          <p:cNvPr id="44034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052513"/>
            <a:ext cx="5426075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6138" y="4076700"/>
            <a:ext cx="5343525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CasellaDiTesto 3"/>
          <p:cNvSpPr txBox="1">
            <a:spLocks noChangeArrowheads="1"/>
          </p:cNvSpPr>
          <p:nvPr/>
        </p:nvSpPr>
        <p:spPr bwMode="auto">
          <a:xfrm>
            <a:off x="2946400" y="241300"/>
            <a:ext cx="3786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Rami della mandibola</a:t>
            </a:r>
          </a:p>
        </p:txBody>
      </p:sp>
      <p:sp>
        <p:nvSpPr>
          <p:cNvPr id="5" name="Ovale 4"/>
          <p:cNvSpPr/>
          <p:nvPr/>
        </p:nvSpPr>
        <p:spPr>
          <a:xfrm>
            <a:off x="2555875" y="1052513"/>
            <a:ext cx="1957388" cy="2305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4702175" y="3860800"/>
            <a:ext cx="1957388" cy="2305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2268538" y="2781300"/>
            <a:ext cx="1079500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2454275" y="3122613"/>
            <a:ext cx="1081088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3603625" y="4248150"/>
            <a:ext cx="1081088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6372225" y="4233863"/>
            <a:ext cx="892175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5926138" y="5283200"/>
            <a:ext cx="892175" cy="3063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5789613" y="5732463"/>
            <a:ext cx="1158875" cy="2174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5292725" y="3311525"/>
            <a:ext cx="669925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5767388" y="6026150"/>
            <a:ext cx="892175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>
            <a:off x="5148263" y="4144963"/>
            <a:ext cx="892175" cy="4095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6383338" y="4545013"/>
            <a:ext cx="981075" cy="3063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6805613" y="5264150"/>
            <a:ext cx="1482725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(Vasi e nervi alveolari inferiori)</a:t>
            </a:r>
          </a:p>
        </p:txBody>
      </p:sp>
      <p:sp>
        <p:nvSpPr>
          <p:cNvPr id="19" name="Rettangolo arrotondato 18"/>
          <p:cNvSpPr/>
          <p:nvPr/>
        </p:nvSpPr>
        <p:spPr>
          <a:xfrm>
            <a:off x="6011863" y="4941888"/>
            <a:ext cx="892175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6873875" y="4830763"/>
            <a:ext cx="1414463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Legamento </a:t>
            </a:r>
            <a:r>
              <a:rPr lang="it-IT" sz="1050" b="1" dirty="0" err="1">
                <a:latin typeface="Comic Sans MS" panose="030F0702030302020204" pitchFamily="66" charset="0"/>
                <a:cs typeface="+mn-cs"/>
              </a:rPr>
              <a:t>sfenomandibolare</a:t>
            </a:r>
            <a:endParaRPr lang="it-IT" sz="1050" b="1" dirty="0"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21" name="Rettangolo arrotondato 20"/>
          <p:cNvSpPr/>
          <p:nvPr/>
        </p:nvSpPr>
        <p:spPr>
          <a:xfrm>
            <a:off x="3778250" y="4743450"/>
            <a:ext cx="892175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6958013" y="5705475"/>
            <a:ext cx="1277937" cy="414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(M Pterigoideo mediale)</a:t>
            </a:r>
          </a:p>
        </p:txBody>
      </p:sp>
      <p:sp>
        <p:nvSpPr>
          <p:cNvPr id="23" name="Rettangolo arrotondato 22"/>
          <p:cNvSpPr/>
          <p:nvPr/>
        </p:nvSpPr>
        <p:spPr>
          <a:xfrm>
            <a:off x="5278438" y="6338888"/>
            <a:ext cx="647700" cy="3063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1933575" y="1141413"/>
            <a:ext cx="1414463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latin typeface="Comic Sans MS" panose="030F0702030302020204" pitchFamily="66" charset="0"/>
                <a:cs typeface="+mn-cs"/>
              </a:rPr>
              <a:t>Vasi e nervo masseterini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D709F-E1B0-4C02-83DD-96DF29D107D4}" type="slidenum">
              <a:rPr lang="it-IT"/>
              <a:pPr>
                <a:defRPr/>
              </a:pPr>
              <a:t>24</a:t>
            </a:fld>
            <a:endParaRPr lang="it-IT"/>
          </a:p>
        </p:txBody>
      </p:sp>
      <p:pic>
        <p:nvPicPr>
          <p:cNvPr id="45058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916113"/>
            <a:ext cx="5329238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CasellaDiTesto 2"/>
          <p:cNvSpPr txBox="1">
            <a:spLocks noChangeArrowheads="1"/>
          </p:cNvSpPr>
          <p:nvPr/>
        </p:nvSpPr>
        <p:spPr bwMode="auto">
          <a:xfrm>
            <a:off x="3538538" y="312738"/>
            <a:ext cx="1970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Osso ioide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4284663" y="2406650"/>
            <a:ext cx="935037" cy="5762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4284663" y="3113088"/>
            <a:ext cx="792162" cy="4778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2241550" y="4670425"/>
            <a:ext cx="647700" cy="3651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45063" name="Immagin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24513" y="2149475"/>
            <a:ext cx="3340100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arrotondato 7"/>
          <p:cNvSpPr/>
          <p:nvPr/>
        </p:nvSpPr>
        <p:spPr>
          <a:xfrm>
            <a:off x="8101013" y="4149725"/>
            <a:ext cx="647700" cy="3651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9AD07-47B0-4E95-BEF0-1F53883FCEB1}" type="slidenum">
              <a:rPr lang="it-IT"/>
              <a:pPr>
                <a:defRPr/>
              </a:pPr>
              <a:t>25</a:t>
            </a:fld>
            <a:endParaRPr lang="it-IT"/>
          </a:p>
        </p:txBody>
      </p:sp>
      <p:sp>
        <p:nvSpPr>
          <p:cNvPr id="46082" name="CasellaDiTesto 1"/>
          <p:cNvSpPr txBox="1">
            <a:spLocks noChangeArrowheads="1"/>
          </p:cNvSpPr>
          <p:nvPr/>
        </p:nvSpPr>
        <p:spPr bwMode="auto">
          <a:xfrm>
            <a:off x="495300" y="385763"/>
            <a:ext cx="83248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Cavità comuni a neurocranio e a splancnocranio</a:t>
            </a:r>
          </a:p>
        </p:txBody>
      </p:sp>
      <p:sp>
        <p:nvSpPr>
          <p:cNvPr id="46083" name="CasellaDiTesto 2"/>
          <p:cNvSpPr txBox="1">
            <a:spLocks noChangeArrowheads="1"/>
          </p:cNvSpPr>
          <p:nvPr/>
        </p:nvSpPr>
        <p:spPr bwMode="auto">
          <a:xfrm>
            <a:off x="684213" y="1957388"/>
            <a:ext cx="36798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2400" b="1">
                <a:latin typeface="Comic Sans MS" pitchFamily="66" charset="0"/>
              </a:rPr>
              <a:t>Cavità orbitarie</a:t>
            </a:r>
          </a:p>
          <a:p>
            <a:pPr marL="342900" indent="-342900">
              <a:buFontTx/>
              <a:buChar char="-"/>
            </a:pPr>
            <a:endParaRPr lang="it-IT" sz="2400" b="1">
              <a:latin typeface="Comic Sans MS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400" b="1">
                <a:latin typeface="Comic Sans MS" pitchFamily="66" charset="0"/>
              </a:rPr>
              <a:t>Cavità nasali</a:t>
            </a:r>
          </a:p>
          <a:p>
            <a:pPr marL="342900" indent="-342900">
              <a:buFontTx/>
              <a:buChar char="-"/>
            </a:pPr>
            <a:endParaRPr lang="it-IT" sz="2400" b="1">
              <a:latin typeface="Comic Sans MS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400" b="1">
                <a:latin typeface="Comic Sans MS" pitchFamily="66" charset="0"/>
              </a:rPr>
              <a:t>Fossa temporale</a:t>
            </a:r>
          </a:p>
          <a:p>
            <a:pPr marL="342900" indent="-342900">
              <a:buFontTx/>
              <a:buChar char="-"/>
            </a:pPr>
            <a:endParaRPr lang="it-IT" sz="2400" b="1">
              <a:latin typeface="Comic Sans MS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400" b="1">
                <a:latin typeface="Comic Sans MS" pitchFamily="66" charset="0"/>
              </a:rPr>
              <a:t>Fossa infratemporale</a:t>
            </a:r>
          </a:p>
          <a:p>
            <a:pPr marL="342900" indent="-342900">
              <a:buFontTx/>
              <a:buChar char="-"/>
            </a:pPr>
            <a:endParaRPr lang="it-IT" sz="2400" b="1">
              <a:latin typeface="Comic Sans MS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400" b="1">
                <a:latin typeface="Comic Sans MS" pitchFamily="66" charset="0"/>
              </a:rPr>
              <a:t>Fossa pterigopalatina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65294-F34B-4674-898E-EF1AB116209D}" type="slidenum">
              <a:rPr lang="it-IT"/>
              <a:pPr>
                <a:defRPr/>
              </a:pPr>
              <a:t>26</a:t>
            </a:fld>
            <a:endParaRPr lang="it-IT"/>
          </a:p>
        </p:txBody>
      </p:sp>
      <p:pic>
        <p:nvPicPr>
          <p:cNvPr id="47106" name="Picture 6" descr="visione anterio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334963"/>
            <a:ext cx="532288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79388" y="5705475"/>
            <a:ext cx="1008062" cy="14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79388" y="5527675"/>
            <a:ext cx="1160462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79388" y="6421438"/>
            <a:ext cx="1160462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7110" name="CasellaDiTesto 9"/>
          <p:cNvSpPr txBox="1">
            <a:spLocks noChangeArrowheads="1"/>
          </p:cNvSpPr>
          <p:nvPr/>
        </p:nvSpPr>
        <p:spPr bwMode="auto">
          <a:xfrm>
            <a:off x="6011863" y="2762250"/>
            <a:ext cx="29257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Cavità orbitarie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135438" y="6467475"/>
            <a:ext cx="1084262" cy="2746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140200" y="6153150"/>
            <a:ext cx="1152525" cy="2428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140200" y="5456238"/>
            <a:ext cx="1362075" cy="14287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227013" y="5884863"/>
            <a:ext cx="1152525" cy="2413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27013" y="6165850"/>
            <a:ext cx="960437" cy="2413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140200" y="5764213"/>
            <a:ext cx="792163" cy="14446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7117" name="Rettangolo 1"/>
          <p:cNvSpPr>
            <a:spLocks noChangeArrowheads="1"/>
          </p:cNvSpPr>
          <p:nvPr/>
        </p:nvSpPr>
        <p:spPr bwMode="auto">
          <a:xfrm>
            <a:off x="5481638" y="4748213"/>
            <a:ext cx="3662362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Fessura orbitaria superiore (fossa cranica media):</a:t>
            </a:r>
            <a:r>
              <a:rPr lang="it-IT" sz="1200">
                <a:latin typeface="Comic Sans MS" pitchFamily="66" charset="0"/>
              </a:rPr>
              <a:t> vene oftalmiche e nervi (oculomotore comune III, trocleare IV, abducente VI, ramo oftalmico del trigemino)</a:t>
            </a:r>
          </a:p>
          <a:p>
            <a:endParaRPr lang="it-IT" sz="1200">
              <a:latin typeface="Comic Sans MS" pitchFamily="66" charset="0"/>
            </a:endParaRPr>
          </a:p>
          <a:p>
            <a:r>
              <a:rPr lang="it-IT" sz="1200" b="1">
                <a:latin typeface="Comic Sans MS" pitchFamily="66" charset="0"/>
              </a:rPr>
              <a:t>Fessura orbitaria inferiore:</a:t>
            </a:r>
            <a:r>
              <a:rPr lang="it-IT" sz="1200">
                <a:latin typeface="Comic Sans MS" pitchFamily="66" charset="0"/>
              </a:rPr>
              <a:t> ramo mascellare del trigemino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17488" y="5260975"/>
            <a:ext cx="1152525" cy="241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53988" y="5067300"/>
            <a:ext cx="1354137" cy="182563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179388" y="6597650"/>
            <a:ext cx="1008062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58B7B7-7F52-4D2A-9A32-FF62A93B712E}" type="slidenum">
              <a:rPr lang="it-IT"/>
              <a:pPr>
                <a:defRPr/>
              </a:pPr>
              <a:t>27</a:t>
            </a:fld>
            <a:endParaRPr lang="it-IT"/>
          </a:p>
        </p:txBody>
      </p:sp>
      <p:pic>
        <p:nvPicPr>
          <p:cNvPr id="48130" name="Picture 4" descr="paret mediale na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6650" y="1268413"/>
            <a:ext cx="407828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CasellaDiTesto 3"/>
          <p:cNvSpPr txBox="1">
            <a:spLocks noChangeArrowheads="1"/>
          </p:cNvSpPr>
          <p:nvPr/>
        </p:nvSpPr>
        <p:spPr bwMode="auto">
          <a:xfrm>
            <a:off x="6777038" y="6011863"/>
            <a:ext cx="15398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latin typeface="Comic Sans MS" pitchFamily="66" charset="0"/>
              </a:rPr>
              <a:t>Setto nasale</a:t>
            </a:r>
          </a:p>
        </p:txBody>
      </p:sp>
      <p:sp>
        <p:nvSpPr>
          <p:cNvPr id="48132" name="CasellaDiTesto 5"/>
          <p:cNvSpPr txBox="1">
            <a:spLocks noChangeArrowheads="1"/>
          </p:cNvSpPr>
          <p:nvPr/>
        </p:nvSpPr>
        <p:spPr bwMode="auto">
          <a:xfrm>
            <a:off x="3503613" y="241300"/>
            <a:ext cx="23637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Cavità nasali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7818438" y="3975100"/>
            <a:ext cx="360362" cy="1444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7064375" y="4089400"/>
            <a:ext cx="820738" cy="1444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5780088" y="4437063"/>
            <a:ext cx="495300" cy="1428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48136" name="Picture 6" descr="visione anteri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992188"/>
            <a:ext cx="4665662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tangolo arrotondato 10"/>
          <p:cNvSpPr/>
          <p:nvPr/>
        </p:nvSpPr>
        <p:spPr>
          <a:xfrm>
            <a:off x="217488" y="1974850"/>
            <a:ext cx="628650" cy="1444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257175" y="3605213"/>
            <a:ext cx="692150" cy="1444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 flipH="1">
            <a:off x="2511425" y="2420938"/>
            <a:ext cx="2060575" cy="863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40" name="CasellaDiTesto 12"/>
          <p:cNvSpPr txBox="1">
            <a:spLocks noChangeArrowheads="1"/>
          </p:cNvSpPr>
          <p:nvPr/>
        </p:nvSpPr>
        <p:spPr bwMode="auto">
          <a:xfrm>
            <a:off x="4500563" y="2205038"/>
            <a:ext cx="86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Apertura piriforme</a:t>
            </a:r>
          </a:p>
        </p:txBody>
      </p:sp>
      <p:sp>
        <p:nvSpPr>
          <p:cNvPr id="48141" name="CasellaDiTesto 13"/>
          <p:cNvSpPr txBox="1">
            <a:spLocks noChangeArrowheads="1"/>
          </p:cNvSpPr>
          <p:nvPr/>
        </p:nvSpPr>
        <p:spPr bwMode="auto">
          <a:xfrm>
            <a:off x="5580063" y="1890713"/>
            <a:ext cx="863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Coane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70539-AF21-40E0-8EF3-122A274F67F6}" type="slidenum">
              <a:rPr lang="it-IT"/>
              <a:pPr>
                <a:defRPr/>
              </a:pPr>
              <a:t>28</a:t>
            </a:fld>
            <a:endParaRPr lang="it-IT"/>
          </a:p>
        </p:txBody>
      </p:sp>
      <p:pic>
        <p:nvPicPr>
          <p:cNvPr id="49154" name="Picture 8" descr="parete laterale nas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125538"/>
            <a:ext cx="5859463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CasellaDiTesto 2"/>
          <p:cNvSpPr txBox="1">
            <a:spLocks noChangeArrowheads="1"/>
          </p:cNvSpPr>
          <p:nvPr/>
        </p:nvSpPr>
        <p:spPr bwMode="auto">
          <a:xfrm>
            <a:off x="1509713" y="5867400"/>
            <a:ext cx="6337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>
                <a:latin typeface="Comic Sans MS" pitchFamily="66" charset="0"/>
              </a:rPr>
              <a:t>Scheletro della parete laterale della cavità nasale</a:t>
            </a:r>
          </a:p>
        </p:txBody>
      </p:sp>
      <p:sp>
        <p:nvSpPr>
          <p:cNvPr id="49156" name="CasellaDiTesto 3"/>
          <p:cNvSpPr txBox="1">
            <a:spLocks noChangeArrowheads="1"/>
          </p:cNvSpPr>
          <p:nvPr/>
        </p:nvSpPr>
        <p:spPr bwMode="auto">
          <a:xfrm>
            <a:off x="3503613" y="241300"/>
            <a:ext cx="23637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C00000"/>
                </a:solidFill>
                <a:latin typeface="Comic Sans MS" pitchFamily="66" charset="0"/>
              </a:rPr>
              <a:t>Cavità nasali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4859338" y="1670050"/>
            <a:ext cx="865187" cy="1333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5148263" y="5084763"/>
            <a:ext cx="1008062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2268538" y="4554538"/>
            <a:ext cx="1008062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4922838" y="1828800"/>
            <a:ext cx="1149350" cy="12065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4611688" y="1439863"/>
            <a:ext cx="1150937" cy="12065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6011863" y="1608138"/>
            <a:ext cx="574675" cy="128587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1617663" y="4292600"/>
            <a:ext cx="649287" cy="369888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6443663" y="4757738"/>
            <a:ext cx="504825" cy="36830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3990975" y="4770438"/>
            <a:ext cx="679450" cy="35560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15" name="Connettore 2 14"/>
          <p:cNvCxnSpPr/>
          <p:nvPr/>
        </p:nvCxnSpPr>
        <p:spPr>
          <a:xfrm flipH="1">
            <a:off x="5724525" y="1125538"/>
            <a:ext cx="431800" cy="546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7" name="CasellaDiTesto 15"/>
          <p:cNvSpPr txBox="1">
            <a:spLocks noChangeArrowheads="1"/>
          </p:cNvSpPr>
          <p:nvPr/>
        </p:nvSpPr>
        <p:spPr bwMode="auto">
          <a:xfrm>
            <a:off x="6011863" y="908050"/>
            <a:ext cx="622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Comic Sans MS" pitchFamily="66" charset="0"/>
              </a:rPr>
              <a:t>Volta</a:t>
            </a:r>
          </a:p>
        </p:txBody>
      </p:sp>
      <p:cxnSp>
        <p:nvCxnSpPr>
          <p:cNvPr id="17" name="Connettore 2 16"/>
          <p:cNvCxnSpPr/>
          <p:nvPr/>
        </p:nvCxnSpPr>
        <p:spPr>
          <a:xfrm flipH="1" flipV="1">
            <a:off x="2843213" y="4816475"/>
            <a:ext cx="660400" cy="7731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3851275" y="5300663"/>
            <a:ext cx="1225550" cy="3603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70" name="CasellaDiTesto 21"/>
          <p:cNvSpPr txBox="1">
            <a:spLocks noChangeArrowheads="1"/>
          </p:cNvSpPr>
          <p:nvPr/>
        </p:nvSpPr>
        <p:spPr bwMode="auto">
          <a:xfrm>
            <a:off x="3373438" y="5553075"/>
            <a:ext cx="576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>
                <a:latin typeface="Comic Sans MS" pitchFamily="66" charset="0"/>
              </a:rPr>
              <a:t>Base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0" y="1216025"/>
            <a:ext cx="1547813" cy="1385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latin typeface="Comic Sans MS" panose="030F0702030302020204" pitchFamily="66" charset="0"/>
                <a:cs typeface="+mn-cs"/>
              </a:rPr>
              <a:t>Parete laterale: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400" dirty="0">
                <a:latin typeface="Comic Sans MS" panose="030F0702030302020204" pitchFamily="66" charset="0"/>
                <a:cs typeface="+mn-cs"/>
              </a:rPr>
              <a:t>Mascellare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400" dirty="0">
                <a:latin typeface="Comic Sans MS" panose="030F0702030302020204" pitchFamily="66" charset="0"/>
                <a:cs typeface="+mn-cs"/>
              </a:rPr>
              <a:t>Etmoide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sz="1400" dirty="0">
                <a:latin typeface="Comic Sans MS" panose="030F0702030302020204" pitchFamily="66" charset="0"/>
                <a:cs typeface="+mn-cs"/>
              </a:rPr>
              <a:t>Palatino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dirty="0"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latin typeface="Comic Sans MS" panose="030F0702030302020204" pitchFamily="66" charset="0"/>
                <a:cs typeface="+mn-cs"/>
              </a:rPr>
              <a:t>(Conche nasali)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7D265-DF2D-4C4E-B99C-2EC051C46C2A}" type="slidenum">
              <a:rPr lang="it-IT"/>
              <a:pPr>
                <a:defRPr/>
              </a:pPr>
              <a:t>29</a:t>
            </a:fld>
            <a:endParaRPr lang="it-IT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570538" y="274638"/>
            <a:ext cx="3573462" cy="1143000"/>
          </a:xfrm>
        </p:spPr>
        <p:txBody>
          <a:bodyPr anchor="t"/>
          <a:lstStyle/>
          <a:p>
            <a:pPr eaLnBrk="1" hangingPunct="1"/>
            <a:r>
              <a:rPr lang="it-IT" sz="3200" b="1" smtClean="0">
                <a:solidFill>
                  <a:srgbClr val="FF3300"/>
                </a:solidFill>
                <a:latin typeface="Comic Sans MS" pitchFamily="66" charset="0"/>
              </a:rPr>
              <a:t>Cranio: visione laterale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625" y="1924050"/>
            <a:ext cx="3635375" cy="10795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it-IT" sz="2400" b="1" smtClean="0">
                <a:solidFill>
                  <a:srgbClr val="000000"/>
                </a:solidFill>
                <a:latin typeface="Comic Sans MS" pitchFamily="66" charset="0"/>
              </a:rPr>
              <a:t>FOSSA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it-IT" sz="2400" b="1" smtClean="0">
                <a:solidFill>
                  <a:srgbClr val="000000"/>
                </a:solidFill>
                <a:latin typeface="Comic Sans MS" pitchFamily="66" charset="0"/>
              </a:rPr>
              <a:t>Temporale</a:t>
            </a:r>
          </a:p>
        </p:txBody>
      </p:sp>
      <p:pic>
        <p:nvPicPr>
          <p:cNvPr id="50180" name="Picture 4" descr="visione later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-23813"/>
            <a:ext cx="5030788" cy="647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2437" name="Rectangle 5"/>
          <p:cNvSpPr>
            <a:spLocks noChangeArrowheads="1"/>
          </p:cNvSpPr>
          <p:nvPr/>
        </p:nvSpPr>
        <p:spPr bwMode="auto">
          <a:xfrm>
            <a:off x="5908675" y="2932113"/>
            <a:ext cx="2663825" cy="6461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rPr>
              <a:t>Dalle linee temporali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rPr>
              <a:t>all’arcata zigomatica</a:t>
            </a:r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1908175" y="692150"/>
            <a:ext cx="503238" cy="215900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>
              <a:latin typeface="Comic Sans MS" pitchFamily="66" charset="0"/>
            </a:endParaRPr>
          </a:p>
        </p:txBody>
      </p:sp>
      <p:pic>
        <p:nvPicPr>
          <p:cNvPr id="50183" name="Picture 3" descr="f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4076700"/>
            <a:ext cx="4968876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908175" y="188913"/>
            <a:ext cx="1295400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0185" name="CasellaDiTesto 2"/>
          <p:cNvSpPr txBox="1">
            <a:spLocks noChangeArrowheads="1"/>
          </p:cNvSpPr>
          <p:nvPr/>
        </p:nvSpPr>
        <p:spPr bwMode="auto">
          <a:xfrm>
            <a:off x="5724525" y="1303338"/>
            <a:ext cx="13620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Processo frontale dello zigomatico</a:t>
            </a:r>
          </a:p>
        </p:txBody>
      </p:sp>
      <p:cxnSp>
        <p:nvCxnSpPr>
          <p:cNvPr id="5" name="Connettore 2 4"/>
          <p:cNvCxnSpPr/>
          <p:nvPr/>
        </p:nvCxnSpPr>
        <p:spPr>
          <a:xfrm flipH="1">
            <a:off x="2160588" y="1627188"/>
            <a:ext cx="3563937" cy="6492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187" name="Immagin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5838" y="3719513"/>
            <a:ext cx="4348162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ttangolo 11"/>
          <p:cNvSpPr/>
          <p:nvPr/>
        </p:nvSpPr>
        <p:spPr>
          <a:xfrm>
            <a:off x="7848600" y="4365625"/>
            <a:ext cx="1116013" cy="2873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E8EB7B-2D91-4D1F-8760-51B1C9342C59}" type="slidenum">
              <a:rPr lang="it-IT"/>
              <a:pPr>
                <a:defRPr/>
              </a:pPr>
              <a:t>3</a:t>
            </a:fld>
            <a:endParaRPr lang="it-IT"/>
          </a:p>
        </p:txBody>
      </p:sp>
      <p:pic>
        <p:nvPicPr>
          <p:cNvPr id="19458" name="Picture 2" descr="060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315913" y="593725"/>
            <a:ext cx="8648700" cy="5356225"/>
          </a:xfrm>
        </p:spPr>
      </p:pic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228600" y="5884863"/>
            <a:ext cx="8520113" cy="7842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altLang="it-IT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+mn-cs"/>
              </a:rPr>
              <a:t>Neurocranio</a:t>
            </a:r>
            <a:r>
              <a:rPr lang="it-IT" altLang="it-IT" sz="1800" dirty="0">
                <a:latin typeface="Comic Sans MS" panose="030F0702030302020204" pitchFamily="66" charset="0"/>
                <a:cs typeface="+mn-cs"/>
              </a:rPr>
              <a:t>: </a:t>
            </a:r>
            <a:r>
              <a:rPr lang="it-IT" altLang="it-IT" sz="1600" dirty="0">
                <a:latin typeface="Comic Sans MS" panose="030F0702030302020204" pitchFamily="66" charset="0"/>
                <a:cs typeface="+mn-cs"/>
              </a:rPr>
              <a:t>circonda e protegge l’encefalo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altLang="it-IT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+mn-cs"/>
              </a:rPr>
              <a:t>Splancnocranio</a:t>
            </a:r>
            <a:r>
              <a:rPr lang="it-IT" altLang="it-IT" sz="1800" dirty="0">
                <a:latin typeface="Comic Sans MS" panose="030F0702030302020204" pitchFamily="66" charset="0"/>
                <a:cs typeface="+mn-cs"/>
              </a:rPr>
              <a:t>: </a:t>
            </a:r>
            <a:r>
              <a:rPr lang="it-IT" altLang="it-IT" sz="1600" dirty="0">
                <a:latin typeface="Comic Sans MS" panose="030F0702030302020204" pitchFamily="66" charset="0"/>
                <a:cs typeface="+mn-cs"/>
              </a:rPr>
              <a:t>sostiene i primi tratti dei sistemi respiratorio e digerente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11188" y="908050"/>
            <a:ext cx="576262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 b="1">
              <a:latin typeface="Times New Roman" pitchFamily="18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95288" y="981075"/>
            <a:ext cx="7921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800" b="1">
                <a:latin typeface="Times New Roman" pitchFamily="18" charset="0"/>
              </a:rPr>
              <a:t>Neurocranio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708400" y="44450"/>
            <a:ext cx="1884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CRANIO</a:t>
            </a:r>
          </a:p>
        </p:txBody>
      </p:sp>
      <p:sp>
        <p:nvSpPr>
          <p:cNvPr id="3" name="Rettangolo 2"/>
          <p:cNvSpPr/>
          <p:nvPr/>
        </p:nvSpPr>
        <p:spPr>
          <a:xfrm>
            <a:off x="2728913" y="3357563"/>
            <a:ext cx="1008062" cy="215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dirty="0">
                <a:solidFill>
                  <a:schemeClr val="tx2"/>
                </a:solidFill>
                <a:latin typeface="Comic Sans MS" panose="030F0702030302020204" pitchFamily="66" charset="0"/>
              </a:rPr>
              <a:t>NEUROCRANIO</a:t>
            </a:r>
          </a:p>
        </p:txBody>
      </p:sp>
      <p:sp>
        <p:nvSpPr>
          <p:cNvPr id="9" name="Rettangolo 8"/>
          <p:cNvSpPr/>
          <p:nvPr/>
        </p:nvSpPr>
        <p:spPr>
          <a:xfrm>
            <a:off x="3798888" y="3357563"/>
            <a:ext cx="1238250" cy="215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dirty="0">
                <a:solidFill>
                  <a:schemeClr val="tx2"/>
                </a:solidFill>
                <a:latin typeface="Comic Sans MS" panose="030F0702030302020204" pitchFamily="66" charset="0"/>
              </a:rPr>
              <a:t>SPLANCNOCRANIO</a:t>
            </a:r>
          </a:p>
        </p:txBody>
      </p:sp>
      <p:sp>
        <p:nvSpPr>
          <p:cNvPr id="19465" name="CasellaDiTesto 3"/>
          <p:cNvSpPr txBox="1">
            <a:spLocks noChangeArrowheads="1"/>
          </p:cNvSpPr>
          <p:nvPr/>
        </p:nvSpPr>
        <p:spPr bwMode="auto">
          <a:xfrm>
            <a:off x="2843213" y="4767263"/>
            <a:ext cx="838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00" b="1">
                <a:latin typeface="Comic Sans MS" pitchFamily="66" charset="0"/>
              </a:rPr>
              <a:t>8 TOTALI</a:t>
            </a:r>
          </a:p>
        </p:txBody>
      </p:sp>
      <p:sp>
        <p:nvSpPr>
          <p:cNvPr id="19466" name="CasellaDiTesto 10"/>
          <p:cNvSpPr txBox="1">
            <a:spLocks noChangeArrowheads="1"/>
          </p:cNvSpPr>
          <p:nvPr/>
        </p:nvSpPr>
        <p:spPr bwMode="auto">
          <a:xfrm>
            <a:off x="3924300" y="5199063"/>
            <a:ext cx="91598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00" b="1">
                <a:latin typeface="Comic Sans MS" pitchFamily="66" charset="0"/>
              </a:rPr>
              <a:t>14 TOTALI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A4AFAF-6706-4F66-AC30-701073C653DE}" type="slidenum">
              <a:rPr lang="it-IT"/>
              <a:pPr>
                <a:defRPr/>
              </a:pPr>
              <a:t>30</a:t>
            </a:fld>
            <a:endParaRPr lang="it-IT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64163" y="274638"/>
            <a:ext cx="3322637" cy="1143000"/>
          </a:xfrm>
        </p:spPr>
        <p:txBody>
          <a:bodyPr anchor="t"/>
          <a:lstStyle/>
          <a:p>
            <a:pPr eaLnBrk="1" hangingPunct="1"/>
            <a:r>
              <a:rPr lang="it-IT" sz="2800" b="1" smtClean="0">
                <a:solidFill>
                  <a:srgbClr val="FF3300"/>
                </a:solidFill>
                <a:latin typeface="Comic Sans MS" pitchFamily="66" charset="0"/>
              </a:rPr>
              <a:t>Visione laterale del cranio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625" y="1700213"/>
            <a:ext cx="3189288" cy="41116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it-IT" sz="2000" b="1" smtClean="0">
                <a:solidFill>
                  <a:srgbClr val="000000"/>
                </a:solidFill>
                <a:latin typeface="Comic Sans MS" pitchFamily="66" charset="0"/>
              </a:rPr>
              <a:t>FOSSA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it-IT" sz="2000" b="1" smtClean="0">
                <a:solidFill>
                  <a:srgbClr val="000000"/>
                </a:solidFill>
                <a:latin typeface="Comic Sans MS" pitchFamily="66" charset="0"/>
              </a:rPr>
              <a:t>Infratemporale</a:t>
            </a:r>
          </a:p>
          <a:p>
            <a:pPr algn="ctr" eaLnBrk="1" hangingPunct="1">
              <a:buFont typeface="Wingdings" pitchFamily="2" charset="2"/>
              <a:buNone/>
            </a:pPr>
            <a:endParaRPr lang="it-IT" sz="2000" b="1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it-IT" sz="2000" b="1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it-IT" sz="2000" b="1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it-IT" sz="2000" b="1" smtClean="0">
              <a:solidFill>
                <a:srgbClr val="000000"/>
              </a:solidFill>
              <a:latin typeface="Comic Sans MS" pitchFamily="66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it-IT" sz="2000" b="1" smtClean="0">
                <a:solidFill>
                  <a:srgbClr val="000000"/>
                </a:solidFill>
                <a:latin typeface="Comic Sans MS" pitchFamily="66" charset="0"/>
              </a:rPr>
              <a:t>FOSSA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it-IT" sz="2000" b="1" smtClean="0">
                <a:solidFill>
                  <a:srgbClr val="000000"/>
                </a:solidFill>
                <a:latin typeface="Comic Sans MS" pitchFamily="66" charset="0"/>
              </a:rPr>
              <a:t>Pterigopaltina</a:t>
            </a:r>
          </a:p>
        </p:txBody>
      </p:sp>
      <p:pic>
        <p:nvPicPr>
          <p:cNvPr id="51204" name="Picture 4" descr="visione later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0"/>
            <a:ext cx="5030788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2 3"/>
          <p:cNvCxnSpPr/>
          <p:nvPr/>
        </p:nvCxnSpPr>
        <p:spPr>
          <a:xfrm flipH="1">
            <a:off x="2432050" y="2060575"/>
            <a:ext cx="3724275" cy="1008063"/>
          </a:xfrm>
          <a:prstGeom prst="straightConnector1">
            <a:avLst/>
          </a:prstGeom>
          <a:ln w="38100">
            <a:solidFill>
              <a:srgbClr val="0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2825750" y="4779963"/>
            <a:ext cx="4257675" cy="746125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arrotondato 1"/>
          <p:cNvSpPr/>
          <p:nvPr/>
        </p:nvSpPr>
        <p:spPr>
          <a:xfrm>
            <a:off x="0" y="5661025"/>
            <a:ext cx="1331913" cy="2159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Comic Sans MS" panose="030F0702030302020204" pitchFamily="66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2901950" y="6213475"/>
            <a:ext cx="865188" cy="19208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Comic Sans MS" panose="030F0702030302020204" pitchFamily="66" charset="0"/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2916238" y="5965825"/>
            <a:ext cx="1008062" cy="2159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Comic Sans MS" panose="030F0702030302020204" pitchFamily="66" charset="0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4143375" y="4672013"/>
            <a:ext cx="1008063" cy="2159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AF994-D702-40F9-9D9C-4BE29315DA78}" type="slidenum">
              <a:rPr lang="it-IT"/>
              <a:pPr>
                <a:defRPr/>
              </a:pPr>
              <a:t>31</a:t>
            </a:fld>
            <a:endParaRPr lang="it-IT"/>
          </a:p>
        </p:txBody>
      </p:sp>
      <p:pic>
        <p:nvPicPr>
          <p:cNvPr id="52226" name="Picture 3" descr="f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4075" y="2349500"/>
            <a:ext cx="7821613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6532" name="Rectangle 4"/>
          <p:cNvSpPr>
            <a:spLocks noChangeArrowheads="1"/>
          </p:cNvSpPr>
          <p:nvPr/>
        </p:nvSpPr>
        <p:spPr bwMode="auto">
          <a:xfrm>
            <a:off x="185738" y="188913"/>
            <a:ext cx="8964612" cy="17097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rPr>
              <a:t>Fossa </a:t>
            </a:r>
            <a:r>
              <a:rPr lang="it-IT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rPr>
              <a:t>InfraTemporale</a:t>
            </a:r>
            <a:endParaRPr lang="it-IT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rPr>
              <a:t>Comunica con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rPr>
              <a:t>Fossa temporale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rPr>
              <a:t>Fossa pterigopalatina -&gt; tramite la fessura </a:t>
            </a:r>
            <a:r>
              <a:rPr lang="it-IT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rPr>
              <a:t>pterigomascellare</a:t>
            </a:r>
            <a:r>
              <a:rPr lang="it-I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rPr>
              <a:t> che in alto si continua tramite FOI-&gt; con cavità orbitaria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+mn-cs"/>
              </a:rPr>
              <a:t>Fossa cranica media : fori ovale (mandibolare) e spinoso (meningea media)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6659563" y="5276850"/>
            <a:ext cx="1441450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4645025" y="4941888"/>
            <a:ext cx="719138" cy="57467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Rettangolo arrotondato 2"/>
          <p:cNvSpPr/>
          <p:nvPr/>
        </p:nvSpPr>
        <p:spPr>
          <a:xfrm>
            <a:off x="7596188" y="4076700"/>
            <a:ext cx="628650" cy="6477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6659563" y="4473575"/>
            <a:ext cx="936625" cy="3238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6659563" y="4102100"/>
            <a:ext cx="936625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6659563" y="5508625"/>
            <a:ext cx="1250950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2771775" y="5321300"/>
            <a:ext cx="720725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arrotondato 11"/>
          <p:cNvSpPr/>
          <p:nvPr/>
        </p:nvSpPr>
        <p:spPr>
          <a:xfrm>
            <a:off x="2771775" y="4581525"/>
            <a:ext cx="863600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3" name="Rettangolo arrotondato 12"/>
          <p:cNvSpPr/>
          <p:nvPr/>
        </p:nvSpPr>
        <p:spPr>
          <a:xfrm>
            <a:off x="6656388" y="3644900"/>
            <a:ext cx="1444625" cy="3063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ABBB3B-80BD-439D-8000-BF98427FDD21}" type="slidenum">
              <a:rPr lang="it-IT"/>
              <a:pPr>
                <a:defRPr/>
              </a:pPr>
              <a:t>32</a:t>
            </a:fld>
            <a:endParaRPr lang="it-IT"/>
          </a:p>
        </p:txBody>
      </p:sp>
      <p:sp>
        <p:nvSpPr>
          <p:cNvPr id="409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925" y="549275"/>
            <a:ext cx="8229600" cy="201612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it-IT" sz="1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Comunica con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Fossa </a:t>
            </a:r>
            <a:r>
              <a:rPr lang="it-IT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infratemporale</a:t>
            </a:r>
            <a:r>
              <a:rPr lang="it-IT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-&gt; fessura </a:t>
            </a:r>
            <a:r>
              <a:rPr lang="it-IT" sz="16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pterigomascellare</a:t>
            </a:r>
            <a:endParaRPr lang="it-IT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Cavità nasale: foro sfenopalatino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Cavità orbitaria: fessura orbitaria inferiore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Cavità buccale: canali platini maggiori e minori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Fossa cranica media : foro rotondo (nervo mascellare)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647700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400" b="1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FOSSA Pterigopalatina</a:t>
            </a:r>
            <a:br>
              <a:rPr lang="it-IT" sz="2400" b="1" dirty="0" smtClean="0">
                <a:solidFill>
                  <a:srgbClr val="FF3300"/>
                </a:solidFill>
                <a:latin typeface="Comic Sans MS" panose="030F0702030302020204" pitchFamily="66" charset="0"/>
              </a:rPr>
            </a:br>
            <a:endParaRPr lang="it-IT" sz="2400" b="1" dirty="0" smtClean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4276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2420938"/>
            <a:ext cx="5522912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6135688" y="4411663"/>
            <a:ext cx="863600" cy="4333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atin typeface="Comic Sans MS" panose="030F0702030302020204" pitchFamily="66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6119813" y="5248275"/>
            <a:ext cx="1441450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4067175" y="4941888"/>
            <a:ext cx="720725" cy="5222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6119813" y="4005263"/>
            <a:ext cx="879475" cy="3603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6153150" y="3644900"/>
            <a:ext cx="1443038" cy="3063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6119813" y="5470525"/>
            <a:ext cx="1189037" cy="406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2B97B-535A-4369-BA52-E1991FDC8D8E}" type="slidenum">
              <a:rPr lang="it-IT"/>
              <a:pPr>
                <a:defRPr/>
              </a:pPr>
              <a:t>33</a:t>
            </a:fld>
            <a:endParaRPr lang="it-IT"/>
          </a:p>
        </p:txBody>
      </p:sp>
      <p:pic>
        <p:nvPicPr>
          <p:cNvPr id="55298" name="Picture 2" descr="0603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700463" y="476250"/>
            <a:ext cx="5443537" cy="5753100"/>
          </a:xfrm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50825" y="1325563"/>
            <a:ext cx="3276600" cy="46942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Articolazioni </a:t>
            </a:r>
            <a:r>
              <a:rPr lang="it-IT" altLang="it-IT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cranio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altLang="it-IT" sz="2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20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Volta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400" b="1" dirty="0" smtClean="0">
                <a:latin typeface="Comic Sans MS" panose="030F0702030302020204" pitchFamily="66" charset="0"/>
                <a:cs typeface="+mn-cs"/>
              </a:rPr>
              <a:t>Suture </a:t>
            </a: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(sinartrosi fibrose) -&gt; sinostosi </a:t>
            </a:r>
            <a:endParaRPr lang="it-IT" altLang="it-IT" sz="1400" b="1" dirty="0" smtClean="0"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4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+mn-cs"/>
              </a:rPr>
              <a:t>Suture dentate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400" b="1" dirty="0" smtClean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Suture squamose</a:t>
            </a:r>
            <a:endParaRPr lang="it-IT" altLang="it-IT" sz="2000" b="1" dirty="0">
              <a:solidFill>
                <a:schemeClr val="tx2"/>
              </a:solidFill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it-IT" altLang="it-IT" sz="2000" b="1" dirty="0" smtClean="0">
              <a:solidFill>
                <a:srgbClr val="0070C0"/>
              </a:solidFill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2000" b="1" dirty="0" smtClean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Base </a:t>
            </a:r>
            <a:r>
              <a:rPr lang="it-IT" altLang="it-IT" sz="2000" b="1" dirty="0">
                <a:solidFill>
                  <a:srgbClr val="0070C0"/>
                </a:solidFill>
                <a:latin typeface="Comic Sans MS" panose="030F0702030302020204" pitchFamily="66" charset="0"/>
                <a:cs typeface="+mn-cs"/>
              </a:rPr>
              <a:t>del cranio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400" b="1" dirty="0" err="1">
                <a:latin typeface="Comic Sans MS" panose="030F0702030302020204" pitchFamily="66" charset="0"/>
                <a:cs typeface="+mn-cs"/>
              </a:rPr>
              <a:t>Sincondrosi</a:t>
            </a: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 (sinartrosi cartilaginee)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2000" b="1" dirty="0">
                <a:latin typeface="Comic Sans MS" panose="030F0702030302020204" pitchFamily="66" charset="0"/>
                <a:cs typeface="+mn-cs"/>
              </a:rPr>
              <a:t>ATM</a:t>
            </a: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 Condilartrosi (diartrosi )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400" b="1" dirty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 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5565775" y="4970463"/>
            <a:ext cx="503238" cy="13176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5378450" y="3697288"/>
            <a:ext cx="504825" cy="2159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5621338" y="1814513"/>
            <a:ext cx="503237" cy="2159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5622925" y="4125913"/>
            <a:ext cx="504825" cy="13176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4FF73A-220A-4188-A600-8B8465DBACA0}" type="slidenum">
              <a:rPr lang="it-IT"/>
              <a:pPr>
                <a:defRPr/>
              </a:pPr>
              <a:t>34</a:t>
            </a:fld>
            <a:endParaRPr lang="it-IT"/>
          </a:p>
        </p:txBody>
      </p:sp>
      <p:pic>
        <p:nvPicPr>
          <p:cNvPr id="56322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25" y="2211388"/>
            <a:ext cx="5405438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7451725" y="2924175"/>
            <a:ext cx="1684338" cy="1584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205413" y="5589588"/>
            <a:ext cx="3960812" cy="9540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Fossa mandibolare e tubercolo articolare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(visione inferiore)</a:t>
            </a:r>
            <a:endParaRPr lang="it-IT" altLang="it-IT" sz="1600" b="1" dirty="0">
              <a:solidFill>
                <a:schemeClr val="tx2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8313" y="476250"/>
            <a:ext cx="8424862" cy="8921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ATM: </a:t>
            </a:r>
            <a:r>
              <a:rPr lang="it-IT" altLang="it-IT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Condilartrosi </a:t>
            </a:r>
            <a:r>
              <a:rPr lang="it-IT" altLang="it-IT" sz="1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(diartrosi doppia)</a:t>
            </a:r>
            <a:r>
              <a:rPr lang="it-IT" altLang="it-IT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it-IT" altLang="it-IT" sz="2400" b="1" dirty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-&gt; per i movimenti </a:t>
            </a:r>
            <a:r>
              <a:rPr lang="it-IT" altLang="it-IT" sz="2400" b="1" dirty="0" smtClean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mandibolari</a:t>
            </a:r>
            <a:endParaRPr lang="it-IT" altLang="it-IT" sz="2400" b="1" dirty="0">
              <a:solidFill>
                <a:schemeClr val="tx2"/>
              </a:solidFill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56326" name="Immagin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43188"/>
            <a:ext cx="3671888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95DFA9-80C9-49EC-BBED-3AF98C0EAAAA}" type="slidenum">
              <a:rPr lang="it-IT"/>
              <a:pPr>
                <a:defRPr/>
              </a:pPr>
              <a:t>35</a:t>
            </a:fld>
            <a:endParaRPr lang="it-IT"/>
          </a:p>
        </p:txBody>
      </p:sp>
      <p:pic>
        <p:nvPicPr>
          <p:cNvPr id="57346" name="Picture 2" descr="080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8738" y="1822450"/>
            <a:ext cx="9026525" cy="4054475"/>
          </a:xfrm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468313" y="476250"/>
            <a:ext cx="8424862" cy="8921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ATM: </a:t>
            </a:r>
            <a:r>
              <a:rPr lang="it-IT" altLang="it-IT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Condilartrosi </a:t>
            </a:r>
            <a:r>
              <a:rPr lang="it-IT" altLang="it-IT" sz="1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(diartrosi doppia)</a:t>
            </a:r>
            <a:r>
              <a:rPr lang="it-IT" altLang="it-IT" sz="24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it-IT" altLang="it-IT" sz="2400" b="1" dirty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-&gt; per i movimenti </a:t>
            </a:r>
            <a:r>
              <a:rPr lang="it-IT" altLang="it-IT" sz="2400" b="1" dirty="0" smtClean="0">
                <a:solidFill>
                  <a:schemeClr val="tx2"/>
                </a:solidFill>
                <a:latin typeface="Comic Sans MS" panose="030F0702030302020204" pitchFamily="66" charset="0"/>
                <a:cs typeface="+mn-cs"/>
              </a:rPr>
              <a:t>mandibolari</a:t>
            </a:r>
            <a:endParaRPr lang="it-IT" altLang="it-IT" sz="2400" b="1" dirty="0">
              <a:solidFill>
                <a:schemeClr val="tx2"/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5292725" y="2349500"/>
            <a:ext cx="863600" cy="2159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Rettangolo arrotondato 2"/>
          <p:cNvSpPr/>
          <p:nvPr/>
        </p:nvSpPr>
        <p:spPr>
          <a:xfrm>
            <a:off x="71438" y="4221163"/>
            <a:ext cx="1582737" cy="2159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69850" y="4605338"/>
            <a:ext cx="1584325" cy="2159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" name="Rettangolo arrotondato 3"/>
          <p:cNvSpPr/>
          <p:nvPr/>
        </p:nvSpPr>
        <p:spPr>
          <a:xfrm>
            <a:off x="468313" y="3644900"/>
            <a:ext cx="1295400" cy="2889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Rettangolo arrotondato 4"/>
          <p:cNvSpPr/>
          <p:nvPr/>
        </p:nvSpPr>
        <p:spPr>
          <a:xfrm>
            <a:off x="539750" y="3068638"/>
            <a:ext cx="1114425" cy="2159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5041900" y="3836988"/>
            <a:ext cx="1114425" cy="2159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5003800" y="2124075"/>
            <a:ext cx="1114425" cy="2159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4981575" y="2924175"/>
            <a:ext cx="1114425" cy="21748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011863" y="1717675"/>
            <a:ext cx="10287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dirty="0">
                <a:latin typeface="Comic Sans MS" panose="030F0702030302020204" pitchFamily="66" charset="0"/>
                <a:cs typeface="+mn-cs"/>
              </a:rPr>
              <a:t>Tubercolo articolare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D2F9BE-A7EA-4BB7-A8E7-91F33A6CDE8F}" type="slidenum">
              <a:rPr lang="it-IT"/>
              <a:pPr>
                <a:defRPr/>
              </a:pPr>
              <a:t>36</a:t>
            </a:fld>
            <a:endParaRPr lang="it-IT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458200" cy="6159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COLONNA VERTEBRALE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463" y="1079500"/>
            <a:ext cx="8820150" cy="5518150"/>
          </a:xfrm>
        </p:spPr>
        <p:txBody>
          <a:bodyPr rtlCol="0">
            <a:normAutofit/>
          </a:bodyPr>
          <a:lstStyle/>
          <a:p>
            <a:pPr marL="342900" indent="-342900" algn="l"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 smtClean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RACHIDE: scheletro (vertebre) unito </a:t>
            </a:r>
            <a:r>
              <a:rPr lang="it-IT" altLang="it-IT" sz="20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da legamenti e </a:t>
            </a:r>
            <a:r>
              <a:rPr lang="it-IT" altLang="it-IT" sz="2000" dirty="0" smtClean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sorretto </a:t>
            </a:r>
            <a:r>
              <a:rPr lang="it-IT" altLang="it-IT" sz="2000" dirty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da voluminose masse </a:t>
            </a:r>
            <a:r>
              <a:rPr lang="it-IT" altLang="it-IT" sz="2000" dirty="0" smtClean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muscolari</a:t>
            </a: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sz="2000" dirty="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it-IT" sz="2000" dirty="0" smtClean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- Con la testa forma l’asse longitudinale dello scheletro</a:t>
            </a: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endParaRPr lang="it-IT" altLang="it-IT" sz="2000" dirty="0" smtClean="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 smtClean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 Sostiene il tronco</a:t>
            </a: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endParaRPr lang="it-IT" altLang="it-IT" sz="2000" dirty="0" smtClean="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 smtClean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 Protegge e sostiene il midollo spinale</a:t>
            </a: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endParaRPr lang="it-IT" altLang="it-IT" sz="2000" dirty="0" smtClean="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 smtClean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 È segmentaria: costituita da una successione di 33/34 vertebre intervallate dai dischi intervertebrali (vertebre = ossa irregolari)        </a:t>
            </a: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it-IT" sz="2000" dirty="0" smtClean="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                      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it-IT" altLang="it-IT" sz="2000" dirty="0" smtClean="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58372" name="CasellaDiTesto 3"/>
          <p:cNvSpPr txBox="1">
            <a:spLocks noChangeArrowheads="1"/>
          </p:cNvSpPr>
          <p:nvPr/>
        </p:nvSpPr>
        <p:spPr bwMode="auto">
          <a:xfrm>
            <a:off x="1752600" y="5029200"/>
            <a:ext cx="48768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 sz="2000">
                <a:latin typeface="Comic Sans MS" pitchFamily="66" charset="0"/>
              </a:rPr>
              <a:t>Le vertebre formano la colonna di sostegno che sorregge il peso di  </a:t>
            </a:r>
          </a:p>
          <a:p>
            <a:pPr algn="ctr"/>
            <a:r>
              <a:rPr lang="it-IT" altLang="it-IT" sz="2000">
                <a:latin typeface="Comic Sans MS" pitchFamily="66" charset="0"/>
              </a:rPr>
              <a:t>TESTA, COLLO e TRONCO, </a:t>
            </a:r>
          </a:p>
          <a:p>
            <a:pPr algn="ctr"/>
            <a:r>
              <a:rPr lang="it-IT" altLang="it-IT" sz="2000">
                <a:latin typeface="Comic Sans MS" pitchFamily="66" charset="0"/>
              </a:rPr>
              <a:t>e trasmette il peso allo scheletro degli arti inferiori.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24CC7-ECCF-4D5A-9358-A7FE4EBF79EE}" type="slidenum">
              <a:rPr lang="it-IT"/>
              <a:pPr>
                <a:defRPr/>
              </a:pPr>
              <a:t>37</a:t>
            </a:fld>
            <a:endParaRPr lang="it-IT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0" y="228600"/>
            <a:ext cx="5486400" cy="1752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Regioni della Colonna Vertebrale:</a:t>
            </a:r>
            <a:r>
              <a:rPr lang="it-IT" altLang="it-IT" sz="28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/>
            </a:r>
            <a:br>
              <a:rPr lang="it-IT" altLang="it-IT" sz="28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it-IT" altLang="it-IT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5 regioni </a:t>
            </a:r>
            <a:br>
              <a:rPr lang="it-IT" altLang="it-IT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it-IT" altLang="it-IT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tot 33-34 vertebre</a:t>
            </a:r>
          </a:p>
        </p:txBody>
      </p:sp>
      <p:pic>
        <p:nvPicPr>
          <p:cNvPr id="60419" name="Picture 5" descr="Moore 433"/>
          <p:cNvPicPr>
            <a:picLocks noChangeAspect="1" noChangeArrowheads="1"/>
          </p:cNvPicPr>
          <p:nvPr/>
        </p:nvPicPr>
        <p:blipFill>
          <a:blip r:embed="rId3"/>
          <a:srcRect t="3384" r="35461" b="3333"/>
          <a:stretch>
            <a:fillRect/>
          </a:stretch>
        </p:blipFill>
        <p:spPr bwMode="auto">
          <a:xfrm>
            <a:off x="122238" y="228600"/>
            <a:ext cx="3687762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4495800" y="2405063"/>
            <a:ext cx="392112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it-IT" altLang="it-IT" sz="2400">
                <a:latin typeface="Comic Sans MS" pitchFamily="66" charset="0"/>
              </a:rPr>
              <a:t> 7 vertebre cervicali</a:t>
            </a:r>
          </a:p>
          <a:p>
            <a:pPr>
              <a:buFont typeface="Wingdings" pitchFamily="2" charset="2"/>
              <a:buChar char="ü"/>
            </a:pPr>
            <a:r>
              <a:rPr lang="it-IT" altLang="it-IT" sz="2400">
                <a:latin typeface="Comic Sans MS" pitchFamily="66" charset="0"/>
              </a:rPr>
              <a:t> 12 vertebre toraciche</a:t>
            </a:r>
          </a:p>
          <a:p>
            <a:pPr>
              <a:buFont typeface="Wingdings" pitchFamily="2" charset="2"/>
              <a:buChar char="ü"/>
            </a:pPr>
            <a:r>
              <a:rPr lang="it-IT" altLang="it-IT" sz="2400">
                <a:latin typeface="Comic Sans MS" pitchFamily="66" charset="0"/>
              </a:rPr>
              <a:t> 5 vertebre lombari</a:t>
            </a:r>
          </a:p>
          <a:p>
            <a:pPr>
              <a:buFont typeface="Wingdings" pitchFamily="2" charset="2"/>
              <a:buChar char="ü"/>
            </a:pPr>
            <a:r>
              <a:rPr lang="it-IT" altLang="it-IT" sz="2400">
                <a:latin typeface="Comic Sans MS" pitchFamily="66" charset="0"/>
              </a:rPr>
              <a:t> 5 vertebre sacrali</a:t>
            </a:r>
          </a:p>
          <a:p>
            <a:pPr>
              <a:buFont typeface="Wingdings" pitchFamily="2" charset="2"/>
              <a:buChar char="ü"/>
            </a:pPr>
            <a:r>
              <a:rPr lang="it-IT" altLang="it-IT" sz="2400">
                <a:latin typeface="Comic Sans MS" pitchFamily="66" charset="0"/>
              </a:rPr>
              <a:t> 4 o 5 vertebre coccigee</a:t>
            </a:r>
          </a:p>
        </p:txBody>
      </p:sp>
      <p:sp>
        <p:nvSpPr>
          <p:cNvPr id="60421" name="CasellaDiTesto 8"/>
          <p:cNvSpPr txBox="1">
            <a:spLocks noChangeArrowheads="1"/>
          </p:cNvSpPr>
          <p:nvPr/>
        </p:nvSpPr>
        <p:spPr bwMode="auto">
          <a:xfrm>
            <a:off x="4572000" y="4678363"/>
            <a:ext cx="42497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400">
                <a:latin typeface="Comic Sans MS" pitchFamily="66" charset="0"/>
              </a:rPr>
              <a:t>Funzioni differenti</a:t>
            </a:r>
          </a:p>
          <a:p>
            <a:r>
              <a:rPr lang="it-IT" altLang="it-IT" sz="2400">
                <a:latin typeface="Comic Sans MS" pitchFamily="66" charset="0"/>
              </a:rPr>
              <a:t>Specializzazioni anatomiche </a:t>
            </a:r>
          </a:p>
          <a:p>
            <a:r>
              <a:rPr lang="it-IT" altLang="it-IT" sz="2400">
                <a:latin typeface="Comic Sans MS" pitchFamily="66" charset="0"/>
              </a:rPr>
              <a:t>Differenza funzionale</a:t>
            </a:r>
          </a:p>
          <a:p>
            <a:r>
              <a:rPr lang="it-IT" altLang="it-IT" sz="2400">
                <a:latin typeface="Comic Sans MS" pitchFamily="66" charset="0"/>
              </a:rPr>
              <a:t>Vertebre intermedie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EEAE31-E79B-4B3B-BA82-88168EEF6384}" type="slidenum">
              <a:rPr lang="it-IT"/>
              <a:pPr>
                <a:defRPr/>
              </a:pPr>
              <a:t>38</a:t>
            </a:fld>
            <a:endParaRPr lang="it-IT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44450"/>
            <a:ext cx="5181600" cy="685800"/>
          </a:xfrm>
          <a:solidFill>
            <a:srgbClr val="FFFFCC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Colonna Vertebrale in toto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487488"/>
            <a:ext cx="4038600" cy="4318000"/>
          </a:xfrm>
          <a:solidFill>
            <a:srgbClr val="CCFFFF"/>
          </a:solidFill>
        </p:spPr>
        <p:txBody>
          <a:bodyPr rtlCol="0">
            <a:normAutofit fontScale="85000" lnSpcReduction="2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it-IT" altLang="it-IT" sz="1800" b="1" u="sng" dirty="0" smtClean="0">
              <a:latin typeface="Comic Sans MS" panose="030F0702030302020204" pitchFamily="66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endParaRPr lang="it-IT" altLang="it-IT" sz="1800" b="1" u="sng" dirty="0" smtClean="0">
              <a:latin typeface="Comic Sans MS" panose="030F0702030302020204" pitchFamily="66" charset="0"/>
            </a:endParaRP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it-IT" altLang="it-IT" sz="1800" b="1" u="sng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Curve fisiologiche della Colonna Vertebrale: </a:t>
            </a:r>
          </a:p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it-IT" altLang="it-IT" sz="1800" b="1" dirty="0" smtClean="0">
                <a:latin typeface="Comic Sans MS" panose="030F0702030302020204" pitchFamily="66" charset="0"/>
              </a:rPr>
              <a:t>si sviluppano sul piano sagittale</a:t>
            </a: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altLang="it-IT" sz="1600" b="1" dirty="0" smtClean="0">
              <a:latin typeface="Comic Sans MS" panose="030F0702030302020204" pitchFamily="66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altLang="it-IT" sz="1600" b="1" dirty="0" smtClean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it-IT" altLang="it-IT" sz="1600" b="1" dirty="0" smtClean="0">
                <a:latin typeface="Comic Sans MS" panose="030F0702030302020204" pitchFamily="66" charset="0"/>
              </a:rPr>
              <a:t>      </a:t>
            </a:r>
            <a:r>
              <a:rPr lang="it-IT" altLang="it-IT" sz="1600" b="1" u="sng" dirty="0" smtClean="0">
                <a:latin typeface="Comic Sans MS" panose="030F0702030302020204" pitchFamily="66" charset="0"/>
              </a:rPr>
              <a:t>Curve Primarie (CIFOSI):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it-IT" altLang="it-IT" sz="1600" b="1" dirty="0" smtClean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it-IT" altLang="it-IT" sz="1600" b="1" dirty="0">
                <a:latin typeface="Comic Sans MS" panose="030F0702030302020204" pitchFamily="66" charset="0"/>
              </a:rPr>
              <a:t>	</a:t>
            </a:r>
            <a:r>
              <a:rPr lang="it-IT" altLang="it-IT" sz="1600" b="1" dirty="0" smtClean="0">
                <a:latin typeface="Comic Sans MS" panose="030F0702030302020204" pitchFamily="66" charset="0"/>
              </a:rPr>
              <a:t>-Toracica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it-IT" altLang="it-IT" sz="1600" b="1" dirty="0" smtClean="0">
                <a:latin typeface="Comic Sans MS" panose="030F0702030302020204" pitchFamily="66" charset="0"/>
              </a:rPr>
              <a:t>                                                    -Sacrale (sacrococcigea)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it-IT" altLang="it-IT" sz="1600" b="1" dirty="0" smtClean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it-IT" altLang="it-IT" sz="1600" b="1" dirty="0" smtClean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it-IT" altLang="it-IT" sz="1600" b="1" dirty="0" smtClean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it-IT" altLang="it-IT" sz="1600" b="1" dirty="0" smtClean="0">
                <a:latin typeface="Comic Sans MS" panose="030F0702030302020204" pitchFamily="66" charset="0"/>
              </a:rPr>
              <a:t>    </a:t>
            </a:r>
            <a:r>
              <a:rPr lang="it-IT" altLang="it-IT" sz="1600" b="1" u="sng" dirty="0" smtClean="0">
                <a:latin typeface="Comic Sans MS" panose="030F0702030302020204" pitchFamily="66" charset="0"/>
              </a:rPr>
              <a:t>Curve Secondarie (LORDOSI):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it-IT" altLang="it-IT" sz="1600" b="1" dirty="0" smtClean="0">
              <a:latin typeface="Comic Sans MS" panose="030F0702030302020204" pitchFamily="66" charset="0"/>
            </a:endParaRP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it-IT" altLang="it-IT" sz="1600" b="1" dirty="0">
                <a:latin typeface="Comic Sans MS" panose="030F0702030302020204" pitchFamily="66" charset="0"/>
              </a:rPr>
              <a:t>	</a:t>
            </a:r>
            <a:r>
              <a:rPr lang="it-IT" altLang="it-IT" sz="1600" b="1" dirty="0" smtClean="0">
                <a:latin typeface="Comic Sans MS" panose="030F0702030302020204" pitchFamily="66" charset="0"/>
              </a:rPr>
              <a:t>-Cervicale </a:t>
            </a:r>
          </a:p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it-IT" altLang="it-IT" sz="1600" b="1" dirty="0" smtClean="0">
                <a:latin typeface="Comic Sans MS" panose="030F0702030302020204" pitchFamily="66" charset="0"/>
              </a:rPr>
              <a:t>                                                          -Lombare</a:t>
            </a:r>
          </a:p>
        </p:txBody>
      </p:sp>
      <p:pic>
        <p:nvPicPr>
          <p:cNvPr id="62468" name="Picture 6" descr="Moore 436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5250" y="762000"/>
            <a:ext cx="4629150" cy="5791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222438-5C5D-4BAB-A40E-57F36745C0E3}" type="slidenum">
              <a:rPr lang="it-IT"/>
              <a:pPr>
                <a:defRPr/>
              </a:pPr>
              <a:t>39</a:t>
            </a:fld>
            <a:endParaRPr lang="it-IT"/>
          </a:p>
        </p:txBody>
      </p:sp>
      <p:pic>
        <p:nvPicPr>
          <p:cNvPr id="63490" name="Picture 2" descr="Senza titolo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685800"/>
            <a:ext cx="69881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116013" y="115888"/>
            <a:ext cx="720883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2800" b="1" kern="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Le curvature della colonna nello sviluppo</a:t>
            </a:r>
          </a:p>
        </p:txBody>
      </p:sp>
      <p:sp>
        <p:nvSpPr>
          <p:cNvPr id="63492" name="CasellaDiTesto 3"/>
          <p:cNvSpPr txBox="1">
            <a:spLocks noChangeArrowheads="1"/>
          </p:cNvSpPr>
          <p:nvPr/>
        </p:nvSpPr>
        <p:spPr bwMode="auto">
          <a:xfrm>
            <a:off x="4932363" y="1528763"/>
            <a:ext cx="42116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1</a:t>
            </a:r>
            <a:r>
              <a:rPr lang="it-IT" altLang="it-IT" sz="2000" baseline="30000">
                <a:latin typeface="Comic Sans MS" pitchFamily="66" charset="0"/>
              </a:rPr>
              <a:t>a</a:t>
            </a:r>
            <a:r>
              <a:rPr lang="it-IT" altLang="it-IT" sz="2000">
                <a:latin typeface="Comic Sans MS" pitchFamily="66" charset="0"/>
              </a:rPr>
              <a:t>: cifosi</a:t>
            </a:r>
          </a:p>
          <a:p>
            <a:r>
              <a:rPr lang="it-IT" altLang="it-IT" sz="2000">
                <a:latin typeface="Comic Sans MS" pitchFamily="66" charset="0"/>
              </a:rPr>
              <a:t>2</a:t>
            </a:r>
            <a:r>
              <a:rPr lang="it-IT" altLang="it-IT" sz="2000" baseline="30000">
                <a:latin typeface="Comic Sans MS" pitchFamily="66" charset="0"/>
              </a:rPr>
              <a:t>a</a:t>
            </a:r>
            <a:r>
              <a:rPr lang="it-IT" altLang="it-IT" sz="2000">
                <a:latin typeface="Comic Sans MS" pitchFamily="66" charset="0"/>
              </a:rPr>
              <a:t>: lordosi (o di compensazione)</a:t>
            </a:r>
          </a:p>
          <a:p>
            <a:endParaRPr lang="it-IT" altLang="it-IT" sz="2000">
              <a:latin typeface="Comic Sans MS" pitchFamily="66" charset="0"/>
            </a:endParaRPr>
          </a:p>
          <a:p>
            <a:r>
              <a:rPr lang="it-IT" altLang="it-IT" sz="2000">
                <a:latin typeface="Comic Sans MS" pitchFamily="66" charset="0"/>
              </a:rPr>
              <a:t>Curve complete intorno ai 10 anni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F39C6A-8EA3-4315-96F9-0E19937D162D}" type="slidenum">
              <a:rPr lang="it-IT"/>
              <a:pPr>
                <a:defRPr/>
              </a:pPr>
              <a:t>4</a:t>
            </a:fld>
            <a:endParaRPr lang="it-IT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-26988"/>
            <a:ext cx="6842125" cy="1152526"/>
          </a:xfrm>
          <a:extLst/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Neurocranio:</a:t>
            </a:r>
            <a:r>
              <a:rPr lang="it-IT" altLang="it-IT" sz="28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/>
            </a:r>
            <a:br>
              <a:rPr lang="it-IT" altLang="it-IT" sz="28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</a:br>
            <a:r>
              <a:rPr lang="it-IT" altLang="it-IT" sz="28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volta</a:t>
            </a:r>
            <a:r>
              <a:rPr lang="it-IT" altLang="it-IT" sz="28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(calotta) e </a:t>
            </a:r>
            <a:r>
              <a:rPr lang="it-IT" altLang="it-IT" sz="28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base</a:t>
            </a:r>
            <a:r>
              <a:rPr lang="it-IT" altLang="it-IT" sz="28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(</a:t>
            </a:r>
            <a:r>
              <a:rPr lang="it-IT" altLang="it-IT" sz="2800" b="1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basicranio</a:t>
            </a:r>
            <a:r>
              <a:rPr lang="it-IT" altLang="it-IT" sz="24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1520825"/>
            <a:ext cx="46593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08" name="Gruppo 3"/>
          <p:cNvGrpSpPr>
            <a:grpSpLocks/>
          </p:cNvGrpSpPr>
          <p:nvPr/>
        </p:nvGrpSpPr>
        <p:grpSpPr bwMode="auto">
          <a:xfrm>
            <a:off x="5076825" y="981075"/>
            <a:ext cx="3490913" cy="5692775"/>
            <a:chOff x="5652120" y="1124744"/>
            <a:chExt cx="3491880" cy="5693418"/>
          </a:xfrm>
        </p:grpSpPr>
        <p:pic>
          <p:nvPicPr>
            <p:cNvPr id="21510" name="Picture 6" descr="Fig"/>
            <p:cNvPicPr>
              <a:picLocks noChangeAspect="1" noChangeArrowheads="1"/>
            </p:cNvPicPr>
            <p:nvPr/>
          </p:nvPicPr>
          <p:blipFill>
            <a:blip r:embed="rId3">
              <a:lum bright="12000" contrast="24000"/>
            </a:blip>
            <a:srcRect/>
            <a:stretch>
              <a:fillRect/>
            </a:stretch>
          </p:blipFill>
          <p:spPr bwMode="auto">
            <a:xfrm>
              <a:off x="5724128" y="1124744"/>
              <a:ext cx="3312368" cy="5693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ttangolo 2"/>
            <p:cNvSpPr/>
            <p:nvPr/>
          </p:nvSpPr>
          <p:spPr>
            <a:xfrm>
              <a:off x="5652120" y="1124744"/>
              <a:ext cx="3491880" cy="277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21509" name="Rettangolo 1"/>
          <p:cNvSpPr>
            <a:spLocks noChangeArrowheads="1"/>
          </p:cNvSpPr>
          <p:nvPr/>
        </p:nvSpPr>
        <p:spPr bwMode="auto">
          <a:xfrm>
            <a:off x="5364163" y="1517650"/>
            <a:ext cx="27368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1600" b="1">
                <a:latin typeface="Comic Sans MS" pitchFamily="66" charset="0"/>
              </a:rPr>
              <a:t>8 ossa piatte</a:t>
            </a:r>
            <a:r>
              <a:rPr lang="it-IT" sz="1600">
                <a:latin typeface="Comic Sans MS" pitchFamily="66" charset="0"/>
              </a:rPr>
              <a:t>: </a:t>
            </a:r>
          </a:p>
          <a:p>
            <a:pPr algn="just"/>
            <a:r>
              <a:rPr lang="it-IT" sz="1600">
                <a:latin typeface="Comic Sans MS" pitchFamily="66" charset="0"/>
              </a:rPr>
              <a:t> - 4 pari</a:t>
            </a:r>
          </a:p>
          <a:p>
            <a:pPr algn="just"/>
            <a:r>
              <a:rPr lang="it-IT" sz="1600">
                <a:latin typeface="Comic Sans MS" pitchFamily="66" charset="0"/>
              </a:rPr>
              <a:t> - 4 impari e mediane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E4049-4880-4B19-B5C7-BBC6DC5F8526}" type="slidenum">
              <a:rPr lang="it-IT"/>
              <a:pPr>
                <a:defRPr/>
              </a:pPr>
              <a:t>40</a:t>
            </a:fld>
            <a:endParaRPr lang="it-IT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-100013"/>
            <a:ext cx="6858000" cy="68580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28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Curve anomale della Colonna Vertebrale</a:t>
            </a:r>
          </a:p>
        </p:txBody>
      </p:sp>
      <p:pic>
        <p:nvPicPr>
          <p:cNvPr id="65539" name="Picture 5" descr="Moore 43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13" y="476250"/>
            <a:ext cx="8637587" cy="43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903913" y="1052513"/>
            <a:ext cx="3240087" cy="504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1400" b="1" smtClean="0"/>
              <a:t>CIFOSI e LORDOSI (piano sagittale)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1400" b="1" smtClean="0"/>
              <a:t>SCOLIOSI (piano frontale)</a:t>
            </a:r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" y="5305425"/>
            <a:ext cx="1981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>
                <a:latin typeface="Comic Sans MS" pitchFamily="66" charset="0"/>
              </a:rPr>
              <a:t>- Congenite</a:t>
            </a:r>
          </a:p>
          <a:p>
            <a:pPr>
              <a:spcBef>
                <a:spcPct val="50000"/>
              </a:spcBef>
            </a:pPr>
            <a:r>
              <a:rPr lang="it-IT" altLang="it-IT" sz="2400">
                <a:latin typeface="Comic Sans MS" pitchFamily="66" charset="0"/>
              </a:rPr>
              <a:t>- Acquisite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2392363" y="4852988"/>
            <a:ext cx="63706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solidFill>
                  <a:srgbClr val="002060"/>
                </a:solidFill>
                <a:latin typeface="Comic Sans MS" pitchFamily="66" charset="0"/>
              </a:rPr>
              <a:t>• </a:t>
            </a:r>
            <a:r>
              <a:rPr lang="it-IT" altLang="it-IT" sz="1600" b="1">
                <a:solidFill>
                  <a:srgbClr val="002060"/>
                </a:solidFill>
                <a:latin typeface="Comic Sans MS" pitchFamily="66" charset="0"/>
              </a:rPr>
              <a:t>CIFOSI</a:t>
            </a:r>
            <a:r>
              <a:rPr lang="it-IT" altLang="it-IT" sz="160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altLang="it-IT" sz="1600">
                <a:latin typeface="Comic Sans MS" pitchFamily="66" charset="0"/>
              </a:rPr>
              <a:t>accompagnata da dorso curvo rigido (curva toracica)</a:t>
            </a:r>
          </a:p>
          <a:p>
            <a:endParaRPr lang="it-IT" altLang="it-IT" sz="1600">
              <a:latin typeface="Comic Sans MS" pitchFamily="66" charset="0"/>
            </a:endParaRPr>
          </a:p>
          <a:p>
            <a:r>
              <a:rPr lang="it-IT" altLang="it-IT" sz="1600">
                <a:solidFill>
                  <a:srgbClr val="002060"/>
                </a:solidFill>
                <a:latin typeface="Comic Sans MS" pitchFamily="66" charset="0"/>
              </a:rPr>
              <a:t>• </a:t>
            </a:r>
            <a:r>
              <a:rPr lang="it-IT" altLang="it-IT" sz="1600" b="1">
                <a:solidFill>
                  <a:srgbClr val="002060"/>
                </a:solidFill>
                <a:latin typeface="Comic Sans MS" pitchFamily="66" charset="0"/>
              </a:rPr>
              <a:t>LORDOSI</a:t>
            </a:r>
            <a:r>
              <a:rPr lang="it-IT" altLang="it-IT" sz="160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altLang="it-IT" sz="1600">
                <a:latin typeface="Comic Sans MS" pitchFamily="66" charset="0"/>
              </a:rPr>
              <a:t>ipotonia dei muscoli addominali con conseguente spinta in avanti dell’addome (curva lombare)</a:t>
            </a:r>
          </a:p>
          <a:p>
            <a:endParaRPr lang="it-IT" altLang="it-IT" sz="1600">
              <a:latin typeface="Comic Sans MS" pitchFamily="66" charset="0"/>
            </a:endParaRPr>
          </a:p>
          <a:p>
            <a:r>
              <a:rPr lang="it-IT" altLang="it-IT" sz="1600">
                <a:solidFill>
                  <a:srgbClr val="002060"/>
                </a:solidFill>
                <a:latin typeface="Comic Sans MS" pitchFamily="66" charset="0"/>
              </a:rPr>
              <a:t>• </a:t>
            </a:r>
            <a:r>
              <a:rPr lang="it-IT" altLang="it-IT" sz="1600" b="1">
                <a:solidFill>
                  <a:srgbClr val="002060"/>
                </a:solidFill>
                <a:latin typeface="Comic Sans MS" pitchFamily="66" charset="0"/>
              </a:rPr>
              <a:t>SCOLIOSI</a:t>
            </a:r>
            <a:r>
              <a:rPr lang="it-IT" altLang="it-IT" sz="160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altLang="it-IT" sz="1600">
                <a:latin typeface="Comic Sans MS" pitchFamily="66" charset="0"/>
              </a:rPr>
              <a:t>deviazione laterale della colonna (curva anomala sul piano frontale)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A35073-4608-433B-AA8E-414DACDF775A}" type="slidenum">
              <a:rPr lang="it-IT"/>
              <a:pPr>
                <a:defRPr/>
              </a:pPr>
              <a:t>41</a:t>
            </a:fld>
            <a:endParaRPr lang="it-IT"/>
          </a:p>
        </p:txBody>
      </p:sp>
      <p:sp>
        <p:nvSpPr>
          <p:cNvPr id="67586" name="WordArt 2"/>
          <p:cNvSpPr>
            <a:spLocks noChangeArrowheads="1" noChangeShapeType="1" noTextEdit="1"/>
          </p:cNvSpPr>
          <p:nvPr/>
        </p:nvSpPr>
        <p:spPr bwMode="auto">
          <a:xfrm>
            <a:off x="2438400" y="152400"/>
            <a:ext cx="41910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E46C0A"/>
                </a:solidFill>
                <a:latin typeface="Comic Sans MS"/>
              </a:rPr>
              <a:t>VERTEBRA TIPO</a:t>
            </a:r>
          </a:p>
        </p:txBody>
      </p:sp>
      <p:grpSp>
        <p:nvGrpSpPr>
          <p:cNvPr id="67587" name="Gruppo 23"/>
          <p:cNvGrpSpPr>
            <a:grpSpLocks/>
          </p:cNvGrpSpPr>
          <p:nvPr/>
        </p:nvGrpSpPr>
        <p:grpSpPr bwMode="auto">
          <a:xfrm>
            <a:off x="1676400" y="1371600"/>
            <a:ext cx="5494338" cy="4114800"/>
            <a:chOff x="1676400" y="1371600"/>
            <a:chExt cx="5495011" cy="4114800"/>
          </a:xfrm>
        </p:grpSpPr>
        <p:pic>
          <p:nvPicPr>
            <p:cNvPr id="67589" name="Segnaposto contenuto 3" descr="0621.gif"/>
            <p:cNvPicPr>
              <a:picLocks noChangeAspect="1"/>
            </p:cNvPicPr>
            <p:nvPr/>
          </p:nvPicPr>
          <p:blipFill>
            <a:blip r:embed="rId3"/>
            <a:srcRect r="55803" b="67188"/>
            <a:stretch>
              <a:fillRect/>
            </a:stretch>
          </p:blipFill>
          <p:spPr bwMode="auto">
            <a:xfrm>
              <a:off x="1676400" y="1371600"/>
              <a:ext cx="5495011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0" name="CasellaDiTesto 21"/>
            <p:cNvSpPr txBox="1">
              <a:spLocks noChangeArrowheads="1"/>
            </p:cNvSpPr>
            <p:nvPr/>
          </p:nvSpPr>
          <p:spPr bwMode="auto">
            <a:xfrm>
              <a:off x="3733800" y="4953000"/>
              <a:ext cx="132135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2000">
                  <a:solidFill>
                    <a:srgbClr val="FF0000"/>
                  </a:solidFill>
                  <a:latin typeface="Comic Sans MS" pitchFamily="66" charset="0"/>
                </a:rPr>
                <a:t>anteriore</a:t>
              </a:r>
            </a:p>
          </p:txBody>
        </p:sp>
        <p:sp>
          <p:nvSpPr>
            <p:cNvPr id="67591" name="CasellaDiTesto 22"/>
            <p:cNvSpPr txBox="1">
              <a:spLocks noChangeArrowheads="1"/>
            </p:cNvSpPr>
            <p:nvPr/>
          </p:nvSpPr>
          <p:spPr bwMode="auto">
            <a:xfrm>
              <a:off x="3587473" y="1371600"/>
              <a:ext cx="144159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altLang="it-IT" sz="2000">
                  <a:solidFill>
                    <a:srgbClr val="FF0000"/>
                  </a:solidFill>
                  <a:latin typeface="Comic Sans MS" pitchFamily="66" charset="0"/>
                </a:rPr>
                <a:t>posteriore</a:t>
              </a:r>
            </a:p>
          </p:txBody>
        </p:sp>
      </p:grpSp>
      <p:sp>
        <p:nvSpPr>
          <p:cNvPr id="67588" name="CasellaDiTesto 6"/>
          <p:cNvSpPr txBox="1">
            <a:spLocks noChangeArrowheads="1"/>
          </p:cNvSpPr>
          <p:nvPr/>
        </p:nvSpPr>
        <p:spPr bwMode="auto">
          <a:xfrm>
            <a:off x="762000" y="5791200"/>
            <a:ext cx="5849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Le vertebre hanno un piano strutturale comune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F5220C-06BA-487D-9CB4-153398798985}" type="slidenum">
              <a:rPr lang="it-IT"/>
              <a:pPr>
                <a:defRPr/>
              </a:pPr>
              <a:t>42</a:t>
            </a:fld>
            <a:endParaRPr lang="it-IT"/>
          </a:p>
        </p:txBody>
      </p:sp>
      <p:pic>
        <p:nvPicPr>
          <p:cNvPr id="69634" name="Segnaposto contenuto 3" descr="0621.gif"/>
          <p:cNvPicPr>
            <a:picLocks noChangeAspect="1"/>
          </p:cNvPicPr>
          <p:nvPr/>
        </p:nvPicPr>
        <p:blipFill>
          <a:blip r:embed="rId3"/>
          <a:srcRect r="55803" b="67188"/>
          <a:stretch>
            <a:fillRect/>
          </a:stretch>
        </p:blipFill>
        <p:spPr bwMode="auto">
          <a:xfrm>
            <a:off x="2819400" y="1447800"/>
            <a:ext cx="3765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WordArt 2"/>
          <p:cNvSpPr>
            <a:spLocks noChangeArrowheads="1" noChangeShapeType="1" noTextEdit="1"/>
          </p:cNvSpPr>
          <p:nvPr/>
        </p:nvSpPr>
        <p:spPr bwMode="auto">
          <a:xfrm>
            <a:off x="2438400" y="152400"/>
            <a:ext cx="41910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E46C0A"/>
                </a:solidFill>
                <a:latin typeface="Comic Sans MS"/>
              </a:rPr>
              <a:t>VERTEBRA TIPO</a:t>
            </a:r>
          </a:p>
        </p:txBody>
      </p:sp>
      <p:sp>
        <p:nvSpPr>
          <p:cNvPr id="69636" name="Rectangle 5"/>
          <p:cNvSpPr>
            <a:spLocks noChangeArrowheads="1"/>
          </p:cNvSpPr>
          <p:nvPr/>
        </p:nvSpPr>
        <p:spPr bwMode="auto">
          <a:xfrm>
            <a:off x="3600450" y="2543175"/>
            <a:ext cx="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altLang="it-IT" sz="2000">
              <a:latin typeface="Comic Sans MS" pitchFamily="66" charset="0"/>
            </a:endParaRPr>
          </a:p>
        </p:txBody>
      </p:sp>
      <p:sp>
        <p:nvSpPr>
          <p:cNvPr id="69637" name="Text Box 10"/>
          <p:cNvSpPr txBox="1">
            <a:spLocks noChangeArrowheads="1"/>
          </p:cNvSpPr>
          <p:nvPr/>
        </p:nvSpPr>
        <p:spPr bwMode="auto">
          <a:xfrm>
            <a:off x="-4763" y="3946525"/>
            <a:ext cx="3810001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>
                <a:solidFill>
                  <a:schemeClr val="tx2"/>
                </a:solidFill>
                <a:latin typeface="Comic Sans MS" pitchFamily="66" charset="0"/>
              </a:rPr>
              <a:t>Foro vertebrale</a:t>
            </a:r>
            <a:endParaRPr lang="it-IT" altLang="it-IT" sz="1600">
              <a:solidFill>
                <a:schemeClr val="tx2"/>
              </a:solidFill>
              <a:latin typeface="Comic Sans MS" pitchFamily="66" charset="0"/>
            </a:endParaRPr>
          </a:p>
          <a:p>
            <a:endParaRPr lang="it-IT" altLang="it-IT" sz="1600">
              <a:latin typeface="Comic Sans MS" pitchFamily="66" charset="0"/>
            </a:endParaRPr>
          </a:p>
          <a:p>
            <a:pPr algn="ctr"/>
            <a:r>
              <a:rPr lang="it-IT" altLang="it-IT" sz="1600">
                <a:latin typeface="Comic Sans MS" pitchFamily="66" charset="0"/>
              </a:rPr>
              <a:t>CANALE o FORO VERTEBRALE</a:t>
            </a:r>
          </a:p>
          <a:p>
            <a:pPr algn="ctr"/>
            <a:r>
              <a:rPr lang="it-IT" altLang="it-IT" sz="1600">
                <a:latin typeface="Comic Sans MS" pitchFamily="66" charset="0"/>
              </a:rPr>
              <a:t>Contiene il midollo spinale</a:t>
            </a:r>
          </a:p>
        </p:txBody>
      </p:sp>
      <p:sp>
        <p:nvSpPr>
          <p:cNvPr id="69638" name="Text Box 12"/>
          <p:cNvSpPr txBox="1">
            <a:spLocks noChangeArrowheads="1"/>
          </p:cNvSpPr>
          <p:nvPr/>
        </p:nvSpPr>
        <p:spPr bwMode="auto">
          <a:xfrm>
            <a:off x="6629400" y="762000"/>
            <a:ext cx="2362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>
                <a:solidFill>
                  <a:schemeClr val="tx2"/>
                </a:solidFill>
                <a:latin typeface="Comic Sans MS" pitchFamily="66" charset="0"/>
              </a:rPr>
              <a:t>Processo spinoso</a:t>
            </a:r>
          </a:p>
          <a:p>
            <a:r>
              <a:rPr lang="it-IT" altLang="it-IT" sz="1400">
                <a:latin typeface="Comic Sans MS" pitchFamily="66" charset="0"/>
              </a:rPr>
              <a:t>Posteriormente </a:t>
            </a:r>
          </a:p>
          <a:p>
            <a:r>
              <a:rPr lang="it-IT" altLang="it-IT" sz="1400">
                <a:latin typeface="Comic Sans MS" pitchFamily="66" charset="0"/>
              </a:rPr>
              <a:t>(fusione delle 2 lamine dell’arco vertebrale)</a:t>
            </a:r>
          </a:p>
        </p:txBody>
      </p:sp>
      <p:sp>
        <p:nvSpPr>
          <p:cNvPr id="69639" name="Line 13"/>
          <p:cNvSpPr>
            <a:spLocks noChangeShapeType="1"/>
          </p:cNvSpPr>
          <p:nvPr/>
        </p:nvSpPr>
        <p:spPr bwMode="auto">
          <a:xfrm flipV="1">
            <a:off x="2743200" y="2667000"/>
            <a:ext cx="1752600" cy="1122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it-IT"/>
          </a:p>
        </p:txBody>
      </p:sp>
      <p:sp>
        <p:nvSpPr>
          <p:cNvPr id="69640" name="Text Box 14"/>
          <p:cNvSpPr txBox="1">
            <a:spLocks noChangeArrowheads="1"/>
          </p:cNvSpPr>
          <p:nvPr/>
        </p:nvSpPr>
        <p:spPr bwMode="auto">
          <a:xfrm>
            <a:off x="527050" y="2362200"/>
            <a:ext cx="2232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chemeClr val="tx2"/>
                </a:solidFill>
                <a:latin typeface="Comic Sans MS" pitchFamily="66" charset="0"/>
              </a:rPr>
              <a:t>Processo trasverso</a:t>
            </a:r>
          </a:p>
          <a:p>
            <a:r>
              <a:rPr lang="it-IT" altLang="it-IT" sz="1400">
                <a:latin typeface="Comic Sans MS" pitchFamily="66" charset="0"/>
              </a:rPr>
              <a:t>lateralmente</a:t>
            </a:r>
          </a:p>
        </p:txBody>
      </p:sp>
      <p:sp>
        <p:nvSpPr>
          <p:cNvPr id="69641" name="Line 15"/>
          <p:cNvSpPr>
            <a:spLocks noChangeShapeType="1"/>
          </p:cNvSpPr>
          <p:nvPr/>
        </p:nvSpPr>
        <p:spPr bwMode="auto">
          <a:xfrm flipV="1">
            <a:off x="2743200" y="2438400"/>
            <a:ext cx="685800" cy="76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it-IT"/>
          </a:p>
        </p:txBody>
      </p:sp>
      <p:sp>
        <p:nvSpPr>
          <p:cNvPr id="69642" name="Text Box 16"/>
          <p:cNvSpPr txBox="1">
            <a:spLocks noChangeArrowheads="1"/>
          </p:cNvSpPr>
          <p:nvPr/>
        </p:nvSpPr>
        <p:spPr bwMode="auto">
          <a:xfrm>
            <a:off x="6781800" y="2133600"/>
            <a:ext cx="24352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chemeClr val="tx2"/>
                </a:solidFill>
                <a:latin typeface="Comic Sans MS" pitchFamily="66" charset="0"/>
              </a:rPr>
              <a:t>Processo articolare</a:t>
            </a:r>
          </a:p>
          <a:p>
            <a:r>
              <a:rPr lang="it-IT" altLang="it-IT" sz="1400">
                <a:latin typeface="Comic Sans MS" pitchFamily="66" charset="0"/>
              </a:rPr>
              <a:t>Posteriormente (sup e inf)</a:t>
            </a:r>
          </a:p>
          <a:p>
            <a:r>
              <a:rPr lang="it-IT" altLang="it-IT" sz="1400">
                <a:latin typeface="Comic Sans MS" pitchFamily="66" charset="0"/>
              </a:rPr>
              <a:t>(servono per l’articolazione</a:t>
            </a:r>
          </a:p>
          <a:p>
            <a:r>
              <a:rPr lang="it-IT" altLang="it-IT" sz="1400">
                <a:latin typeface="Comic Sans MS" pitchFamily="66" charset="0"/>
              </a:rPr>
              <a:t>con le altre vertebre)</a:t>
            </a:r>
          </a:p>
        </p:txBody>
      </p:sp>
      <p:sp>
        <p:nvSpPr>
          <p:cNvPr id="69643" name="Line 17"/>
          <p:cNvSpPr>
            <a:spLocks noChangeShapeType="1"/>
          </p:cNvSpPr>
          <p:nvPr/>
        </p:nvSpPr>
        <p:spPr bwMode="auto">
          <a:xfrm flipH="1">
            <a:off x="4648200" y="990600"/>
            <a:ext cx="1828800" cy="685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it-IT"/>
          </a:p>
        </p:txBody>
      </p:sp>
      <p:sp>
        <p:nvSpPr>
          <p:cNvPr id="69644" name="Line 18"/>
          <p:cNvSpPr>
            <a:spLocks noChangeShapeType="1"/>
          </p:cNvSpPr>
          <p:nvPr/>
        </p:nvSpPr>
        <p:spPr bwMode="auto">
          <a:xfrm flipH="1">
            <a:off x="5105400" y="2133600"/>
            <a:ext cx="1676400" cy="152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it-IT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 flipH="1" flipV="1">
            <a:off x="4953000" y="2667000"/>
            <a:ext cx="1752600" cy="1600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it-IT"/>
          </a:p>
        </p:txBody>
      </p:sp>
      <p:sp>
        <p:nvSpPr>
          <p:cNvPr id="69646" name="Text Box 10"/>
          <p:cNvSpPr txBox="1">
            <a:spLocks noChangeArrowheads="1"/>
          </p:cNvSpPr>
          <p:nvPr/>
        </p:nvSpPr>
        <p:spPr bwMode="auto">
          <a:xfrm>
            <a:off x="5299075" y="4292600"/>
            <a:ext cx="38100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>
                <a:solidFill>
                  <a:schemeClr val="tx2"/>
                </a:solidFill>
                <a:latin typeface="Comic Sans MS" pitchFamily="66" charset="0"/>
              </a:rPr>
              <a:t>Arco vertebrale</a:t>
            </a:r>
            <a:endParaRPr lang="it-IT" altLang="it-IT" sz="1600">
              <a:solidFill>
                <a:schemeClr val="tx2"/>
              </a:solidFill>
              <a:latin typeface="Comic Sans MS" pitchFamily="66" charset="0"/>
            </a:endParaRPr>
          </a:p>
          <a:p>
            <a:endParaRPr lang="it-IT" altLang="it-IT" sz="1600">
              <a:latin typeface="Comic Sans MS" pitchFamily="66" charset="0"/>
            </a:endParaRPr>
          </a:p>
          <a:p>
            <a:pPr algn="ctr"/>
            <a:r>
              <a:rPr lang="it-IT" altLang="it-IT" sz="1600">
                <a:latin typeface="Comic Sans MS" pitchFamily="66" charset="0"/>
              </a:rPr>
              <a:t>MARGINI DEL FORO VERTEBRALE</a:t>
            </a:r>
          </a:p>
          <a:p>
            <a:pPr algn="ctr"/>
            <a:r>
              <a:rPr lang="it-IT" altLang="it-IT" sz="1600">
                <a:latin typeface="Comic Sans MS" pitchFamily="66" charset="0"/>
              </a:rPr>
              <a:t>Protegge il midollo spinale da possibili lesioni</a:t>
            </a:r>
          </a:p>
          <a:p>
            <a:pPr algn="ctr"/>
            <a:r>
              <a:rPr lang="it-IT" altLang="it-IT" sz="1600">
                <a:latin typeface="Comic Sans MS" pitchFamily="66" charset="0"/>
              </a:rPr>
              <a:t>Pavimento, tetto (2 </a:t>
            </a:r>
            <a:r>
              <a:rPr lang="it-IT" altLang="it-IT" sz="1600">
                <a:solidFill>
                  <a:srgbClr val="FF0000"/>
                </a:solidFill>
                <a:latin typeface="Comic Sans MS" pitchFamily="66" charset="0"/>
              </a:rPr>
              <a:t>lamine</a:t>
            </a:r>
            <a:r>
              <a:rPr lang="it-IT" altLang="it-IT" sz="1600">
                <a:latin typeface="Comic Sans MS" pitchFamily="66" charset="0"/>
              </a:rPr>
              <a:t>) e </a:t>
            </a:r>
          </a:p>
          <a:p>
            <a:pPr algn="ctr"/>
            <a:r>
              <a:rPr lang="it-IT" altLang="it-IT" sz="1600">
                <a:latin typeface="Comic Sans MS" pitchFamily="66" charset="0"/>
              </a:rPr>
              <a:t>2 pareti (</a:t>
            </a:r>
            <a:r>
              <a:rPr lang="it-IT" altLang="it-IT" sz="1600">
                <a:solidFill>
                  <a:srgbClr val="FF0000"/>
                </a:solidFill>
                <a:latin typeface="Comic Sans MS" pitchFamily="66" charset="0"/>
              </a:rPr>
              <a:t>peduncoli</a:t>
            </a:r>
            <a:r>
              <a:rPr lang="it-IT" altLang="it-IT" sz="1600">
                <a:latin typeface="Comic Sans MS" pitchFamily="66" charset="0"/>
              </a:rPr>
              <a:t>)</a:t>
            </a:r>
          </a:p>
          <a:p>
            <a:pPr algn="ctr"/>
            <a:endParaRPr lang="it-IT" altLang="it-IT" sz="1600">
              <a:latin typeface="Comic Sans MS" pitchFamily="66" charset="0"/>
            </a:endParaRPr>
          </a:p>
        </p:txBody>
      </p:sp>
      <p:sp>
        <p:nvSpPr>
          <p:cNvPr id="69647" name="Rettangolo 1"/>
          <p:cNvSpPr>
            <a:spLocks noChangeArrowheads="1"/>
          </p:cNvSpPr>
          <p:nvPr/>
        </p:nvSpPr>
        <p:spPr bwMode="auto">
          <a:xfrm>
            <a:off x="3790950" y="5586413"/>
            <a:ext cx="8016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>
                <a:solidFill>
                  <a:schemeClr val="tx2"/>
                </a:solidFill>
                <a:latin typeface="Comic Sans MS" pitchFamily="66" charset="0"/>
              </a:rPr>
              <a:t>Corpo</a:t>
            </a:r>
            <a:endParaRPr lang="it-IT" altLang="it-IT" sz="160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69648" name="Line 13"/>
          <p:cNvSpPr>
            <a:spLocks noChangeShapeType="1"/>
          </p:cNvSpPr>
          <p:nvPr/>
        </p:nvSpPr>
        <p:spPr bwMode="auto">
          <a:xfrm flipV="1">
            <a:off x="4191000" y="3413125"/>
            <a:ext cx="342900" cy="21732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1D31E-18A6-4829-AF41-A410FD6057B5}" type="slidenum">
              <a:rPr lang="it-IT"/>
              <a:pPr>
                <a:defRPr/>
              </a:pPr>
              <a:t>43</a:t>
            </a:fld>
            <a:endParaRPr lang="it-IT"/>
          </a:p>
        </p:txBody>
      </p:sp>
      <p:grpSp>
        <p:nvGrpSpPr>
          <p:cNvPr id="2190" name="Gruppo 23"/>
          <p:cNvGrpSpPr>
            <a:grpSpLocks/>
          </p:cNvGrpSpPr>
          <p:nvPr/>
        </p:nvGrpSpPr>
        <p:grpSpPr bwMode="auto">
          <a:xfrm>
            <a:off x="0" y="677863"/>
            <a:ext cx="9180513" cy="5799137"/>
            <a:chOff x="0" y="525462"/>
            <a:chExt cx="9180472" cy="5799137"/>
          </a:xfrm>
        </p:grpSpPr>
        <p:grpSp>
          <p:nvGrpSpPr>
            <p:cNvPr id="2193" name="Gruppo 12"/>
            <p:cNvGrpSpPr>
              <a:grpSpLocks/>
            </p:cNvGrpSpPr>
            <p:nvPr/>
          </p:nvGrpSpPr>
          <p:grpSpPr bwMode="auto">
            <a:xfrm>
              <a:off x="0" y="525462"/>
              <a:ext cx="9180472" cy="5799137"/>
              <a:chOff x="0" y="525462"/>
              <a:chExt cx="9180472" cy="5799137"/>
            </a:xfrm>
          </p:grpSpPr>
          <p:graphicFrame>
            <p:nvGraphicFramePr>
              <p:cNvPr id="2188" name="Object 140"/>
              <p:cNvGraphicFramePr>
                <a:graphicFrameLocks noChangeAspect="1"/>
              </p:cNvGraphicFramePr>
              <p:nvPr/>
            </p:nvGraphicFramePr>
            <p:xfrm>
              <a:off x="1828800" y="1981200"/>
              <a:ext cx="5486400" cy="41148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90" name="Diapositiva" r:id="rId4" imgW="4572000" imgH="3429000" progId="PowerPoint.Slide.8">
                      <p:embed/>
                    </p:oleObj>
                  </mc:Choice>
                  <mc:Fallback>
                    <p:oleObj name="Diapositiva" r:id="rId4" imgW="4572000" imgH="3429000" progId="PowerPoint.Slide.8">
                      <p:embed/>
                      <p:pic>
                        <p:nvPicPr>
                          <p:cNvPr id="0" name="Picture 1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828800" y="1981200"/>
                            <a:ext cx="5486400" cy="41148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2197" name="Picture 5" descr="fi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525462"/>
                <a:ext cx="9180472" cy="5799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98" name="Rettangolo 3"/>
              <p:cNvSpPr>
                <a:spLocks noChangeArrowheads="1"/>
              </p:cNvSpPr>
              <p:nvPr/>
            </p:nvSpPr>
            <p:spPr bwMode="auto">
              <a:xfrm>
                <a:off x="0" y="2362200"/>
                <a:ext cx="762000" cy="457200"/>
              </a:xfrm>
              <a:prstGeom prst="rect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altLang="it-IT" sz="2000">
                  <a:latin typeface="Times New Roman" pitchFamily="18" charset="0"/>
                </a:endParaRPr>
              </a:p>
            </p:txBody>
          </p:sp>
          <p:sp>
            <p:nvSpPr>
              <p:cNvPr id="2199" name="Rettangolo 4"/>
              <p:cNvSpPr>
                <a:spLocks noChangeArrowheads="1"/>
              </p:cNvSpPr>
              <p:nvPr/>
            </p:nvSpPr>
            <p:spPr bwMode="auto">
              <a:xfrm>
                <a:off x="3200400" y="2438400"/>
                <a:ext cx="1295400" cy="457200"/>
              </a:xfrm>
              <a:prstGeom prst="rect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altLang="it-IT" sz="2000">
                  <a:latin typeface="Times New Roman" pitchFamily="18" charset="0"/>
                </a:endParaRPr>
              </a:p>
            </p:txBody>
          </p:sp>
          <p:sp>
            <p:nvSpPr>
              <p:cNvPr id="2200" name="Rettangolo 6"/>
              <p:cNvSpPr>
                <a:spLocks noChangeArrowheads="1"/>
              </p:cNvSpPr>
              <p:nvPr/>
            </p:nvSpPr>
            <p:spPr bwMode="auto">
              <a:xfrm>
                <a:off x="3200400" y="762000"/>
                <a:ext cx="1447800" cy="381000"/>
              </a:xfrm>
              <a:prstGeom prst="rect">
                <a:avLst/>
              </a:prstGeom>
              <a:noFill/>
              <a:ln w="28575" algn="ctr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altLang="it-IT" sz="2000">
                  <a:latin typeface="Times New Roman" pitchFamily="18" charset="0"/>
                </a:endParaRPr>
              </a:p>
            </p:txBody>
          </p:sp>
          <p:sp>
            <p:nvSpPr>
              <p:cNvPr id="2201" name="Rettangolo 7"/>
              <p:cNvSpPr>
                <a:spLocks noChangeArrowheads="1"/>
              </p:cNvSpPr>
              <p:nvPr/>
            </p:nvSpPr>
            <p:spPr bwMode="auto">
              <a:xfrm>
                <a:off x="0" y="762000"/>
                <a:ext cx="838200" cy="762000"/>
              </a:xfrm>
              <a:prstGeom prst="rect">
                <a:avLst/>
              </a:prstGeom>
              <a:noFill/>
              <a:ln w="28575" algn="ctr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altLang="it-IT" sz="2000">
                  <a:solidFill>
                    <a:srgbClr val="3399FF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202" name="Rettangolo 8"/>
              <p:cNvSpPr>
                <a:spLocks noChangeArrowheads="1"/>
              </p:cNvSpPr>
              <p:nvPr/>
            </p:nvSpPr>
            <p:spPr bwMode="auto">
              <a:xfrm>
                <a:off x="1752600" y="4419600"/>
                <a:ext cx="990600" cy="1295400"/>
              </a:xfrm>
              <a:prstGeom prst="rect">
                <a:avLst/>
              </a:prstGeom>
              <a:noFill/>
              <a:ln w="28575" algn="ctr">
                <a:solidFill>
                  <a:srgbClr val="3399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altLang="it-IT" sz="2000">
                  <a:latin typeface="Times New Roman" pitchFamily="18" charset="0"/>
                </a:endParaRPr>
              </a:p>
            </p:txBody>
          </p:sp>
          <p:sp>
            <p:nvSpPr>
              <p:cNvPr id="2203" name="Rettangolo 9"/>
              <p:cNvSpPr>
                <a:spLocks noChangeArrowheads="1"/>
              </p:cNvSpPr>
              <p:nvPr/>
            </p:nvSpPr>
            <p:spPr bwMode="auto">
              <a:xfrm>
                <a:off x="7467600" y="1143000"/>
                <a:ext cx="1676400" cy="1143000"/>
              </a:xfrm>
              <a:prstGeom prst="rect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altLang="it-IT" sz="2000">
                  <a:latin typeface="Times New Roman" pitchFamily="18" charset="0"/>
                </a:endParaRPr>
              </a:p>
            </p:txBody>
          </p:sp>
          <p:sp>
            <p:nvSpPr>
              <p:cNvPr id="2204" name="Rettangolo 10"/>
              <p:cNvSpPr>
                <a:spLocks noChangeArrowheads="1"/>
              </p:cNvSpPr>
              <p:nvPr/>
            </p:nvSpPr>
            <p:spPr bwMode="auto">
              <a:xfrm>
                <a:off x="4876800" y="5486400"/>
                <a:ext cx="1066800" cy="457200"/>
              </a:xfrm>
              <a:prstGeom prst="rect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altLang="it-IT" sz="2000">
                  <a:latin typeface="Times New Roman" pitchFamily="18" charset="0"/>
                </a:endParaRPr>
              </a:p>
            </p:txBody>
          </p:sp>
          <p:sp>
            <p:nvSpPr>
              <p:cNvPr id="2205" name="Rettangolo 11"/>
              <p:cNvSpPr>
                <a:spLocks noChangeArrowheads="1"/>
              </p:cNvSpPr>
              <p:nvPr/>
            </p:nvSpPr>
            <p:spPr bwMode="auto">
              <a:xfrm>
                <a:off x="4876800" y="4343400"/>
                <a:ext cx="838200" cy="304800"/>
              </a:xfrm>
              <a:prstGeom prst="rect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 altLang="it-IT" sz="2000">
                  <a:latin typeface="Times New Roman" pitchFamily="18" charset="0"/>
                </a:endParaRPr>
              </a:p>
            </p:txBody>
          </p:sp>
        </p:grpSp>
        <p:sp>
          <p:nvSpPr>
            <p:cNvPr id="2194" name="Rettangolo 18"/>
            <p:cNvSpPr>
              <a:spLocks noChangeArrowheads="1"/>
            </p:cNvSpPr>
            <p:nvPr/>
          </p:nvSpPr>
          <p:spPr bwMode="auto">
            <a:xfrm>
              <a:off x="3200400" y="1981200"/>
              <a:ext cx="1066800" cy="381000"/>
            </a:xfrm>
            <a:prstGeom prst="rect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altLang="it-IT" sz="2000">
                <a:latin typeface="Times New Roman" pitchFamily="18" charset="0"/>
              </a:endParaRPr>
            </a:p>
          </p:txBody>
        </p:sp>
        <p:sp>
          <p:nvSpPr>
            <p:cNvPr id="2195" name="Rettangolo 19"/>
            <p:cNvSpPr>
              <a:spLocks noChangeArrowheads="1"/>
            </p:cNvSpPr>
            <p:nvPr/>
          </p:nvSpPr>
          <p:spPr bwMode="auto">
            <a:xfrm>
              <a:off x="0" y="1981200"/>
              <a:ext cx="838200" cy="381000"/>
            </a:xfrm>
            <a:prstGeom prst="rect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altLang="it-IT" sz="2000">
                <a:latin typeface="Times New Roman" pitchFamily="18" charset="0"/>
              </a:endParaRPr>
            </a:p>
          </p:txBody>
        </p:sp>
        <p:sp>
          <p:nvSpPr>
            <p:cNvPr id="2196" name="Rettangolo 20"/>
            <p:cNvSpPr>
              <a:spLocks noChangeArrowheads="1"/>
            </p:cNvSpPr>
            <p:nvPr/>
          </p:nvSpPr>
          <p:spPr bwMode="auto">
            <a:xfrm>
              <a:off x="1905000" y="5715000"/>
              <a:ext cx="1371600" cy="381000"/>
            </a:xfrm>
            <a:prstGeom prst="rect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altLang="it-IT" sz="2000">
                <a:latin typeface="Times New Roman" pitchFamily="18" charset="0"/>
              </a:endParaRPr>
            </a:p>
          </p:txBody>
        </p:sp>
      </p:grpSp>
      <p:sp>
        <p:nvSpPr>
          <p:cNvPr id="17" name="Rettangolo 6"/>
          <p:cNvSpPr>
            <a:spLocks noChangeArrowheads="1"/>
          </p:cNvSpPr>
          <p:nvPr/>
        </p:nvSpPr>
        <p:spPr bwMode="auto">
          <a:xfrm>
            <a:off x="4764088" y="3895725"/>
            <a:ext cx="1447800" cy="381000"/>
          </a:xfrm>
          <a:prstGeom prst="rect">
            <a:avLst/>
          </a:prstGeom>
          <a:noFill/>
          <a:ln w="28575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it-IT" altLang="it-IT" sz="2000">
              <a:cs typeface="+mn-cs"/>
            </a:endParaRPr>
          </a:p>
        </p:txBody>
      </p:sp>
      <p:sp>
        <p:nvSpPr>
          <p:cNvPr id="18" name="Rettangolo 6"/>
          <p:cNvSpPr>
            <a:spLocks noChangeArrowheads="1"/>
          </p:cNvSpPr>
          <p:nvPr/>
        </p:nvSpPr>
        <p:spPr bwMode="auto">
          <a:xfrm>
            <a:off x="4799013" y="5221288"/>
            <a:ext cx="1447800" cy="381000"/>
          </a:xfrm>
          <a:prstGeom prst="rect">
            <a:avLst/>
          </a:prstGeom>
          <a:noFill/>
          <a:ln w="28575" algn="ctr">
            <a:solidFill>
              <a:schemeClr val="accent3">
                <a:lumMod val="75000"/>
              </a:schemeClr>
            </a:solidFill>
            <a:round/>
            <a:headEnd/>
            <a:tailEnd/>
          </a:ln>
          <a:extLst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it-IT" altLang="it-IT" sz="200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9387AC-F0C7-48B8-B008-5DF4AACBF14F}" type="slidenum">
              <a:rPr lang="it-IT"/>
              <a:pPr>
                <a:defRPr/>
              </a:pPr>
              <a:t>44</a:t>
            </a:fld>
            <a:endParaRPr lang="it-IT"/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76200"/>
            <a:ext cx="5562600" cy="609600"/>
          </a:xfrm>
        </p:spPr>
        <p:txBody>
          <a:bodyPr/>
          <a:lstStyle/>
          <a:p>
            <a:pPr eaLnBrk="1" hangingPunct="1"/>
            <a:r>
              <a:rPr lang="it-IT" altLang="it-IT" sz="2800" b="1" smtClean="0">
                <a:solidFill>
                  <a:srgbClr val="C00000"/>
                </a:solidFill>
                <a:latin typeface="Comic Sans MS" pitchFamily="66" charset="0"/>
              </a:rPr>
              <a:t>Struttura di una Vertebra tipo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172200" y="1676400"/>
            <a:ext cx="2438400" cy="4294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corpo vertebrale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arco vertebrale</a:t>
            </a:r>
          </a:p>
          <a:p>
            <a:pPr eaLnBrk="1" fontAlgn="auto" hangingPunct="1">
              <a:lnSpc>
                <a:spcPct val="200000"/>
              </a:lnSpc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processi articolari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Processi articolari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processi trasversi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processi trasversi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processo spinoso</a:t>
            </a:r>
          </a:p>
          <a:p>
            <a:pPr eaLnBrk="1" fontAlgn="auto" hangingPunct="1">
              <a:lnSpc>
                <a:spcPct val="200000"/>
              </a:lnSpc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Peduncoli (dell’arco)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Peduncoli (dell’arco)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Lamine (dell’arco)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t-IT" altLang="it-IT" sz="1400" b="1" dirty="0">
                <a:latin typeface="Comic Sans MS" panose="030F0702030302020204" pitchFamily="66" charset="0"/>
                <a:cs typeface="+mn-cs"/>
              </a:rPr>
              <a:t>Lamine (dell’arco)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FontTx/>
              <a:buNone/>
              <a:defRPr/>
            </a:pPr>
            <a:endParaRPr lang="it-IT" altLang="it-IT" sz="1400" b="1" dirty="0"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74756" name="CasellaDiTesto 1"/>
          <p:cNvSpPr txBox="1">
            <a:spLocks noChangeArrowheads="1"/>
          </p:cNvSpPr>
          <p:nvPr/>
        </p:nvSpPr>
        <p:spPr bwMode="auto">
          <a:xfrm>
            <a:off x="1393825" y="1295400"/>
            <a:ext cx="32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74757" name="CasellaDiTesto 5"/>
          <p:cNvSpPr txBox="1">
            <a:spLocks noChangeArrowheads="1"/>
          </p:cNvSpPr>
          <p:nvPr/>
        </p:nvSpPr>
        <p:spPr bwMode="auto">
          <a:xfrm>
            <a:off x="1403350" y="3132138"/>
            <a:ext cx="3254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74758" name="CasellaDiTesto 6"/>
          <p:cNvSpPr txBox="1">
            <a:spLocks noChangeArrowheads="1"/>
          </p:cNvSpPr>
          <p:nvPr/>
        </p:nvSpPr>
        <p:spPr bwMode="auto">
          <a:xfrm>
            <a:off x="3924300" y="3132138"/>
            <a:ext cx="3254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74759" name="CasellaDiTesto 7"/>
          <p:cNvSpPr txBox="1">
            <a:spLocks noChangeArrowheads="1"/>
          </p:cNvSpPr>
          <p:nvPr/>
        </p:nvSpPr>
        <p:spPr bwMode="auto">
          <a:xfrm>
            <a:off x="2627313" y="2060575"/>
            <a:ext cx="325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74760" name="CasellaDiTesto 8"/>
          <p:cNvSpPr txBox="1">
            <a:spLocks noChangeArrowheads="1"/>
          </p:cNvSpPr>
          <p:nvPr/>
        </p:nvSpPr>
        <p:spPr bwMode="auto">
          <a:xfrm>
            <a:off x="3022600" y="3203575"/>
            <a:ext cx="32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74761" name="CasellaDiTesto 10"/>
          <p:cNvSpPr txBox="1">
            <a:spLocks noChangeArrowheads="1"/>
          </p:cNvSpPr>
          <p:nvPr/>
        </p:nvSpPr>
        <p:spPr bwMode="auto">
          <a:xfrm>
            <a:off x="1979613" y="3867150"/>
            <a:ext cx="325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74762" name="CasellaDiTesto 11"/>
          <p:cNvSpPr txBox="1">
            <a:spLocks noChangeArrowheads="1"/>
          </p:cNvSpPr>
          <p:nvPr/>
        </p:nvSpPr>
        <p:spPr bwMode="auto">
          <a:xfrm>
            <a:off x="4427538" y="3903663"/>
            <a:ext cx="325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74763" name="CasellaDiTesto 12"/>
          <p:cNvSpPr txBox="1">
            <a:spLocks noChangeArrowheads="1"/>
          </p:cNvSpPr>
          <p:nvPr/>
        </p:nvSpPr>
        <p:spPr bwMode="auto">
          <a:xfrm>
            <a:off x="4284663" y="2492375"/>
            <a:ext cx="46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10</a:t>
            </a:r>
          </a:p>
        </p:txBody>
      </p:sp>
      <p:sp>
        <p:nvSpPr>
          <p:cNvPr id="74764" name="CasellaDiTesto 14"/>
          <p:cNvSpPr txBox="1">
            <a:spLocks noChangeArrowheads="1"/>
          </p:cNvSpPr>
          <p:nvPr/>
        </p:nvSpPr>
        <p:spPr bwMode="auto">
          <a:xfrm>
            <a:off x="4897438" y="1700213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11</a:t>
            </a:r>
          </a:p>
        </p:txBody>
      </p:sp>
      <p:sp>
        <p:nvSpPr>
          <p:cNvPr id="74765" name="CasellaDiTesto 15"/>
          <p:cNvSpPr txBox="1">
            <a:spLocks noChangeArrowheads="1"/>
          </p:cNvSpPr>
          <p:nvPr/>
        </p:nvSpPr>
        <p:spPr bwMode="auto">
          <a:xfrm>
            <a:off x="3851275" y="2308225"/>
            <a:ext cx="3270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8</a:t>
            </a:r>
          </a:p>
        </p:txBody>
      </p:sp>
      <p:sp>
        <p:nvSpPr>
          <p:cNvPr id="74766" name="CasellaDiTesto 16"/>
          <p:cNvSpPr txBox="1">
            <a:spLocks noChangeArrowheads="1"/>
          </p:cNvSpPr>
          <p:nvPr/>
        </p:nvSpPr>
        <p:spPr bwMode="auto">
          <a:xfrm>
            <a:off x="4437063" y="1196975"/>
            <a:ext cx="325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9</a:t>
            </a:r>
          </a:p>
        </p:txBody>
      </p:sp>
      <p:sp>
        <p:nvSpPr>
          <p:cNvPr id="74767" name="CasellaDiTesto 17"/>
          <p:cNvSpPr txBox="1">
            <a:spLocks noChangeArrowheads="1"/>
          </p:cNvSpPr>
          <p:nvPr/>
        </p:nvSpPr>
        <p:spPr bwMode="auto">
          <a:xfrm>
            <a:off x="2238375" y="971550"/>
            <a:ext cx="32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74768" name="CasellaDiTesto 18"/>
          <p:cNvSpPr txBox="1">
            <a:spLocks noChangeArrowheads="1"/>
          </p:cNvSpPr>
          <p:nvPr/>
        </p:nvSpPr>
        <p:spPr bwMode="auto">
          <a:xfrm>
            <a:off x="2563813" y="601663"/>
            <a:ext cx="325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74769" name="CasellaDiTesto 19"/>
          <p:cNvSpPr txBox="1">
            <a:spLocks noChangeArrowheads="1"/>
          </p:cNvSpPr>
          <p:nvPr/>
        </p:nvSpPr>
        <p:spPr bwMode="auto">
          <a:xfrm>
            <a:off x="2074863" y="2644775"/>
            <a:ext cx="3254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74770" name="CasellaDiTesto 20"/>
          <p:cNvSpPr txBox="1">
            <a:spLocks noChangeArrowheads="1"/>
          </p:cNvSpPr>
          <p:nvPr/>
        </p:nvSpPr>
        <p:spPr bwMode="auto">
          <a:xfrm>
            <a:off x="3276600" y="1619250"/>
            <a:ext cx="325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6</a:t>
            </a:r>
          </a:p>
        </p:txBody>
      </p:sp>
      <p:sp>
        <p:nvSpPr>
          <p:cNvPr id="74771" name="CasellaDiTesto 21"/>
          <p:cNvSpPr txBox="1">
            <a:spLocks noChangeArrowheads="1"/>
          </p:cNvSpPr>
          <p:nvPr/>
        </p:nvSpPr>
        <p:spPr bwMode="auto">
          <a:xfrm>
            <a:off x="3454400" y="1763713"/>
            <a:ext cx="325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7</a:t>
            </a:r>
          </a:p>
        </p:txBody>
      </p:sp>
      <p:grpSp>
        <p:nvGrpSpPr>
          <p:cNvPr id="74772" name="Gruppo 3"/>
          <p:cNvGrpSpPr>
            <a:grpSpLocks/>
          </p:cNvGrpSpPr>
          <p:nvPr/>
        </p:nvGrpSpPr>
        <p:grpSpPr bwMode="auto">
          <a:xfrm>
            <a:off x="990600" y="838200"/>
            <a:ext cx="4494213" cy="6019800"/>
            <a:chOff x="990600" y="838200"/>
            <a:chExt cx="4494213" cy="6019800"/>
          </a:xfrm>
        </p:grpSpPr>
        <p:pic>
          <p:nvPicPr>
            <p:cNvPr id="74773" name="Picture 5" descr="Ka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90600" y="838200"/>
              <a:ext cx="4494213" cy="586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ttangolo 2"/>
            <p:cNvSpPr/>
            <p:nvPr/>
          </p:nvSpPr>
          <p:spPr>
            <a:xfrm>
              <a:off x="2563813" y="4508500"/>
              <a:ext cx="1614487" cy="2349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5E2436-89B2-4DD6-8FEC-BBCD12292B4D}" type="slidenum">
              <a:rPr lang="it-IT"/>
              <a:pPr>
                <a:defRPr/>
              </a:pPr>
              <a:t>45</a:t>
            </a:fld>
            <a:endParaRPr lang="it-IT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5410200" cy="762000"/>
          </a:xfrm>
        </p:spPr>
        <p:txBody>
          <a:bodyPr/>
          <a:lstStyle/>
          <a:p>
            <a:pPr eaLnBrk="1" hangingPunct="1"/>
            <a:r>
              <a:rPr lang="it-IT" altLang="it-IT" sz="2800" b="1" smtClean="0">
                <a:solidFill>
                  <a:srgbClr val="C00000"/>
                </a:solidFill>
                <a:latin typeface="Comic Sans MS" pitchFamily="66" charset="0"/>
              </a:rPr>
              <a:t>Caratteristiche delle vertebre</a:t>
            </a:r>
            <a:r>
              <a:rPr lang="it-IT" altLang="it-IT" sz="1600" b="1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it-IT" altLang="it-IT" sz="1600" b="1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it-IT" altLang="it-IT" sz="1600" b="1" smtClean="0">
                <a:solidFill>
                  <a:srgbClr val="C00000"/>
                </a:solidFill>
                <a:latin typeface="Comic Sans MS" pitchFamily="66" charset="0"/>
              </a:rPr>
              <a:t>all’interno delle varie regioni del tronco</a:t>
            </a:r>
            <a:endParaRPr lang="it-IT" altLang="it-IT" sz="2800" b="1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grpSp>
        <p:nvGrpSpPr>
          <p:cNvPr id="76803" name="Gruppo 12"/>
          <p:cNvGrpSpPr>
            <a:grpSpLocks/>
          </p:cNvGrpSpPr>
          <p:nvPr/>
        </p:nvGrpSpPr>
        <p:grpSpPr bwMode="auto">
          <a:xfrm>
            <a:off x="457200" y="1563688"/>
            <a:ext cx="8458200" cy="5218112"/>
            <a:chOff x="457200" y="838200"/>
            <a:chExt cx="8458200" cy="5218113"/>
          </a:xfrm>
        </p:grpSpPr>
        <p:pic>
          <p:nvPicPr>
            <p:cNvPr id="76805" name="Picture 5" descr="Snei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838200"/>
              <a:ext cx="3979863" cy="521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806" name="Line 6"/>
            <p:cNvSpPr>
              <a:spLocks noChangeShapeType="1"/>
            </p:cNvSpPr>
            <p:nvPr/>
          </p:nvSpPr>
          <p:spPr bwMode="auto">
            <a:xfrm>
              <a:off x="4191000" y="1600200"/>
              <a:ext cx="457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4648200" y="1371600"/>
              <a:ext cx="3810000" cy="461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it-IT" altLang="it-IT" sz="2400" i="1" dirty="0" smtClean="0">
                  <a:solidFill>
                    <a:schemeClr val="accent1">
                      <a:lumMod val="75000"/>
                    </a:schemeClr>
                  </a:solidFill>
                  <a:latin typeface="Comic Sans MS" panose="030F0702030302020204" pitchFamily="66" charset="0"/>
                  <a:cs typeface="+mn-cs"/>
                </a:rPr>
                <a:t>Cervicali</a:t>
              </a:r>
              <a:r>
                <a:rPr lang="it-IT" altLang="it-IT" sz="2400" dirty="0">
                  <a:solidFill>
                    <a:schemeClr val="accent1">
                      <a:lumMod val="75000"/>
                    </a:schemeClr>
                  </a:solidFill>
                  <a:latin typeface="Comic Sans MS" panose="030F0702030302020204" pitchFamily="66" charset="0"/>
                  <a:cs typeface="+mn-cs"/>
                </a:rPr>
                <a:t>: </a:t>
              </a:r>
              <a:r>
                <a:rPr lang="it-IT" altLang="it-IT" sz="2400" dirty="0">
                  <a:latin typeface="Comic Sans MS" panose="030F0702030302020204" pitchFamily="66" charset="0"/>
                  <a:cs typeface="+mn-cs"/>
                </a:rPr>
                <a:t>foro trasverso</a:t>
              </a:r>
            </a:p>
          </p:txBody>
        </p:sp>
        <p:sp>
          <p:nvSpPr>
            <p:cNvPr id="76808" name="Line 8"/>
            <p:cNvSpPr>
              <a:spLocks noChangeShapeType="1"/>
            </p:cNvSpPr>
            <p:nvPr/>
          </p:nvSpPr>
          <p:spPr bwMode="auto">
            <a:xfrm>
              <a:off x="4191000" y="2590800"/>
              <a:ext cx="457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4648200" y="2149475"/>
              <a:ext cx="4038600" cy="830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it-IT" altLang="it-IT" sz="2400" i="1" dirty="0" smtClean="0">
                  <a:solidFill>
                    <a:schemeClr val="accent1">
                      <a:lumMod val="75000"/>
                    </a:schemeClr>
                  </a:solidFill>
                  <a:latin typeface="Comic Sans MS" panose="030F0702030302020204" pitchFamily="66" charset="0"/>
                  <a:cs typeface="+mn-cs"/>
                </a:rPr>
                <a:t>Toraciche</a:t>
              </a:r>
              <a:r>
                <a:rPr lang="it-IT" altLang="it-IT" sz="2400" dirty="0">
                  <a:solidFill>
                    <a:schemeClr val="accent1">
                      <a:lumMod val="75000"/>
                    </a:schemeClr>
                  </a:solidFill>
                  <a:latin typeface="Comic Sans MS" panose="030F0702030302020204" pitchFamily="66" charset="0"/>
                  <a:cs typeface="+mn-cs"/>
                </a:rPr>
                <a:t>: </a:t>
              </a:r>
              <a:r>
                <a:rPr lang="it-IT" altLang="it-IT" sz="2400" dirty="0">
                  <a:latin typeface="Comic Sans MS" panose="030F0702030302020204" pitchFamily="66" charset="0"/>
                  <a:cs typeface="+mn-cs"/>
                </a:rPr>
                <a:t>faccette articolari     per le Coste</a:t>
              </a:r>
            </a:p>
          </p:txBody>
        </p:sp>
        <p:sp>
          <p:nvSpPr>
            <p:cNvPr id="76810" name="Line 10"/>
            <p:cNvSpPr>
              <a:spLocks noChangeShapeType="1"/>
            </p:cNvSpPr>
            <p:nvPr/>
          </p:nvSpPr>
          <p:spPr bwMode="auto">
            <a:xfrm>
              <a:off x="4191000" y="4038600"/>
              <a:ext cx="457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2299" name="Text Box 11"/>
            <p:cNvSpPr txBox="1">
              <a:spLocks noChangeArrowheads="1"/>
            </p:cNvSpPr>
            <p:nvPr/>
          </p:nvSpPr>
          <p:spPr bwMode="auto">
            <a:xfrm>
              <a:off x="4648200" y="3597276"/>
              <a:ext cx="4038600" cy="830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it-IT" altLang="it-IT" sz="2400" i="1" dirty="0" smtClean="0">
                  <a:solidFill>
                    <a:schemeClr val="accent1">
                      <a:lumMod val="75000"/>
                    </a:schemeClr>
                  </a:solidFill>
                  <a:latin typeface="Comic Sans MS" panose="030F0702030302020204" pitchFamily="66" charset="0"/>
                  <a:cs typeface="+mn-cs"/>
                </a:rPr>
                <a:t>Lombari</a:t>
              </a:r>
              <a:r>
                <a:rPr lang="it-IT" altLang="it-IT" sz="2400" dirty="0">
                  <a:solidFill>
                    <a:schemeClr val="accent1">
                      <a:lumMod val="75000"/>
                    </a:schemeClr>
                  </a:solidFill>
                  <a:latin typeface="Comic Sans MS" panose="030F0702030302020204" pitchFamily="66" charset="0"/>
                  <a:cs typeface="+mn-cs"/>
                </a:rPr>
                <a:t>: </a:t>
              </a:r>
              <a:r>
                <a:rPr lang="it-IT" altLang="it-IT" sz="2400" dirty="0">
                  <a:latin typeface="Comic Sans MS" panose="030F0702030302020204" pitchFamily="66" charset="0"/>
                  <a:cs typeface="+mn-cs"/>
                </a:rPr>
                <a:t>le vertebre più grandi</a:t>
              </a:r>
            </a:p>
          </p:txBody>
        </p:sp>
        <p:sp>
          <p:nvSpPr>
            <p:cNvPr id="76812" name="Line 12"/>
            <p:cNvSpPr>
              <a:spLocks noChangeShapeType="1"/>
            </p:cNvSpPr>
            <p:nvPr/>
          </p:nvSpPr>
          <p:spPr bwMode="auto">
            <a:xfrm>
              <a:off x="4191000" y="5257800"/>
              <a:ext cx="4572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4648200" y="5029201"/>
              <a:ext cx="4267200" cy="830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fontAlgn="auto" hangingPunct="1">
                <a:spcBef>
                  <a:spcPct val="5000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it-IT" altLang="it-IT" sz="2400" i="1" dirty="0">
                  <a:solidFill>
                    <a:schemeClr val="accent1">
                      <a:lumMod val="75000"/>
                    </a:schemeClr>
                  </a:solidFill>
                  <a:latin typeface="Comic Sans MS" panose="030F0702030302020204" pitchFamily="66" charset="0"/>
                  <a:cs typeface="+mn-cs"/>
                </a:rPr>
                <a:t>Sacro e Coccige</a:t>
              </a:r>
              <a:r>
                <a:rPr lang="it-IT" altLang="it-IT" sz="2400" dirty="0">
                  <a:solidFill>
                    <a:schemeClr val="accent1">
                      <a:lumMod val="75000"/>
                    </a:schemeClr>
                  </a:solidFill>
                  <a:latin typeface="Comic Sans MS" panose="030F0702030302020204" pitchFamily="66" charset="0"/>
                  <a:cs typeface="+mn-cs"/>
                </a:rPr>
                <a:t>: </a:t>
              </a:r>
              <a:r>
                <a:rPr lang="it-IT" altLang="it-IT" sz="2400" dirty="0">
                  <a:latin typeface="Comic Sans MS" panose="030F0702030302020204" pitchFamily="66" charset="0"/>
                  <a:cs typeface="+mn-cs"/>
                </a:rPr>
                <a:t>Vertebre fuse, forami evidenti</a:t>
              </a:r>
            </a:p>
          </p:txBody>
        </p:sp>
      </p:grpSp>
      <p:sp>
        <p:nvSpPr>
          <p:cNvPr id="76804" name="Text Box 16"/>
          <p:cNvSpPr txBox="1">
            <a:spLocks noChangeArrowheads="1"/>
          </p:cNvSpPr>
          <p:nvPr/>
        </p:nvSpPr>
        <p:spPr bwMode="auto">
          <a:xfrm>
            <a:off x="115888" y="828675"/>
            <a:ext cx="89487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altLang="it-IT" sz="1600" b="1">
                <a:latin typeface="Comic Sans MS" pitchFamily="66" charset="0"/>
              </a:rPr>
              <a:t>Le vertebre appartenenti ad ogni regione presentano caratteristiche morfologiche simili</a:t>
            </a:r>
          </a:p>
          <a:p>
            <a:pPr algn="ctr"/>
            <a:r>
              <a:rPr lang="it-IT" altLang="it-IT" sz="1600" b="1">
                <a:latin typeface="Comic Sans MS" pitchFamily="66" charset="0"/>
              </a:rPr>
              <a:t>Le proprietà morfologiche variano da regione a regione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F119C-F2C3-42FC-AEA6-34611BCFC937}" type="slidenum">
              <a:rPr lang="it-IT"/>
              <a:pPr>
                <a:defRPr/>
              </a:pPr>
              <a:t>46</a:t>
            </a:fld>
            <a:endParaRPr lang="it-IT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172200" cy="533400"/>
          </a:xfrm>
        </p:spPr>
        <p:txBody>
          <a:bodyPr/>
          <a:lstStyle/>
          <a:p>
            <a:pPr eaLnBrk="1" hangingPunct="1"/>
            <a:r>
              <a:rPr lang="it-IT" altLang="it-IT" sz="2800" b="1" smtClean="0">
                <a:solidFill>
                  <a:srgbClr val="C00000"/>
                </a:solidFill>
                <a:latin typeface="Comic Sans MS" pitchFamily="66" charset="0"/>
              </a:rPr>
              <a:t>Vertebre CERVICALI</a:t>
            </a:r>
          </a:p>
        </p:txBody>
      </p:sp>
      <p:pic>
        <p:nvPicPr>
          <p:cNvPr id="78851" name="Picture 4" descr="fi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504825"/>
            <a:ext cx="6324600" cy="6356350"/>
          </a:xfrm>
        </p:spPr>
      </p:pic>
      <p:sp>
        <p:nvSpPr>
          <p:cNvPr id="78852" name="Line 5"/>
          <p:cNvSpPr>
            <a:spLocks noChangeShapeType="1"/>
          </p:cNvSpPr>
          <p:nvPr/>
        </p:nvSpPr>
        <p:spPr bwMode="auto">
          <a:xfrm>
            <a:off x="5105400" y="6400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78853" name="Text Box 6"/>
          <p:cNvSpPr txBox="1">
            <a:spLocks noChangeArrowheads="1"/>
          </p:cNvSpPr>
          <p:nvPr/>
        </p:nvSpPr>
        <p:spPr bwMode="auto">
          <a:xfrm>
            <a:off x="5715000" y="5883275"/>
            <a:ext cx="3033713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>
                <a:latin typeface="Comic Sans MS" pitchFamily="66" charset="0"/>
              </a:rPr>
              <a:t>Vertebra prominente</a:t>
            </a:r>
          </a:p>
        </p:txBody>
      </p:sp>
      <p:sp>
        <p:nvSpPr>
          <p:cNvPr id="78854" name="Text Box 7"/>
          <p:cNvSpPr txBox="1">
            <a:spLocks noChangeArrowheads="1"/>
          </p:cNvSpPr>
          <p:nvPr/>
        </p:nvSpPr>
        <p:spPr bwMode="auto">
          <a:xfrm>
            <a:off x="5292725" y="3200400"/>
            <a:ext cx="2174875" cy="854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>
                <a:latin typeface="Comic Sans MS" pitchFamily="66" charset="0"/>
              </a:rPr>
              <a:t>C2-C6 </a:t>
            </a:r>
          </a:p>
          <a:p>
            <a:pPr>
              <a:spcBef>
                <a:spcPct val="50000"/>
              </a:spcBef>
            </a:pPr>
            <a:r>
              <a:rPr lang="it-IT" altLang="it-IT" sz="2000">
                <a:latin typeface="Comic Sans MS" pitchFamily="66" charset="0"/>
              </a:rPr>
              <a:t>Pr. Spinosi Bifidi</a:t>
            </a:r>
          </a:p>
        </p:txBody>
      </p:sp>
      <p:sp>
        <p:nvSpPr>
          <p:cNvPr id="2" name="Rettangolo 1"/>
          <p:cNvSpPr/>
          <p:nvPr/>
        </p:nvSpPr>
        <p:spPr>
          <a:xfrm>
            <a:off x="3348038" y="549275"/>
            <a:ext cx="1757362" cy="1943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535363" y="5661025"/>
            <a:ext cx="1757362" cy="1193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40065C-60B5-4173-B3AB-F38BA3173D2F}" type="slidenum">
              <a:rPr lang="it-IT"/>
              <a:pPr>
                <a:defRPr/>
              </a:pPr>
              <a:t>47</a:t>
            </a:fld>
            <a:endParaRPr lang="it-IT"/>
          </a:p>
        </p:txBody>
      </p:sp>
      <p:pic>
        <p:nvPicPr>
          <p:cNvPr id="80898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8" y="1055688"/>
            <a:ext cx="7604125" cy="50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CasellaDiTesto 2"/>
          <p:cNvSpPr txBox="1">
            <a:spLocks noChangeArrowheads="1"/>
          </p:cNvSpPr>
          <p:nvPr/>
        </p:nvSpPr>
        <p:spPr bwMode="auto">
          <a:xfrm>
            <a:off x="323850" y="620713"/>
            <a:ext cx="4054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>
                <a:latin typeface="Comic Sans MS" pitchFamily="66" charset="0"/>
              </a:rPr>
              <a:t>Faccia anteriore della 3° vertebra cervicale</a:t>
            </a:r>
          </a:p>
        </p:txBody>
      </p:sp>
      <p:sp>
        <p:nvSpPr>
          <p:cNvPr id="80900" name="CasellaDiTesto 3"/>
          <p:cNvSpPr txBox="1">
            <a:spLocks noChangeArrowheads="1"/>
          </p:cNvSpPr>
          <p:nvPr/>
        </p:nvSpPr>
        <p:spPr bwMode="auto">
          <a:xfrm>
            <a:off x="4910138" y="620713"/>
            <a:ext cx="4029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>
                <a:latin typeface="Comic Sans MS" pitchFamily="66" charset="0"/>
              </a:rPr>
              <a:t>Faccia laterale della 3° vertebra cervicale</a:t>
            </a:r>
          </a:p>
        </p:txBody>
      </p:sp>
      <p:sp>
        <p:nvSpPr>
          <p:cNvPr id="80901" name="CasellaDiTesto 4"/>
          <p:cNvSpPr txBox="1">
            <a:spLocks noChangeArrowheads="1"/>
          </p:cNvSpPr>
          <p:nvPr/>
        </p:nvSpPr>
        <p:spPr bwMode="auto">
          <a:xfrm>
            <a:off x="2751138" y="6165850"/>
            <a:ext cx="4052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>
                <a:latin typeface="Comic Sans MS" pitchFamily="66" charset="0"/>
              </a:rPr>
              <a:t>Faccia superiore della 3° vertebra cervicale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751138" y="5157788"/>
            <a:ext cx="812800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137150" y="5610225"/>
            <a:ext cx="658813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5702300" y="5330825"/>
            <a:ext cx="719138" cy="30321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5854700" y="4852988"/>
            <a:ext cx="719138" cy="3048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348038" y="3438525"/>
            <a:ext cx="663575" cy="433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0907" name="CasellaDiTesto 10"/>
          <p:cNvSpPr txBox="1">
            <a:spLocks noChangeArrowheads="1"/>
          </p:cNvSpPr>
          <p:nvPr/>
        </p:nvSpPr>
        <p:spPr bwMode="auto">
          <a:xfrm>
            <a:off x="1455738" y="5184775"/>
            <a:ext cx="1419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Arteria e Vena Vertebrali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8DFA7-5BDE-414C-BC56-12198E133F74}" type="slidenum">
              <a:rPr lang="it-IT"/>
              <a:pPr>
                <a:defRPr/>
              </a:pPr>
              <a:t>48</a:t>
            </a:fld>
            <a:endParaRPr lang="it-IT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6705600" cy="609600"/>
          </a:xfrm>
        </p:spPr>
        <p:txBody>
          <a:bodyPr/>
          <a:lstStyle/>
          <a:p>
            <a:pPr eaLnBrk="1" hangingPunct="1"/>
            <a:r>
              <a:rPr lang="it-IT" altLang="it-IT" sz="2800" b="1" smtClean="0">
                <a:solidFill>
                  <a:srgbClr val="C00000"/>
                </a:solidFill>
                <a:latin typeface="Comic Sans MS" pitchFamily="66" charset="0"/>
              </a:rPr>
              <a:t>Atlante ed Epistrofeo</a:t>
            </a:r>
          </a:p>
        </p:txBody>
      </p:sp>
      <p:sp>
        <p:nvSpPr>
          <p:cNvPr id="81923" name="Text Box 7"/>
          <p:cNvSpPr txBox="1">
            <a:spLocks noChangeArrowheads="1"/>
          </p:cNvSpPr>
          <p:nvPr/>
        </p:nvSpPr>
        <p:spPr bwMode="auto">
          <a:xfrm>
            <a:off x="1042988" y="796925"/>
            <a:ext cx="6981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>
                <a:latin typeface="Comic Sans MS" pitchFamily="66" charset="0"/>
              </a:rPr>
              <a:t>Sorreggono la testa e ne permettono i movimenti</a:t>
            </a:r>
          </a:p>
        </p:txBody>
      </p:sp>
      <p:sp>
        <p:nvSpPr>
          <p:cNvPr id="81924" name="Text Box 8"/>
          <p:cNvSpPr txBox="1">
            <a:spLocks noChangeArrowheads="1"/>
          </p:cNvSpPr>
          <p:nvPr/>
        </p:nvSpPr>
        <p:spPr bwMode="auto">
          <a:xfrm>
            <a:off x="63500" y="2178050"/>
            <a:ext cx="29241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latin typeface="Comic Sans MS" pitchFamily="66" charset="0"/>
              </a:rPr>
              <a:t>La prima vertebra cervicale </a:t>
            </a:r>
          </a:p>
          <a:p>
            <a:r>
              <a:rPr lang="it-IT" altLang="it-IT" sz="1600">
                <a:latin typeface="Comic Sans MS" pitchFamily="66" charset="0"/>
              </a:rPr>
              <a:t>(atlante=C1) manca del corpo. </a:t>
            </a:r>
          </a:p>
          <a:p>
            <a:r>
              <a:rPr lang="it-IT" altLang="it-IT" sz="1600">
                <a:latin typeface="Comic Sans MS" pitchFamily="66" charset="0"/>
              </a:rPr>
              <a:t>I processi trasversi, molto </a:t>
            </a:r>
          </a:p>
          <a:p>
            <a:r>
              <a:rPr lang="it-IT" altLang="it-IT" sz="1600">
                <a:latin typeface="Comic Sans MS" pitchFamily="66" charset="0"/>
              </a:rPr>
              <a:t>estesi, sono denominati ALI</a:t>
            </a:r>
          </a:p>
          <a:p>
            <a:endParaRPr lang="it-IT" altLang="it-IT" sz="1600">
              <a:latin typeface="Comic Sans MS" pitchFamily="66" charset="0"/>
            </a:endParaRPr>
          </a:p>
          <a:p>
            <a:r>
              <a:rPr lang="it-IT" altLang="it-IT" sz="1600">
                <a:latin typeface="Comic Sans MS" pitchFamily="66" charset="0"/>
              </a:rPr>
              <a:t>Legamento trasverso: separa il foro in due parti</a:t>
            </a:r>
          </a:p>
        </p:txBody>
      </p:sp>
      <p:sp>
        <p:nvSpPr>
          <p:cNvPr id="81925" name="Text Box 9"/>
          <p:cNvSpPr txBox="1">
            <a:spLocks noChangeArrowheads="1"/>
          </p:cNvSpPr>
          <p:nvPr/>
        </p:nvSpPr>
        <p:spPr bwMode="auto">
          <a:xfrm>
            <a:off x="63500" y="4667250"/>
            <a:ext cx="26431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600">
                <a:latin typeface="Comic Sans MS" pitchFamily="66" charset="0"/>
              </a:rPr>
              <a:t>La seconda vertebra cervicale (epistrofeo=C2) presenta un processo articolare detto DENTE DELL’EPISTROFEO.</a:t>
            </a:r>
          </a:p>
          <a:p>
            <a:r>
              <a:rPr lang="it-IT" altLang="it-IT" sz="1600">
                <a:latin typeface="Comic Sans MS" pitchFamily="66" charset="0"/>
              </a:rPr>
              <a:t>Processi trasversi ridotti.</a:t>
            </a:r>
          </a:p>
        </p:txBody>
      </p:sp>
      <p:pic>
        <p:nvPicPr>
          <p:cNvPr id="81926" name="Segnaposto contenuto 3" descr="0623.gif"/>
          <p:cNvPicPr>
            <a:picLocks noGrp="1" noChangeAspect="1"/>
          </p:cNvPicPr>
          <p:nvPr>
            <p:ph/>
          </p:nvPr>
        </p:nvPicPr>
        <p:blipFill>
          <a:blip r:embed="rId3"/>
          <a:srcRect t="33109" b="40405"/>
          <a:stretch>
            <a:fillRect/>
          </a:stretch>
        </p:blipFill>
        <p:spPr>
          <a:xfrm>
            <a:off x="2740025" y="4448175"/>
            <a:ext cx="6403975" cy="2076450"/>
          </a:xfrm>
        </p:spPr>
      </p:pic>
      <p:pic>
        <p:nvPicPr>
          <p:cNvPr id="81927" name="Segnaposto contenuto 3" descr="0623.gif"/>
          <p:cNvPicPr>
            <a:picLocks noGrp="1" noChangeAspect="1"/>
          </p:cNvPicPr>
          <p:nvPr>
            <p:ph/>
          </p:nvPr>
        </p:nvPicPr>
        <p:blipFill>
          <a:blip r:embed="rId3"/>
          <a:srcRect b="67715"/>
          <a:stretch>
            <a:fillRect/>
          </a:stretch>
        </p:blipFill>
        <p:spPr>
          <a:xfrm>
            <a:off x="2906713" y="1617663"/>
            <a:ext cx="6270625" cy="2478087"/>
          </a:xfrm>
        </p:spPr>
      </p:pic>
      <p:sp>
        <p:nvSpPr>
          <p:cNvPr id="19464" name="CasellaDiTesto 10"/>
          <p:cNvSpPr txBox="1">
            <a:spLocks noChangeArrowheads="1"/>
          </p:cNvSpPr>
          <p:nvPr/>
        </p:nvSpPr>
        <p:spPr bwMode="auto">
          <a:xfrm>
            <a:off x="471488" y="1778000"/>
            <a:ext cx="1101725" cy="4000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it-IT" altLang="it-IT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Atlante</a:t>
            </a:r>
          </a:p>
        </p:txBody>
      </p:sp>
      <p:sp>
        <p:nvSpPr>
          <p:cNvPr id="19465" name="CasellaDiTesto 11"/>
          <p:cNvSpPr txBox="1">
            <a:spLocks noChangeArrowheads="1"/>
          </p:cNvSpPr>
          <p:nvPr/>
        </p:nvSpPr>
        <p:spPr bwMode="auto">
          <a:xfrm>
            <a:off x="107950" y="4251325"/>
            <a:ext cx="2590800" cy="4000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it-IT" altLang="it-IT" sz="20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Epistrofeo (o Asse)</a:t>
            </a:r>
            <a:endParaRPr lang="it-IT" altLang="it-IT" sz="20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435600" y="1628775"/>
            <a:ext cx="431800" cy="349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319713" y="3579813"/>
            <a:ext cx="431800" cy="349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4" name="Connettore 2 3"/>
          <p:cNvCxnSpPr/>
          <p:nvPr/>
        </p:nvCxnSpPr>
        <p:spPr>
          <a:xfrm>
            <a:off x="3779838" y="1778000"/>
            <a:ext cx="647700" cy="714375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3" name="CasellaDiTesto 13"/>
          <p:cNvSpPr txBox="1">
            <a:spLocks noChangeArrowheads="1"/>
          </p:cNvSpPr>
          <p:nvPr/>
        </p:nvSpPr>
        <p:spPr bwMode="auto">
          <a:xfrm>
            <a:off x="3006725" y="1544638"/>
            <a:ext cx="13017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Masse laterali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716463" y="3595688"/>
            <a:ext cx="431800" cy="34925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17" name="Connettore 2 16"/>
          <p:cNvCxnSpPr/>
          <p:nvPr/>
        </p:nvCxnSpPr>
        <p:spPr>
          <a:xfrm>
            <a:off x="4787900" y="1576388"/>
            <a:ext cx="360363" cy="1565275"/>
          </a:xfrm>
          <a:prstGeom prst="straightConnector1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6" name="CasellaDiTesto 18"/>
          <p:cNvSpPr txBox="1">
            <a:spLocks noChangeArrowheads="1"/>
          </p:cNvSpPr>
          <p:nvPr/>
        </p:nvSpPr>
        <p:spPr bwMode="auto">
          <a:xfrm>
            <a:off x="3992563" y="1352550"/>
            <a:ext cx="1733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Fossetta del dente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7588250" y="1647825"/>
            <a:ext cx="431800" cy="34925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1938" name="CasellaDiTesto 20"/>
          <p:cNvSpPr txBox="1">
            <a:spLocks noChangeArrowheads="1"/>
          </p:cNvSpPr>
          <p:nvPr/>
        </p:nvSpPr>
        <p:spPr bwMode="auto">
          <a:xfrm>
            <a:off x="3635375" y="3890963"/>
            <a:ext cx="12017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100" b="1">
                <a:latin typeface="Comic Sans MS" pitchFamily="66" charset="0"/>
              </a:rPr>
              <a:t>(Concave ed allungate)</a:t>
            </a:r>
          </a:p>
        </p:txBody>
      </p:sp>
      <p:sp>
        <p:nvSpPr>
          <p:cNvPr id="81939" name="CasellaDiTesto 21"/>
          <p:cNvSpPr txBox="1">
            <a:spLocks noChangeArrowheads="1"/>
          </p:cNvSpPr>
          <p:nvPr/>
        </p:nvSpPr>
        <p:spPr bwMode="auto">
          <a:xfrm>
            <a:off x="6478588" y="3849688"/>
            <a:ext cx="7207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100" b="1">
                <a:latin typeface="Comic Sans MS" pitchFamily="66" charset="0"/>
              </a:rPr>
              <a:t>(Piane)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3963988" y="5918200"/>
            <a:ext cx="344487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4092575" y="3632200"/>
            <a:ext cx="431800" cy="34925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6478588" y="3632200"/>
            <a:ext cx="720725" cy="25876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6213475" y="5594350"/>
            <a:ext cx="431800" cy="34766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7" name="Rettangolo 26"/>
          <p:cNvSpPr/>
          <p:nvPr/>
        </p:nvSpPr>
        <p:spPr>
          <a:xfrm>
            <a:off x="6645275" y="5419725"/>
            <a:ext cx="431800" cy="34766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5B01B6-F76B-4BF3-997E-74C848B12A4D}" type="slidenum">
              <a:rPr lang="it-IT"/>
              <a:pPr>
                <a:defRPr/>
              </a:pPr>
              <a:t>49</a:t>
            </a:fld>
            <a:endParaRPr lang="it-IT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00013"/>
            <a:ext cx="7918450" cy="1484313"/>
          </a:xfrm>
        </p:spPr>
        <p:txBody>
          <a:bodyPr/>
          <a:lstStyle/>
          <a:p>
            <a:pPr eaLnBrk="1" hangingPunct="1"/>
            <a:r>
              <a:rPr lang="it-IT" sz="3200" b="1" smtClean="0">
                <a:latin typeface="Comic Sans MS" pitchFamily="66" charset="0"/>
              </a:rPr>
              <a:t>Articolazioni cranio-vertebrali:</a:t>
            </a:r>
            <a:r>
              <a:rPr lang="it-IT" sz="3200" b="1" smtClean="0">
                <a:solidFill>
                  <a:srgbClr val="C00000"/>
                </a:solidFill>
                <a:latin typeface="Comic Sans MS" pitchFamily="66" charset="0"/>
              </a:rPr>
              <a:t>                      </a:t>
            </a:r>
            <a:r>
              <a:rPr lang="it-IT" sz="2800" b="1" smtClean="0">
                <a:solidFill>
                  <a:srgbClr val="C00000"/>
                </a:solidFill>
                <a:latin typeface="Comic Sans MS" pitchFamily="66" charset="0"/>
              </a:rPr>
              <a:t>Articolazioni atlanto-occipitali</a:t>
            </a:r>
          </a:p>
        </p:txBody>
      </p:sp>
      <p:pic>
        <p:nvPicPr>
          <p:cNvPr id="83971" name="Picture 4" descr="cranio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268413"/>
            <a:ext cx="3973512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5" descr="cranio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9725" y="1268413"/>
            <a:ext cx="2798763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6051550" y="4090988"/>
            <a:ext cx="1296988" cy="2873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5795963" y="1308100"/>
            <a:ext cx="792162" cy="4318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00492C-0CF9-4DBD-A1DB-D206440BB534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1042988" y="5589588"/>
            <a:ext cx="7129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 b="1">
                <a:solidFill>
                  <a:schemeClr val="tx2"/>
                </a:solidFill>
                <a:latin typeface="Comic Sans MS" pitchFamily="66" charset="0"/>
              </a:rPr>
              <a:t>Fosse craniche: Anteriore; Media; Posteriore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360363" y="231775"/>
            <a:ext cx="78120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 b="1">
                <a:solidFill>
                  <a:srgbClr val="FF3300"/>
                </a:solidFill>
                <a:latin typeface="Comic Sans MS" pitchFamily="66" charset="0"/>
              </a:rPr>
              <a:t>Neurocranio: </a:t>
            </a:r>
            <a:r>
              <a:rPr lang="it-IT" altLang="it-IT" sz="2400" b="1">
                <a:solidFill>
                  <a:srgbClr val="000000"/>
                </a:solidFill>
                <a:latin typeface="Comic Sans MS" pitchFamily="66" charset="0"/>
              </a:rPr>
              <a:t>basicranio -&gt; faccia interna</a:t>
            </a:r>
          </a:p>
        </p:txBody>
      </p:sp>
      <p:pic>
        <p:nvPicPr>
          <p:cNvPr id="22532" name="Segnaposto contenuto 5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4925" y="981075"/>
            <a:ext cx="9023350" cy="38877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8788BB-F6BB-4E7B-9EB8-56FCCEA9FC81}" type="slidenum">
              <a:rPr lang="it-IT"/>
              <a:pPr>
                <a:defRPr/>
              </a:pPr>
              <a:t>50</a:t>
            </a:fld>
            <a:endParaRPr lang="it-IT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80963"/>
            <a:ext cx="7488237" cy="1763712"/>
          </a:xfrm>
        </p:spPr>
        <p:txBody>
          <a:bodyPr/>
          <a:lstStyle/>
          <a:p>
            <a:pPr eaLnBrk="1" hangingPunct="1"/>
            <a:r>
              <a:rPr lang="it-IT" altLang="it-IT" sz="2800" b="1" smtClean="0">
                <a:solidFill>
                  <a:srgbClr val="C00000"/>
                </a:solidFill>
                <a:latin typeface="Comic Sans MS" pitchFamily="66" charset="0"/>
              </a:rPr>
              <a:t>Articolazione atlanto-epistrofica mediana o atlo-odontoidea </a:t>
            </a:r>
            <a:r>
              <a:rPr lang="it-IT" altLang="it-IT" sz="2000" b="1" smtClean="0">
                <a:solidFill>
                  <a:srgbClr val="C00000"/>
                </a:solidFill>
                <a:latin typeface="Comic Sans MS" pitchFamily="66" charset="0"/>
              </a:rPr>
              <a:t>(tra Atlante ed Epistrofeo) </a:t>
            </a:r>
            <a:r>
              <a:rPr lang="it-IT" altLang="it-IT" sz="2800" b="1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it-IT" altLang="it-IT" sz="2800" b="1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it-IT" altLang="it-IT" sz="2400" smtClean="0">
                <a:solidFill>
                  <a:srgbClr val="C00000"/>
                </a:solidFill>
                <a:latin typeface="Comic Sans MS" pitchFamily="66" charset="0"/>
              </a:rPr>
              <a:t>(ginglimo assiale o trocoide)</a:t>
            </a:r>
          </a:p>
        </p:txBody>
      </p:sp>
      <p:pic>
        <p:nvPicPr>
          <p:cNvPr id="84995" name="Segnaposto contenuto 3" descr="0623.gif"/>
          <p:cNvPicPr>
            <a:picLocks noChangeAspect="1"/>
          </p:cNvPicPr>
          <p:nvPr/>
        </p:nvPicPr>
        <p:blipFill>
          <a:blip r:embed="rId3"/>
          <a:srcRect l="18739" t="59653" b="16333"/>
          <a:stretch>
            <a:fillRect/>
          </a:stretch>
        </p:blipFill>
        <p:spPr bwMode="auto">
          <a:xfrm>
            <a:off x="152400" y="1668463"/>
            <a:ext cx="88439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CasellaDiTesto 3"/>
          <p:cNvSpPr txBox="1">
            <a:spLocks noChangeArrowheads="1"/>
          </p:cNvSpPr>
          <p:nvPr/>
        </p:nvSpPr>
        <p:spPr bwMode="auto">
          <a:xfrm>
            <a:off x="468313" y="5410200"/>
            <a:ext cx="8369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Il dente funziona da perno per la rotazione: no disco intervertebrale</a:t>
            </a:r>
          </a:p>
          <a:p>
            <a:r>
              <a:rPr lang="it-IT" altLang="it-IT" sz="2000">
                <a:latin typeface="Comic Sans MS" pitchFamily="66" charset="0"/>
              </a:rPr>
              <a:t>Questa articolazione serve per dire “no”</a:t>
            </a:r>
          </a:p>
          <a:p>
            <a:r>
              <a:rPr lang="it-IT" altLang="it-IT" sz="2000">
                <a:latin typeface="Comic Sans MS" pitchFamily="66" charset="0"/>
              </a:rPr>
              <a:t>Attenzione: problema della dislocazione!!!</a:t>
            </a:r>
          </a:p>
        </p:txBody>
      </p:sp>
      <p:sp>
        <p:nvSpPr>
          <p:cNvPr id="84997" name="CasellaDiTesto 4"/>
          <p:cNvSpPr txBox="1">
            <a:spLocks noChangeArrowheads="1"/>
          </p:cNvSpPr>
          <p:nvPr/>
        </p:nvSpPr>
        <p:spPr bwMode="auto">
          <a:xfrm>
            <a:off x="7307263" y="1443038"/>
            <a:ext cx="129698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Arco anteriore</a:t>
            </a:r>
          </a:p>
        </p:txBody>
      </p:sp>
      <p:cxnSp>
        <p:nvCxnSpPr>
          <p:cNvPr id="3" name="Connettore 2 2"/>
          <p:cNvCxnSpPr/>
          <p:nvPr/>
        </p:nvCxnSpPr>
        <p:spPr>
          <a:xfrm flipH="1">
            <a:off x="7307263" y="1668463"/>
            <a:ext cx="288925" cy="392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C0365A-3322-40A0-B0F9-2EDC49EA38F6}" type="slidenum">
              <a:rPr lang="it-IT"/>
              <a:pPr>
                <a:defRPr/>
              </a:pPr>
              <a:t>51</a:t>
            </a:fld>
            <a:endParaRPr lang="it-IT"/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172200" cy="533400"/>
          </a:xfrm>
        </p:spPr>
        <p:txBody>
          <a:bodyPr/>
          <a:lstStyle/>
          <a:p>
            <a:pPr eaLnBrk="1" hangingPunct="1"/>
            <a:r>
              <a:rPr lang="it-IT" altLang="it-IT" sz="2800" b="1" smtClean="0">
                <a:solidFill>
                  <a:srgbClr val="C00000"/>
                </a:solidFill>
                <a:latin typeface="Comic Sans MS" pitchFamily="66" charset="0"/>
              </a:rPr>
              <a:t>Vertebre CERVICALI</a:t>
            </a:r>
          </a:p>
        </p:txBody>
      </p:sp>
      <p:pic>
        <p:nvPicPr>
          <p:cNvPr id="87043" name="Picture 4" descr="fi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0" y="504825"/>
            <a:ext cx="6324600" cy="6356350"/>
          </a:xfrm>
        </p:spPr>
      </p:pic>
      <p:sp>
        <p:nvSpPr>
          <p:cNvPr id="87044" name="Line 5"/>
          <p:cNvSpPr>
            <a:spLocks noChangeShapeType="1"/>
          </p:cNvSpPr>
          <p:nvPr/>
        </p:nvSpPr>
        <p:spPr bwMode="auto">
          <a:xfrm>
            <a:off x="5105400" y="6400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87045" name="Text Box 6"/>
          <p:cNvSpPr txBox="1">
            <a:spLocks noChangeArrowheads="1"/>
          </p:cNvSpPr>
          <p:nvPr/>
        </p:nvSpPr>
        <p:spPr bwMode="auto">
          <a:xfrm>
            <a:off x="5715000" y="5883275"/>
            <a:ext cx="3033713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>
                <a:latin typeface="Comic Sans MS" pitchFamily="66" charset="0"/>
              </a:rPr>
              <a:t>Vertebra prominente</a:t>
            </a:r>
          </a:p>
        </p:txBody>
      </p:sp>
      <p:sp>
        <p:nvSpPr>
          <p:cNvPr id="87046" name="Text Box 7"/>
          <p:cNvSpPr txBox="1">
            <a:spLocks noChangeArrowheads="1"/>
          </p:cNvSpPr>
          <p:nvPr/>
        </p:nvSpPr>
        <p:spPr bwMode="auto">
          <a:xfrm>
            <a:off x="5292725" y="3200400"/>
            <a:ext cx="2174875" cy="854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>
                <a:latin typeface="Comic Sans MS" pitchFamily="66" charset="0"/>
              </a:rPr>
              <a:t>C2-C6 </a:t>
            </a:r>
          </a:p>
          <a:p>
            <a:pPr>
              <a:spcBef>
                <a:spcPct val="50000"/>
              </a:spcBef>
            </a:pPr>
            <a:r>
              <a:rPr lang="it-IT" altLang="it-IT" sz="2000">
                <a:latin typeface="Comic Sans MS" pitchFamily="66" charset="0"/>
              </a:rPr>
              <a:t>Pr. Spinosi Bifidi</a:t>
            </a:r>
          </a:p>
        </p:txBody>
      </p:sp>
      <p:sp>
        <p:nvSpPr>
          <p:cNvPr id="8" name="Rettangolo 7"/>
          <p:cNvSpPr/>
          <p:nvPr/>
        </p:nvSpPr>
        <p:spPr>
          <a:xfrm>
            <a:off x="3535363" y="5661025"/>
            <a:ext cx="1757362" cy="1193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6D7F5-1041-485A-9B6A-77687BE3F223}" type="slidenum">
              <a:rPr lang="it-IT"/>
              <a:pPr>
                <a:defRPr/>
              </a:pPr>
              <a:t>52</a:t>
            </a:fld>
            <a:endParaRPr lang="it-IT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15888"/>
            <a:ext cx="6019800" cy="685800"/>
          </a:xfrm>
        </p:spPr>
        <p:txBody>
          <a:bodyPr/>
          <a:lstStyle/>
          <a:p>
            <a:pPr eaLnBrk="1" hangingPunct="1"/>
            <a:r>
              <a:rPr lang="it-IT" altLang="it-IT" sz="2800" b="1" smtClean="0">
                <a:solidFill>
                  <a:srgbClr val="C00000"/>
                </a:solidFill>
                <a:latin typeface="Comic Sans MS" pitchFamily="66" charset="0"/>
              </a:rPr>
              <a:t>Vertebre TORACICHE</a:t>
            </a:r>
          </a:p>
        </p:txBody>
      </p:sp>
      <p:pic>
        <p:nvPicPr>
          <p:cNvPr id="89091" name="Picture 4" descr="fi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1775" y="1403350"/>
            <a:ext cx="8759825" cy="3240088"/>
          </a:xfrm>
        </p:spPr>
      </p:pic>
      <p:sp>
        <p:nvSpPr>
          <p:cNvPr id="89092" name="CasellaDiTesto 3"/>
          <p:cNvSpPr txBox="1">
            <a:spLocks noChangeArrowheads="1"/>
          </p:cNvSpPr>
          <p:nvPr/>
        </p:nvSpPr>
        <p:spPr bwMode="auto">
          <a:xfrm>
            <a:off x="304800" y="1033463"/>
            <a:ext cx="4437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NB: faccette articolari per le coste</a:t>
            </a:r>
          </a:p>
        </p:txBody>
      </p:sp>
      <p:sp>
        <p:nvSpPr>
          <p:cNvPr id="4" name="Rettangolo arrotondato 3"/>
          <p:cNvSpPr/>
          <p:nvPr/>
        </p:nvSpPr>
        <p:spPr>
          <a:xfrm>
            <a:off x="6794500" y="3643313"/>
            <a:ext cx="1584325" cy="6477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304800" y="1898650"/>
            <a:ext cx="2057400" cy="6477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89095" name="CasellaDiTesto 3"/>
          <p:cNvSpPr txBox="1">
            <a:spLocks noChangeArrowheads="1"/>
          </p:cNvSpPr>
          <p:nvPr/>
        </p:nvSpPr>
        <p:spPr bwMode="auto">
          <a:xfrm>
            <a:off x="0" y="4997450"/>
            <a:ext cx="88931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1600">
                <a:latin typeface="Comic Sans MS" pitchFamily="66" charset="0"/>
              </a:rPr>
              <a:t>Vertebre toraciche con caratteristiche distintive:</a:t>
            </a:r>
          </a:p>
          <a:p>
            <a:endParaRPr lang="it-IT" altLang="it-IT" sz="1600">
              <a:latin typeface="Comic Sans MS" pitchFamily="66" charset="0"/>
            </a:endParaRPr>
          </a:p>
          <a:p>
            <a:r>
              <a:rPr lang="it-IT" altLang="it-IT" sz="1600">
                <a:latin typeface="Comic Sans MS" pitchFamily="66" charset="0"/>
              </a:rPr>
              <a:t>1°: faccetta articolare superiore per la prima costa e semifaccetta inferiore per la seconda</a:t>
            </a:r>
          </a:p>
          <a:p>
            <a:endParaRPr lang="it-IT" altLang="it-IT" sz="1600">
              <a:latin typeface="Comic Sans MS" pitchFamily="66" charset="0"/>
            </a:endParaRPr>
          </a:p>
          <a:p>
            <a:r>
              <a:rPr lang="it-IT" altLang="it-IT" sz="1600">
                <a:latin typeface="Comic Sans MS" pitchFamily="66" charset="0"/>
              </a:rPr>
              <a:t>10°: faccetta articolare superiore per la decima costa </a:t>
            </a:r>
          </a:p>
          <a:p>
            <a:endParaRPr lang="it-IT" altLang="it-IT" sz="1600">
              <a:latin typeface="Comic Sans MS" pitchFamily="66" charset="0"/>
            </a:endParaRPr>
          </a:p>
          <a:p>
            <a:r>
              <a:rPr lang="it-IT" altLang="it-IT" sz="1600">
                <a:latin typeface="Comic Sans MS" pitchFamily="66" charset="0"/>
              </a:rPr>
              <a:t>11° e 12°: si articolano con le coste solo a livello della testa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0D68FE-4529-4621-9AF2-C024A452D9B0}" type="slidenum">
              <a:rPr lang="it-IT"/>
              <a:pPr>
                <a:defRPr/>
              </a:pPr>
              <a:t>53</a:t>
            </a:fld>
            <a:endParaRPr lang="it-IT"/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55750" y="152400"/>
            <a:ext cx="6400800" cy="609600"/>
          </a:xfrm>
        </p:spPr>
        <p:txBody>
          <a:bodyPr/>
          <a:lstStyle/>
          <a:p>
            <a:pPr eaLnBrk="1" hangingPunct="1"/>
            <a:r>
              <a:rPr lang="it-IT" altLang="it-IT" sz="2800" b="1" smtClean="0">
                <a:solidFill>
                  <a:srgbClr val="C00000"/>
                </a:solidFill>
                <a:latin typeface="Comic Sans MS" pitchFamily="66" charset="0"/>
              </a:rPr>
              <a:t>Vertebre LOMBARI</a:t>
            </a:r>
          </a:p>
        </p:txBody>
      </p:sp>
      <p:pic>
        <p:nvPicPr>
          <p:cNvPr id="91139" name="Segnaposto contenuto 3" descr="0625.gif"/>
          <p:cNvPicPr>
            <a:picLocks noChangeAspect="1"/>
          </p:cNvPicPr>
          <p:nvPr/>
        </p:nvPicPr>
        <p:blipFill>
          <a:blip r:embed="rId3"/>
          <a:srcRect l="2740" t="288" b="23981"/>
          <a:stretch>
            <a:fillRect/>
          </a:stretch>
        </p:blipFill>
        <p:spPr bwMode="auto">
          <a:xfrm>
            <a:off x="525463" y="762000"/>
            <a:ext cx="8161337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ttore 1 2"/>
          <p:cNvCxnSpPr>
            <a:endCxn id="91141" idx="0"/>
          </p:cNvCxnSpPr>
          <p:nvPr/>
        </p:nvCxnSpPr>
        <p:spPr>
          <a:xfrm>
            <a:off x="3419475" y="4699000"/>
            <a:ext cx="568325" cy="890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41" name="CasellaDiTesto 3"/>
          <p:cNvSpPr txBox="1">
            <a:spLocks noChangeArrowheads="1"/>
          </p:cNvSpPr>
          <p:nvPr/>
        </p:nvSpPr>
        <p:spPr bwMode="auto">
          <a:xfrm>
            <a:off x="3476625" y="5589588"/>
            <a:ext cx="1023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>
                <a:latin typeface="Comic Sans MS" pitchFamily="66" charset="0"/>
              </a:rPr>
              <a:t>Processo accessorio</a:t>
            </a:r>
          </a:p>
        </p:txBody>
      </p:sp>
      <p:sp>
        <p:nvSpPr>
          <p:cNvPr id="7" name="Rettangolo 6"/>
          <p:cNvSpPr/>
          <p:nvPr/>
        </p:nvSpPr>
        <p:spPr>
          <a:xfrm>
            <a:off x="4284663" y="4724400"/>
            <a:ext cx="574675" cy="31591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cxnSp>
        <p:nvCxnSpPr>
          <p:cNvPr id="9" name="Connettore 1 8"/>
          <p:cNvCxnSpPr>
            <a:stCxn id="7" idx="0"/>
          </p:cNvCxnSpPr>
          <p:nvPr/>
        </p:nvCxnSpPr>
        <p:spPr>
          <a:xfrm flipH="1" flipV="1">
            <a:off x="3476625" y="3573463"/>
            <a:ext cx="1095375" cy="115093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44" name="CasellaDiTesto 11"/>
          <p:cNvSpPr txBox="1">
            <a:spLocks noChangeArrowheads="1"/>
          </p:cNvSpPr>
          <p:nvPr/>
        </p:nvSpPr>
        <p:spPr bwMode="auto">
          <a:xfrm>
            <a:off x="2951163" y="3217863"/>
            <a:ext cx="1023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>
                <a:latin typeface="Comic Sans MS" pitchFamily="66" charset="0"/>
              </a:rPr>
              <a:t>Processo costiforme</a:t>
            </a:r>
          </a:p>
        </p:txBody>
      </p:sp>
      <p:cxnSp>
        <p:nvCxnSpPr>
          <p:cNvPr id="13" name="Connettore 1 12"/>
          <p:cNvCxnSpPr/>
          <p:nvPr/>
        </p:nvCxnSpPr>
        <p:spPr>
          <a:xfrm flipV="1">
            <a:off x="971550" y="4427538"/>
            <a:ext cx="2270125" cy="11620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46" name="CasellaDiTesto 14"/>
          <p:cNvSpPr txBox="1">
            <a:spLocks noChangeArrowheads="1"/>
          </p:cNvSpPr>
          <p:nvPr/>
        </p:nvSpPr>
        <p:spPr bwMode="auto">
          <a:xfrm>
            <a:off x="323850" y="5516563"/>
            <a:ext cx="1022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1200" b="1">
                <a:latin typeface="Comic Sans MS" pitchFamily="66" charset="0"/>
              </a:rPr>
              <a:t>Tubercolo mammillare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810392-84BD-4915-94D0-5634446886C4}" type="slidenum">
              <a:rPr lang="it-IT"/>
              <a:pPr>
                <a:defRPr/>
              </a:pPr>
              <a:t>54</a:t>
            </a:fld>
            <a:endParaRPr lang="it-IT"/>
          </a:p>
        </p:txBody>
      </p:sp>
      <p:pic>
        <p:nvPicPr>
          <p:cNvPr id="93186" name="Picture 4" descr="fi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513138" y="152400"/>
            <a:ext cx="5402262" cy="6510338"/>
          </a:xfrm>
        </p:spPr>
      </p:pic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673100" y="333375"/>
            <a:ext cx="45466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  <a:cs typeface="Simplified Arabic Fixed" pitchFamily="49" charset="-78"/>
              </a:rPr>
              <a:t>Osso SACRO</a:t>
            </a:r>
          </a:p>
        </p:txBody>
      </p:sp>
      <p:sp>
        <p:nvSpPr>
          <p:cNvPr id="93188" name="Text Box 6"/>
          <p:cNvSpPr txBox="1">
            <a:spLocks noChangeArrowheads="1"/>
          </p:cNvSpPr>
          <p:nvPr/>
        </p:nvSpPr>
        <p:spPr bwMode="auto">
          <a:xfrm>
            <a:off x="0" y="1828800"/>
            <a:ext cx="3203575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>
                <a:latin typeface="Comic Sans MS" pitchFamily="66" charset="0"/>
              </a:rPr>
              <a:t>Forma di piramide quadrangolare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it-IT" altLang="it-IT" sz="2000">
                <a:latin typeface="Comic Sans MS" pitchFamily="66" charset="0"/>
              </a:rPr>
              <a:t>Base, 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it-IT" altLang="it-IT" sz="2000">
                <a:latin typeface="Comic Sans MS" pitchFamily="66" charset="0"/>
              </a:rPr>
              <a:t>apice, 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it-IT" altLang="it-IT" sz="2000">
                <a:latin typeface="Comic Sans MS" pitchFamily="66" charset="0"/>
              </a:rPr>
              <a:t>faccia pelvica, 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it-IT" altLang="it-IT" sz="2000">
                <a:latin typeface="Comic Sans MS" pitchFamily="66" charset="0"/>
              </a:rPr>
              <a:t>faccia posteriore , 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it-IT" altLang="it-IT" sz="2000">
                <a:latin typeface="Comic Sans MS" pitchFamily="66" charset="0"/>
              </a:rPr>
              <a:t>facce laterali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0B8521-5789-4FD4-B10B-D9B50FF21662}" type="slidenum">
              <a:rPr lang="it-IT"/>
              <a:pPr>
                <a:defRPr/>
              </a:pPr>
              <a:t>55</a:t>
            </a:fld>
            <a:endParaRPr lang="it-IT"/>
          </a:p>
        </p:txBody>
      </p:sp>
      <p:pic>
        <p:nvPicPr>
          <p:cNvPr id="95234" name="Picture 4" descr="fi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228600"/>
            <a:ext cx="7265988" cy="6456363"/>
          </a:xfrm>
        </p:spPr>
      </p:pic>
      <p:sp>
        <p:nvSpPr>
          <p:cNvPr id="95235" name="Text Box 6"/>
          <p:cNvSpPr txBox="1">
            <a:spLocks noChangeArrowheads="1"/>
          </p:cNvSpPr>
          <p:nvPr/>
        </p:nvSpPr>
        <p:spPr bwMode="auto">
          <a:xfrm>
            <a:off x="1187450" y="2133600"/>
            <a:ext cx="15843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1400">
                <a:latin typeface="Times New Roman" pitchFamily="18" charset="0"/>
              </a:rPr>
              <a:t>Margine anteriore prominente</a:t>
            </a:r>
          </a:p>
        </p:txBody>
      </p:sp>
      <p:sp>
        <p:nvSpPr>
          <p:cNvPr id="95236" name="Rectangle 7"/>
          <p:cNvSpPr>
            <a:spLocks noChangeArrowheads="1"/>
          </p:cNvSpPr>
          <p:nvPr/>
        </p:nvSpPr>
        <p:spPr bwMode="auto">
          <a:xfrm>
            <a:off x="1116013" y="1773238"/>
            <a:ext cx="1439862" cy="10795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>
              <a:latin typeface="Times New Roman" pitchFamily="18" charset="0"/>
            </a:endParaRPr>
          </a:p>
        </p:txBody>
      </p:sp>
      <p:sp>
        <p:nvSpPr>
          <p:cNvPr id="95237" name="Text Box 8"/>
          <p:cNvSpPr txBox="1">
            <a:spLocks noChangeArrowheads="1"/>
          </p:cNvSpPr>
          <p:nvPr/>
        </p:nvSpPr>
        <p:spPr bwMode="auto">
          <a:xfrm>
            <a:off x="6400800" y="6019800"/>
            <a:ext cx="21336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400">
                <a:latin typeface="Helvetica" pitchFamily="34" charset="0"/>
              </a:rPr>
              <a:t>(residuo vertebre </a:t>
            </a:r>
          </a:p>
          <a:p>
            <a:r>
              <a:rPr lang="it-IT" altLang="it-IT" sz="1400">
                <a:latin typeface="Helvetica" pitchFamily="34" charset="0"/>
              </a:rPr>
              <a:t>della coda)</a:t>
            </a:r>
          </a:p>
          <a:p>
            <a:endParaRPr lang="it-IT" altLang="it-IT" sz="1400">
              <a:latin typeface="Times New Roman" pitchFamily="18" charset="0"/>
            </a:endParaRPr>
          </a:p>
        </p:txBody>
      </p:sp>
      <p:sp>
        <p:nvSpPr>
          <p:cNvPr id="95238" name="Rectangle 9"/>
          <p:cNvSpPr>
            <a:spLocks noChangeArrowheads="1"/>
          </p:cNvSpPr>
          <p:nvPr/>
        </p:nvSpPr>
        <p:spPr bwMode="auto">
          <a:xfrm>
            <a:off x="3581400" y="4876800"/>
            <a:ext cx="1524000" cy="1219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>
              <a:latin typeface="Times New Roman" pitchFamily="18" charset="0"/>
            </a:endParaRPr>
          </a:p>
        </p:txBody>
      </p:sp>
      <p:sp>
        <p:nvSpPr>
          <p:cNvPr id="95239" name="Rectangle 10"/>
          <p:cNvSpPr>
            <a:spLocks noChangeArrowheads="1"/>
          </p:cNvSpPr>
          <p:nvPr/>
        </p:nvSpPr>
        <p:spPr bwMode="auto">
          <a:xfrm>
            <a:off x="1143000" y="3200400"/>
            <a:ext cx="1439863" cy="838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>
              <a:latin typeface="Times New Roman" pitchFamily="18" charset="0"/>
            </a:endParaRPr>
          </a:p>
        </p:txBody>
      </p:sp>
      <p:sp>
        <p:nvSpPr>
          <p:cNvPr id="95240" name="Rectangle 11"/>
          <p:cNvSpPr>
            <a:spLocks noChangeArrowheads="1"/>
          </p:cNvSpPr>
          <p:nvPr/>
        </p:nvSpPr>
        <p:spPr bwMode="auto">
          <a:xfrm>
            <a:off x="6324600" y="685800"/>
            <a:ext cx="1439863" cy="838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>
              <a:latin typeface="Times New Roman" pitchFamily="18" charset="0"/>
            </a:endParaRPr>
          </a:p>
        </p:txBody>
      </p:sp>
      <p:sp>
        <p:nvSpPr>
          <p:cNvPr id="95241" name="Rectangle 12"/>
          <p:cNvSpPr>
            <a:spLocks noChangeArrowheads="1"/>
          </p:cNvSpPr>
          <p:nvPr/>
        </p:nvSpPr>
        <p:spPr bwMode="auto">
          <a:xfrm>
            <a:off x="1219200" y="609600"/>
            <a:ext cx="1439863" cy="4572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C46F8B-3D13-47A0-8AA1-547624350201}" type="slidenum">
              <a:rPr lang="it-IT"/>
              <a:pPr>
                <a:defRPr/>
              </a:pPr>
              <a:t>56</a:t>
            </a:fld>
            <a:endParaRPr lang="it-IT"/>
          </a:p>
        </p:txBody>
      </p:sp>
      <p:pic>
        <p:nvPicPr>
          <p:cNvPr id="97282" name="Picture 4" descr="fi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74700" y="152400"/>
            <a:ext cx="7759700" cy="6637338"/>
          </a:xfrm>
        </p:spPr>
      </p:pic>
      <p:sp>
        <p:nvSpPr>
          <p:cNvPr id="97283" name="Rectangle 10"/>
          <p:cNvSpPr>
            <a:spLocks noChangeArrowheads="1"/>
          </p:cNvSpPr>
          <p:nvPr/>
        </p:nvSpPr>
        <p:spPr bwMode="auto">
          <a:xfrm>
            <a:off x="6443663" y="1484313"/>
            <a:ext cx="1296987" cy="5762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>
              <a:latin typeface="Times New Roman" pitchFamily="18" charset="0"/>
            </a:endParaRPr>
          </a:p>
        </p:txBody>
      </p:sp>
      <p:sp>
        <p:nvSpPr>
          <p:cNvPr id="97284" name="Rectangle 11"/>
          <p:cNvSpPr>
            <a:spLocks noChangeArrowheads="1"/>
          </p:cNvSpPr>
          <p:nvPr/>
        </p:nvSpPr>
        <p:spPr bwMode="auto">
          <a:xfrm>
            <a:off x="900113" y="2957513"/>
            <a:ext cx="1584325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>
              <a:latin typeface="Times New Roman" pitchFamily="18" charset="0"/>
            </a:endParaRPr>
          </a:p>
        </p:txBody>
      </p:sp>
      <p:sp>
        <p:nvSpPr>
          <p:cNvPr id="97285" name="Rectangle 13"/>
          <p:cNvSpPr>
            <a:spLocks noChangeArrowheads="1"/>
          </p:cNvSpPr>
          <p:nvPr/>
        </p:nvSpPr>
        <p:spPr bwMode="auto">
          <a:xfrm>
            <a:off x="900113" y="1484313"/>
            <a:ext cx="1079500" cy="5762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>
              <a:latin typeface="Times New Roman" pitchFamily="18" charset="0"/>
            </a:endParaRPr>
          </a:p>
        </p:txBody>
      </p:sp>
      <p:sp>
        <p:nvSpPr>
          <p:cNvPr id="97286" name="Rectangle 17"/>
          <p:cNvSpPr>
            <a:spLocks noChangeArrowheads="1"/>
          </p:cNvSpPr>
          <p:nvPr/>
        </p:nvSpPr>
        <p:spPr bwMode="auto">
          <a:xfrm>
            <a:off x="990600" y="4343400"/>
            <a:ext cx="1439863" cy="609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>
              <a:latin typeface="Times New Roman" pitchFamily="18" charset="0"/>
            </a:endParaRPr>
          </a:p>
        </p:txBody>
      </p:sp>
      <p:sp>
        <p:nvSpPr>
          <p:cNvPr id="97287" name="Rectangle 10"/>
          <p:cNvSpPr>
            <a:spLocks noChangeArrowheads="1"/>
          </p:cNvSpPr>
          <p:nvPr/>
        </p:nvSpPr>
        <p:spPr bwMode="auto">
          <a:xfrm>
            <a:off x="6556375" y="2951163"/>
            <a:ext cx="1503363" cy="6477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>
              <a:latin typeface="Times New Roman" pitchFamily="18" charset="0"/>
            </a:endParaRPr>
          </a:p>
        </p:txBody>
      </p:sp>
      <p:sp>
        <p:nvSpPr>
          <p:cNvPr id="97288" name="Rectangle 17"/>
          <p:cNvSpPr>
            <a:spLocks noChangeArrowheads="1"/>
          </p:cNvSpPr>
          <p:nvPr/>
        </p:nvSpPr>
        <p:spPr bwMode="auto">
          <a:xfrm>
            <a:off x="900113" y="2060575"/>
            <a:ext cx="1295400" cy="7921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>
              <a:latin typeface="Times New Roman" pitchFamily="18" charset="0"/>
            </a:endParaRPr>
          </a:p>
        </p:txBody>
      </p:sp>
      <p:sp>
        <p:nvSpPr>
          <p:cNvPr id="97289" name="Rectangle 11"/>
          <p:cNvSpPr>
            <a:spLocks noChangeArrowheads="1"/>
          </p:cNvSpPr>
          <p:nvPr/>
        </p:nvSpPr>
        <p:spPr bwMode="auto">
          <a:xfrm>
            <a:off x="6381750" y="3860800"/>
            <a:ext cx="1584325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>
              <a:latin typeface="Times New Roman" pitchFamily="18" charset="0"/>
            </a:endParaRPr>
          </a:p>
        </p:txBody>
      </p:sp>
      <p:sp>
        <p:nvSpPr>
          <p:cNvPr id="97290" name="Rectangle 17"/>
          <p:cNvSpPr>
            <a:spLocks noChangeArrowheads="1"/>
          </p:cNvSpPr>
          <p:nvPr/>
        </p:nvSpPr>
        <p:spPr bwMode="auto">
          <a:xfrm>
            <a:off x="3511550" y="4343400"/>
            <a:ext cx="1655763" cy="138906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 sz="2000">
              <a:latin typeface="Times New Roman" pitchFamily="18" charset="0"/>
            </a:endParaRPr>
          </a:p>
        </p:txBody>
      </p:sp>
      <p:sp>
        <p:nvSpPr>
          <p:cNvPr id="97291" name="CasellaDiTesto 1"/>
          <p:cNvSpPr txBox="1">
            <a:spLocks noChangeArrowheads="1"/>
          </p:cNvSpPr>
          <p:nvPr/>
        </p:nvSpPr>
        <p:spPr bwMode="auto">
          <a:xfrm>
            <a:off x="5364163" y="5038725"/>
            <a:ext cx="1216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C00000"/>
                </a:solidFill>
                <a:latin typeface="Comic Sans MS" pitchFamily="66" charset="0"/>
              </a:rPr>
              <a:t>COCCIGE</a:t>
            </a:r>
          </a:p>
        </p:txBody>
      </p:sp>
      <p:sp>
        <p:nvSpPr>
          <p:cNvPr id="97292" name="CasellaDiTesto 2"/>
          <p:cNvSpPr txBox="1">
            <a:spLocks noChangeArrowheads="1"/>
          </p:cNvSpPr>
          <p:nvPr/>
        </p:nvSpPr>
        <p:spPr bwMode="auto">
          <a:xfrm>
            <a:off x="34925" y="1557338"/>
            <a:ext cx="11160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omic Sans MS" pitchFamily="66" charset="0"/>
              </a:rPr>
              <a:t>(processi spinosi)</a:t>
            </a:r>
          </a:p>
        </p:txBody>
      </p:sp>
      <p:sp>
        <p:nvSpPr>
          <p:cNvPr id="97293" name="CasellaDiTesto 12"/>
          <p:cNvSpPr txBox="1">
            <a:spLocks noChangeArrowheads="1"/>
          </p:cNvSpPr>
          <p:nvPr/>
        </p:nvSpPr>
        <p:spPr bwMode="auto">
          <a:xfrm>
            <a:off x="4311650" y="3175"/>
            <a:ext cx="952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omic Sans MS" pitchFamily="66" charset="0"/>
              </a:rPr>
              <a:t>(docce sacrali)</a:t>
            </a:r>
          </a:p>
        </p:txBody>
      </p:sp>
      <p:cxnSp>
        <p:nvCxnSpPr>
          <p:cNvPr id="5" name="Connettore 2 4"/>
          <p:cNvCxnSpPr>
            <a:stCxn id="97293" idx="2"/>
          </p:cNvCxnSpPr>
          <p:nvPr/>
        </p:nvCxnSpPr>
        <p:spPr>
          <a:xfrm flipH="1">
            <a:off x="4500563" y="527050"/>
            <a:ext cx="287337" cy="16779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295" name="CasellaDiTesto 15"/>
          <p:cNvSpPr txBox="1">
            <a:spLocks noChangeArrowheads="1"/>
          </p:cNvSpPr>
          <p:nvPr/>
        </p:nvSpPr>
        <p:spPr bwMode="auto">
          <a:xfrm>
            <a:off x="-36513" y="2257425"/>
            <a:ext cx="11160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omic Sans MS" pitchFamily="66" charset="0"/>
              </a:rPr>
              <a:t>(processi articolari)</a:t>
            </a:r>
          </a:p>
        </p:txBody>
      </p:sp>
      <p:sp>
        <p:nvSpPr>
          <p:cNvPr id="97296" name="CasellaDiTesto 16"/>
          <p:cNvSpPr txBox="1">
            <a:spLocks noChangeArrowheads="1"/>
          </p:cNvSpPr>
          <p:nvPr/>
        </p:nvSpPr>
        <p:spPr bwMode="auto">
          <a:xfrm>
            <a:off x="-36513" y="2905125"/>
            <a:ext cx="11160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omic Sans MS" pitchFamily="66" charset="0"/>
              </a:rPr>
              <a:t>(processi trasversi)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6526213" y="2168525"/>
            <a:ext cx="1296987" cy="576263"/>
          </a:xfrm>
          <a:prstGeom prst="rect">
            <a:avLst/>
          </a:prstGeom>
          <a:noFill/>
          <a:ln w="254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it-IT" altLang="it-IT" sz="2000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C3593-CBE7-42D8-8383-B9DB8168DFC5}" type="slidenum">
              <a:rPr lang="it-IT"/>
              <a:pPr>
                <a:defRPr/>
              </a:pPr>
              <a:t>57</a:t>
            </a:fld>
            <a:endParaRPr lang="it-IT"/>
          </a:p>
        </p:txBody>
      </p:sp>
      <p:pic>
        <p:nvPicPr>
          <p:cNvPr id="99330" name="Segnaposto contenuto 3" descr="tab060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338" y="1792288"/>
            <a:ext cx="925353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CasellaDiTesto 4"/>
          <p:cNvSpPr txBox="1">
            <a:spLocks noChangeArrowheads="1"/>
          </p:cNvSpPr>
          <p:nvPr/>
        </p:nvSpPr>
        <p:spPr bwMode="auto">
          <a:xfrm>
            <a:off x="1914525" y="447675"/>
            <a:ext cx="54530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2400" b="1">
                <a:solidFill>
                  <a:srgbClr val="C00000"/>
                </a:solidFill>
                <a:latin typeface="Comic Sans MS" pitchFamily="66" charset="0"/>
              </a:rPr>
              <a:t>Riepilogo sulle differenze regionali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58D749-6446-4968-A6F9-58C82411BA54}" type="slidenum">
              <a:rPr lang="it-IT"/>
              <a:pPr>
                <a:defRPr/>
              </a:pPr>
              <a:t>58</a:t>
            </a:fld>
            <a:endParaRPr lang="it-IT"/>
          </a:p>
        </p:txBody>
      </p:sp>
      <p:sp>
        <p:nvSpPr>
          <p:cNvPr id="100354" name="Text Box 3"/>
          <p:cNvSpPr txBox="1">
            <a:spLocks noChangeArrowheads="1"/>
          </p:cNvSpPr>
          <p:nvPr/>
        </p:nvSpPr>
        <p:spPr bwMode="auto">
          <a:xfrm>
            <a:off x="539750" y="650875"/>
            <a:ext cx="374491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 b="1" u="sng">
                <a:solidFill>
                  <a:schemeClr val="accent1"/>
                </a:solidFill>
                <a:latin typeface="Comic Sans MS" pitchFamily="66" charset="0"/>
              </a:rPr>
              <a:t>ARTRODIA </a:t>
            </a:r>
          </a:p>
          <a:p>
            <a:pPr algn="ctr">
              <a:spcBef>
                <a:spcPct val="50000"/>
              </a:spcBef>
            </a:pPr>
            <a:r>
              <a:rPr lang="it-IT" altLang="it-IT" sz="2000" b="1" u="sng">
                <a:solidFill>
                  <a:schemeClr val="accent1"/>
                </a:solidFill>
                <a:latin typeface="Comic Sans MS" pitchFamily="66" charset="0"/>
              </a:rPr>
              <a:t>Articolazioni zigapofisarie</a:t>
            </a:r>
          </a:p>
          <a:p>
            <a:pPr algn="ctr">
              <a:spcBef>
                <a:spcPct val="50000"/>
              </a:spcBef>
            </a:pPr>
            <a:r>
              <a:rPr lang="it-IT" altLang="it-IT" sz="1600">
                <a:latin typeface="Comic Sans MS" pitchFamily="66" charset="0"/>
              </a:rPr>
              <a:t>Tra i processi articolare superiore ed inferiore di due vertebre contigue.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5002213" y="663575"/>
            <a:ext cx="3746500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000" b="1" u="sng">
                <a:solidFill>
                  <a:schemeClr val="accent1"/>
                </a:solidFill>
                <a:latin typeface="Comic Sans MS" pitchFamily="66" charset="0"/>
              </a:rPr>
              <a:t>SINFISI</a:t>
            </a:r>
          </a:p>
          <a:p>
            <a:pPr algn="ctr">
              <a:spcBef>
                <a:spcPct val="50000"/>
              </a:spcBef>
            </a:pPr>
            <a:r>
              <a:rPr lang="it-IT" altLang="it-IT" sz="2000" b="1" u="sng">
                <a:solidFill>
                  <a:schemeClr val="accent1"/>
                </a:solidFill>
                <a:latin typeface="Comic Sans MS" pitchFamily="66" charset="0"/>
              </a:rPr>
              <a:t>Articolazioni intersomatiche</a:t>
            </a:r>
          </a:p>
          <a:p>
            <a:pPr algn="ctr">
              <a:spcBef>
                <a:spcPct val="50000"/>
              </a:spcBef>
            </a:pPr>
            <a:r>
              <a:rPr lang="it-IT" altLang="it-IT" sz="1600">
                <a:latin typeface="Comic Sans MS" pitchFamily="66" charset="0"/>
              </a:rPr>
              <a:t>Fra i Piatti vertebrali di due vertebre contigue e il disco intervertebrale compreso</a:t>
            </a:r>
          </a:p>
        </p:txBody>
      </p:sp>
      <p:sp>
        <p:nvSpPr>
          <p:cNvPr id="100356" name="Text Box 5"/>
          <p:cNvSpPr txBox="1">
            <a:spLocks noChangeArrowheads="1"/>
          </p:cNvSpPr>
          <p:nvPr/>
        </p:nvSpPr>
        <p:spPr bwMode="auto">
          <a:xfrm>
            <a:off x="539750" y="5867400"/>
            <a:ext cx="86042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>
                <a:latin typeface="Comic Sans MS" pitchFamily="66" charset="0"/>
              </a:rPr>
              <a:t>Il Disco intervertebrale ha una </a:t>
            </a:r>
            <a:r>
              <a:rPr lang="it-IT" altLang="it-IT" u="sng">
                <a:latin typeface="Comic Sans MS" pitchFamily="66" charset="0"/>
              </a:rPr>
              <a:t>funzione ammortizzante</a:t>
            </a:r>
            <a:r>
              <a:rPr lang="it-IT" altLang="it-IT">
                <a:latin typeface="Comic Sans MS" pitchFamily="66" charset="0"/>
              </a:rPr>
              <a:t>, contribuisce alla formazione delle curve rachidee e costituisce la sede principale di tutti i movimenti che si compiono fra le vertebre (deformabile)</a:t>
            </a:r>
          </a:p>
        </p:txBody>
      </p:sp>
      <p:sp>
        <p:nvSpPr>
          <p:cNvPr id="100357" name="Text Box 6"/>
          <p:cNvSpPr txBox="1">
            <a:spLocks noChangeArrowheads="1"/>
          </p:cNvSpPr>
          <p:nvPr/>
        </p:nvSpPr>
        <p:spPr bwMode="auto">
          <a:xfrm>
            <a:off x="539750" y="3141663"/>
            <a:ext cx="316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>
              <a:latin typeface="Comic Sans MS" pitchFamily="66" charset="0"/>
            </a:endParaRPr>
          </a:p>
        </p:txBody>
      </p:sp>
      <p:pic>
        <p:nvPicPr>
          <p:cNvPr id="10035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362200"/>
            <a:ext cx="3806825" cy="3417888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100359" name="Text Box 8"/>
          <p:cNvSpPr txBox="1">
            <a:spLocks noChangeArrowheads="1"/>
          </p:cNvSpPr>
          <p:nvPr/>
        </p:nvSpPr>
        <p:spPr bwMode="auto">
          <a:xfrm>
            <a:off x="4787900" y="2924175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 altLang="it-IT">
              <a:latin typeface="Comic Sans MS" pitchFamily="66" charset="0"/>
            </a:endParaRPr>
          </a:p>
        </p:txBody>
      </p:sp>
      <p:pic>
        <p:nvPicPr>
          <p:cNvPr id="10036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2362200"/>
            <a:ext cx="3419475" cy="3421063"/>
          </a:xfrm>
          <a:prstGeom prst="rect">
            <a:avLst/>
          </a:prstGeom>
          <a:noFill/>
          <a:ln w="25400">
            <a:solidFill>
              <a:srgbClr val="000080"/>
            </a:solidFill>
            <a:miter lim="800000"/>
            <a:headEnd/>
            <a:tailEnd/>
          </a:ln>
        </p:spPr>
      </p:pic>
      <p:sp>
        <p:nvSpPr>
          <p:cNvPr id="100361" name="WordArt 10"/>
          <p:cNvSpPr>
            <a:spLocks noChangeArrowheads="1" noChangeShapeType="1" noTextEdit="1"/>
          </p:cNvSpPr>
          <p:nvPr/>
        </p:nvSpPr>
        <p:spPr bwMode="auto">
          <a:xfrm>
            <a:off x="1219200" y="92075"/>
            <a:ext cx="6067425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200" kern="10">
                <a:ln w="2540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Comic Sans MS"/>
              </a:rPr>
              <a:t>ARTICOLAZIONI VERTEBRALI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CEC701-4111-4F7E-B4C5-2AA3BA0B699A}" type="slidenum">
              <a:rPr lang="it-IT"/>
              <a:pPr>
                <a:defRPr/>
              </a:pPr>
              <a:t>59</a:t>
            </a:fld>
            <a:endParaRPr lang="it-IT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5943600" cy="685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2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Struttura del Disco Intervertebrale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1052513"/>
            <a:ext cx="4140200" cy="5040312"/>
          </a:xfrm>
          <a:solidFill>
            <a:srgbClr val="CC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000" b="1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000" b="1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b="1" smtClean="0">
                <a:latin typeface="Comic Sans MS" pitchFamily="66" charset="0"/>
              </a:rPr>
              <a:t>N: Nucleo Polposo:</a:t>
            </a:r>
            <a:r>
              <a:rPr lang="it-IT" altLang="it-IT" sz="1800" smtClean="0">
                <a:latin typeface="Comic Sans MS" pitchFamily="66" charset="0"/>
              </a:rPr>
              <a:t>di natura fibrogelatinosa, molto idrofilo, deformabile ma non comprimibile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180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1800" b="1" smtClean="0">
                <a:latin typeface="Comic Sans MS" pitchFamily="66" charset="0"/>
              </a:rPr>
              <a:t>Agisce come ammortizzatore rispetto alle forze assiali e come cuscinetto deformabile, nei movimenti vertebrali</a:t>
            </a:r>
            <a:endParaRPr lang="it-IT" altLang="it-IT" sz="180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it-IT" altLang="it-IT" sz="2000" b="1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altLang="it-IT" sz="2000" b="1" smtClean="0">
                <a:latin typeface="Comic Sans MS" pitchFamily="66" charset="0"/>
              </a:rPr>
              <a:t>A: Anello Fibroso: </a:t>
            </a:r>
            <a:r>
              <a:rPr lang="it-IT" altLang="it-IT" sz="1800" smtClean="0">
                <a:latin typeface="Comic Sans MS" pitchFamily="66" charset="0"/>
              </a:rPr>
              <a:t>costituito da una successione di lamine fibrose concentriche contenenti fasci di fibre a decorso parallelo ma incrociato rispetto ai fasci delle lamine vicine</a:t>
            </a:r>
          </a:p>
        </p:txBody>
      </p:sp>
      <p:pic>
        <p:nvPicPr>
          <p:cNvPr id="101380" name="Picture 4" descr="K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38200"/>
            <a:ext cx="3973513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CasellaDiTesto 1"/>
          <p:cNvSpPr txBox="1">
            <a:spLocks noChangeArrowheads="1"/>
          </p:cNvSpPr>
          <p:nvPr/>
        </p:nvSpPr>
        <p:spPr bwMode="auto">
          <a:xfrm>
            <a:off x="1692275" y="1341438"/>
            <a:ext cx="368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N</a:t>
            </a:r>
          </a:p>
        </p:txBody>
      </p:sp>
      <p:sp>
        <p:nvSpPr>
          <p:cNvPr id="101382" name="CasellaDiTesto 5"/>
          <p:cNvSpPr txBox="1">
            <a:spLocks noChangeArrowheads="1"/>
          </p:cNvSpPr>
          <p:nvPr/>
        </p:nvSpPr>
        <p:spPr bwMode="auto">
          <a:xfrm>
            <a:off x="1403350" y="1763713"/>
            <a:ext cx="354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BFDBE3-850C-415B-AC72-FE9393EDA1BF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90114" name="Rectangle 4"/>
          <p:cNvSpPr>
            <a:spLocks noGrp="1" noChangeArrowheads="1"/>
          </p:cNvSpPr>
          <p:nvPr>
            <p:ph type="title"/>
          </p:nvPr>
        </p:nvSpPr>
        <p:spPr>
          <a:xfrm>
            <a:off x="5997575" y="476250"/>
            <a:ext cx="2376488" cy="490538"/>
          </a:xfrm>
          <a:extLst/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Frontale</a:t>
            </a:r>
            <a:r>
              <a:rPr lang="it-IT" altLang="it-IT" sz="32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5795963" y="2932113"/>
            <a:ext cx="3059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b="1">
                <a:latin typeface="Comic Sans MS" pitchFamily="66" charset="0"/>
              </a:rPr>
              <a:t>Concorre alla formazione della volta delle orbite</a:t>
            </a:r>
          </a:p>
        </p:txBody>
      </p:sp>
      <p:pic>
        <p:nvPicPr>
          <p:cNvPr id="23556" name="Picture 6" descr="visione anterio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532288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5554663" y="4673600"/>
            <a:ext cx="377031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it-IT" altLang="it-IT" b="1">
                <a:latin typeface="Comic Sans MS" pitchFamily="66" charset="0"/>
              </a:rPr>
              <a:t>Si articola con: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it-IT" b="1">
                <a:latin typeface="Comic Sans MS" pitchFamily="66" charset="0"/>
              </a:rPr>
              <a:t> parietali, etmoide, sfenoide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it-IT" b="1">
                <a:latin typeface="Comic Sans MS" pitchFamily="66" charset="0"/>
              </a:rPr>
              <a:t> mascellari, nasali, lacrimali, zigomatiche</a:t>
            </a: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5724525" y="1773238"/>
            <a:ext cx="3059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b="1">
                <a:latin typeface="Comic Sans MS" pitchFamily="66" charset="0"/>
              </a:rPr>
              <a:t>Impari mediano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A8F34-B9BD-4283-97D5-D684CB00DC2D}" type="slidenum">
              <a:rPr lang="it-IT"/>
              <a:pPr>
                <a:defRPr/>
              </a:pPr>
              <a:t>60</a:t>
            </a:fld>
            <a:endParaRPr lang="it-IT"/>
          </a:p>
        </p:txBody>
      </p:sp>
      <p:sp>
        <p:nvSpPr>
          <p:cNvPr id="103426" name="Text Box 4"/>
          <p:cNvSpPr txBox="1">
            <a:spLocks noChangeArrowheads="1"/>
          </p:cNvSpPr>
          <p:nvPr/>
        </p:nvSpPr>
        <p:spPr bwMode="auto">
          <a:xfrm>
            <a:off x="1979613" y="2492375"/>
            <a:ext cx="5284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3600" b="1">
                <a:solidFill>
                  <a:srgbClr val="C00000"/>
                </a:solidFill>
                <a:latin typeface="Comic Sans MS" pitchFamily="66" charset="0"/>
              </a:rPr>
              <a:t>Scheletro del TORACE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EF47D-82C9-4954-9313-D411F7DE0FEE}" type="slidenum">
              <a:rPr lang="it-IT"/>
              <a:pPr>
                <a:defRPr/>
              </a:pPr>
              <a:t>61</a:t>
            </a:fld>
            <a:endParaRPr lang="it-IT"/>
          </a:p>
        </p:txBody>
      </p:sp>
      <p:pic>
        <p:nvPicPr>
          <p:cNvPr id="10547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313" y="2154238"/>
            <a:ext cx="318928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324475" y="549275"/>
            <a:ext cx="3184525" cy="28622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it-IT" altLang="it-IT" sz="2000" dirty="0" smtClean="0">
                <a:latin typeface="Comic Sans MS" panose="030F0702030302020204" pitchFamily="66" charset="0"/>
                <a:cs typeface="+mn-cs"/>
              </a:rPr>
              <a:t>Vertebre Toraciche: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 smtClean="0">
                <a:latin typeface="Comic Sans MS" panose="030F0702030302020204" pitchFamily="66" charset="0"/>
                <a:cs typeface="+mn-cs"/>
              </a:rPr>
              <a:t>     tratto </a:t>
            </a:r>
            <a:r>
              <a:rPr lang="it-IT" altLang="it-IT" sz="2000" dirty="0">
                <a:latin typeface="Comic Sans MS" panose="030F0702030302020204" pitchFamily="66" charset="0"/>
                <a:cs typeface="+mn-cs"/>
              </a:rPr>
              <a:t>toracico della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 smtClean="0">
                <a:latin typeface="Comic Sans MS" panose="030F0702030302020204" pitchFamily="66" charset="0"/>
                <a:cs typeface="+mn-cs"/>
              </a:rPr>
              <a:t>     colonna </a:t>
            </a:r>
            <a:r>
              <a:rPr lang="it-IT" altLang="it-IT" sz="2000" dirty="0">
                <a:latin typeface="Comic Sans MS" panose="030F0702030302020204" pitchFamily="66" charset="0"/>
                <a:cs typeface="+mn-cs"/>
              </a:rPr>
              <a:t>vertebrale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 smtClean="0">
                <a:latin typeface="Comic Sans MS" panose="030F0702030302020204" pitchFamily="66" charset="0"/>
                <a:cs typeface="+mn-cs"/>
              </a:rPr>
              <a:t>     (</a:t>
            </a:r>
            <a:r>
              <a:rPr lang="it-IT" altLang="it-IT" sz="2000" dirty="0">
                <a:latin typeface="Comic Sans MS" panose="030F0702030302020204" pitchFamily="66" charset="0"/>
                <a:cs typeface="+mn-cs"/>
              </a:rPr>
              <a:t>posteriormente)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dirty="0">
              <a:latin typeface="Comic Sans MS" panose="030F0702030302020204" pitchFamily="66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Comic Sans MS" panose="030F0702030302020204" pitchFamily="66" charset="0"/>
                <a:cs typeface="+mn-cs"/>
              </a:rPr>
              <a:t>- Sterno (anteriormente)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dirty="0">
              <a:latin typeface="Comic Sans MS" panose="030F0702030302020204" pitchFamily="66" charset="0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000" dirty="0">
                <a:latin typeface="Comic Sans MS" panose="030F0702030302020204" pitchFamily="66" charset="0"/>
                <a:cs typeface="+mn-cs"/>
              </a:rPr>
              <a:t>- Coste (lateralmente)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000" dirty="0">
              <a:latin typeface="Comic Sans MS" panose="030F0702030302020204" pitchFamily="66" charset="0"/>
              <a:cs typeface="+mn-cs"/>
            </a:endParaRPr>
          </a:p>
        </p:txBody>
      </p:sp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187325" y="868363"/>
            <a:ext cx="4513263" cy="1016000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altLang="it-IT" sz="2000">
                <a:latin typeface="Comic Sans MS" pitchFamily="66" charset="0"/>
              </a:rPr>
              <a:t>Lo </a:t>
            </a:r>
            <a:r>
              <a:rPr lang="it-IT" altLang="it-IT" sz="2000" b="1">
                <a:solidFill>
                  <a:srgbClr val="C00000"/>
                </a:solidFill>
                <a:latin typeface="Comic Sans MS" pitchFamily="66" charset="0"/>
              </a:rPr>
              <a:t>scheletro del torace</a:t>
            </a:r>
            <a:r>
              <a:rPr lang="it-IT" altLang="it-IT" sz="200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it-IT" altLang="it-IT" sz="2000">
                <a:latin typeface="Comic Sans MS" pitchFamily="66" charset="0"/>
              </a:rPr>
              <a:t>è costituito</a:t>
            </a:r>
          </a:p>
          <a:p>
            <a:pPr algn="ctr"/>
            <a:r>
              <a:rPr lang="it-IT" altLang="it-IT" sz="2000">
                <a:latin typeface="Comic Sans MS" pitchFamily="66" charset="0"/>
              </a:rPr>
              <a:t> </a:t>
            </a:r>
          </a:p>
          <a:p>
            <a:pPr algn="ctr"/>
            <a:r>
              <a:rPr lang="it-IT" altLang="it-IT" sz="2000">
                <a:latin typeface="Comic Sans MS" pitchFamily="66" charset="0"/>
              </a:rPr>
              <a:t>dalla </a:t>
            </a:r>
            <a:r>
              <a:rPr lang="it-IT" altLang="it-IT" sz="2000" b="1">
                <a:solidFill>
                  <a:srgbClr val="C00000"/>
                </a:solidFill>
                <a:latin typeface="Comic Sans MS" pitchFamily="66" charset="0"/>
              </a:rPr>
              <a:t>gabbia toracica</a:t>
            </a:r>
          </a:p>
        </p:txBody>
      </p:sp>
      <p:sp>
        <p:nvSpPr>
          <p:cNvPr id="105477" name="Line 7"/>
          <p:cNvSpPr>
            <a:spLocks noChangeShapeType="1"/>
          </p:cNvSpPr>
          <p:nvPr/>
        </p:nvSpPr>
        <p:spPr bwMode="auto">
          <a:xfrm flipV="1">
            <a:off x="3924300" y="1196975"/>
            <a:ext cx="1368425" cy="360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05478" name="Line 8"/>
          <p:cNvSpPr>
            <a:spLocks noChangeShapeType="1"/>
          </p:cNvSpPr>
          <p:nvPr/>
        </p:nvSpPr>
        <p:spPr bwMode="auto">
          <a:xfrm>
            <a:off x="3851275" y="1884363"/>
            <a:ext cx="1296988" cy="681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05479" name="AutoShape 9"/>
          <p:cNvSpPr>
            <a:spLocks/>
          </p:cNvSpPr>
          <p:nvPr/>
        </p:nvSpPr>
        <p:spPr bwMode="auto">
          <a:xfrm>
            <a:off x="5292725" y="2062163"/>
            <a:ext cx="71438" cy="1079500"/>
          </a:xfrm>
          <a:prstGeom prst="leftBracket">
            <a:avLst>
              <a:gd name="adj" fmla="val 125925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altLang="it-IT" sz="2400">
              <a:latin typeface="Comic Sans MS" pitchFamily="66" charset="0"/>
            </a:endParaRPr>
          </a:p>
        </p:txBody>
      </p:sp>
      <p:sp>
        <p:nvSpPr>
          <p:cNvPr id="105480" name="Text Box 2"/>
          <p:cNvSpPr txBox="1">
            <a:spLocks noChangeArrowheads="1"/>
          </p:cNvSpPr>
          <p:nvPr/>
        </p:nvSpPr>
        <p:spPr bwMode="auto">
          <a:xfrm>
            <a:off x="4343400" y="3171825"/>
            <a:ext cx="46482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Forma a tronco di cono.</a:t>
            </a:r>
          </a:p>
          <a:p>
            <a:endParaRPr lang="it-IT" altLang="it-IT" sz="2000">
              <a:latin typeface="Comic Sans MS" pitchFamily="66" charset="0"/>
            </a:endParaRPr>
          </a:p>
          <a:p>
            <a:r>
              <a:rPr lang="it-IT" altLang="it-IT" sz="2000">
                <a:latin typeface="Comic Sans MS" pitchFamily="66" charset="0"/>
              </a:rPr>
              <a:t>Apertura superiore ristretta;  apertura inferiore larga con un contorno irregolare a forma di V capovolta.</a:t>
            </a:r>
          </a:p>
          <a:p>
            <a:r>
              <a:rPr lang="it-IT" altLang="it-IT" sz="2000">
                <a:latin typeface="Comic Sans MS" pitchFamily="66" charset="0"/>
              </a:rPr>
              <a:t>La gabbia toracica delimita il mediastino e le logge pleuro-polmonari. </a:t>
            </a:r>
          </a:p>
          <a:p>
            <a:endParaRPr lang="it-IT" altLang="it-IT" sz="2000">
              <a:latin typeface="Comic Sans MS" pitchFamily="66" charset="0"/>
            </a:endParaRPr>
          </a:p>
          <a:p>
            <a:r>
              <a:rPr lang="it-IT" altLang="it-IT" sz="2000">
                <a:latin typeface="Comic Sans MS" pitchFamily="66" charset="0"/>
              </a:rPr>
              <a:t>L’ apertura toracica inferiore è chiusa dal muscolo diaframma.</a:t>
            </a:r>
          </a:p>
        </p:txBody>
      </p:sp>
      <p:sp>
        <p:nvSpPr>
          <p:cNvPr id="105481" name="Text Box 7"/>
          <p:cNvSpPr txBox="1">
            <a:spLocks noChangeArrowheads="1"/>
          </p:cNvSpPr>
          <p:nvPr/>
        </p:nvSpPr>
        <p:spPr bwMode="auto">
          <a:xfrm>
            <a:off x="187325" y="146050"/>
            <a:ext cx="4186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3200" b="1">
                <a:solidFill>
                  <a:srgbClr val="C00000"/>
                </a:solidFill>
                <a:latin typeface="Comic Sans MS" pitchFamily="66" charset="0"/>
              </a:rPr>
              <a:t>GABBIA TORACICA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044C5C-1A6B-40CA-9765-D385F6F33AE8}" type="slidenum">
              <a:rPr lang="it-IT"/>
              <a:pPr>
                <a:defRPr/>
              </a:pPr>
              <a:t>62</a:t>
            </a:fld>
            <a:endParaRPr lang="it-IT"/>
          </a:p>
        </p:txBody>
      </p:sp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539750" y="476250"/>
            <a:ext cx="8153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b="1">
                <a:solidFill>
                  <a:srgbClr val="C00000"/>
                </a:solidFill>
                <a:latin typeface="Comic Sans MS" pitchFamily="66" charset="0"/>
              </a:rPr>
              <a:t>Funzioni della gabbia toracica</a:t>
            </a:r>
          </a:p>
          <a:p>
            <a:pPr algn="ctr">
              <a:spcBef>
                <a:spcPct val="50000"/>
              </a:spcBef>
            </a:pPr>
            <a:endParaRPr lang="it-IT" altLang="it-IT" sz="2800" b="1">
              <a:latin typeface="Comic Sans MS" pitchFamily="66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it-IT" sz="2000">
                <a:latin typeface="Comic Sans MS" pitchFamily="66" charset="0"/>
              </a:rPr>
              <a:t> protegge il cuore i polmoni e altre strutture poste nella cavità toracica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altLang="it-IT" sz="2000">
                <a:latin typeface="Comic Sans MS" pitchFamily="66" charset="0"/>
              </a:rPr>
              <a:t> serve come punto di inserzione per i muscoli coinvolti: </a:t>
            </a:r>
          </a:p>
          <a:p>
            <a:pPr>
              <a:spcBef>
                <a:spcPct val="50000"/>
              </a:spcBef>
            </a:pPr>
            <a:r>
              <a:rPr lang="it-IT" altLang="it-IT" sz="2000">
                <a:latin typeface="Comic Sans MS" pitchFamily="66" charset="0"/>
              </a:rPr>
              <a:t>	- nella </a:t>
            </a:r>
            <a:r>
              <a:rPr lang="it-IT" altLang="it-IT" sz="2000">
                <a:solidFill>
                  <a:srgbClr val="002060"/>
                </a:solidFill>
                <a:latin typeface="Comic Sans MS" pitchFamily="66" charset="0"/>
              </a:rPr>
              <a:t>respirazione,</a:t>
            </a:r>
            <a:r>
              <a:rPr lang="it-IT" altLang="it-IT" sz="2000">
                <a:latin typeface="Comic Sans MS" pitchFamily="66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it-IT" altLang="it-IT" sz="2000">
                <a:latin typeface="Comic Sans MS" pitchFamily="66" charset="0"/>
              </a:rPr>
              <a:t>	- nella posizione della colonna vertebrale, </a:t>
            </a:r>
          </a:p>
          <a:p>
            <a:pPr>
              <a:spcBef>
                <a:spcPct val="50000"/>
              </a:spcBef>
            </a:pPr>
            <a:r>
              <a:rPr lang="it-IT" altLang="it-IT" sz="2000">
                <a:latin typeface="Comic Sans MS" pitchFamily="66" charset="0"/>
              </a:rPr>
              <a:t>	- nei movimenti del cinto scapolare e dell’arto superiore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B2C84F-89BA-4567-9E38-7FFADB8A170D}" type="slidenum">
              <a:rPr lang="it-IT"/>
              <a:pPr>
                <a:defRPr/>
              </a:pPr>
              <a:t>63</a:t>
            </a:fld>
            <a:endParaRPr lang="it-IT"/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131763" y="1079500"/>
            <a:ext cx="532923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Osso piatto di circa 15 cm di </a:t>
            </a:r>
            <a:r>
              <a:rPr lang="it-IT" sz="2000" dirty="0" err="1">
                <a:latin typeface="Comic Sans MS" panose="030F0702030302020204" pitchFamily="66" charset="0"/>
                <a:cs typeface="+mn-cs"/>
              </a:rPr>
              <a:t>lungh</a:t>
            </a:r>
            <a:r>
              <a:rPr lang="it-IT" sz="2000" dirty="0">
                <a:latin typeface="Comic Sans MS" panose="030F0702030302020204" pitchFamily="66" charset="0"/>
                <a:cs typeface="+mn-cs"/>
              </a:rPr>
              <a:t>.,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posto nella parte anteriore 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mediana del torace.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E’ composto da 3 segmenti: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- 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Manubrio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(incisura giugulare, 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incisure clavicolari,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Incisure per la I costa,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 err="1">
                <a:latin typeface="Comic Sans MS" panose="030F0702030302020204" pitchFamily="66" charset="0"/>
                <a:cs typeface="+mn-cs"/>
              </a:rPr>
              <a:t>Semifaccetta</a:t>
            </a:r>
            <a:r>
              <a:rPr lang="it-IT" sz="2000" dirty="0">
                <a:latin typeface="Comic Sans MS" panose="030F0702030302020204" pitchFamily="66" charset="0"/>
                <a:cs typeface="+mn-cs"/>
              </a:rPr>
              <a:t> per la II costa)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- 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Corpo</a:t>
            </a:r>
            <a:r>
              <a:rPr lang="it-IT" sz="2000" dirty="0">
                <a:latin typeface="Comic Sans MS" panose="030F0702030302020204" pitchFamily="66" charset="0"/>
                <a:cs typeface="+mn-cs"/>
              </a:rPr>
              <a:t> 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(incisure per la II (</a:t>
            </a:r>
            <a:r>
              <a:rPr lang="it-IT" sz="2000" dirty="0" err="1">
                <a:latin typeface="Comic Sans MS" panose="030F0702030302020204" pitchFamily="66" charset="0"/>
                <a:cs typeface="+mn-cs"/>
              </a:rPr>
              <a:t>semifaccetta</a:t>
            </a:r>
            <a:r>
              <a:rPr lang="it-IT" sz="2000" dirty="0">
                <a:latin typeface="Comic Sans MS" panose="030F0702030302020204" pitchFamily="66" charset="0"/>
                <a:cs typeface="+mn-cs"/>
              </a:rPr>
              <a:t>),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III, IV, V, VI e VII (</a:t>
            </a:r>
            <a:r>
              <a:rPr lang="it-IT" sz="2000" dirty="0" err="1">
                <a:latin typeface="Comic Sans MS" panose="030F0702030302020204" pitchFamily="66" charset="0"/>
                <a:cs typeface="+mn-cs"/>
              </a:rPr>
              <a:t>semifaccetta</a:t>
            </a:r>
            <a:r>
              <a:rPr lang="it-IT" sz="2000" dirty="0">
                <a:latin typeface="Comic Sans MS" panose="030F0702030302020204" pitchFamily="66" charset="0"/>
                <a:cs typeface="+mn-cs"/>
              </a:rPr>
              <a:t>)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 costa)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anose="030F0702030302020204" pitchFamily="66" charset="0"/>
                <a:cs typeface="+mn-cs"/>
              </a:rPr>
              <a:t>- </a:t>
            </a:r>
            <a:r>
              <a:rPr lang="it-IT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Processo xifoideo</a:t>
            </a:r>
          </a:p>
        </p:txBody>
      </p:sp>
      <p:sp>
        <p:nvSpPr>
          <p:cNvPr id="109571" name="Text Box 7"/>
          <p:cNvSpPr txBox="1">
            <a:spLocks noChangeArrowheads="1"/>
          </p:cNvSpPr>
          <p:nvPr/>
        </p:nvSpPr>
        <p:spPr bwMode="auto">
          <a:xfrm>
            <a:off x="3321050" y="127000"/>
            <a:ext cx="1935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3200" b="1">
                <a:solidFill>
                  <a:srgbClr val="C00000"/>
                </a:solidFill>
                <a:latin typeface="Comic Sans MS" pitchFamily="66" charset="0"/>
              </a:rPr>
              <a:t>STERNO</a:t>
            </a:r>
          </a:p>
        </p:txBody>
      </p:sp>
      <p:pic>
        <p:nvPicPr>
          <p:cNvPr id="109572" name="Immagin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70513" y="836613"/>
            <a:ext cx="33782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E047EF-7EAD-4D0E-8D4B-7F90DA075ECC}" type="slidenum">
              <a:rPr lang="it-IT"/>
              <a:pPr>
                <a:defRPr/>
              </a:pPr>
              <a:t>64</a:t>
            </a:fld>
            <a:endParaRPr lang="it-IT"/>
          </a:p>
        </p:txBody>
      </p:sp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228600" y="806450"/>
            <a:ext cx="86455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000" u="sng">
                <a:solidFill>
                  <a:srgbClr val="0070C0"/>
                </a:solidFill>
                <a:latin typeface="Comic Sans MS" pitchFamily="66" charset="0"/>
              </a:rPr>
              <a:t>12 paia di ossa</a:t>
            </a:r>
            <a:r>
              <a:rPr lang="it-IT" altLang="it-IT" sz="200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it-IT" altLang="it-IT" sz="2000">
                <a:latin typeface="Comic Sans MS" pitchFamily="66" charset="0"/>
              </a:rPr>
              <a:t>di forma allungata, composte da una parte posteriore (ossea) e da una parte anteriore (cartilaginea).</a:t>
            </a:r>
          </a:p>
          <a:p>
            <a:endParaRPr lang="it-IT" altLang="it-IT" sz="2000">
              <a:latin typeface="Comic Sans MS" pitchFamily="66" charset="0"/>
            </a:endParaRPr>
          </a:p>
          <a:p>
            <a:r>
              <a:rPr lang="it-IT" altLang="it-IT" sz="2000">
                <a:latin typeface="Comic Sans MS" pitchFamily="66" charset="0"/>
              </a:rPr>
              <a:t>Posteriormente si articolano con le </a:t>
            </a:r>
            <a:r>
              <a:rPr lang="it-IT" altLang="it-IT" sz="2000" u="sng">
                <a:latin typeface="Comic Sans MS" pitchFamily="66" charset="0"/>
              </a:rPr>
              <a:t>12</a:t>
            </a:r>
            <a:r>
              <a:rPr lang="it-IT" altLang="it-IT" sz="2000">
                <a:latin typeface="Comic Sans MS" pitchFamily="66" charset="0"/>
              </a:rPr>
              <a:t> vertebre toraciche, anteriormente direttamente o meno con lo sterno attraverso la corrispondente cartilagine (ialina). </a:t>
            </a:r>
          </a:p>
          <a:p>
            <a:endParaRPr lang="it-IT" altLang="it-IT" sz="2000">
              <a:latin typeface="Comic Sans MS" pitchFamily="66" charset="0"/>
            </a:endParaRPr>
          </a:p>
          <a:p>
            <a:r>
              <a:rPr lang="it-IT" altLang="it-IT" sz="2000">
                <a:latin typeface="Comic Sans MS" pitchFamily="66" charset="0"/>
              </a:rPr>
              <a:t>In età avanzata le cartilagini costali tendono ad</a:t>
            </a:r>
          </a:p>
          <a:p>
            <a:r>
              <a:rPr lang="it-IT" altLang="it-IT" sz="2000">
                <a:latin typeface="Comic Sans MS" pitchFamily="66" charset="0"/>
              </a:rPr>
              <a:t>ossificare in superficie, diventando fragili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3321050" y="127000"/>
            <a:ext cx="1584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3200" b="1">
                <a:solidFill>
                  <a:srgbClr val="C00000"/>
                </a:solidFill>
                <a:latin typeface="Comic Sans MS" pitchFamily="66" charset="0"/>
              </a:rPr>
              <a:t>COSTE</a:t>
            </a:r>
          </a:p>
        </p:txBody>
      </p:sp>
      <p:sp>
        <p:nvSpPr>
          <p:cNvPr id="111620" name="Rectangle 2"/>
          <p:cNvSpPr>
            <a:spLocks noChangeArrowheads="1"/>
          </p:cNvSpPr>
          <p:nvPr/>
        </p:nvSpPr>
        <p:spPr bwMode="auto">
          <a:xfrm>
            <a:off x="457200" y="4002088"/>
            <a:ext cx="5715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altLang="it-IT" sz="200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it-IT" altLang="it-IT" sz="2000" b="1">
                <a:latin typeface="Comic Sans MS" pitchFamily="66" charset="0"/>
              </a:rPr>
              <a:t> </a:t>
            </a:r>
            <a:r>
              <a:rPr lang="it-IT" altLang="it-IT" sz="2000" b="1">
                <a:solidFill>
                  <a:srgbClr val="0070C0"/>
                </a:solidFill>
                <a:latin typeface="Comic Sans MS" pitchFamily="66" charset="0"/>
              </a:rPr>
              <a:t>coste vere</a:t>
            </a:r>
            <a:r>
              <a:rPr lang="it-IT" altLang="it-IT" sz="2000">
                <a:latin typeface="Comic Sans MS" pitchFamily="66" charset="0"/>
              </a:rPr>
              <a:t>, le prime 7 paia</a:t>
            </a:r>
          </a:p>
          <a:p>
            <a:pPr>
              <a:buFontTx/>
              <a:buChar char="-"/>
            </a:pPr>
            <a:endParaRPr lang="it-IT" altLang="it-IT" sz="200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it-IT" altLang="it-IT" sz="2000" b="1">
                <a:latin typeface="Comic Sans MS" pitchFamily="66" charset="0"/>
              </a:rPr>
              <a:t> </a:t>
            </a:r>
            <a:r>
              <a:rPr lang="it-IT" altLang="it-IT" sz="2000" b="1">
                <a:solidFill>
                  <a:srgbClr val="0070C0"/>
                </a:solidFill>
                <a:latin typeface="Comic Sans MS" pitchFamily="66" charset="0"/>
              </a:rPr>
              <a:t>coste false</a:t>
            </a:r>
            <a:r>
              <a:rPr lang="it-IT" altLang="it-IT" sz="200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it-IT" altLang="it-IT" sz="2000">
                <a:latin typeface="Comic Sans MS" pitchFamily="66" charset="0"/>
              </a:rPr>
              <a:t>(non raggiungono lo sterno), dalla 8° alla 12°:</a:t>
            </a:r>
          </a:p>
          <a:p>
            <a:r>
              <a:rPr lang="it-IT" altLang="it-IT" sz="2000">
                <a:latin typeface="Comic Sans MS" pitchFamily="66" charset="0"/>
              </a:rPr>
              <a:t>		</a:t>
            </a:r>
            <a:r>
              <a:rPr lang="it-IT" altLang="it-IT" sz="2000">
                <a:solidFill>
                  <a:schemeClr val="tx2"/>
                </a:solidFill>
                <a:latin typeface="Comic Sans MS" pitchFamily="66" charset="0"/>
              </a:rPr>
              <a:t>- </a:t>
            </a:r>
            <a:r>
              <a:rPr lang="it-IT" altLang="it-IT" sz="2000" b="1">
                <a:solidFill>
                  <a:schemeClr val="tx2"/>
                </a:solidFill>
                <a:latin typeface="Comic Sans MS" pitchFamily="66" charset="0"/>
              </a:rPr>
              <a:t>coste asternali</a:t>
            </a:r>
            <a:r>
              <a:rPr lang="it-IT" altLang="it-IT" sz="2000">
                <a:latin typeface="Comic Sans MS" pitchFamily="66" charset="0"/>
              </a:rPr>
              <a:t>, 8°, 9° e 10°</a:t>
            </a:r>
          </a:p>
          <a:p>
            <a:r>
              <a:rPr lang="it-IT" altLang="it-IT" sz="2000" b="1">
                <a:solidFill>
                  <a:srgbClr val="0070C0"/>
                </a:solidFill>
                <a:latin typeface="Comic Sans MS" pitchFamily="66" charset="0"/>
              </a:rPr>
              <a:t>		</a:t>
            </a:r>
            <a:r>
              <a:rPr lang="it-IT" altLang="it-IT" sz="2000" b="1">
                <a:solidFill>
                  <a:schemeClr val="tx2"/>
                </a:solidFill>
                <a:latin typeface="Comic Sans MS" pitchFamily="66" charset="0"/>
              </a:rPr>
              <a:t>- coste fluttuanti</a:t>
            </a:r>
            <a:r>
              <a:rPr lang="it-IT" altLang="it-IT" sz="2000">
                <a:latin typeface="Comic Sans MS" pitchFamily="66" charset="0"/>
              </a:rPr>
              <a:t>, la 11° e 12°.</a:t>
            </a:r>
          </a:p>
        </p:txBody>
      </p:sp>
      <p:pic>
        <p:nvPicPr>
          <p:cNvPr id="111621" name="Picture 6"/>
          <p:cNvPicPr>
            <a:picLocks noChangeAspect="1" noChangeArrowheads="1"/>
          </p:cNvPicPr>
          <p:nvPr/>
        </p:nvPicPr>
        <p:blipFill>
          <a:blip r:embed="rId3"/>
          <a:srcRect l="2390" t="6451" r="4430" b="4839"/>
          <a:stretch>
            <a:fillRect/>
          </a:stretch>
        </p:blipFill>
        <p:spPr bwMode="auto">
          <a:xfrm>
            <a:off x="6172200" y="2667000"/>
            <a:ext cx="2971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50CE5-454B-49FF-A540-89D9CAA95E49}" type="slidenum">
              <a:rPr lang="it-IT"/>
              <a:pPr>
                <a:defRPr/>
              </a:pPr>
              <a:t>65</a:t>
            </a:fld>
            <a:endParaRPr lang="it-IT"/>
          </a:p>
        </p:txBody>
      </p:sp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07950" y="612775"/>
            <a:ext cx="914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Le coste sono ossa allungate, piatte e curve in cui si distinguono un </a:t>
            </a:r>
            <a:r>
              <a:rPr lang="it-IT" altLang="it-IT" sz="2000" b="1">
                <a:latin typeface="Comic Sans MS" pitchFamily="66" charset="0"/>
              </a:rPr>
              <a:t>corpo</a:t>
            </a:r>
            <a:r>
              <a:rPr lang="it-IT" altLang="it-IT" sz="2000">
                <a:latin typeface="Comic Sans MS" pitchFamily="66" charset="0"/>
              </a:rPr>
              <a:t>, </a:t>
            </a:r>
            <a:r>
              <a:rPr lang="it-IT" altLang="it-IT" sz="2000" b="1">
                <a:latin typeface="Comic Sans MS" pitchFamily="66" charset="0"/>
              </a:rPr>
              <a:t>due estremità,</a:t>
            </a:r>
            <a:r>
              <a:rPr lang="it-IT" altLang="it-IT" sz="2000">
                <a:latin typeface="Comic Sans MS" pitchFamily="66" charset="0"/>
              </a:rPr>
              <a:t> sternale e vertebrale, e un </a:t>
            </a:r>
            <a:r>
              <a:rPr lang="it-IT" altLang="it-IT" sz="2000" b="1">
                <a:latin typeface="Comic Sans MS" pitchFamily="66" charset="0"/>
              </a:rPr>
              <a:t>collo</a:t>
            </a:r>
            <a:r>
              <a:rPr lang="it-IT" altLang="it-IT" sz="2000">
                <a:latin typeface="Comic Sans MS" pitchFamily="66" charset="0"/>
              </a:rPr>
              <a:t> che precede l’estremità vertebrale - </a:t>
            </a:r>
            <a:r>
              <a:rPr lang="it-IT" altLang="it-IT" sz="2000" b="1">
                <a:latin typeface="Comic Sans MS" pitchFamily="66" charset="0"/>
              </a:rPr>
              <a:t>testa</a:t>
            </a:r>
            <a:r>
              <a:rPr lang="it-IT" altLang="it-IT" sz="2000">
                <a:latin typeface="Comic Sans MS" pitchFamily="66" charset="0"/>
              </a:rPr>
              <a:t> - e da cui si proietta il </a:t>
            </a:r>
            <a:r>
              <a:rPr lang="it-IT" altLang="it-IT" sz="2000" b="1">
                <a:latin typeface="Comic Sans MS" pitchFamily="66" charset="0"/>
              </a:rPr>
              <a:t>tubercolo.</a:t>
            </a:r>
          </a:p>
        </p:txBody>
      </p:sp>
      <p:sp>
        <p:nvSpPr>
          <p:cNvPr id="113667" name="Text Box 6"/>
          <p:cNvSpPr txBox="1">
            <a:spLocks noChangeArrowheads="1"/>
          </p:cNvSpPr>
          <p:nvPr/>
        </p:nvSpPr>
        <p:spPr bwMode="auto">
          <a:xfrm>
            <a:off x="0" y="515937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000">
                <a:latin typeface="Comic Sans MS" pitchFamily="66" charset="0"/>
              </a:rPr>
              <a:t>Il margine inferiore delle coste presenta un </a:t>
            </a:r>
            <a:r>
              <a:rPr lang="it-IT" altLang="it-IT" sz="2000" b="1">
                <a:latin typeface="Comic Sans MS" pitchFamily="66" charset="0"/>
              </a:rPr>
              <a:t>solco costale</a:t>
            </a:r>
            <a:r>
              <a:rPr lang="it-IT" altLang="it-IT" sz="2000">
                <a:latin typeface="Comic Sans MS" pitchFamily="66" charset="0"/>
              </a:rPr>
              <a:t> in cui decorrono vasi sanguigni e nervi intercostali.</a:t>
            </a:r>
          </a:p>
        </p:txBody>
      </p:sp>
      <p:sp>
        <p:nvSpPr>
          <p:cNvPr id="113668" name="Rectangle 9"/>
          <p:cNvSpPr>
            <a:spLocks noChangeArrowheads="1"/>
          </p:cNvSpPr>
          <p:nvPr/>
        </p:nvSpPr>
        <p:spPr bwMode="auto">
          <a:xfrm>
            <a:off x="0" y="6035675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000" b="1">
                <a:latin typeface="Comic Sans MS" pitchFamily="66" charset="0"/>
              </a:rPr>
              <a:t>Testa e tubercolo</a:t>
            </a:r>
            <a:r>
              <a:rPr lang="it-IT" altLang="it-IT" sz="2000">
                <a:latin typeface="Comic Sans MS" pitchFamily="66" charset="0"/>
              </a:rPr>
              <a:t> si articolano con le vertebre, rispettivamente con il corpo o i processi trasversi.</a:t>
            </a:r>
          </a:p>
        </p:txBody>
      </p:sp>
      <p:pic>
        <p:nvPicPr>
          <p:cNvPr id="113669" name="Segnaposto contenuto 3" descr="0627.gif"/>
          <p:cNvPicPr>
            <a:picLocks noChangeAspect="1"/>
          </p:cNvPicPr>
          <p:nvPr/>
        </p:nvPicPr>
        <p:blipFill>
          <a:blip r:embed="rId3"/>
          <a:srcRect l="60728" t="66716" b="13509"/>
          <a:stretch>
            <a:fillRect/>
          </a:stretch>
        </p:blipFill>
        <p:spPr bwMode="auto">
          <a:xfrm>
            <a:off x="1250950" y="1697038"/>
            <a:ext cx="6705600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0" name="Text Box 3"/>
          <p:cNvSpPr txBox="1">
            <a:spLocks noChangeArrowheads="1"/>
          </p:cNvSpPr>
          <p:nvPr/>
        </p:nvSpPr>
        <p:spPr bwMode="auto">
          <a:xfrm>
            <a:off x="3492500" y="-26988"/>
            <a:ext cx="1584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3200" b="1">
                <a:solidFill>
                  <a:srgbClr val="C00000"/>
                </a:solidFill>
                <a:latin typeface="Comic Sans MS" pitchFamily="66" charset="0"/>
              </a:rPr>
              <a:t>COSTE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E2BF8-BCA2-4175-9192-C70C1A9C55DB}" type="slidenum">
              <a:rPr lang="it-IT"/>
              <a:pPr>
                <a:defRPr/>
              </a:pPr>
              <a:t>66</a:t>
            </a:fld>
            <a:endParaRPr lang="it-IT"/>
          </a:p>
        </p:txBody>
      </p:sp>
      <p:pic>
        <p:nvPicPr>
          <p:cNvPr id="115714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333375"/>
            <a:ext cx="6335712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Segnaposto contenuto 3" descr="0627.gif"/>
          <p:cNvPicPr>
            <a:picLocks noChangeAspect="1"/>
          </p:cNvPicPr>
          <p:nvPr/>
        </p:nvPicPr>
        <p:blipFill>
          <a:blip r:embed="rId3"/>
          <a:srcRect l="60916" t="42464" r="1775" b="32896"/>
          <a:stretch>
            <a:fillRect/>
          </a:stretch>
        </p:blipFill>
        <p:spPr bwMode="auto">
          <a:xfrm>
            <a:off x="2265363" y="3494088"/>
            <a:ext cx="4683125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A4AE85-5012-4558-BE40-F42AD09AEFF6}" type="slidenum">
              <a:rPr lang="it-IT"/>
              <a:pPr>
                <a:defRPr/>
              </a:pPr>
              <a:t>67</a:t>
            </a:fld>
            <a:endParaRPr lang="it-IT"/>
          </a:p>
        </p:txBody>
      </p:sp>
      <p:pic>
        <p:nvPicPr>
          <p:cNvPr id="116738" name="Segnaposto contenuto 3" descr="0627.gif"/>
          <p:cNvPicPr>
            <a:picLocks noChangeAspect="1"/>
          </p:cNvPicPr>
          <p:nvPr/>
        </p:nvPicPr>
        <p:blipFill>
          <a:blip r:embed="rId2"/>
          <a:srcRect l="2618" t="42464" r="37918" b="14333"/>
          <a:stretch>
            <a:fillRect/>
          </a:stretch>
        </p:blipFill>
        <p:spPr bwMode="auto">
          <a:xfrm>
            <a:off x="1169988" y="936625"/>
            <a:ext cx="6858000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3708400" y="185738"/>
            <a:ext cx="1584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altLang="it-IT" sz="3200" b="1">
                <a:solidFill>
                  <a:srgbClr val="C00000"/>
                </a:solidFill>
                <a:latin typeface="Comic Sans MS" pitchFamily="66" charset="0"/>
              </a:rPr>
              <a:t>COSTE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0262BA-43B0-49DA-853F-6BC89F0E50B5}" type="slidenum">
              <a:rPr lang="it-IT"/>
              <a:pPr>
                <a:defRPr/>
              </a:pPr>
              <a:t>7</a:t>
            </a:fld>
            <a:endParaRPr lang="it-IT"/>
          </a:p>
        </p:txBody>
      </p:sp>
      <p:pic>
        <p:nvPicPr>
          <p:cNvPr id="24578" name="Picture 2" descr="0607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470150" y="115888"/>
            <a:ext cx="6565900" cy="6629400"/>
          </a:xfrm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228600" y="2743200"/>
            <a:ext cx="2795588" cy="30464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2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Frontale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lang="it-IT" altLang="it-IT" sz="1600" b="1" dirty="0" smtClean="0"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lang="it-IT" altLang="it-IT" sz="1600" b="1" dirty="0">
              <a:latin typeface="Comic Sans MS" panose="030F0702030302020204" pitchFamily="66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lang="it-IT" altLang="it-IT" sz="1600" b="1" dirty="0">
              <a:latin typeface="Comic Sans MS" panose="030F0702030302020204" pitchFamily="66" charset="0"/>
              <a:cs typeface="+mn-cs"/>
            </a:endParaRP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it-IT" altLang="it-IT" sz="1600" b="1" dirty="0" smtClean="0">
                <a:latin typeface="Comic Sans MS" panose="030F0702030302020204" pitchFamily="66" charset="0"/>
                <a:cs typeface="+mn-cs"/>
              </a:rPr>
              <a:t>Porzione verticale laminare </a:t>
            </a:r>
            <a:r>
              <a:rPr lang="it-IT" altLang="it-IT" sz="1600" b="1" dirty="0">
                <a:latin typeface="Comic Sans MS" panose="030F0702030302020204" pitchFamily="66" charset="0"/>
                <a:cs typeface="+mn-cs"/>
              </a:rPr>
              <a:t>(</a:t>
            </a:r>
            <a:r>
              <a:rPr lang="it-IT" altLang="it-IT" sz="1600" b="1" u="sng" dirty="0" smtClean="0">
                <a:latin typeface="Comic Sans MS" panose="030F0702030302020204" pitchFamily="66" charset="0"/>
                <a:cs typeface="+mn-cs"/>
              </a:rPr>
              <a:t>Squama</a:t>
            </a:r>
            <a:r>
              <a:rPr lang="it-IT" altLang="it-IT" sz="1600" b="1" dirty="0" smtClean="0">
                <a:latin typeface="Comic Sans MS" panose="030F0702030302020204" pitchFamily="66" charset="0"/>
                <a:cs typeface="+mn-cs"/>
              </a:rPr>
              <a:t>)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it-IT" altLang="it-IT" sz="1600" b="1" dirty="0" smtClean="0">
                <a:latin typeface="Comic Sans MS" panose="030F0702030302020204" pitchFamily="66" charset="0"/>
                <a:cs typeface="+mn-cs"/>
              </a:rPr>
              <a:t>Porzione </a:t>
            </a:r>
            <a:r>
              <a:rPr lang="it-IT" altLang="it-IT" sz="1600" b="1" dirty="0">
                <a:latin typeface="Comic Sans MS" panose="030F0702030302020204" pitchFamily="66" charset="0"/>
                <a:cs typeface="+mn-cs"/>
              </a:rPr>
              <a:t>orizzontale (inferiore ) -&gt; parte orbitaria e nasale</a:t>
            </a: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 flipV="1">
            <a:off x="1763713" y="1341438"/>
            <a:ext cx="2087562" cy="3024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V="1">
            <a:off x="2376488" y="4365625"/>
            <a:ext cx="1474787" cy="12334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V="1">
            <a:off x="1463675" y="4005263"/>
            <a:ext cx="1955800" cy="155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24583" name="Rectangle 8"/>
          <p:cNvSpPr>
            <a:spLocks noChangeArrowheads="1"/>
          </p:cNvSpPr>
          <p:nvPr/>
        </p:nvSpPr>
        <p:spPr bwMode="auto">
          <a:xfrm>
            <a:off x="5364163" y="908050"/>
            <a:ext cx="792162" cy="5048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>
            <a:off x="2771775" y="2492375"/>
            <a:ext cx="5762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>
            <a:off x="4211638" y="2492375"/>
            <a:ext cx="5762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586" name="Line 11"/>
          <p:cNvSpPr>
            <a:spLocks noChangeShapeType="1"/>
          </p:cNvSpPr>
          <p:nvPr/>
        </p:nvSpPr>
        <p:spPr bwMode="auto">
          <a:xfrm>
            <a:off x="5435600" y="5661025"/>
            <a:ext cx="5762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4587" name="Rectangle 12"/>
          <p:cNvSpPr>
            <a:spLocks noChangeArrowheads="1"/>
          </p:cNvSpPr>
          <p:nvPr/>
        </p:nvSpPr>
        <p:spPr bwMode="auto">
          <a:xfrm>
            <a:off x="5364163" y="3860800"/>
            <a:ext cx="792162" cy="3603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2700338" y="3141663"/>
            <a:ext cx="647700" cy="4397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" name="Rettangolo arrotondato 1"/>
          <p:cNvSpPr/>
          <p:nvPr/>
        </p:nvSpPr>
        <p:spPr>
          <a:xfrm>
            <a:off x="5383213" y="5872163"/>
            <a:ext cx="649287" cy="2111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929063" y="2446338"/>
            <a:ext cx="1290637" cy="4143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50" b="1" dirty="0">
                <a:latin typeface="Comic Sans MS" panose="030F0702030302020204" pitchFamily="66" charset="0"/>
                <a:cs typeface="+mn-cs"/>
              </a:rPr>
              <a:t>(Arteria e nervo sopraorbitari)</a:t>
            </a:r>
            <a:endParaRPr lang="it-IT" sz="1050" dirty="0">
              <a:latin typeface="+mn-lt"/>
              <a:cs typeface="+mn-cs"/>
            </a:endParaRPr>
          </a:p>
        </p:txBody>
      </p:sp>
      <p:cxnSp>
        <p:nvCxnSpPr>
          <p:cNvPr id="5" name="Connettore 2 4"/>
          <p:cNvCxnSpPr/>
          <p:nvPr/>
        </p:nvCxnSpPr>
        <p:spPr>
          <a:xfrm flipH="1" flipV="1">
            <a:off x="3995738" y="4040188"/>
            <a:ext cx="504825" cy="4683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2" name="CasellaDiTesto 5"/>
          <p:cNvSpPr txBox="1">
            <a:spLocks noChangeArrowheads="1"/>
          </p:cNvSpPr>
          <p:nvPr/>
        </p:nvSpPr>
        <p:spPr bwMode="auto">
          <a:xfrm>
            <a:off x="4140200" y="4437063"/>
            <a:ext cx="15573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Incisura etmoidale</a:t>
            </a:r>
          </a:p>
        </p:txBody>
      </p:sp>
      <p:sp>
        <p:nvSpPr>
          <p:cNvPr id="24593" name="CasellaDiTesto 17"/>
          <p:cNvSpPr txBox="1">
            <a:spLocks noChangeArrowheads="1"/>
          </p:cNvSpPr>
          <p:nvPr/>
        </p:nvSpPr>
        <p:spPr bwMode="auto">
          <a:xfrm>
            <a:off x="4019550" y="2951163"/>
            <a:ext cx="179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Margine sovraobitario</a:t>
            </a:r>
          </a:p>
        </p:txBody>
      </p:sp>
      <p:cxnSp>
        <p:nvCxnSpPr>
          <p:cNvPr id="19" name="Connettore 2 18"/>
          <p:cNvCxnSpPr/>
          <p:nvPr/>
        </p:nvCxnSpPr>
        <p:spPr>
          <a:xfrm flipH="1">
            <a:off x="4787900" y="3227388"/>
            <a:ext cx="358775" cy="31273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5" name="CasellaDiTesto 21"/>
          <p:cNvSpPr txBox="1">
            <a:spLocks noChangeArrowheads="1"/>
          </p:cNvSpPr>
          <p:nvPr/>
        </p:nvSpPr>
        <p:spPr bwMode="auto">
          <a:xfrm>
            <a:off x="1725613" y="1628775"/>
            <a:ext cx="10461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Processo zigomatico</a:t>
            </a:r>
          </a:p>
        </p:txBody>
      </p:sp>
      <p:cxnSp>
        <p:nvCxnSpPr>
          <p:cNvPr id="23" name="Connettore 2 22"/>
          <p:cNvCxnSpPr/>
          <p:nvPr/>
        </p:nvCxnSpPr>
        <p:spPr>
          <a:xfrm>
            <a:off x="2503488" y="1906588"/>
            <a:ext cx="536575" cy="31115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7" name="CasellaDiTesto 24"/>
          <p:cNvSpPr txBox="1">
            <a:spLocks noChangeArrowheads="1"/>
          </p:cNvSpPr>
          <p:nvPr/>
        </p:nvSpPr>
        <p:spPr bwMode="auto">
          <a:xfrm>
            <a:off x="3995738" y="122238"/>
            <a:ext cx="12922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Margine nasale</a:t>
            </a:r>
          </a:p>
        </p:txBody>
      </p:sp>
      <p:cxnSp>
        <p:nvCxnSpPr>
          <p:cNvPr id="26" name="Connettore 2 25"/>
          <p:cNvCxnSpPr/>
          <p:nvPr/>
        </p:nvCxnSpPr>
        <p:spPr>
          <a:xfrm flipH="1">
            <a:off x="4041775" y="393700"/>
            <a:ext cx="531813" cy="19558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9" name="CasellaDiTesto 29"/>
          <p:cNvSpPr txBox="1">
            <a:spLocks noChangeArrowheads="1"/>
          </p:cNvSpPr>
          <p:nvPr/>
        </p:nvSpPr>
        <p:spPr bwMode="auto">
          <a:xfrm>
            <a:off x="6659563" y="560388"/>
            <a:ext cx="1238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Bozze frontali</a:t>
            </a:r>
          </a:p>
        </p:txBody>
      </p:sp>
      <p:cxnSp>
        <p:nvCxnSpPr>
          <p:cNvPr id="31" name="Connettore 2 30"/>
          <p:cNvCxnSpPr/>
          <p:nvPr/>
        </p:nvCxnSpPr>
        <p:spPr>
          <a:xfrm flipH="1">
            <a:off x="7019925" y="836613"/>
            <a:ext cx="122238" cy="50482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/>
          <p:nvPr/>
        </p:nvCxnSpPr>
        <p:spPr>
          <a:xfrm>
            <a:off x="7596188" y="836613"/>
            <a:ext cx="238125" cy="4333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317B2-8652-43AD-91B2-13DFF65626BF}" type="slidenum">
              <a:rPr lang="it-IT"/>
              <a:pPr>
                <a:defRPr/>
              </a:pPr>
              <a:t>8</a:t>
            </a:fld>
            <a:endParaRPr lang="it-IT"/>
          </a:p>
        </p:txBody>
      </p:sp>
      <p:pic>
        <p:nvPicPr>
          <p:cNvPr id="25602" name="Picture 3" descr="0610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52513"/>
            <a:ext cx="9144000" cy="5268912"/>
          </a:xfrm>
        </p:spPr>
      </p:pic>
      <p:sp>
        <p:nvSpPr>
          <p:cNvPr id="92163" name="Text Box 5"/>
          <p:cNvSpPr txBox="1">
            <a:spLocks noChangeArrowheads="1"/>
          </p:cNvSpPr>
          <p:nvPr/>
        </p:nvSpPr>
        <p:spPr bwMode="auto">
          <a:xfrm>
            <a:off x="250825" y="44450"/>
            <a:ext cx="8066088" cy="20462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+mn-cs"/>
              </a:rPr>
              <a:t>Etmoide</a:t>
            </a:r>
            <a:r>
              <a:rPr lang="it-IT" altLang="it-IT" b="1" dirty="0">
                <a:solidFill>
                  <a:srgbClr val="000000"/>
                </a:solidFill>
                <a:latin typeface="Comic Sans MS" panose="030F0702030302020204" pitchFamily="66" charset="0"/>
                <a:cs typeface="+mn-cs"/>
              </a:rPr>
              <a:t> </a:t>
            </a:r>
            <a:r>
              <a:rPr lang="it-IT" altLang="it-IT" sz="1600" b="1" dirty="0">
                <a:solidFill>
                  <a:srgbClr val="000000"/>
                </a:solidFill>
                <a:latin typeface="Comic Sans MS" panose="030F0702030302020204" pitchFamily="66" charset="0"/>
                <a:cs typeface="+mn-cs"/>
              </a:rPr>
              <a:t>osso impari, mediano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600" b="1" dirty="0">
                <a:solidFill>
                  <a:srgbClr val="000000"/>
                </a:solidFill>
                <a:latin typeface="Comic Sans MS" panose="030F0702030302020204" pitchFamily="66" charset="0"/>
                <a:cs typeface="+mn-cs"/>
              </a:rPr>
              <a:t>Partecipa alla formazione </a:t>
            </a:r>
            <a:r>
              <a:rPr lang="it-IT" altLang="it-IT" sz="16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+mn-cs"/>
              </a:rPr>
              <a:t>della </a:t>
            </a:r>
            <a:endParaRPr lang="it-IT" altLang="it-IT" sz="1600" b="1" dirty="0">
              <a:solidFill>
                <a:srgbClr val="000000"/>
              </a:solidFill>
              <a:latin typeface="Comic Sans MS" panose="030F0702030302020204" pitchFamily="66" charset="0"/>
              <a:cs typeface="+mn-cs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600" b="1" dirty="0">
                <a:solidFill>
                  <a:srgbClr val="000000"/>
                </a:solidFill>
                <a:latin typeface="Comic Sans MS" panose="030F0702030302020204" pitchFamily="66" charset="0"/>
                <a:cs typeface="+mn-cs"/>
              </a:rPr>
              <a:t>Fossa cranica </a:t>
            </a:r>
            <a:r>
              <a:rPr lang="it-IT" altLang="it-IT" sz="16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+mn-cs"/>
              </a:rPr>
              <a:t>anteriore con il frontale, </a:t>
            </a:r>
            <a:endParaRPr lang="it-IT" altLang="it-IT" sz="1600" b="1" dirty="0">
              <a:solidFill>
                <a:srgbClr val="000000"/>
              </a:solidFill>
              <a:latin typeface="Comic Sans MS" panose="030F0702030302020204" pitchFamily="66" charset="0"/>
              <a:cs typeface="+mn-cs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600" b="1" dirty="0">
                <a:solidFill>
                  <a:srgbClr val="000000"/>
                </a:solidFill>
                <a:latin typeface="Comic Sans MS" panose="030F0702030302020204" pitchFamily="66" charset="0"/>
                <a:cs typeface="+mn-cs"/>
              </a:rPr>
              <a:t>cavità </a:t>
            </a:r>
            <a:r>
              <a:rPr lang="it-IT" altLang="it-IT" sz="1600" b="1" dirty="0" smtClean="0">
                <a:solidFill>
                  <a:srgbClr val="000000"/>
                </a:solidFill>
                <a:latin typeface="Comic Sans MS" panose="030F0702030302020204" pitchFamily="66" charset="0"/>
                <a:cs typeface="+mn-cs"/>
              </a:rPr>
              <a:t>nasali e porzione superiore del setto nasale, </a:t>
            </a:r>
            <a:endParaRPr lang="it-IT" altLang="it-IT" sz="1600" b="1" dirty="0">
              <a:solidFill>
                <a:srgbClr val="000000"/>
              </a:solidFill>
              <a:latin typeface="Comic Sans MS" panose="030F0702030302020204" pitchFamily="66" charset="0"/>
              <a:cs typeface="+mn-cs"/>
            </a:endParaRPr>
          </a:p>
          <a:p>
            <a:pPr algn="ctr" fontAlgn="auto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altLang="it-IT" sz="1600" b="1" dirty="0">
                <a:solidFill>
                  <a:srgbClr val="000000"/>
                </a:solidFill>
                <a:latin typeface="Comic Sans MS" panose="030F0702030302020204" pitchFamily="66" charset="0"/>
                <a:cs typeface="+mn-cs"/>
              </a:rPr>
              <a:t>cavità orbitarie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160554-A187-44E1-A89A-08254E58FE0E}" type="slidenum">
              <a:rPr lang="it-IT"/>
              <a:pPr>
                <a:defRPr/>
              </a:pPr>
              <a:t>9</a:t>
            </a:fld>
            <a:endParaRPr lang="it-IT"/>
          </a:p>
        </p:txBody>
      </p:sp>
      <p:sp>
        <p:nvSpPr>
          <p:cNvPr id="283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122238" y="-60325"/>
            <a:ext cx="4114801" cy="1143000"/>
          </a:xfrm>
          <a:extLst/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400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Rappresentazione schematica dell’</a:t>
            </a:r>
            <a:r>
              <a:rPr lang="it-IT" sz="2400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ETMOIDE</a:t>
            </a:r>
          </a:p>
        </p:txBody>
      </p:sp>
      <p:pic>
        <p:nvPicPr>
          <p:cNvPr id="26627" name="Picture 3" descr="naso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2150" y="0"/>
            <a:ext cx="3336925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627688" y="1125538"/>
            <a:ext cx="1295400" cy="790575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altLang="it-IT">
              <a:latin typeface="Tahoma" pitchFamily="34" charset="0"/>
            </a:endParaRPr>
          </a:p>
        </p:txBody>
      </p:sp>
      <p:pic>
        <p:nvPicPr>
          <p:cNvPr id="26629" name="Picture 5" descr="0616"/>
          <p:cNvPicPr>
            <a:picLocks noChangeAspect="1" noChangeArrowheads="1"/>
          </p:cNvPicPr>
          <p:nvPr/>
        </p:nvPicPr>
        <p:blipFill>
          <a:blip r:embed="rId4"/>
          <a:srcRect l="60809" t="50481" r="5203" b="10083"/>
          <a:stretch>
            <a:fillRect/>
          </a:stretch>
        </p:blipFill>
        <p:spPr bwMode="auto">
          <a:xfrm>
            <a:off x="668338" y="876300"/>
            <a:ext cx="38322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163" y="5549900"/>
            <a:ext cx="4470400" cy="1143000"/>
          </a:xfrm>
          <a:prstGeom prst="rect">
            <a:avLst/>
          </a:prstGeom>
          <a:extLst/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  <a:defRPr/>
            </a:pPr>
            <a:r>
              <a:rPr lang="it-IT" sz="2000" dirty="0" smtClean="0">
                <a:latin typeface="Comic Sans MS" panose="030F0702030302020204" pitchFamily="66" charset="0"/>
              </a:rPr>
              <a:t>L’etmoide si articola con: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it-IT" sz="2000" dirty="0" smtClean="0">
                <a:latin typeface="Comic Sans MS" panose="030F0702030302020204" pitchFamily="66" charset="0"/>
              </a:rPr>
              <a:t>Frontale, Sfenoide, Mascellari, Palatine, Nasali, Lacrimali e Vomere (e cartilagine del setto)</a:t>
            </a:r>
          </a:p>
        </p:txBody>
      </p:sp>
      <p:cxnSp>
        <p:nvCxnSpPr>
          <p:cNvPr id="3" name="Connettore 2 2"/>
          <p:cNvCxnSpPr/>
          <p:nvPr/>
        </p:nvCxnSpPr>
        <p:spPr>
          <a:xfrm>
            <a:off x="5627688" y="4076700"/>
            <a:ext cx="647700" cy="5048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2" name="CasellaDiTesto 3"/>
          <p:cNvSpPr txBox="1">
            <a:spLocks noChangeArrowheads="1"/>
          </p:cNvSpPr>
          <p:nvPr/>
        </p:nvSpPr>
        <p:spPr bwMode="auto">
          <a:xfrm>
            <a:off x="4957763" y="3625850"/>
            <a:ext cx="17256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>
                <a:latin typeface="Comic Sans MS" pitchFamily="66" charset="0"/>
              </a:rPr>
              <a:t>Masse laterali o labirinti etmoidali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5951538" y="476250"/>
            <a:ext cx="708025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5772150" y="2565400"/>
            <a:ext cx="1463675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2411413" y="3990975"/>
            <a:ext cx="733425" cy="2159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7964488" y="3276600"/>
            <a:ext cx="1290637" cy="5762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50" b="1" dirty="0">
                <a:latin typeface="Comic Sans MS" panose="030F0702030302020204" pitchFamily="66" charset="0"/>
                <a:cs typeface="+mn-cs"/>
              </a:rPr>
              <a:t>Inserita nell’incisura etmoidale</a:t>
            </a:r>
            <a:endParaRPr lang="it-IT" sz="1050" dirty="0">
              <a:latin typeface="+mn-lt"/>
              <a:cs typeface="+mn-cs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859338" y="4095750"/>
            <a:ext cx="1292225" cy="577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50" b="1" dirty="0">
                <a:latin typeface="Comic Sans MS" panose="030F0702030302020204" pitchFamily="66" charset="0"/>
                <a:cs typeface="+mn-cs"/>
              </a:rPr>
              <a:t>Tra cavità orbitarie e nasali</a:t>
            </a:r>
            <a:endParaRPr lang="it-IT" sz="1050" dirty="0">
              <a:latin typeface="+mn-lt"/>
              <a:cs typeface="+mn-cs"/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5927725" y="1995488"/>
            <a:ext cx="1165225" cy="177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6639" name="CasellaDiTesto 14"/>
          <p:cNvSpPr txBox="1">
            <a:spLocks noChangeArrowheads="1"/>
          </p:cNvSpPr>
          <p:nvPr/>
        </p:nvSpPr>
        <p:spPr bwMode="auto">
          <a:xfrm>
            <a:off x="3400425" y="919163"/>
            <a:ext cx="155733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Incisura etmoidale</a:t>
            </a:r>
          </a:p>
        </p:txBody>
      </p:sp>
      <p:cxnSp>
        <p:nvCxnSpPr>
          <p:cNvPr id="16" name="Connettore 2 15"/>
          <p:cNvCxnSpPr/>
          <p:nvPr/>
        </p:nvCxnSpPr>
        <p:spPr>
          <a:xfrm flipH="1">
            <a:off x="2878138" y="1125538"/>
            <a:ext cx="1046162" cy="13065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3146425" y="2084388"/>
            <a:ext cx="1209675" cy="7397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42" name="CasellaDiTesto 19"/>
          <p:cNvSpPr txBox="1">
            <a:spLocks noChangeArrowheads="1"/>
          </p:cNvSpPr>
          <p:nvPr/>
        </p:nvSpPr>
        <p:spPr bwMode="auto">
          <a:xfrm>
            <a:off x="4335463" y="1765300"/>
            <a:ext cx="968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Lamina orbitaria</a:t>
            </a:r>
          </a:p>
        </p:txBody>
      </p:sp>
      <p:sp>
        <p:nvSpPr>
          <p:cNvPr id="26643" name="CasellaDiTesto 7"/>
          <p:cNvSpPr txBox="1">
            <a:spLocks noChangeArrowheads="1"/>
          </p:cNvSpPr>
          <p:nvPr/>
        </p:nvSpPr>
        <p:spPr bwMode="auto">
          <a:xfrm>
            <a:off x="2062163" y="1797050"/>
            <a:ext cx="6572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200" b="1">
                <a:latin typeface="Comic Sans MS" pitchFamily="66" charset="0"/>
              </a:rPr>
              <a:t>Cellule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10282</TotalTime>
  <Words>2299</Words>
  <Application>Microsoft Office PowerPoint</Application>
  <PresentationFormat>Presentazione su schermo (4:3)</PresentationFormat>
  <Paragraphs>625</Paragraphs>
  <Slides>67</Slides>
  <Notes>29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77" baseType="lpstr">
      <vt:lpstr>Arial</vt:lpstr>
      <vt:lpstr>Calibri</vt:lpstr>
      <vt:lpstr>Comic Sans MS</vt:lpstr>
      <vt:lpstr>Helvetica</vt:lpstr>
      <vt:lpstr>Simplified Arabic Fixed</vt:lpstr>
      <vt:lpstr>Tahoma</vt:lpstr>
      <vt:lpstr>Times New Roman</vt:lpstr>
      <vt:lpstr>Wingdings</vt:lpstr>
      <vt:lpstr>Tema di Office</vt:lpstr>
      <vt:lpstr>Diapositiva</vt:lpstr>
      <vt:lpstr>Presentazione standard di PowerPoint</vt:lpstr>
      <vt:lpstr>Presentazione standard di PowerPoint</vt:lpstr>
      <vt:lpstr>Presentazione standard di PowerPoint</vt:lpstr>
      <vt:lpstr>Neurocranio:  volta (calotta) e base (basicranio)</vt:lpstr>
      <vt:lpstr>Presentazione standard di PowerPoint</vt:lpstr>
      <vt:lpstr>Frontale </vt:lpstr>
      <vt:lpstr>Presentazione standard di PowerPoint</vt:lpstr>
      <vt:lpstr>Presentazione standard di PowerPoint</vt:lpstr>
      <vt:lpstr>Rappresentazione schematica dell’ETMOIDE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Cranio: visione laterale</vt:lpstr>
      <vt:lpstr>Visione laterale del cranio</vt:lpstr>
      <vt:lpstr>Presentazione standard di PowerPoint</vt:lpstr>
      <vt:lpstr>FOSSA Pterigopalatina </vt:lpstr>
      <vt:lpstr>Presentazione standard di PowerPoint</vt:lpstr>
      <vt:lpstr>Presentazione standard di PowerPoint</vt:lpstr>
      <vt:lpstr>Presentazione standard di PowerPoint</vt:lpstr>
      <vt:lpstr>COLONNA VERTEBRALE</vt:lpstr>
      <vt:lpstr>Regioni della Colonna Vertebrale: 5 regioni  tot 33-34 vertebre</vt:lpstr>
      <vt:lpstr>Colonna Vertebrale in toto</vt:lpstr>
      <vt:lpstr>Presentazione standard di PowerPoint</vt:lpstr>
      <vt:lpstr>Curve anomale della Colonna Vertebrale</vt:lpstr>
      <vt:lpstr>Presentazione standard di PowerPoint</vt:lpstr>
      <vt:lpstr>Presentazione standard di PowerPoint</vt:lpstr>
      <vt:lpstr>Presentazione standard di PowerPoint</vt:lpstr>
      <vt:lpstr>Struttura di una Vertebra tipo</vt:lpstr>
      <vt:lpstr>Caratteristiche delle vertebre all’interno delle varie regioni del tronco</vt:lpstr>
      <vt:lpstr>Vertebre CERVICALI</vt:lpstr>
      <vt:lpstr>Presentazione standard di PowerPoint</vt:lpstr>
      <vt:lpstr>Atlante ed Epistrofeo</vt:lpstr>
      <vt:lpstr>Articolazioni cranio-vertebrali:                      Articolazioni atlanto-occipitali</vt:lpstr>
      <vt:lpstr>Articolazione atlanto-epistrofica mediana o atlo-odontoidea (tra Atlante ed Epistrofeo)  (ginglimo assiale o trocoide)</vt:lpstr>
      <vt:lpstr>Vertebre CERVICALI</vt:lpstr>
      <vt:lpstr>Vertebre TORACICHE</vt:lpstr>
      <vt:lpstr>Vertebre LOMBARI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Struttura del Disco Intervertebrale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Erika</dc:creator>
  <cp:lastModifiedBy>Annalisa</cp:lastModifiedBy>
  <cp:revision>530</cp:revision>
  <dcterms:created xsi:type="dcterms:W3CDTF">2014-04-28T12:40:31Z</dcterms:created>
  <dcterms:modified xsi:type="dcterms:W3CDTF">2017-03-07T06:51:06Z</dcterms:modified>
</cp:coreProperties>
</file>