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91" r:id="rId8"/>
    <p:sldId id="263" r:id="rId9"/>
    <p:sldId id="264" r:id="rId10"/>
    <p:sldId id="292" r:id="rId11"/>
    <p:sldId id="266" r:id="rId12"/>
    <p:sldId id="268" r:id="rId13"/>
    <p:sldId id="267" r:id="rId14"/>
    <p:sldId id="269" r:id="rId15"/>
    <p:sldId id="270" r:id="rId16"/>
    <p:sldId id="273" r:id="rId17"/>
    <p:sldId id="274" r:id="rId18"/>
    <p:sldId id="275" r:id="rId19"/>
    <p:sldId id="276" r:id="rId20"/>
    <p:sldId id="279" r:id="rId21"/>
    <p:sldId id="280" r:id="rId22"/>
    <p:sldId id="282" r:id="rId23"/>
    <p:sldId id="287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662" autoAdjust="0"/>
  </p:normalViewPr>
  <p:slideViewPr>
    <p:cSldViewPr>
      <p:cViewPr>
        <p:scale>
          <a:sx n="78" d="100"/>
          <a:sy n="78" d="100"/>
        </p:scale>
        <p:origin x="-7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5906FE-E888-497C-B5BD-C7C3CC54948A}" type="datetimeFigureOut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55B622-BDEB-4FED-AD10-18FDBA9A687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14B184-923B-4F05-A24B-8DDAEC1FD388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BF6D5E-09F5-4B54-8DC7-79681AB2E7B5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669803-AA8E-439F-8DC8-CC89E8CE28AC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4BDC41-2EE6-4A12-A6C9-21CB107B2045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EBD62E-5DF9-409D-ABF0-0C932A0AA271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FCF17C-53EC-499D-8968-701839F47D48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7154D7-8908-43D3-908A-45BCD37A8053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7471A2-4A78-462E-85D0-AF6210366FEC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FCC411-3251-4AA5-9310-6D6CECEF1955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C68DDA-CFDC-481F-BFA0-5043A552F040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0E46AB-FDBF-4CD8-8BF9-91E7C508E6EC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D9F080-6CF7-4267-89FB-B6E0C709FFE8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906C4E-F1E2-4F56-AFCD-FCE101B66C36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D15081-2279-4310-A8B1-909093C7BC49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1282D9-2A15-4FEC-A87D-3F070E589CC8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20E26A-BB7E-42CA-AD77-18104471CDA0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FB6D90-1CD1-416B-B7F6-F37A18AFD422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E5CC43-C222-4A04-B83D-96594ADFE897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DFDB1C-8D24-4327-A275-888559249A10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0D1DFD-DFBE-4E30-8BDB-47A0773B1990}" type="slidenum">
              <a:rPr lang="it-IT" altLang="it-IT" smtClean="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altLang="it-IT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1526-7D15-4CF3-88AC-8BD2CEC87521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91D1-EC20-42F2-84F9-D0EEA2C83B7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7621-999A-44AD-B42E-25BE61BE77EF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6BAF-D4A4-42B3-8861-4ACDDB70735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C04F-5B38-4DF9-95C4-2BCECBF519E0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AF22-2386-459C-9F19-FD83B1A8C0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2DEB-4852-4F53-BBA1-39421543C21D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0BAEB-0306-4F10-8006-E0422ACB6D4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640-0530-4290-9906-C3DA24CFCE8F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41C3-8875-4431-A45D-5C511CB4138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24AD-19CC-45E9-8DC0-993F121DC46B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2EB7-BA87-4C66-BA09-5E82EC31B91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21E3-89E0-489F-BFA9-9D7BC3238A48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52D97-18E5-43E9-94A1-727CB05B7A0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79286-FC3E-4777-800B-02C0AE1D1268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7FBD-FCFA-4304-A8F4-35A1A209CD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B2F5-BD38-4BE1-9A71-EF6D031AADE7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3CEB-C90F-47A8-A8E3-55AF4901B7B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FD18-E201-4363-B6FA-9C1F93099ED4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6115-737E-44DD-A1C6-ECDC8345F0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2D20-FFFD-4F2C-890A-5B9E1354D570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00D1-D2D9-4F4F-B38D-8EB990705A6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73F08-8CDD-4530-BCA7-AE58DB43203E}" type="datetime1">
              <a:rPr lang="it-IT"/>
              <a:pPr>
                <a:defRPr/>
              </a:pPr>
              <a:t>14/03/2016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5937BD-E7F2-4184-B1A7-1404FC9F8CD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615071-DD57-4C43-94BE-A992315AE828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338" name="Rectangle 1026"/>
          <p:cNvSpPr>
            <a:spLocks noChangeArrowheads="1"/>
          </p:cNvSpPr>
          <p:nvPr/>
        </p:nvSpPr>
        <p:spPr bwMode="auto">
          <a:xfrm>
            <a:off x="760413" y="2060575"/>
            <a:ext cx="7772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altLang="it-IT" sz="4400">
                <a:solidFill>
                  <a:srgbClr val="C00000"/>
                </a:solidFill>
                <a:latin typeface="Comic Sans MS" pitchFamily="66" charset="0"/>
              </a:rPr>
              <a:t>SCHELETRO APPENDICOLARE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8C8E4-ED4A-48F8-993A-531233911183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03350" y="-50800"/>
            <a:ext cx="6192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>
                <a:latin typeface="Comic Sans MS" pitchFamily="66" charset="0"/>
              </a:rPr>
              <a:t>Il </a:t>
            </a:r>
            <a:r>
              <a:rPr lang="it-IT" altLang="it-IT" sz="2400" b="1" u="sng">
                <a:solidFill>
                  <a:srgbClr val="C00000"/>
                </a:solidFill>
                <a:latin typeface="Comic Sans MS" pitchFamily="66" charset="0"/>
              </a:rPr>
              <a:t>cinto scapolare</a:t>
            </a:r>
            <a:r>
              <a:rPr lang="it-IT" altLang="it-IT" sz="240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altLang="it-IT" sz="2400">
                <a:latin typeface="Comic Sans MS" pitchFamily="66" charset="0"/>
              </a:rPr>
              <a:t>è formato da 4 ossa: 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2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clavicole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>
                <a:latin typeface="Comic Sans MS" pitchFamily="66" charset="0"/>
              </a:rPr>
              <a:t>poste anteriormente e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2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scapole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>
                <a:latin typeface="Comic Sans MS" pitchFamily="66" charset="0"/>
              </a:rPr>
              <a:t>situate posteriormente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>
                <a:latin typeface="Comic Sans MS" pitchFamily="66" charset="0"/>
              </a:rPr>
              <a:t>Non si articola con la colonna vertebrale</a:t>
            </a:r>
          </a:p>
        </p:txBody>
      </p:sp>
      <p:pic>
        <p:nvPicPr>
          <p:cNvPr id="31747" name="Picture 5" descr="scap-omer insieme fun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925763"/>
            <a:ext cx="417671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ttore 2 2"/>
          <p:cNvCxnSpPr/>
          <p:nvPr/>
        </p:nvCxnSpPr>
        <p:spPr>
          <a:xfrm flipH="1">
            <a:off x="4500563" y="2892425"/>
            <a:ext cx="1439862" cy="465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CasellaDiTesto 3"/>
          <p:cNvSpPr txBox="1">
            <a:spLocks noChangeArrowheads="1"/>
          </p:cNvSpPr>
          <p:nvPr/>
        </p:nvSpPr>
        <p:spPr bwMode="auto">
          <a:xfrm>
            <a:off x="5435600" y="2368550"/>
            <a:ext cx="16557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Comic Sans MS" pitchFamily="66" charset="0"/>
              </a:rPr>
              <a:t>Articolazione sternoclavicolare</a:t>
            </a:r>
          </a:p>
          <a:p>
            <a:pPr algn="ctr"/>
            <a:r>
              <a:rPr lang="it-IT" sz="1400">
                <a:latin typeface="Comic Sans MS" pitchFamily="66" charset="0"/>
              </a:rPr>
              <a:t>(a sella)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1763713" y="2781300"/>
            <a:ext cx="1368425" cy="5032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CasellaDiTesto 9"/>
          <p:cNvSpPr txBox="1">
            <a:spLocks noChangeArrowheads="1"/>
          </p:cNvSpPr>
          <p:nvPr/>
        </p:nvSpPr>
        <p:spPr bwMode="auto">
          <a:xfrm>
            <a:off x="-36513" y="2362200"/>
            <a:ext cx="1908176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Comic Sans MS" pitchFamily="66" charset="0"/>
              </a:rPr>
              <a:t>Articolazione acromioclavicolare</a:t>
            </a:r>
          </a:p>
          <a:p>
            <a:pPr algn="ctr"/>
            <a:r>
              <a:rPr lang="it-IT" sz="1400">
                <a:latin typeface="Comic Sans MS" pitchFamily="66" charset="0"/>
              </a:rPr>
              <a:t>(artrodia)</a:t>
            </a:r>
          </a:p>
        </p:txBody>
      </p:sp>
      <p:sp>
        <p:nvSpPr>
          <p:cNvPr id="31752" name="CasellaDiTesto 11"/>
          <p:cNvSpPr txBox="1">
            <a:spLocks noChangeArrowheads="1"/>
          </p:cNvSpPr>
          <p:nvPr/>
        </p:nvSpPr>
        <p:spPr bwMode="auto">
          <a:xfrm>
            <a:off x="107950" y="4005263"/>
            <a:ext cx="1655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Comic Sans MS" pitchFamily="66" charset="0"/>
              </a:rPr>
              <a:t>Articolazione glenomerale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1692275" y="3789363"/>
            <a:ext cx="1439863" cy="360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88900" y="2354263"/>
            <a:ext cx="165735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1755" name="Picture 3" descr="~LWF00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3068638"/>
            <a:ext cx="22463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E3B11-BC80-47C3-AB90-A9D3432ADF97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3794" name="Text Box 1027"/>
          <p:cNvSpPr txBox="1">
            <a:spLocks noChangeArrowheads="1"/>
          </p:cNvSpPr>
          <p:nvPr/>
        </p:nvSpPr>
        <p:spPr bwMode="auto">
          <a:xfrm>
            <a:off x="4556125" y="2465388"/>
            <a:ext cx="381793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000" b="1">
                <a:latin typeface="Comic Sans MS" pitchFamily="66" charset="0"/>
              </a:rPr>
              <a:t>Omero*   (braccio)</a:t>
            </a:r>
          </a:p>
          <a:p>
            <a:r>
              <a:rPr lang="it-IT" altLang="it-IT" sz="2000">
                <a:latin typeface="Comic Sans MS" pitchFamily="66" charset="0"/>
              </a:rPr>
              <a:t>Si articola con la scapola e con</a:t>
            </a:r>
          </a:p>
          <a:p>
            <a:r>
              <a:rPr lang="it-IT" altLang="it-IT" sz="2000">
                <a:latin typeface="Comic Sans MS" pitchFamily="66" charset="0"/>
              </a:rPr>
              <a:t>radio e ulna</a:t>
            </a:r>
            <a:endParaRPr lang="it-IT" altLang="it-IT" sz="2000" b="1">
              <a:latin typeface="Comic Sans MS" pitchFamily="66" charset="0"/>
            </a:endParaRPr>
          </a:p>
          <a:p>
            <a:endParaRPr lang="it-IT" altLang="it-IT" sz="2000" b="1">
              <a:latin typeface="Comic Sans MS" pitchFamily="66" charset="0"/>
            </a:endParaRPr>
          </a:p>
          <a:p>
            <a:endParaRPr lang="it-IT" altLang="it-IT" sz="2000" b="1">
              <a:latin typeface="Comic Sans MS" pitchFamily="66" charset="0"/>
            </a:endParaRPr>
          </a:p>
          <a:p>
            <a:r>
              <a:rPr lang="it-IT" altLang="it-IT" sz="2000" b="1">
                <a:latin typeface="Comic Sans MS" pitchFamily="66" charset="0"/>
              </a:rPr>
              <a:t>Radio*</a:t>
            </a:r>
          </a:p>
          <a:p>
            <a:r>
              <a:rPr lang="it-IT" altLang="it-IT" sz="2000" b="1">
                <a:latin typeface="Comic Sans MS" pitchFamily="66" charset="0"/>
              </a:rPr>
              <a:t>Ulna*</a:t>
            </a:r>
          </a:p>
          <a:p>
            <a:endParaRPr lang="it-IT" altLang="it-IT" sz="2000" b="1">
              <a:latin typeface="Comic Sans MS" pitchFamily="66" charset="0"/>
            </a:endParaRPr>
          </a:p>
          <a:p>
            <a:r>
              <a:rPr lang="it-IT" altLang="it-IT" sz="2000" b="1">
                <a:latin typeface="Comic Sans MS" pitchFamily="66" charset="0"/>
              </a:rPr>
              <a:t>Carpo (8)</a:t>
            </a:r>
          </a:p>
          <a:p>
            <a:r>
              <a:rPr lang="it-IT" altLang="it-IT" sz="2000" b="1">
                <a:latin typeface="Comic Sans MS" pitchFamily="66" charset="0"/>
              </a:rPr>
              <a:t>Metacarpo (5)</a:t>
            </a:r>
          </a:p>
          <a:p>
            <a:r>
              <a:rPr lang="it-IT" altLang="it-IT" sz="2000" b="1">
                <a:latin typeface="Comic Sans MS" pitchFamily="66" charset="0"/>
              </a:rPr>
              <a:t>Falangi (14)</a:t>
            </a:r>
          </a:p>
        </p:txBody>
      </p:sp>
      <p:pic>
        <p:nvPicPr>
          <p:cNvPr id="33795" name="Picture 1028" descr="fig"/>
          <p:cNvPicPr>
            <a:picLocks noChangeAspect="1" noChangeArrowheads="1"/>
          </p:cNvPicPr>
          <p:nvPr/>
        </p:nvPicPr>
        <p:blipFill>
          <a:blip r:embed="rId3"/>
          <a:srcRect l="5402" t="2856" r="13341" b="2856"/>
          <a:stretch>
            <a:fillRect/>
          </a:stretch>
        </p:blipFill>
        <p:spPr bwMode="auto">
          <a:xfrm>
            <a:off x="457200" y="914400"/>
            <a:ext cx="32972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029"/>
          <p:cNvSpPr>
            <a:spLocks noChangeArrowheads="1"/>
          </p:cNvSpPr>
          <p:nvPr/>
        </p:nvSpPr>
        <p:spPr bwMode="auto">
          <a:xfrm>
            <a:off x="4114800" y="990600"/>
            <a:ext cx="426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L’arto superiore</a:t>
            </a:r>
            <a:r>
              <a:rPr lang="it-IT" altLang="it-IT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è costituito da diversi segmenti che procedendo in senso prossimo-distale sono:</a:t>
            </a:r>
          </a:p>
        </p:txBody>
      </p:sp>
      <p:sp>
        <p:nvSpPr>
          <p:cNvPr id="33797" name="AutoShape 1031"/>
          <p:cNvSpPr>
            <a:spLocks/>
          </p:cNvSpPr>
          <p:nvPr/>
        </p:nvSpPr>
        <p:spPr bwMode="auto">
          <a:xfrm>
            <a:off x="5486400" y="3886200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33798" name="Text Box 1032"/>
          <p:cNvSpPr txBox="1">
            <a:spLocks noChangeArrowheads="1"/>
          </p:cNvSpPr>
          <p:nvPr/>
        </p:nvSpPr>
        <p:spPr bwMode="auto">
          <a:xfrm>
            <a:off x="6324600" y="5181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33799" name="Text Box 1033"/>
          <p:cNvSpPr txBox="1">
            <a:spLocks noChangeArrowheads="1"/>
          </p:cNvSpPr>
          <p:nvPr/>
        </p:nvSpPr>
        <p:spPr bwMode="auto">
          <a:xfrm>
            <a:off x="5715000" y="4038600"/>
            <a:ext cx="1681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000" b="1">
                <a:latin typeface="Comic Sans MS" pitchFamily="66" charset="0"/>
              </a:rPr>
              <a:t>avambraccio</a:t>
            </a:r>
          </a:p>
        </p:txBody>
      </p:sp>
      <p:sp>
        <p:nvSpPr>
          <p:cNvPr id="33800" name="Text Box 1034"/>
          <p:cNvSpPr txBox="1">
            <a:spLocks noChangeArrowheads="1"/>
          </p:cNvSpPr>
          <p:nvPr/>
        </p:nvSpPr>
        <p:spPr bwMode="auto">
          <a:xfrm>
            <a:off x="6945313" y="4953000"/>
            <a:ext cx="866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000" b="1">
                <a:latin typeface="Comic Sans MS" pitchFamily="66" charset="0"/>
              </a:rPr>
              <a:t>polso</a:t>
            </a:r>
          </a:p>
          <a:p>
            <a:r>
              <a:rPr lang="it-IT" altLang="it-IT" sz="2000" b="1">
                <a:latin typeface="Comic Sans MS" pitchFamily="66" charset="0"/>
              </a:rPr>
              <a:t>palmo</a:t>
            </a:r>
          </a:p>
          <a:p>
            <a:r>
              <a:rPr lang="it-IT" altLang="it-IT" sz="2000" b="1">
                <a:latin typeface="Comic Sans MS" pitchFamily="66" charset="0"/>
              </a:rPr>
              <a:t>dita</a:t>
            </a:r>
          </a:p>
        </p:txBody>
      </p:sp>
      <p:sp>
        <p:nvSpPr>
          <p:cNvPr id="33801" name="AutoShape 1035"/>
          <p:cNvSpPr>
            <a:spLocks/>
          </p:cNvSpPr>
          <p:nvPr/>
        </p:nvSpPr>
        <p:spPr bwMode="auto">
          <a:xfrm>
            <a:off x="6583363" y="50292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33802" name="Text Box 1036"/>
          <p:cNvSpPr txBox="1">
            <a:spLocks noChangeArrowheads="1"/>
          </p:cNvSpPr>
          <p:nvPr/>
        </p:nvSpPr>
        <p:spPr bwMode="auto">
          <a:xfrm>
            <a:off x="228600" y="615632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>
                <a:latin typeface="Comic Sans MS" pitchFamily="66" charset="0"/>
              </a:rPr>
              <a:t>*Sono tutte </a:t>
            </a:r>
            <a:r>
              <a:rPr lang="it-IT" altLang="it-IT" sz="2000" u="sng">
                <a:latin typeface="Comic Sans MS" pitchFamily="66" charset="0"/>
              </a:rPr>
              <a:t>ossa lunghe</a:t>
            </a:r>
            <a:r>
              <a:rPr lang="it-IT" altLang="it-IT" sz="2000">
                <a:latin typeface="Comic Sans MS" pitchFamily="66" charset="0"/>
              </a:rPr>
              <a:t> che presentano una </a:t>
            </a:r>
            <a:r>
              <a:rPr lang="it-IT" altLang="it-IT" sz="2000" b="1">
                <a:latin typeface="Comic Sans MS" pitchFamily="66" charset="0"/>
              </a:rPr>
              <a:t>diafisi</a:t>
            </a:r>
            <a:r>
              <a:rPr lang="it-IT" altLang="it-IT" sz="2000">
                <a:latin typeface="Comic Sans MS" pitchFamily="66" charset="0"/>
              </a:rPr>
              <a:t> e due </a:t>
            </a:r>
            <a:r>
              <a:rPr lang="it-IT" altLang="it-IT" sz="2000" b="1">
                <a:latin typeface="Comic Sans MS" pitchFamily="66" charset="0"/>
              </a:rPr>
              <a:t>epifisi</a:t>
            </a:r>
            <a:r>
              <a:rPr lang="it-IT" altLang="it-IT" sz="2000">
                <a:latin typeface="Comic Sans MS" pitchFamily="66" charset="0"/>
              </a:rPr>
              <a:t>, una prossimale o superiore e una distale o inferiore</a:t>
            </a:r>
          </a:p>
        </p:txBody>
      </p:sp>
      <p:sp>
        <p:nvSpPr>
          <p:cNvPr id="33803" name="Text Box 8"/>
          <p:cNvSpPr txBox="1">
            <a:spLocks noChangeArrowheads="1"/>
          </p:cNvSpPr>
          <p:nvPr/>
        </p:nvSpPr>
        <p:spPr bwMode="auto">
          <a:xfrm>
            <a:off x="1763713" y="188913"/>
            <a:ext cx="5851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 b="1">
                <a:solidFill>
                  <a:srgbClr val="C00000"/>
                </a:solidFill>
                <a:latin typeface="Comic Sans MS" pitchFamily="66" charset="0"/>
              </a:rPr>
              <a:t>ARTO LIBERO SUPERIORE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B6784B-E579-4985-8624-3F4F53560795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314" name="Text Box 1028"/>
          <p:cNvSpPr txBox="1">
            <a:spLocks noChangeArrowheads="1"/>
          </p:cNvSpPr>
          <p:nvPr/>
        </p:nvSpPr>
        <p:spPr bwMode="auto">
          <a:xfrm>
            <a:off x="7938" y="1136650"/>
            <a:ext cx="37004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L’</a:t>
            </a:r>
            <a:r>
              <a:rPr lang="it-IT" altLang="it-IT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omero</a:t>
            </a: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 presenta una diafisi e </a:t>
            </a:r>
            <a:r>
              <a:rPr lang="it-IT" altLang="it-IT" sz="1800" dirty="0" smtClean="0">
                <a:latin typeface="Comic Sans MS" panose="030F0702030302020204" pitchFamily="66" charset="0"/>
                <a:cs typeface="+mn-cs"/>
              </a:rPr>
              <a:t>due </a:t>
            </a: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epifisi (osso lungo).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u="sng" dirty="0">
                <a:latin typeface="Comic Sans MS" panose="030F0702030302020204" pitchFamily="66" charset="0"/>
                <a:cs typeface="+mn-cs"/>
              </a:rPr>
              <a:t>L’epifisi prossimale</a:t>
            </a: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 presenta una </a:t>
            </a:r>
            <a:r>
              <a:rPr lang="it-IT" altLang="it-IT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testa</a:t>
            </a: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 per l’articolazione con la scapola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u="sng" dirty="0">
                <a:latin typeface="Comic Sans MS" panose="030F0702030302020204" pitchFamily="66" charset="0"/>
                <a:cs typeface="+mn-cs"/>
              </a:rPr>
              <a:t>L’epifisi distale</a:t>
            </a: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 presenta due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articolazioni il </a:t>
            </a:r>
            <a:r>
              <a:rPr lang="it-IT" altLang="it-IT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condilo</a:t>
            </a: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 e la </a:t>
            </a:r>
            <a:r>
              <a:rPr lang="it-IT" altLang="it-IT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troclea</a:t>
            </a:r>
            <a:r>
              <a:rPr lang="it-IT" altLang="it-IT" sz="1800" b="1" dirty="0">
                <a:latin typeface="Comic Sans MS" panose="030F0702030302020204" pitchFamily="66" charset="0"/>
                <a:cs typeface="+mn-cs"/>
              </a:rPr>
              <a:t>,</a:t>
            </a: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 rispettivamente per il radio e l’ulna.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Lungo il </a:t>
            </a:r>
            <a:r>
              <a:rPr lang="it-IT" altLang="it-IT" sz="1800" b="1" dirty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solco </a:t>
            </a:r>
            <a:r>
              <a:rPr lang="it-IT" altLang="it-IT" sz="1800" b="1" dirty="0" err="1" smtClean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intertubercolare</a:t>
            </a:r>
            <a:r>
              <a:rPr lang="it-IT" altLang="it-IT" sz="18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sz="1800" b="1" dirty="0" smtClean="0">
                <a:latin typeface="Comic Sans MS" panose="030F0702030302020204" pitchFamily="66" charset="0"/>
                <a:cs typeface="+mn-cs"/>
              </a:rPr>
              <a:t>(</a:t>
            </a:r>
            <a:r>
              <a:rPr lang="it-IT" altLang="it-IT" sz="1800" b="1" dirty="0" err="1" smtClean="0">
                <a:latin typeface="Comic Sans MS" panose="030F0702030302020204" pitchFamily="66" charset="0"/>
                <a:cs typeface="+mn-cs"/>
              </a:rPr>
              <a:t>bicipitale</a:t>
            </a:r>
            <a:r>
              <a:rPr lang="it-IT" altLang="it-IT" sz="1800" b="1" dirty="0" smtClean="0">
                <a:latin typeface="Comic Sans MS" panose="030F0702030302020204" pitchFamily="66" charset="0"/>
                <a:cs typeface="+mn-cs"/>
              </a:rPr>
              <a:t>)</a:t>
            </a:r>
            <a:r>
              <a:rPr lang="it-IT" altLang="it-IT" sz="18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decorre il tendine lungo del muscolo bicipite</a:t>
            </a:r>
            <a:r>
              <a:rPr lang="it-IT" altLang="it-IT" sz="1800" dirty="0" smtClean="0">
                <a:latin typeface="Comic Sans MS" panose="030F0702030302020204" pitchFamily="66" charset="0"/>
                <a:cs typeface="+mn-cs"/>
              </a:rPr>
              <a:t>.</a:t>
            </a:r>
            <a:endParaRPr lang="it-IT" altLang="it-IT" sz="1800" dirty="0"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35843" name="Picture 1029" descr="070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2675" y="609600"/>
            <a:ext cx="55165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1030"/>
          <p:cNvSpPr>
            <a:spLocks noChangeArrowheads="1"/>
          </p:cNvSpPr>
          <p:nvPr/>
        </p:nvSpPr>
        <p:spPr bwMode="auto">
          <a:xfrm>
            <a:off x="5334000" y="1219200"/>
            <a:ext cx="381000" cy="152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35845" name="Rectangle 1031"/>
          <p:cNvSpPr>
            <a:spLocks noChangeArrowheads="1"/>
          </p:cNvSpPr>
          <p:nvPr/>
        </p:nvSpPr>
        <p:spPr bwMode="auto">
          <a:xfrm>
            <a:off x="4419600" y="5486400"/>
            <a:ext cx="9144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2700338" y="762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 b="1">
                <a:solidFill>
                  <a:srgbClr val="C00000"/>
                </a:solidFill>
                <a:latin typeface="Comic Sans MS" pitchFamily="66" charset="0"/>
              </a:rPr>
              <a:t>OMERO</a:t>
            </a:r>
          </a:p>
        </p:txBody>
      </p:sp>
      <p:sp>
        <p:nvSpPr>
          <p:cNvPr id="14" name="Ovale 13"/>
          <p:cNvSpPr/>
          <p:nvPr/>
        </p:nvSpPr>
        <p:spPr>
          <a:xfrm>
            <a:off x="7342188" y="2133600"/>
            <a:ext cx="6096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75275" y="1484313"/>
            <a:ext cx="461963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500563" y="908050"/>
            <a:ext cx="461962" cy="217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4932363" y="908050"/>
            <a:ext cx="461962" cy="217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211638" y="1670050"/>
            <a:ext cx="593725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397375" y="2790825"/>
            <a:ext cx="461963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7812088" y="1314450"/>
            <a:ext cx="461962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8480425" y="2533650"/>
            <a:ext cx="461963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4351338" y="4797425"/>
            <a:ext cx="436562" cy="3079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5338763" y="4868863"/>
            <a:ext cx="436562" cy="309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8172450" y="4508500"/>
            <a:ext cx="436563" cy="3095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292725" y="1749425"/>
            <a:ext cx="461963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5EF409-59A6-4950-B0DD-4268FB564C71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890" name="CasellaDiTesto 3"/>
          <p:cNvSpPr txBox="1">
            <a:spLocks noChangeArrowheads="1"/>
          </p:cNvSpPr>
          <p:nvPr/>
        </p:nvSpPr>
        <p:spPr bwMode="auto">
          <a:xfrm>
            <a:off x="1733550" y="304800"/>
            <a:ext cx="615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800" b="1">
                <a:solidFill>
                  <a:srgbClr val="C00000"/>
                </a:solidFill>
                <a:latin typeface="Comic Sans MS" pitchFamily="66" charset="0"/>
              </a:rPr>
              <a:t>ARTICOLAZIONE DELLA SPALLA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648200" y="2322513"/>
            <a:ext cx="4343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E’ una enartrosi (o </a:t>
            </a:r>
            <a:r>
              <a:rPr lang="it-IT" alt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sferartrosi</a:t>
            </a:r>
            <a:r>
              <a:rPr lang="it-IT" altLang="it-IT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b="1" dirty="0">
              <a:solidFill>
                <a:srgbClr val="FF0000"/>
              </a:solidFill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Tra la testa dell’omero e la cavità glenoidea della spalla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Ampio </a:t>
            </a:r>
            <a:r>
              <a:rPr lang="it-IT" altLang="it-IT" sz="2000" dirty="0" err="1">
                <a:latin typeface="Comic Sans MS" panose="030F0702030302020204" pitchFamily="66" charset="0"/>
                <a:cs typeface="+mn-cs"/>
              </a:rPr>
              <a:t>range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 di movimenti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b="1" dirty="0"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37892" name="Segnaposto contenuto 4" descr="0806.gif"/>
          <p:cNvPicPr>
            <a:picLocks noChangeAspect="1"/>
          </p:cNvPicPr>
          <p:nvPr/>
        </p:nvPicPr>
        <p:blipFill>
          <a:blip r:embed="rId2"/>
          <a:srcRect l="49886" t="54002" r="17268" b="17746"/>
          <a:stretch>
            <a:fillRect/>
          </a:stretch>
        </p:blipFill>
        <p:spPr bwMode="auto">
          <a:xfrm>
            <a:off x="76200" y="1371600"/>
            <a:ext cx="45608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8F65A0-3A37-4B0F-A966-6FB2433F5D81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8914" name="Segnaposto contenuto 3" descr="0707B.gif"/>
          <p:cNvPicPr>
            <a:picLocks noChangeAspect="1"/>
          </p:cNvPicPr>
          <p:nvPr/>
        </p:nvPicPr>
        <p:blipFill>
          <a:blip r:embed="rId2"/>
          <a:srcRect l="4073" t="1736" r="34930" b="16982"/>
          <a:stretch>
            <a:fillRect/>
          </a:stretch>
        </p:blipFill>
        <p:spPr bwMode="auto">
          <a:xfrm>
            <a:off x="0" y="61913"/>
            <a:ext cx="4343400" cy="67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asellaDiTesto 3"/>
          <p:cNvSpPr txBox="1">
            <a:spLocks noChangeArrowheads="1"/>
          </p:cNvSpPr>
          <p:nvPr/>
        </p:nvSpPr>
        <p:spPr bwMode="auto">
          <a:xfrm>
            <a:off x="5384800" y="115888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b="1">
                <a:solidFill>
                  <a:srgbClr val="C00000"/>
                </a:solidFill>
                <a:latin typeface="Comic Sans MS" pitchFamily="66" charset="0"/>
              </a:rPr>
              <a:t>RADIO E ULNA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648200" y="1412875"/>
            <a:ext cx="434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Ulna e</a:t>
            </a:r>
            <a:r>
              <a:rPr lang="it-IT" altLang="it-IT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radio</a:t>
            </a:r>
            <a:r>
              <a:rPr lang="it-IT" altLang="it-IT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 </a:t>
            </a: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sono ossa lunghe parallele che formano lo scheletro dell’avambraccio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L’</a:t>
            </a:r>
            <a:r>
              <a:rPr lang="it-IT" altLang="it-IT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ulna</a:t>
            </a:r>
            <a:r>
              <a:rPr lang="it-IT" altLang="it-IT" sz="1800" b="1" dirty="0">
                <a:solidFill>
                  <a:srgbClr val="FF0000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è l’osso mediale.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b="1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Il </a:t>
            </a:r>
            <a:r>
              <a:rPr lang="it-IT" altLang="it-IT" sz="1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radio</a:t>
            </a: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 è situato lateralmente all’ulna,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ed è più corto e più sottile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Si articolano tra loro su 3 livelli: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-articolazione radio-ulnare prossimale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-articolazione radio-ulnare distale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-membrana interossea antebrachiale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800" dirty="0">
                <a:latin typeface="Comic Sans MS" panose="030F0702030302020204" pitchFamily="66" charset="0"/>
                <a:cs typeface="+mn-cs"/>
              </a:rPr>
              <a:t>Si articolano con l’omero (prossimale) e con le ossa del carpo (distale).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800" b="1" dirty="0"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971550" y="347663"/>
            <a:ext cx="431800" cy="2301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501650" y="520700"/>
            <a:ext cx="515938" cy="231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179388" y="908050"/>
            <a:ext cx="720725" cy="2317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1873250" y="1725613"/>
            <a:ext cx="517525" cy="231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1870075" y="2043113"/>
            <a:ext cx="515938" cy="231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22225" y="5956300"/>
            <a:ext cx="479425" cy="35242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22225" y="6351588"/>
            <a:ext cx="479425" cy="3524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1724025" y="6180138"/>
            <a:ext cx="857250" cy="239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1771650" y="5992813"/>
            <a:ext cx="66675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1798638" y="1520825"/>
            <a:ext cx="66675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1771650" y="115888"/>
            <a:ext cx="517525" cy="231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873250" y="3284538"/>
            <a:ext cx="512763" cy="2159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871663" y="2792413"/>
            <a:ext cx="512762" cy="2174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4986FA-7FF2-4C16-A40A-473F893D12B1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838200" y="968375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>
                <a:latin typeface="Comic Sans MS" pitchFamily="66" charset="0"/>
              </a:rPr>
              <a:t>L’</a:t>
            </a:r>
            <a:r>
              <a:rPr lang="it-IT" altLang="it-IT" sz="2000" b="1">
                <a:latin typeface="Comic Sans MS" pitchFamily="66" charset="0"/>
              </a:rPr>
              <a:t>olecrano</a:t>
            </a:r>
            <a:r>
              <a:rPr lang="it-IT" altLang="it-IT" sz="2000">
                <a:latin typeface="Comic Sans MS" pitchFamily="66" charset="0"/>
              </a:rPr>
              <a:t> dell’ulna costituisce la sporgenza del gomito</a:t>
            </a:r>
          </a:p>
          <a:p>
            <a:endParaRPr lang="it-IT" altLang="it-IT" sz="2000" b="1">
              <a:latin typeface="Comic Sans MS" pitchFamily="66" charset="0"/>
            </a:endParaRPr>
          </a:p>
        </p:txBody>
      </p:sp>
      <p:grpSp>
        <p:nvGrpSpPr>
          <p:cNvPr id="39939" name="Gruppo 10"/>
          <p:cNvGrpSpPr>
            <a:grpSpLocks/>
          </p:cNvGrpSpPr>
          <p:nvPr/>
        </p:nvGrpSpPr>
        <p:grpSpPr bwMode="auto">
          <a:xfrm>
            <a:off x="609600" y="1676400"/>
            <a:ext cx="3343275" cy="3581400"/>
            <a:chOff x="609600" y="2590800"/>
            <a:chExt cx="3342640" cy="3581400"/>
          </a:xfrm>
        </p:grpSpPr>
        <p:pic>
          <p:nvPicPr>
            <p:cNvPr id="39945" name="Segnaposto contenuto 3" descr="0707B.gif"/>
            <p:cNvPicPr>
              <a:picLocks noChangeAspect="1"/>
            </p:cNvPicPr>
            <p:nvPr/>
          </p:nvPicPr>
          <p:blipFill>
            <a:blip r:embed="rId2"/>
            <a:srcRect l="65070" t="7764" r="807" b="62917"/>
            <a:stretch>
              <a:fillRect/>
            </a:stretch>
          </p:blipFill>
          <p:spPr bwMode="auto">
            <a:xfrm>
              <a:off x="609600" y="2590800"/>
              <a:ext cx="334264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arrotondato 5"/>
            <p:cNvSpPr/>
            <p:nvPr/>
          </p:nvSpPr>
          <p:spPr>
            <a:xfrm>
              <a:off x="685786" y="2895600"/>
              <a:ext cx="761855" cy="457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940" name="Gruppo 11"/>
          <p:cNvGrpSpPr>
            <a:grpSpLocks/>
          </p:cNvGrpSpPr>
          <p:nvPr/>
        </p:nvGrpSpPr>
        <p:grpSpPr bwMode="auto">
          <a:xfrm>
            <a:off x="5029200" y="1524000"/>
            <a:ext cx="3276600" cy="4562475"/>
            <a:chOff x="5029200" y="2057400"/>
            <a:chExt cx="3276600" cy="4562949"/>
          </a:xfrm>
        </p:grpSpPr>
        <p:pic>
          <p:nvPicPr>
            <p:cNvPr id="39942" name="Segnaposto contenuto 3" descr="0707.gif"/>
            <p:cNvPicPr>
              <a:picLocks noChangeAspect="1"/>
            </p:cNvPicPr>
            <p:nvPr/>
          </p:nvPicPr>
          <p:blipFill>
            <a:blip r:embed="rId3"/>
            <a:srcRect l="66740" t="5650" b="56210"/>
            <a:stretch>
              <a:fillRect/>
            </a:stretch>
          </p:blipFill>
          <p:spPr bwMode="auto">
            <a:xfrm>
              <a:off x="5105400" y="2057400"/>
              <a:ext cx="3200400" cy="4562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arrotondato 6"/>
            <p:cNvSpPr/>
            <p:nvPr/>
          </p:nvSpPr>
          <p:spPr>
            <a:xfrm>
              <a:off x="5029200" y="4191222"/>
              <a:ext cx="762000" cy="3810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Comic Sans MS" panose="030F0702030302020204" pitchFamily="66" charset="0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5029200" y="3124311"/>
              <a:ext cx="685800" cy="53345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Comic Sans MS" panose="030F0702030302020204" pitchFamily="66" charset="0"/>
              </a:endParaRPr>
            </a:p>
          </p:txBody>
        </p:sp>
      </p:grpSp>
      <p:sp>
        <p:nvSpPr>
          <p:cNvPr id="39941" name="CasellaDiTesto 9"/>
          <p:cNvSpPr txBox="1">
            <a:spLocks noChangeArrowheads="1"/>
          </p:cNvSpPr>
          <p:nvPr/>
        </p:nvSpPr>
        <p:spPr bwMode="auto">
          <a:xfrm>
            <a:off x="2998788" y="304800"/>
            <a:ext cx="2868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b="1">
                <a:solidFill>
                  <a:srgbClr val="C00000"/>
                </a:solidFill>
                <a:latin typeface="Comic Sans MS" pitchFamily="66" charset="0"/>
              </a:rPr>
              <a:t>ULNA E GOMITO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D3C40-C187-4777-AB9F-DEFA9BB0BF13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5334000" y="2514600"/>
            <a:ext cx="3073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>
                <a:latin typeface="Comic Sans MS" pitchFamily="66" charset="0"/>
              </a:rPr>
              <a:t>Lo scheletro della </a:t>
            </a:r>
            <a:r>
              <a:rPr lang="it-IT" altLang="it-IT" sz="2000" b="1">
                <a:solidFill>
                  <a:srgbClr val="FF0000"/>
                </a:solidFill>
                <a:latin typeface="Comic Sans MS" pitchFamily="66" charset="0"/>
              </a:rPr>
              <a:t>mano </a:t>
            </a:r>
            <a:r>
              <a:rPr lang="it-IT" altLang="it-IT" sz="2000">
                <a:latin typeface="Comic Sans MS" pitchFamily="66" charset="0"/>
              </a:rPr>
              <a:t>consta delle </a:t>
            </a:r>
            <a:r>
              <a:rPr lang="it-IT" altLang="it-IT" sz="2000" b="1">
                <a:latin typeface="Comic Sans MS" pitchFamily="66" charset="0"/>
              </a:rPr>
              <a:t>ossa carpali</a:t>
            </a:r>
            <a:r>
              <a:rPr lang="it-IT" altLang="it-IT" sz="2000">
                <a:latin typeface="Comic Sans MS" pitchFamily="66" charset="0"/>
              </a:rPr>
              <a:t>, che formano il polso,</a:t>
            </a:r>
          </a:p>
          <a:p>
            <a:r>
              <a:rPr lang="it-IT" altLang="it-IT" sz="2000">
                <a:latin typeface="Comic Sans MS" pitchFamily="66" charset="0"/>
              </a:rPr>
              <a:t>le </a:t>
            </a:r>
            <a:r>
              <a:rPr lang="it-IT" altLang="it-IT" sz="2000" b="1">
                <a:latin typeface="Comic Sans MS" pitchFamily="66" charset="0"/>
              </a:rPr>
              <a:t>metacarpali</a:t>
            </a:r>
            <a:r>
              <a:rPr lang="it-IT" altLang="it-IT" sz="2000">
                <a:latin typeface="Comic Sans MS" pitchFamily="66" charset="0"/>
              </a:rPr>
              <a:t> che formano il palmo della mano e delle </a:t>
            </a:r>
            <a:r>
              <a:rPr lang="it-IT" altLang="it-IT" sz="2000" b="1">
                <a:latin typeface="Comic Sans MS" pitchFamily="66" charset="0"/>
              </a:rPr>
              <a:t>falangi</a:t>
            </a:r>
            <a:r>
              <a:rPr lang="it-IT" altLang="it-IT" sz="2000">
                <a:latin typeface="Comic Sans MS" pitchFamily="66" charset="0"/>
              </a:rPr>
              <a:t> che formano le dita.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8534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000">
                <a:latin typeface="Comic Sans MS" pitchFamily="66" charset="0"/>
              </a:rPr>
              <a:t>Le ossa del </a:t>
            </a:r>
            <a:r>
              <a:rPr lang="it-IT" altLang="it-IT" sz="2000" b="1">
                <a:latin typeface="Comic Sans MS" pitchFamily="66" charset="0"/>
              </a:rPr>
              <a:t>carpo</a:t>
            </a:r>
            <a:r>
              <a:rPr lang="it-IT" altLang="it-IT" sz="2000">
                <a:latin typeface="Comic Sans MS" pitchFamily="66" charset="0"/>
              </a:rPr>
              <a:t> sono corte, sono </a:t>
            </a:r>
            <a:r>
              <a:rPr lang="it-IT" altLang="it-IT" sz="2000" b="1">
                <a:latin typeface="Comic Sans MS" pitchFamily="66" charset="0"/>
              </a:rPr>
              <a:t>8</a:t>
            </a:r>
            <a:r>
              <a:rPr lang="it-IT" altLang="it-IT" sz="2000">
                <a:latin typeface="Comic Sans MS" pitchFamily="66" charset="0"/>
              </a:rPr>
              <a:t>, disposte in due serie abbastanza</a:t>
            </a:r>
          </a:p>
          <a:p>
            <a:r>
              <a:rPr lang="it-IT" altLang="it-IT" sz="2000">
                <a:latin typeface="Comic Sans MS" pitchFamily="66" charset="0"/>
              </a:rPr>
              <a:t>ordinate; le ossa del </a:t>
            </a:r>
            <a:r>
              <a:rPr lang="it-IT" altLang="it-IT" sz="2000" b="1">
                <a:latin typeface="Comic Sans MS" pitchFamily="66" charset="0"/>
              </a:rPr>
              <a:t>metacarpo </a:t>
            </a:r>
            <a:r>
              <a:rPr lang="it-IT" altLang="it-IT" sz="2000">
                <a:latin typeface="Comic Sans MS" pitchFamily="66" charset="0"/>
              </a:rPr>
              <a:t>sono </a:t>
            </a:r>
            <a:r>
              <a:rPr lang="it-IT" altLang="it-IT" sz="2000" b="1">
                <a:latin typeface="Comic Sans MS" pitchFamily="66" charset="0"/>
              </a:rPr>
              <a:t>5</a:t>
            </a:r>
            <a:r>
              <a:rPr lang="it-IT" altLang="it-IT" sz="2000">
                <a:latin typeface="Comic Sans MS" pitchFamily="66" charset="0"/>
              </a:rPr>
              <a:t>, sono lunghe, le falangi sono</a:t>
            </a:r>
          </a:p>
          <a:p>
            <a:r>
              <a:rPr lang="it-IT" altLang="it-IT" sz="2000" b="1">
                <a:latin typeface="Comic Sans MS" pitchFamily="66" charset="0"/>
              </a:rPr>
              <a:t>14,</a:t>
            </a:r>
            <a:r>
              <a:rPr lang="it-IT" altLang="it-IT" sz="2000">
                <a:latin typeface="Comic Sans MS" pitchFamily="66" charset="0"/>
              </a:rPr>
              <a:t> sono lunghe e sono tre per dito ad eccezione del 1°.</a:t>
            </a:r>
          </a:p>
        </p:txBody>
      </p:sp>
      <p:pic>
        <p:nvPicPr>
          <p:cNvPr id="40964" name="Segnaposto contenuto 3" descr="0708B.gif"/>
          <p:cNvPicPr>
            <a:picLocks noChangeAspect="1"/>
          </p:cNvPicPr>
          <p:nvPr/>
        </p:nvPicPr>
        <p:blipFill>
          <a:blip r:embed="rId3"/>
          <a:srcRect l="1421" t="3149" r="57307" b="57298"/>
          <a:stretch>
            <a:fillRect/>
          </a:stretch>
        </p:blipFill>
        <p:spPr bwMode="auto">
          <a:xfrm>
            <a:off x="228600" y="139700"/>
            <a:ext cx="4329113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CasellaDiTesto 7"/>
          <p:cNvSpPr txBox="1">
            <a:spLocks noChangeArrowheads="1"/>
          </p:cNvSpPr>
          <p:nvPr/>
        </p:nvSpPr>
        <p:spPr bwMode="auto">
          <a:xfrm>
            <a:off x="5410200" y="5334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b="1">
                <a:solidFill>
                  <a:srgbClr val="C00000"/>
                </a:solidFill>
                <a:latin typeface="Comic Sans MS" pitchFamily="66" charset="0"/>
              </a:rPr>
              <a:t>CARPO, METACARPO </a:t>
            </a:r>
          </a:p>
          <a:p>
            <a:r>
              <a:rPr lang="it-IT" altLang="it-IT" sz="2400" b="1">
                <a:solidFill>
                  <a:srgbClr val="C00000"/>
                </a:solidFill>
                <a:latin typeface="Comic Sans MS" pitchFamily="66" charset="0"/>
              </a:rPr>
              <a:t>E FALANGI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407CDC-7286-407C-9A57-CF5FFAFDF7C7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188913"/>
            <a:ext cx="5181600" cy="819150"/>
          </a:xfrm>
        </p:spPr>
        <p:txBody>
          <a:bodyPr/>
          <a:lstStyle/>
          <a:p>
            <a:pPr eaLnBrk="1" hangingPunct="1"/>
            <a:r>
              <a:rPr lang="it-IT" altLang="it-IT" sz="2400" b="1" smtClean="0">
                <a:solidFill>
                  <a:srgbClr val="C00000"/>
                </a:solidFill>
                <a:latin typeface="Comic Sans MS" pitchFamily="66" charset="0"/>
              </a:rPr>
              <a:t>ARTO INFERIORE E </a:t>
            </a:r>
            <a:br>
              <a:rPr lang="it-IT" altLang="it-IT" sz="24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it-IT" altLang="it-IT" sz="2400" b="1" smtClean="0">
                <a:solidFill>
                  <a:srgbClr val="C00000"/>
                </a:solidFill>
                <a:latin typeface="Comic Sans MS" pitchFamily="66" charset="0"/>
              </a:rPr>
              <a:t>CINGOLO PELVICO (O COXALE)</a:t>
            </a:r>
          </a:p>
        </p:txBody>
      </p:sp>
      <p:grpSp>
        <p:nvGrpSpPr>
          <p:cNvPr id="43011" name="Gruppo 8"/>
          <p:cNvGrpSpPr>
            <a:grpSpLocks/>
          </p:cNvGrpSpPr>
          <p:nvPr/>
        </p:nvGrpSpPr>
        <p:grpSpPr bwMode="auto">
          <a:xfrm>
            <a:off x="158750" y="1528763"/>
            <a:ext cx="8823325" cy="4564062"/>
            <a:chOff x="91442" y="1371600"/>
            <a:chExt cx="8823958" cy="4564117"/>
          </a:xfrm>
        </p:grpSpPr>
        <p:pic>
          <p:nvPicPr>
            <p:cNvPr id="43012" name="Picture 1027" descr="0701"/>
            <p:cNvPicPr>
              <a:picLocks noChangeAspect="1" noChangeArrowheads="1"/>
            </p:cNvPicPr>
            <p:nvPr/>
          </p:nvPicPr>
          <p:blipFill>
            <a:blip r:embed="rId3"/>
            <a:srcRect t="34801" r="3757" b="9270"/>
            <a:stretch>
              <a:fillRect/>
            </a:stretch>
          </p:blipFill>
          <p:spPr bwMode="auto">
            <a:xfrm>
              <a:off x="91442" y="1371601"/>
              <a:ext cx="8823958" cy="4564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Rectangle 1029"/>
            <p:cNvSpPr>
              <a:spLocks noChangeArrowheads="1"/>
            </p:cNvSpPr>
            <p:nvPr/>
          </p:nvSpPr>
          <p:spPr bwMode="auto">
            <a:xfrm>
              <a:off x="7696200" y="2971800"/>
              <a:ext cx="990600" cy="457200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altLang="it-IT" sz="2400">
                <a:latin typeface="Comic Sans MS" pitchFamily="66" charset="0"/>
              </a:endParaRPr>
            </a:p>
          </p:txBody>
        </p:sp>
        <p:sp>
          <p:nvSpPr>
            <p:cNvPr id="8" name="Rettangolo 7"/>
            <p:cNvSpPr/>
            <p:nvPr/>
          </p:nvSpPr>
          <p:spPr>
            <a:xfrm>
              <a:off x="5943387" y="1371600"/>
              <a:ext cx="2972013" cy="1600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F292A2-015B-4C2B-8175-9E5EDD324380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482" name="Text Box 1026"/>
          <p:cNvSpPr txBox="1">
            <a:spLocks noChangeArrowheads="1"/>
          </p:cNvSpPr>
          <p:nvPr/>
        </p:nvSpPr>
        <p:spPr bwMode="auto">
          <a:xfrm>
            <a:off x="-36513" y="76200"/>
            <a:ext cx="9353551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b="1" dirty="0">
                <a:latin typeface="Comic Sans MS" panose="030F0702030302020204" pitchFamily="66" charset="0"/>
                <a:cs typeface="+mn-cs"/>
              </a:rPr>
              <a:t>S</a:t>
            </a:r>
            <a:r>
              <a:rPr lang="it-IT" altLang="it-IT" b="1" dirty="0" smtClean="0">
                <a:latin typeface="Comic Sans MS" panose="030F0702030302020204" pitchFamily="66" charset="0"/>
                <a:cs typeface="+mn-cs"/>
              </a:rPr>
              <a:t>cheletro del cingolo pelvico e dell’arto inferiore: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dirty="0" smtClean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 smtClean="0">
                <a:latin typeface="Comic Sans MS" panose="030F0702030302020204" pitchFamily="66" charset="0"/>
                <a:cs typeface="+mn-cs"/>
              </a:rPr>
              <a:t>Il </a:t>
            </a: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cinto pelvico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 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formato dalle ossa dell’</a:t>
            </a:r>
            <a:r>
              <a:rPr lang="it-IT" altLang="it-IT" b="1" dirty="0">
                <a:latin typeface="Comic Sans MS" panose="030F0702030302020204" pitchFamily="66" charset="0"/>
                <a:cs typeface="+mn-cs"/>
              </a:rPr>
              <a:t>anca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 (ileo, ischio e pube)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 smtClean="0">
                <a:latin typeface="Comic Sans MS" panose="030F0702030302020204" pitchFamily="66" charset="0"/>
                <a:cs typeface="+mn-cs"/>
              </a:rPr>
              <a:t>(PELVI OSSEA=ossa </a:t>
            </a:r>
            <a:r>
              <a:rPr lang="it-IT" altLang="it-IT" sz="2000" dirty="0" err="1" smtClean="0">
                <a:latin typeface="Comic Sans MS" panose="030F0702030302020204" pitchFamily="66" charset="0"/>
                <a:cs typeface="+mn-cs"/>
              </a:rPr>
              <a:t>coxali+sinfisi</a:t>
            </a:r>
            <a:r>
              <a:rPr lang="it-IT" altLang="it-IT" sz="2000" dirty="0" smtClean="0"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sz="2000" dirty="0" err="1" smtClean="0">
                <a:latin typeface="Comic Sans MS" panose="030F0702030302020204" pitchFamily="66" charset="0"/>
                <a:cs typeface="+mn-cs"/>
              </a:rPr>
              <a:t>pubica+sacro</a:t>
            </a:r>
            <a:r>
              <a:rPr lang="it-IT" altLang="it-IT" sz="2000" dirty="0" smtClean="0">
                <a:latin typeface="Comic Sans MS" panose="030F0702030302020204" pitchFamily="66" charset="0"/>
                <a:cs typeface="+mn-cs"/>
              </a:rPr>
              <a:t> e coccige)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 smtClean="0">
                <a:latin typeface="Comic Sans MS" panose="030F0702030302020204" pitchFamily="66" charset="0"/>
                <a:cs typeface="+mn-cs"/>
              </a:rPr>
              <a:t>L’</a:t>
            </a:r>
            <a:r>
              <a:rPr lang="it-IT" altLang="it-IT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arto </a:t>
            </a: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libero inferiore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</a:t>
            </a:r>
            <a:r>
              <a:rPr lang="it-IT" altLang="it-IT" dirty="0" smtClean="0">
                <a:latin typeface="Comic Sans MS" panose="030F0702030302020204" pitchFamily="66" charset="0"/>
                <a:cs typeface="+mn-cs"/>
              </a:rPr>
              <a:t>coscia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:  </a:t>
            </a:r>
            <a:r>
              <a:rPr lang="it-IT" altLang="it-IT" b="1" dirty="0" smtClean="0">
                <a:latin typeface="Comic Sans MS" panose="030F0702030302020204" pitchFamily="66" charset="0"/>
                <a:cs typeface="+mn-cs"/>
              </a:rPr>
              <a:t>femore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b="1" dirty="0">
                <a:latin typeface="Comic Sans MS" panose="030F0702030302020204" pitchFamily="66" charset="0"/>
                <a:cs typeface="+mn-cs"/>
              </a:rPr>
              <a:t>	</a:t>
            </a:r>
            <a:r>
              <a:rPr lang="it-IT" altLang="it-IT" b="1" dirty="0" smtClean="0">
                <a:latin typeface="Comic Sans MS" panose="030F0702030302020204" pitchFamily="66" charset="0"/>
                <a:cs typeface="+mn-cs"/>
              </a:rPr>
              <a:t>	            patella</a:t>
            </a:r>
            <a:endParaRPr lang="it-IT" altLang="it-IT" b="1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>
                <a:latin typeface="Comic Sans MS" panose="030F0702030302020204" pitchFamily="66" charset="0"/>
                <a:cs typeface="+mn-cs"/>
              </a:rPr>
              <a:t>                                    </a:t>
            </a:r>
            <a:r>
              <a:rPr lang="it-IT" altLang="it-IT" dirty="0" smtClean="0">
                <a:latin typeface="Comic Sans MS" panose="030F0702030302020204" pitchFamily="66" charset="0"/>
                <a:cs typeface="+mn-cs"/>
              </a:rPr>
              <a:t>gamba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: </a:t>
            </a:r>
            <a:r>
              <a:rPr lang="it-IT" altLang="it-IT" b="1" dirty="0">
                <a:latin typeface="Comic Sans MS" panose="030F0702030302020204" pitchFamily="66" charset="0"/>
                <a:cs typeface="+mn-cs"/>
              </a:rPr>
              <a:t>tibia e fibula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 smtClean="0">
                <a:latin typeface="Comic Sans MS" panose="030F0702030302020204" pitchFamily="66" charset="0"/>
                <a:cs typeface="+mn-cs"/>
              </a:rPr>
              <a:t>                                    piede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: caviglia, </a:t>
            </a:r>
            <a:r>
              <a:rPr lang="it-IT" altLang="it-IT" dirty="0" smtClean="0">
                <a:latin typeface="Comic Sans MS" panose="030F0702030302020204" pitchFamily="66" charset="0"/>
                <a:cs typeface="+mn-cs"/>
              </a:rPr>
              <a:t>pianta del piede 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e dita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>
                <a:latin typeface="Comic Sans MS" panose="030F0702030302020204" pitchFamily="66" charset="0"/>
                <a:cs typeface="+mn-cs"/>
              </a:rPr>
              <a:t>                                        </a:t>
            </a:r>
            <a:r>
              <a:rPr lang="it-IT" altLang="it-IT" b="1" dirty="0" smtClean="0">
                <a:latin typeface="Comic Sans MS" panose="030F0702030302020204" pitchFamily="66" charset="0"/>
                <a:cs typeface="+mn-cs"/>
              </a:rPr>
              <a:t>tarso </a:t>
            </a:r>
            <a:r>
              <a:rPr lang="it-IT" altLang="it-IT" sz="1800" b="1" dirty="0" smtClean="0">
                <a:latin typeface="Comic Sans MS" panose="030F0702030302020204" pitchFamily="66" charset="0"/>
                <a:cs typeface="+mn-cs"/>
              </a:rPr>
              <a:t>(7)</a:t>
            </a:r>
            <a:r>
              <a:rPr lang="it-IT" altLang="it-IT" b="1" dirty="0">
                <a:latin typeface="Comic Sans MS" panose="030F0702030302020204" pitchFamily="66" charset="0"/>
                <a:cs typeface="+mn-cs"/>
              </a:rPr>
              <a:t>, </a:t>
            </a:r>
            <a:r>
              <a:rPr lang="it-IT" altLang="it-IT" b="1" dirty="0" smtClean="0">
                <a:latin typeface="Comic Sans MS" panose="030F0702030302020204" pitchFamily="66" charset="0"/>
                <a:cs typeface="+mn-cs"/>
              </a:rPr>
              <a:t>metatarso </a:t>
            </a:r>
            <a:r>
              <a:rPr lang="it-IT" altLang="it-IT" sz="1800" b="1" dirty="0" smtClean="0">
                <a:latin typeface="Comic Sans MS" panose="030F0702030302020204" pitchFamily="66" charset="0"/>
                <a:cs typeface="+mn-cs"/>
              </a:rPr>
              <a:t>(5)</a:t>
            </a:r>
            <a:r>
              <a:rPr lang="it-IT" altLang="it-IT" b="1" dirty="0" smtClean="0"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b="1" dirty="0">
                <a:latin typeface="Comic Sans MS" panose="030F0702030302020204" pitchFamily="66" charset="0"/>
                <a:cs typeface="+mn-cs"/>
              </a:rPr>
              <a:t>e </a:t>
            </a:r>
            <a:r>
              <a:rPr lang="it-IT" altLang="it-IT" b="1" dirty="0" smtClean="0">
                <a:latin typeface="Comic Sans MS" panose="030F0702030302020204" pitchFamily="66" charset="0"/>
                <a:cs typeface="+mn-cs"/>
              </a:rPr>
              <a:t>falangi </a:t>
            </a:r>
            <a:r>
              <a:rPr lang="it-IT" altLang="it-IT" sz="1800" b="1" dirty="0" smtClean="0">
                <a:latin typeface="Comic Sans MS" panose="030F0702030302020204" pitchFamily="66" charset="0"/>
                <a:cs typeface="+mn-cs"/>
              </a:rPr>
              <a:t>(14)</a:t>
            </a:r>
            <a:endParaRPr lang="it-IT" altLang="it-IT" b="1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b="1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b="1" dirty="0">
              <a:cs typeface="+mn-cs"/>
            </a:endParaRPr>
          </a:p>
        </p:txBody>
      </p:sp>
      <p:sp>
        <p:nvSpPr>
          <p:cNvPr id="45059" name="AutoShape 1027"/>
          <p:cNvSpPr>
            <a:spLocks/>
          </p:cNvSpPr>
          <p:nvPr/>
        </p:nvSpPr>
        <p:spPr bwMode="auto">
          <a:xfrm>
            <a:off x="3276600" y="1765300"/>
            <a:ext cx="44450" cy="1663700"/>
          </a:xfrm>
          <a:prstGeom prst="leftBrace">
            <a:avLst>
              <a:gd name="adj1" fmla="val 1628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Times New Roman" pitchFamily="18" charset="0"/>
            </a:endParaRPr>
          </a:p>
        </p:txBody>
      </p:sp>
      <p:pic>
        <p:nvPicPr>
          <p:cNvPr id="45060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008188"/>
            <a:ext cx="26416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 Box 1029"/>
          <p:cNvSpPr txBox="1">
            <a:spLocks noChangeArrowheads="1"/>
          </p:cNvSpPr>
          <p:nvPr/>
        </p:nvSpPr>
        <p:spPr bwMode="auto">
          <a:xfrm>
            <a:off x="3924300" y="4522788"/>
            <a:ext cx="48545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altLang="it-IT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FUNZIONE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: - Deambulazione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                </a:t>
            </a:r>
            <a:r>
              <a:rPr lang="it-IT" altLang="it-IT" sz="2000" b="1" dirty="0" smtClean="0">
                <a:latin typeface="Comic Sans MS" panose="030F0702030302020204" pitchFamily="66" charset="0"/>
                <a:cs typeface="+mn-cs"/>
              </a:rPr>
              <a:t>-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Postura eretta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                </a:t>
            </a:r>
            <a:r>
              <a:rPr lang="it-IT" altLang="it-IT" sz="2000" b="1" dirty="0" smtClean="0">
                <a:latin typeface="Comic Sans MS" panose="030F0702030302020204" pitchFamily="66" charset="0"/>
                <a:cs typeface="+mn-cs"/>
              </a:rPr>
              <a:t>-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Equilibrio del corpo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0EAA52-EB69-4FDC-9E04-C3A533682145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506" name="Rectangle 1027"/>
          <p:cNvSpPr>
            <a:spLocks noChangeArrowheads="1"/>
          </p:cNvSpPr>
          <p:nvPr/>
        </p:nvSpPr>
        <p:spPr bwMode="auto">
          <a:xfrm>
            <a:off x="179388" y="765175"/>
            <a:ext cx="4608512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L’osso dell’anca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 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durante l’embriogenesi è costituito da tre pezzi: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b="1" dirty="0">
                <a:solidFill>
                  <a:srgbClr val="C00000"/>
                </a:solidFill>
                <a:latin typeface="Comic Sans MS" panose="030F0702030302020204" pitchFamily="66" charset="0"/>
                <a:cs typeface="+mn-cs"/>
              </a:rPr>
              <a:t>ileo, ischio </a:t>
            </a:r>
            <a:r>
              <a:rPr lang="it-IT" altLang="it-IT" dirty="0">
                <a:solidFill>
                  <a:srgbClr val="C00000"/>
                </a:solidFill>
                <a:latin typeface="Comic Sans MS" panose="030F0702030302020204" pitchFamily="66" charset="0"/>
                <a:cs typeface="+mn-cs"/>
              </a:rPr>
              <a:t>e</a:t>
            </a:r>
            <a:r>
              <a:rPr lang="it-IT" altLang="it-IT" b="1" dirty="0">
                <a:solidFill>
                  <a:srgbClr val="C00000"/>
                </a:solidFill>
                <a:latin typeface="Comic Sans MS" panose="030F0702030302020204" pitchFamily="66" charset="0"/>
                <a:cs typeface="+mn-cs"/>
              </a:rPr>
              <a:t> pube</a:t>
            </a:r>
            <a:r>
              <a:rPr lang="it-IT" altLang="it-IT" dirty="0">
                <a:solidFill>
                  <a:srgbClr val="C00000"/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che si fondono tra di  loro </a:t>
            </a:r>
            <a:r>
              <a:rPr lang="it-IT" altLang="it-IT" dirty="0" smtClean="0">
                <a:latin typeface="Comic Sans MS" panose="030F0702030302020204" pitchFamily="66" charset="0"/>
                <a:cs typeface="+mn-cs"/>
              </a:rPr>
              <a:t>in corrispondenza 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dell’</a:t>
            </a:r>
            <a:r>
              <a:rPr lang="it-IT" altLang="it-IT" u="sng" dirty="0">
                <a:latin typeface="Comic Sans MS" panose="030F0702030302020204" pitchFamily="66" charset="0"/>
                <a:cs typeface="+mn-cs"/>
              </a:rPr>
              <a:t>acetabolo</a:t>
            </a:r>
            <a:r>
              <a:rPr lang="it-IT" altLang="it-IT" b="1" dirty="0"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 formando un unico pezzo.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dirty="0">
                <a:latin typeface="Comic Sans MS" panose="030F0702030302020204" pitchFamily="66" charset="0"/>
                <a:cs typeface="+mn-cs"/>
              </a:rPr>
              <a:t>l’ileo rappresenta la porzione superiore,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dirty="0">
                <a:latin typeface="Comic Sans MS" panose="030F0702030302020204" pitchFamily="66" charset="0"/>
                <a:cs typeface="+mn-cs"/>
              </a:rPr>
              <a:t>l’ischio la porzione postero-inferiore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dirty="0">
                <a:latin typeface="Comic Sans MS" panose="030F0702030302020204" pitchFamily="66" charset="0"/>
                <a:cs typeface="+mn-cs"/>
              </a:rPr>
              <a:t>il pube la porzione </a:t>
            </a:r>
            <a:r>
              <a:rPr lang="it-IT" altLang="it-IT" dirty="0" err="1">
                <a:latin typeface="Comic Sans MS" panose="030F0702030302020204" pitchFamily="66" charset="0"/>
                <a:cs typeface="+mn-cs"/>
              </a:rPr>
              <a:t>antero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-inferiore </a:t>
            </a:r>
            <a:endParaRPr lang="it-IT" altLang="it-IT" u="sng" dirty="0"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47107" name="Picture 1036" descr="ileo ischio e p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877888"/>
            <a:ext cx="4083050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CasellaDiTesto 7"/>
          <p:cNvSpPr txBox="1">
            <a:spLocks noChangeArrowheads="1"/>
          </p:cNvSpPr>
          <p:nvPr/>
        </p:nvSpPr>
        <p:spPr bwMode="auto">
          <a:xfrm>
            <a:off x="3706813" y="115888"/>
            <a:ext cx="122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800" b="1">
                <a:solidFill>
                  <a:srgbClr val="C00000"/>
                </a:solidFill>
                <a:latin typeface="Comic Sans MS" pitchFamily="66" charset="0"/>
              </a:rPr>
              <a:t>ANCA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76AA2E-4CBE-459A-9590-C77EA36A6D49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9388" y="912813"/>
            <a:ext cx="878522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8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+mn-cs"/>
              </a:rPr>
              <a:t>Scheletro </a:t>
            </a:r>
            <a:r>
              <a:rPr lang="it-IT" altLang="it-IT" sz="2800" b="1" dirty="0">
                <a:solidFill>
                  <a:srgbClr val="C00000"/>
                </a:solidFill>
                <a:latin typeface="Comic Sans MS" panose="030F0702030302020204" pitchFamily="66" charset="0"/>
                <a:cs typeface="+mn-cs"/>
              </a:rPr>
              <a:t>appendicolare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800" b="1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dirty="0">
                <a:latin typeface="Comic Sans MS" panose="030F0702030302020204" pitchFamily="66" charset="0"/>
                <a:cs typeface="+mn-cs"/>
              </a:rPr>
              <a:t>Comprende le ossa delle estremità superiore ed inferiore, gli </a:t>
            </a: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arti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,  e gli elementi di supporto che collegano gli arti al tronco, i </a:t>
            </a: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cinti</a:t>
            </a:r>
            <a:r>
              <a:rPr lang="it-IT" altLang="it-IT" sz="2800" dirty="0"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o </a:t>
            </a:r>
            <a:r>
              <a:rPr lang="it-IT" altLang="it-IT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cingoli</a:t>
            </a:r>
            <a:r>
              <a:rPr lang="it-IT" altLang="it-IT" dirty="0">
                <a:latin typeface="Comic Sans MS" panose="030F0702030302020204" pitchFamily="66" charset="0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dirty="0" smtClean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800" b="1" dirty="0" smtClean="0">
              <a:latin typeface="Comic Sans MS" panose="030F0702030302020204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800" b="1" dirty="0" smtClean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Cinto </a:t>
            </a:r>
            <a:r>
              <a:rPr lang="it-IT" altLang="it-IT" sz="2800" b="1" dirty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scapolare o toracico e arti superiori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800" b="1" dirty="0">
              <a:solidFill>
                <a:schemeClr val="tx2"/>
              </a:solidFill>
              <a:latin typeface="Comic Sans MS" panose="030F0702030302020204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800" b="1" dirty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    </a:t>
            </a:r>
            <a:r>
              <a:rPr lang="it-IT" altLang="it-IT" sz="2800" b="1" dirty="0" smtClean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Cinto </a:t>
            </a:r>
            <a:r>
              <a:rPr lang="it-IT" altLang="it-IT" sz="2800" b="1" dirty="0">
                <a:solidFill>
                  <a:schemeClr val="tx2"/>
                </a:solidFill>
                <a:latin typeface="Comic Sans MS" panose="030F0702030302020204" pitchFamily="66" charset="0"/>
                <a:cs typeface="+mn-cs"/>
              </a:rPr>
              <a:t>pelvico e arti inferiori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300210-AA32-44E2-880F-58DBFD0C3280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9154" name="CasellaDiTesto 7"/>
          <p:cNvSpPr txBox="1">
            <a:spLocks noChangeArrowheads="1"/>
          </p:cNvSpPr>
          <p:nvPr/>
        </p:nvSpPr>
        <p:spPr bwMode="auto">
          <a:xfrm>
            <a:off x="3952875" y="223838"/>
            <a:ext cx="122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800" b="1">
                <a:solidFill>
                  <a:srgbClr val="C00000"/>
                </a:solidFill>
                <a:latin typeface="Comic Sans MS" pitchFamily="66" charset="0"/>
              </a:rPr>
              <a:t>ANCA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2195513" y="5818188"/>
            <a:ext cx="46482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sz="2000">
                <a:latin typeface="Comic Sans MS" pitchFamily="66" charset="0"/>
              </a:rPr>
              <a:t>Veduta d’insieme delle facce dell’osso dell’anca con schematizzazione </a:t>
            </a:r>
          </a:p>
        </p:txBody>
      </p:sp>
      <p:pic>
        <p:nvPicPr>
          <p:cNvPr id="49156" name="Segnaposto contenuto 3" descr="0710.gif"/>
          <p:cNvPicPr>
            <a:picLocks noGrp="1" noChangeAspect="1"/>
          </p:cNvPicPr>
          <p:nvPr>
            <p:ph/>
          </p:nvPr>
        </p:nvPicPr>
        <p:blipFill>
          <a:blip r:embed="rId2"/>
          <a:srcRect l="4234" t="33832" r="64888" b="50063"/>
          <a:stretch>
            <a:fillRect/>
          </a:stretch>
        </p:blipFill>
        <p:spPr>
          <a:xfrm>
            <a:off x="76200" y="1219200"/>
            <a:ext cx="4267200" cy="2971800"/>
          </a:xfrm>
        </p:spPr>
      </p:pic>
      <p:pic>
        <p:nvPicPr>
          <p:cNvPr id="49157" name="Segnaposto contenuto 3" descr="0710B.gif"/>
          <p:cNvPicPr>
            <a:picLocks noGrp="1" noChangeAspect="1"/>
          </p:cNvPicPr>
          <p:nvPr>
            <p:ph/>
          </p:nvPr>
        </p:nvPicPr>
        <p:blipFill>
          <a:blip r:embed="rId3"/>
          <a:srcRect l="2191" t="3848" r="69324" b="79163"/>
          <a:stretch>
            <a:fillRect/>
          </a:stretch>
        </p:blipFill>
        <p:spPr>
          <a:xfrm>
            <a:off x="4922838" y="1219200"/>
            <a:ext cx="3992562" cy="3048000"/>
          </a:xfrm>
        </p:spPr>
      </p:pic>
      <p:sp>
        <p:nvSpPr>
          <p:cNvPr id="49158" name="CasellaDiTesto 18"/>
          <p:cNvSpPr txBox="1">
            <a:spLocks noChangeArrowheads="1"/>
          </p:cNvSpPr>
          <p:nvPr/>
        </p:nvSpPr>
        <p:spPr bwMode="auto">
          <a:xfrm>
            <a:off x="1116013" y="5045075"/>
            <a:ext cx="2033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000">
                <a:latin typeface="Comic Sans MS" pitchFamily="66" charset="0"/>
              </a:rPr>
              <a:t>Veduta laterale</a:t>
            </a:r>
          </a:p>
        </p:txBody>
      </p:sp>
      <p:sp>
        <p:nvSpPr>
          <p:cNvPr id="49159" name="CasellaDiTesto 19"/>
          <p:cNvSpPr txBox="1">
            <a:spLocks noChangeArrowheads="1"/>
          </p:cNvSpPr>
          <p:nvPr/>
        </p:nvSpPr>
        <p:spPr bwMode="auto">
          <a:xfrm>
            <a:off x="5657850" y="5045075"/>
            <a:ext cx="200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000">
                <a:latin typeface="Comic Sans MS" pitchFamily="66" charset="0"/>
              </a:rPr>
              <a:t>Veduta mediale</a:t>
            </a:r>
          </a:p>
        </p:txBody>
      </p:sp>
      <p:sp>
        <p:nvSpPr>
          <p:cNvPr id="49160" name="CasellaDiTesto 1"/>
          <p:cNvSpPr txBox="1">
            <a:spLocks noChangeArrowheads="1"/>
          </p:cNvSpPr>
          <p:nvPr/>
        </p:nvSpPr>
        <p:spPr bwMode="auto">
          <a:xfrm>
            <a:off x="3879850" y="981075"/>
            <a:ext cx="1116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latin typeface="Comic Sans MS" pitchFamily="66" charset="0"/>
              </a:rPr>
              <a:t>Cresta iliaca</a:t>
            </a:r>
          </a:p>
        </p:txBody>
      </p:sp>
      <p:cxnSp>
        <p:nvCxnSpPr>
          <p:cNvPr id="4" name="Connettore 2 3"/>
          <p:cNvCxnSpPr/>
          <p:nvPr/>
        </p:nvCxnSpPr>
        <p:spPr>
          <a:xfrm flipH="1">
            <a:off x="2987675" y="1257300"/>
            <a:ext cx="1079500" cy="371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859338" y="1257300"/>
            <a:ext cx="1152525" cy="515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3" name="CasellaDiTesto 13"/>
          <p:cNvSpPr txBox="1">
            <a:spLocks noChangeArrowheads="1"/>
          </p:cNvSpPr>
          <p:nvPr/>
        </p:nvSpPr>
        <p:spPr bwMode="auto">
          <a:xfrm>
            <a:off x="3635375" y="1700213"/>
            <a:ext cx="160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omic Sans MS" pitchFamily="66" charset="0"/>
              </a:rPr>
              <a:t>Spina iliaca antero-superiore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3348038" y="1931988"/>
            <a:ext cx="436562" cy="230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011738" y="1931988"/>
            <a:ext cx="855662" cy="257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6" name="CasellaDiTesto 19"/>
          <p:cNvSpPr txBox="1">
            <a:spLocks noChangeArrowheads="1"/>
          </p:cNvSpPr>
          <p:nvPr/>
        </p:nvSpPr>
        <p:spPr bwMode="auto">
          <a:xfrm>
            <a:off x="3635375" y="2147888"/>
            <a:ext cx="160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omic Sans MS" pitchFamily="66" charset="0"/>
              </a:rPr>
              <a:t>Spina iliaca antero-inferiore</a:t>
            </a: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2987675" y="2379663"/>
            <a:ext cx="796925" cy="230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5011738" y="2379663"/>
            <a:ext cx="1000125" cy="257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9" name="CasellaDiTesto 24"/>
          <p:cNvSpPr txBox="1">
            <a:spLocks noChangeArrowheads="1"/>
          </p:cNvSpPr>
          <p:nvPr/>
        </p:nvSpPr>
        <p:spPr bwMode="auto">
          <a:xfrm>
            <a:off x="7308850" y="757238"/>
            <a:ext cx="1036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latin typeface="Comic Sans MS" pitchFamily="66" charset="0"/>
              </a:rPr>
              <a:t>Fossa iliaca</a:t>
            </a:r>
          </a:p>
        </p:txBody>
      </p:sp>
      <p:cxnSp>
        <p:nvCxnSpPr>
          <p:cNvPr id="26" name="Connettore 2 25"/>
          <p:cNvCxnSpPr>
            <a:stCxn id="49169" idx="2"/>
          </p:cNvCxnSpPr>
          <p:nvPr/>
        </p:nvCxnSpPr>
        <p:spPr>
          <a:xfrm flipH="1">
            <a:off x="6843713" y="1035050"/>
            <a:ext cx="982662" cy="1011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1" name="CasellaDiTesto 28"/>
          <p:cNvSpPr txBox="1">
            <a:spLocks noChangeArrowheads="1"/>
          </p:cNvSpPr>
          <p:nvPr/>
        </p:nvSpPr>
        <p:spPr bwMode="auto">
          <a:xfrm>
            <a:off x="7667625" y="1435100"/>
            <a:ext cx="14239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latin typeface="Comic Sans MS" pitchFamily="66" charset="0"/>
              </a:rPr>
              <a:t>Tuberosità iliaca</a:t>
            </a:r>
          </a:p>
        </p:txBody>
      </p:sp>
      <p:cxnSp>
        <p:nvCxnSpPr>
          <p:cNvPr id="30" name="Connettore 2 29"/>
          <p:cNvCxnSpPr/>
          <p:nvPr/>
        </p:nvCxnSpPr>
        <p:spPr>
          <a:xfrm flipH="1">
            <a:off x="7667625" y="1655763"/>
            <a:ext cx="492125" cy="276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3" name="CasellaDiTesto 31"/>
          <p:cNvSpPr txBox="1">
            <a:spLocks noChangeArrowheads="1"/>
          </p:cNvSpPr>
          <p:nvPr/>
        </p:nvSpPr>
        <p:spPr bwMode="auto">
          <a:xfrm>
            <a:off x="7451725" y="2068513"/>
            <a:ext cx="17399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latin typeface="Comic Sans MS" pitchFamily="66" charset="0"/>
              </a:rPr>
              <a:t>Superficie auricolare</a:t>
            </a:r>
          </a:p>
        </p:txBody>
      </p:sp>
      <p:cxnSp>
        <p:nvCxnSpPr>
          <p:cNvPr id="33" name="Connettore 2 32"/>
          <p:cNvCxnSpPr/>
          <p:nvPr/>
        </p:nvCxnSpPr>
        <p:spPr>
          <a:xfrm flipH="1">
            <a:off x="7524750" y="2289175"/>
            <a:ext cx="490538" cy="2762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5" name="CasellaDiTesto 33"/>
          <p:cNvSpPr txBox="1">
            <a:spLocks noChangeArrowheads="1"/>
          </p:cNvSpPr>
          <p:nvPr/>
        </p:nvSpPr>
        <p:spPr bwMode="auto">
          <a:xfrm>
            <a:off x="-107950" y="1196975"/>
            <a:ext cx="160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omic Sans MS" pitchFamily="66" charset="0"/>
              </a:rPr>
              <a:t>Spina iliaca postero-superiore</a:t>
            </a:r>
          </a:p>
        </p:txBody>
      </p:sp>
      <p:sp>
        <p:nvSpPr>
          <p:cNvPr id="49176" name="CasellaDiTesto 34"/>
          <p:cNvSpPr txBox="1">
            <a:spLocks noChangeArrowheads="1"/>
          </p:cNvSpPr>
          <p:nvPr/>
        </p:nvSpPr>
        <p:spPr bwMode="auto">
          <a:xfrm>
            <a:off x="-107950" y="2103438"/>
            <a:ext cx="1606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omic Sans MS" pitchFamily="66" charset="0"/>
              </a:rPr>
              <a:t>Spina iliaca postero-inferiore</a:t>
            </a:r>
          </a:p>
        </p:txBody>
      </p:sp>
      <p:cxnSp>
        <p:nvCxnSpPr>
          <p:cNvPr id="36" name="Connettore 2 35"/>
          <p:cNvCxnSpPr/>
          <p:nvPr/>
        </p:nvCxnSpPr>
        <p:spPr>
          <a:xfrm>
            <a:off x="695325" y="1608138"/>
            <a:ext cx="576263" cy="581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842963" y="2495550"/>
            <a:ext cx="655637" cy="11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6443663" y="1035050"/>
            <a:ext cx="342900" cy="1851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H="1">
            <a:off x="2195513" y="896938"/>
            <a:ext cx="144462" cy="2117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1" name="CasellaDiTesto 44"/>
          <p:cNvSpPr txBox="1">
            <a:spLocks noChangeArrowheads="1"/>
          </p:cNvSpPr>
          <p:nvPr/>
        </p:nvSpPr>
        <p:spPr bwMode="auto">
          <a:xfrm>
            <a:off x="1692275" y="703263"/>
            <a:ext cx="1136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latin typeface="Comic Sans MS" pitchFamily="66" charset="0"/>
              </a:rPr>
              <a:t>ACETABOLO</a:t>
            </a:r>
          </a:p>
        </p:txBody>
      </p:sp>
      <p:sp>
        <p:nvSpPr>
          <p:cNvPr id="49182" name="CasellaDiTesto 45"/>
          <p:cNvSpPr txBox="1">
            <a:spLocks noChangeArrowheads="1"/>
          </p:cNvSpPr>
          <p:nvPr/>
        </p:nvSpPr>
        <p:spPr bwMode="auto">
          <a:xfrm>
            <a:off x="5749925" y="847725"/>
            <a:ext cx="11922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latin typeface="Comic Sans MS" pitchFamily="66" charset="0"/>
              </a:rPr>
              <a:t>Linea arcuata</a:t>
            </a:r>
          </a:p>
        </p:txBody>
      </p:sp>
      <p:cxnSp>
        <p:nvCxnSpPr>
          <p:cNvPr id="37" name="Connettore 2 36"/>
          <p:cNvCxnSpPr/>
          <p:nvPr/>
        </p:nvCxnSpPr>
        <p:spPr>
          <a:xfrm flipH="1">
            <a:off x="2484438" y="1035050"/>
            <a:ext cx="503237" cy="738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4" name="CasellaDiTesto 48"/>
          <p:cNvSpPr txBox="1">
            <a:spLocks noChangeArrowheads="1"/>
          </p:cNvSpPr>
          <p:nvPr/>
        </p:nvSpPr>
        <p:spPr bwMode="auto">
          <a:xfrm>
            <a:off x="2770188" y="823913"/>
            <a:ext cx="4937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latin typeface="Comic Sans MS" pitchFamily="66" charset="0"/>
              </a:rPr>
              <a:t>ALA</a:t>
            </a:r>
          </a:p>
        </p:txBody>
      </p:sp>
      <p:cxnSp>
        <p:nvCxnSpPr>
          <p:cNvPr id="50" name="Connettore 2 49"/>
          <p:cNvCxnSpPr/>
          <p:nvPr/>
        </p:nvCxnSpPr>
        <p:spPr>
          <a:xfrm flipH="1">
            <a:off x="2636838" y="1773238"/>
            <a:ext cx="711200" cy="86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6" name="CasellaDiTesto 51"/>
          <p:cNvSpPr txBox="1">
            <a:spLocks noChangeArrowheads="1"/>
          </p:cNvSpPr>
          <p:nvPr/>
        </p:nvSpPr>
        <p:spPr bwMode="auto">
          <a:xfrm>
            <a:off x="3263900" y="1543050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latin typeface="Comic Sans MS" pitchFamily="66" charset="0"/>
              </a:rPr>
              <a:t>CORPO</a:t>
            </a:r>
          </a:p>
        </p:txBody>
      </p:sp>
      <p:cxnSp>
        <p:nvCxnSpPr>
          <p:cNvPr id="43" name="Connettore 2 42"/>
          <p:cNvCxnSpPr/>
          <p:nvPr/>
        </p:nvCxnSpPr>
        <p:spPr>
          <a:xfrm flipV="1">
            <a:off x="1271588" y="2636838"/>
            <a:ext cx="420687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88" name="CasellaDiTesto 55"/>
          <p:cNvSpPr txBox="1">
            <a:spLocks noChangeArrowheads="1"/>
          </p:cNvSpPr>
          <p:nvPr/>
        </p:nvSpPr>
        <p:spPr bwMode="auto">
          <a:xfrm>
            <a:off x="228600" y="3327400"/>
            <a:ext cx="160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omic Sans MS" pitchFamily="66" charset="0"/>
              </a:rPr>
              <a:t>Grande incisura ischiatica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8027988" y="3906838"/>
            <a:ext cx="70643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CORPO</a:t>
            </a:r>
          </a:p>
        </p:txBody>
      </p:sp>
      <p:cxnSp>
        <p:nvCxnSpPr>
          <p:cNvPr id="40" name="Connettore 2 39"/>
          <p:cNvCxnSpPr/>
          <p:nvPr/>
        </p:nvCxnSpPr>
        <p:spPr>
          <a:xfrm flipV="1">
            <a:off x="660400" y="3213100"/>
            <a:ext cx="1223963" cy="833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695325" y="4259263"/>
            <a:ext cx="6540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RAMO</a:t>
            </a:r>
          </a:p>
        </p:txBody>
      </p:sp>
      <p:cxnSp>
        <p:nvCxnSpPr>
          <p:cNvPr id="48" name="Connettore 2 47"/>
          <p:cNvCxnSpPr>
            <a:stCxn id="47" idx="3"/>
          </p:cNvCxnSpPr>
          <p:nvPr/>
        </p:nvCxnSpPr>
        <p:spPr>
          <a:xfrm flipV="1">
            <a:off x="1349375" y="3997325"/>
            <a:ext cx="871538" cy="400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>
            <a:stCxn id="54" idx="0"/>
          </p:cNvCxnSpPr>
          <p:nvPr/>
        </p:nvCxnSpPr>
        <p:spPr>
          <a:xfrm flipH="1" flipV="1">
            <a:off x="6835775" y="4017963"/>
            <a:ext cx="852488" cy="312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7361238" y="4330700"/>
            <a:ext cx="6540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RAMO</a:t>
            </a:r>
          </a:p>
        </p:txBody>
      </p:sp>
      <p:cxnSp>
        <p:nvCxnSpPr>
          <p:cNvPr id="57" name="Connettore 2 56"/>
          <p:cNvCxnSpPr/>
          <p:nvPr/>
        </p:nvCxnSpPr>
        <p:spPr>
          <a:xfrm flipH="1" flipV="1">
            <a:off x="7019925" y="3349625"/>
            <a:ext cx="1069975" cy="63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0" y="3981450"/>
            <a:ext cx="70485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CORPO</a:t>
            </a:r>
          </a:p>
        </p:txBody>
      </p:sp>
      <p:cxnSp>
        <p:nvCxnSpPr>
          <p:cNvPr id="61" name="Connettore 2 60"/>
          <p:cNvCxnSpPr/>
          <p:nvPr/>
        </p:nvCxnSpPr>
        <p:spPr>
          <a:xfrm flipV="1">
            <a:off x="1558925" y="3719513"/>
            <a:ext cx="211138" cy="887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98" name="CasellaDiTesto 62"/>
          <p:cNvSpPr txBox="1">
            <a:spLocks noChangeArrowheads="1"/>
          </p:cNvSpPr>
          <p:nvPr/>
        </p:nvSpPr>
        <p:spPr bwMode="auto">
          <a:xfrm>
            <a:off x="995363" y="4551363"/>
            <a:ext cx="1128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 b="1">
                <a:latin typeface="Comic Sans MS" pitchFamily="66" charset="0"/>
              </a:rPr>
              <a:t>Tuberosità ischiatica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8077200" y="4508500"/>
            <a:ext cx="9588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Spina ischiatica</a:t>
            </a:r>
          </a:p>
        </p:txBody>
      </p:sp>
      <p:cxnSp>
        <p:nvCxnSpPr>
          <p:cNvPr id="53" name="Connettore 2 52"/>
          <p:cNvCxnSpPr/>
          <p:nvPr/>
        </p:nvCxnSpPr>
        <p:spPr>
          <a:xfrm flipH="1" flipV="1">
            <a:off x="7451725" y="3327400"/>
            <a:ext cx="928688" cy="12239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/>
          <p:cNvSpPr txBox="1"/>
          <p:nvPr/>
        </p:nvSpPr>
        <p:spPr>
          <a:xfrm>
            <a:off x="5770563" y="4622800"/>
            <a:ext cx="10810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RAMO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INFERIORE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5076825" y="4243388"/>
            <a:ext cx="7048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CORPO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4365625" y="3773488"/>
            <a:ext cx="10826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RAMO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SUPERIORE</a:t>
            </a:r>
          </a:p>
        </p:txBody>
      </p:sp>
      <p:cxnSp>
        <p:nvCxnSpPr>
          <p:cNvPr id="70" name="Connettore 2 69"/>
          <p:cNvCxnSpPr/>
          <p:nvPr/>
        </p:nvCxnSpPr>
        <p:spPr>
          <a:xfrm flipV="1">
            <a:off x="5178425" y="3478213"/>
            <a:ext cx="1133475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>
            <a:stCxn id="67" idx="0"/>
          </p:cNvCxnSpPr>
          <p:nvPr/>
        </p:nvCxnSpPr>
        <p:spPr>
          <a:xfrm flipV="1">
            <a:off x="6311900" y="4040188"/>
            <a:ext cx="112713" cy="582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 flipV="1">
            <a:off x="5657850" y="3789363"/>
            <a:ext cx="654050" cy="469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/>
          <p:cNvCxnSpPr/>
          <p:nvPr/>
        </p:nvCxnSpPr>
        <p:spPr>
          <a:xfrm flipV="1">
            <a:off x="5076825" y="3260725"/>
            <a:ext cx="1169988" cy="2174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sellaDiTesto 80"/>
          <p:cNvSpPr txBox="1"/>
          <p:nvPr/>
        </p:nvSpPr>
        <p:spPr>
          <a:xfrm>
            <a:off x="4429125" y="3230563"/>
            <a:ext cx="863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Linea pettinea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CBDA8C-A211-47C8-ACF6-663F1E4BBD23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0178" name="CasellaDiTesto 7"/>
          <p:cNvSpPr txBox="1">
            <a:spLocks noChangeArrowheads="1"/>
          </p:cNvSpPr>
          <p:nvPr/>
        </p:nvSpPr>
        <p:spPr bwMode="auto">
          <a:xfrm>
            <a:off x="2362200" y="152400"/>
            <a:ext cx="4475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b="1">
                <a:solidFill>
                  <a:srgbClr val="C00000"/>
                </a:solidFill>
                <a:latin typeface="Comic Sans MS" pitchFamily="66" charset="0"/>
              </a:rPr>
              <a:t>CINGOLO PELVICO e PELVI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457200" y="765175"/>
            <a:ext cx="81534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sz="2000">
                <a:latin typeface="Comic Sans MS" pitchFamily="66" charset="0"/>
              </a:rPr>
              <a:t>Le ossa del </a:t>
            </a:r>
            <a:r>
              <a:rPr lang="it-IT" altLang="it-IT" sz="2000" b="1">
                <a:latin typeface="Comic Sans MS" pitchFamily="66" charset="0"/>
              </a:rPr>
              <a:t>cingolo pelvico </a:t>
            </a:r>
            <a:r>
              <a:rPr lang="it-IT" altLang="it-IT" sz="2000">
                <a:latin typeface="Comic Sans MS" pitchFamily="66" charset="0"/>
              </a:rPr>
              <a:t>sostengono e proteggono i visceri, gli organi genitali interni e il feto in via di sviluppo.</a:t>
            </a:r>
          </a:p>
          <a:p>
            <a:pPr algn="just"/>
            <a:endParaRPr lang="it-IT" altLang="it-IT" sz="2000">
              <a:latin typeface="Comic Sans MS" pitchFamily="66" charset="0"/>
            </a:endParaRPr>
          </a:p>
          <a:p>
            <a:pPr algn="just"/>
            <a:r>
              <a:rPr lang="it-IT" altLang="it-IT" sz="2000">
                <a:latin typeface="Comic Sans MS" pitchFamily="66" charset="0"/>
              </a:rPr>
              <a:t>La </a:t>
            </a:r>
            <a:r>
              <a:rPr lang="it-IT" altLang="it-IT" sz="2000" b="1">
                <a:latin typeface="Comic Sans MS" pitchFamily="66" charset="0"/>
              </a:rPr>
              <a:t>pelvi</a:t>
            </a:r>
            <a:r>
              <a:rPr lang="it-IT" altLang="it-IT" sz="2000">
                <a:latin typeface="Comic Sans MS" pitchFamily="66" charset="0"/>
              </a:rPr>
              <a:t> è una struttura composta che comprende le ossa dell’anca (o coxali) e le ossa del sacro e del coccige.</a:t>
            </a:r>
          </a:p>
        </p:txBody>
      </p:sp>
      <p:pic>
        <p:nvPicPr>
          <p:cNvPr id="50180" name="Segnaposto contenuto 3" descr="0711.gif"/>
          <p:cNvPicPr>
            <a:picLocks noGrp="1" noChangeAspect="1"/>
          </p:cNvPicPr>
          <p:nvPr>
            <p:ph/>
          </p:nvPr>
        </p:nvPicPr>
        <p:blipFill>
          <a:blip r:embed="rId2"/>
          <a:srcRect l="2879" t="1500" r="71680" b="78487"/>
          <a:stretch>
            <a:fillRect/>
          </a:stretch>
        </p:blipFill>
        <p:spPr>
          <a:xfrm>
            <a:off x="2362200" y="2703513"/>
            <a:ext cx="4038600" cy="4038600"/>
          </a:xfrm>
        </p:spPr>
      </p:pic>
      <p:sp>
        <p:nvSpPr>
          <p:cNvPr id="9" name="Rettangolo 8"/>
          <p:cNvSpPr/>
          <p:nvPr/>
        </p:nvSpPr>
        <p:spPr>
          <a:xfrm>
            <a:off x="5181600" y="62484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041775" y="5456238"/>
            <a:ext cx="649288" cy="5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4" name="Connettore 1 3"/>
          <p:cNvCxnSpPr>
            <a:stCxn id="2" idx="6"/>
          </p:cNvCxnSpPr>
          <p:nvPr/>
        </p:nvCxnSpPr>
        <p:spPr>
          <a:xfrm flipV="1">
            <a:off x="4691063" y="5084763"/>
            <a:ext cx="2041525" cy="6588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CasellaDiTesto 4"/>
          <p:cNvSpPr txBox="1">
            <a:spLocks noChangeArrowheads="1"/>
          </p:cNvSpPr>
          <p:nvPr/>
        </p:nvSpPr>
        <p:spPr bwMode="auto">
          <a:xfrm>
            <a:off x="6659563" y="4868863"/>
            <a:ext cx="1419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Comic Sans MS" pitchFamily="66" charset="0"/>
              </a:rPr>
              <a:t>ARCO PUBICO</a:t>
            </a:r>
          </a:p>
        </p:txBody>
      </p:sp>
      <p:cxnSp>
        <p:nvCxnSpPr>
          <p:cNvPr id="7" name="Connettore 2 6"/>
          <p:cNvCxnSpPr/>
          <p:nvPr/>
        </p:nvCxnSpPr>
        <p:spPr>
          <a:xfrm flipH="1">
            <a:off x="4367213" y="4005263"/>
            <a:ext cx="2365375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CasellaDiTesto 11"/>
          <p:cNvSpPr txBox="1">
            <a:spLocks noChangeArrowheads="1"/>
          </p:cNvSpPr>
          <p:nvPr/>
        </p:nvSpPr>
        <p:spPr bwMode="auto">
          <a:xfrm>
            <a:off x="6588125" y="3697288"/>
            <a:ext cx="1709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400">
                <a:latin typeface="Comic Sans MS" pitchFamily="66" charset="0"/>
              </a:rPr>
              <a:t>SINFISI PUBICA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77D67-F699-463C-857C-A2DB8838D5FF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1202" name="Text Box 1027"/>
          <p:cNvSpPr txBox="1">
            <a:spLocks noChangeArrowheads="1"/>
          </p:cNvSpPr>
          <p:nvPr/>
        </p:nvSpPr>
        <p:spPr bwMode="auto">
          <a:xfrm>
            <a:off x="41751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1203" name="Text Box 1028"/>
          <p:cNvSpPr txBox="1">
            <a:spLocks noChangeArrowheads="1"/>
          </p:cNvSpPr>
          <p:nvPr/>
        </p:nvSpPr>
        <p:spPr bwMode="auto">
          <a:xfrm>
            <a:off x="40989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1204" name="Text Box 1029"/>
          <p:cNvSpPr txBox="1">
            <a:spLocks noChangeArrowheads="1"/>
          </p:cNvSpPr>
          <p:nvPr/>
        </p:nvSpPr>
        <p:spPr bwMode="auto">
          <a:xfrm>
            <a:off x="304800" y="890588"/>
            <a:ext cx="8610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>
                <a:latin typeface="Comic Sans MS" pitchFamily="66" charset="0"/>
              </a:rPr>
              <a:t>La pelvi può essere divisa in </a:t>
            </a:r>
            <a:r>
              <a:rPr lang="it-IT" altLang="it-IT" sz="2000" b="1">
                <a:latin typeface="Comic Sans MS" pitchFamily="66" charset="0"/>
              </a:rPr>
              <a:t>grande (falsa) </a:t>
            </a:r>
            <a:r>
              <a:rPr lang="it-IT" altLang="it-IT" sz="2000">
                <a:latin typeface="Comic Sans MS" pitchFamily="66" charset="0"/>
              </a:rPr>
              <a:t>pelvi e </a:t>
            </a:r>
            <a:r>
              <a:rPr lang="it-IT" altLang="it-IT" sz="2000" b="1">
                <a:latin typeface="Comic Sans MS" pitchFamily="66" charset="0"/>
              </a:rPr>
              <a:t>piccola (vera) </a:t>
            </a:r>
            <a:r>
              <a:rPr lang="it-IT" altLang="it-IT" sz="2000">
                <a:latin typeface="Comic Sans MS" pitchFamily="66" charset="0"/>
              </a:rPr>
              <a:t>pelvi</a:t>
            </a:r>
          </a:p>
          <a:p>
            <a:r>
              <a:rPr lang="it-IT" altLang="it-IT" sz="2000">
                <a:latin typeface="Comic Sans MS" pitchFamily="66" charset="0"/>
              </a:rPr>
              <a:t>Lo stretto inferiore della pelvi è l’apertura che si trova sul versante inferiore: questa regione viene chiamata </a:t>
            </a:r>
            <a:r>
              <a:rPr lang="it-IT" altLang="it-IT" sz="2000" b="1">
                <a:latin typeface="Comic Sans MS" pitchFamily="66" charset="0"/>
              </a:rPr>
              <a:t>perineo</a:t>
            </a:r>
            <a:r>
              <a:rPr lang="it-IT" altLang="it-IT" sz="2000">
                <a:latin typeface="Comic Sans MS" pitchFamily="66" charset="0"/>
              </a:rPr>
              <a:t>. </a:t>
            </a:r>
          </a:p>
          <a:p>
            <a:r>
              <a:rPr lang="it-IT" altLang="it-IT" sz="2000">
                <a:latin typeface="Comic Sans MS" pitchFamily="66" charset="0"/>
              </a:rPr>
              <a:t>I muscoli pelvici formano il pavimento della cavità pelvica e sostengono gli organi in essa contenuti.</a:t>
            </a:r>
          </a:p>
          <a:p>
            <a:endParaRPr lang="it-IT" altLang="it-IT" sz="2000">
              <a:latin typeface="Comic Sans MS" pitchFamily="66" charset="0"/>
            </a:endParaRPr>
          </a:p>
        </p:txBody>
      </p:sp>
      <p:sp>
        <p:nvSpPr>
          <p:cNvPr id="51205" name="CasellaDiTesto 7"/>
          <p:cNvSpPr txBox="1">
            <a:spLocks noChangeArrowheads="1"/>
          </p:cNvSpPr>
          <p:nvPr/>
        </p:nvSpPr>
        <p:spPr bwMode="auto">
          <a:xfrm>
            <a:off x="2411413" y="231775"/>
            <a:ext cx="4462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b="1">
                <a:solidFill>
                  <a:srgbClr val="C00000"/>
                </a:solidFill>
                <a:latin typeface="Comic Sans MS" pitchFamily="66" charset="0"/>
              </a:rPr>
              <a:t>PELVI: GRANDE E PICCOLA</a:t>
            </a:r>
          </a:p>
        </p:txBody>
      </p:sp>
      <p:pic>
        <p:nvPicPr>
          <p:cNvPr id="51206" name="Segnaposto contenuto 3" descr="0712.gif"/>
          <p:cNvPicPr>
            <a:picLocks noChangeAspect="1"/>
          </p:cNvPicPr>
          <p:nvPr/>
        </p:nvPicPr>
        <p:blipFill>
          <a:blip r:embed="rId3"/>
          <a:srcRect l="3360" t="1736" r="5138" b="61536"/>
          <a:stretch>
            <a:fillRect/>
          </a:stretch>
        </p:blipFill>
        <p:spPr bwMode="auto">
          <a:xfrm>
            <a:off x="152400" y="2566988"/>
            <a:ext cx="88185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e 10"/>
          <p:cNvSpPr/>
          <p:nvPr/>
        </p:nvSpPr>
        <p:spPr>
          <a:xfrm>
            <a:off x="533400" y="2643188"/>
            <a:ext cx="32766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934200" y="3405188"/>
            <a:ext cx="16764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Comic Sans MS" panose="030F0702030302020204" pitchFamily="66" charset="0"/>
            </a:endParaRPr>
          </a:p>
        </p:txBody>
      </p:sp>
      <p:cxnSp>
        <p:nvCxnSpPr>
          <p:cNvPr id="14" name="Connettore 1 13"/>
          <p:cNvCxnSpPr/>
          <p:nvPr/>
        </p:nvCxnSpPr>
        <p:spPr>
          <a:xfrm flipH="1">
            <a:off x="2667000" y="1195388"/>
            <a:ext cx="114300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659563" y="1271588"/>
            <a:ext cx="884237" cy="213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2 2"/>
          <p:cNvCxnSpPr/>
          <p:nvPr/>
        </p:nvCxnSpPr>
        <p:spPr>
          <a:xfrm flipH="1">
            <a:off x="2339975" y="2643188"/>
            <a:ext cx="10795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2" name="CasellaDiTesto 12"/>
          <p:cNvSpPr txBox="1">
            <a:spLocks noChangeArrowheads="1"/>
          </p:cNvSpPr>
          <p:nvPr/>
        </p:nvSpPr>
        <p:spPr bwMode="auto">
          <a:xfrm>
            <a:off x="3419475" y="2428875"/>
            <a:ext cx="1795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latin typeface="Comic Sans MS" pitchFamily="66" charset="0"/>
              </a:rPr>
              <a:t>Promontorio del sacro</a:t>
            </a: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684213" y="3786188"/>
            <a:ext cx="647700" cy="1730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4" name="CasellaDiTesto 16"/>
          <p:cNvSpPr txBox="1">
            <a:spLocks noChangeArrowheads="1"/>
          </p:cNvSpPr>
          <p:nvPr/>
        </p:nvSpPr>
        <p:spPr bwMode="auto">
          <a:xfrm>
            <a:off x="34925" y="5456238"/>
            <a:ext cx="1216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>
                <a:latin typeface="Comic Sans MS" pitchFamily="66" charset="0"/>
              </a:rPr>
              <a:t>Linea arcuata dell’ileo</a:t>
            </a:r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1403350" y="4651375"/>
            <a:ext cx="228600" cy="1257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6" name="CasellaDiTesto 18"/>
          <p:cNvSpPr txBox="1">
            <a:spLocks noChangeArrowheads="1"/>
          </p:cNvSpPr>
          <p:nvPr/>
        </p:nvSpPr>
        <p:spPr bwMode="auto">
          <a:xfrm>
            <a:off x="923925" y="5848350"/>
            <a:ext cx="1416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>
                <a:latin typeface="Comic Sans MS" pitchFamily="66" charset="0"/>
              </a:rPr>
              <a:t>Linea pettinea del pube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B867E2-C797-4E48-9695-6A0B5E3BBE67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44037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4511675" y="638175"/>
            <a:ext cx="46323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altLang="it-IT" sz="2000" b="1">
                <a:solidFill>
                  <a:srgbClr val="C00000"/>
                </a:solidFill>
                <a:latin typeface="Comic Sans MS" pitchFamily="66" charset="0"/>
              </a:rPr>
              <a:t>Il femore</a:t>
            </a:r>
          </a:p>
          <a:p>
            <a:pPr algn="just"/>
            <a:r>
              <a:rPr lang="it-IT" altLang="it-IT" sz="2000">
                <a:latin typeface="Comic Sans MS" pitchFamily="66" charset="0"/>
              </a:rPr>
              <a:t>è l’osso più lungo e più robusto del corpo</a:t>
            </a:r>
          </a:p>
          <a:p>
            <a:pPr algn="just"/>
            <a:endParaRPr lang="it-IT" altLang="it-IT" sz="2000">
              <a:latin typeface="Comic Sans MS" pitchFamily="66" charset="0"/>
            </a:endParaRPr>
          </a:p>
          <a:p>
            <a:pPr algn="just"/>
            <a:r>
              <a:rPr lang="it-IT" altLang="it-IT" sz="2000" u="sng">
                <a:latin typeface="Comic Sans MS" pitchFamily="66" charset="0"/>
              </a:rPr>
              <a:t>L ’epifisi superiore </a:t>
            </a:r>
            <a:r>
              <a:rPr lang="it-IT" altLang="it-IT" sz="2000">
                <a:latin typeface="Comic Sans MS" pitchFamily="66" charset="0"/>
              </a:rPr>
              <a:t>presenta la </a:t>
            </a:r>
            <a:r>
              <a:rPr lang="it-IT" altLang="it-IT" sz="2000" b="1">
                <a:latin typeface="Comic Sans MS" pitchFamily="66" charset="0"/>
              </a:rPr>
              <a:t>testa femorale</a:t>
            </a:r>
            <a:r>
              <a:rPr lang="it-IT" altLang="it-IT" sz="2000">
                <a:latin typeface="Comic Sans MS" pitchFamily="66" charset="0"/>
              </a:rPr>
              <a:t> che si articola con l’acetabolo,  il </a:t>
            </a:r>
            <a:r>
              <a:rPr lang="it-IT" altLang="it-IT" sz="2000" b="1">
                <a:latin typeface="Comic Sans MS" pitchFamily="66" charset="0"/>
              </a:rPr>
              <a:t>collo</a:t>
            </a:r>
            <a:r>
              <a:rPr lang="it-IT" altLang="it-IT" sz="2000">
                <a:latin typeface="Comic Sans MS" pitchFamily="66" charset="0"/>
              </a:rPr>
              <a:t> (la parte più soggetta a fratture) e due </a:t>
            </a:r>
            <a:r>
              <a:rPr lang="it-IT" altLang="it-IT" sz="2000" b="1">
                <a:latin typeface="Comic Sans MS" pitchFamily="66" charset="0"/>
              </a:rPr>
              <a:t>trocanteri</a:t>
            </a:r>
            <a:r>
              <a:rPr lang="it-IT" altLang="it-IT" sz="2000">
                <a:latin typeface="Comic Sans MS" pitchFamily="66" charset="0"/>
              </a:rPr>
              <a:t>, il piccolo e il grande per inserzioni muscolari.</a:t>
            </a:r>
          </a:p>
          <a:p>
            <a:pPr algn="just"/>
            <a:endParaRPr lang="it-IT" altLang="it-IT" sz="2000">
              <a:latin typeface="Comic Sans MS" pitchFamily="66" charset="0"/>
            </a:endParaRPr>
          </a:p>
          <a:p>
            <a:pPr algn="just"/>
            <a:endParaRPr lang="it-IT" altLang="it-IT" sz="2000">
              <a:latin typeface="Comic Sans MS" pitchFamily="66" charset="0"/>
            </a:endParaRPr>
          </a:p>
          <a:p>
            <a:pPr algn="just"/>
            <a:r>
              <a:rPr lang="it-IT" altLang="it-IT" sz="2000" u="sng">
                <a:latin typeface="Comic Sans MS" pitchFamily="66" charset="0"/>
              </a:rPr>
              <a:t>L’epifisi inferiore</a:t>
            </a:r>
            <a:r>
              <a:rPr lang="it-IT" altLang="it-IT" sz="2000">
                <a:latin typeface="Comic Sans MS" pitchFamily="66" charset="0"/>
              </a:rPr>
              <a:t> è più tozza e presenta due rilievi che si articolano con la tibia, i </a:t>
            </a:r>
            <a:r>
              <a:rPr lang="it-IT" altLang="it-IT" sz="2000" b="1">
                <a:latin typeface="Comic Sans MS" pitchFamily="66" charset="0"/>
              </a:rPr>
              <a:t>condili femorali </a:t>
            </a:r>
            <a:r>
              <a:rPr lang="it-IT" altLang="it-IT" sz="2000">
                <a:latin typeface="Comic Sans MS" pitchFamily="66" charset="0"/>
              </a:rPr>
              <a:t>e la </a:t>
            </a:r>
            <a:r>
              <a:rPr lang="it-IT" altLang="it-IT" sz="2000" b="1">
                <a:latin typeface="Comic Sans MS" pitchFamily="66" charset="0"/>
              </a:rPr>
              <a:t>superficie patellare</a:t>
            </a:r>
            <a:r>
              <a:rPr lang="it-IT" altLang="it-IT" sz="2000">
                <a:latin typeface="Comic Sans MS" pitchFamily="66" charset="0"/>
              </a:rPr>
              <a:t> su cui scivola la patella o rotula.</a:t>
            </a:r>
          </a:p>
        </p:txBody>
      </p:sp>
      <p:pic>
        <p:nvPicPr>
          <p:cNvPr id="53252" name="Picture 5" descr="tav 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765175"/>
            <a:ext cx="44259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0" y="1066800"/>
            <a:ext cx="5334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1066800" y="2057400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90600" y="1752600"/>
            <a:ext cx="5334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1066800" y="990600"/>
            <a:ext cx="5334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3257" name="Rectangle 10"/>
          <p:cNvSpPr>
            <a:spLocks noChangeArrowheads="1"/>
          </p:cNvSpPr>
          <p:nvPr/>
        </p:nvSpPr>
        <p:spPr bwMode="auto">
          <a:xfrm>
            <a:off x="152400" y="6096000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3258" name="Rectangle 11"/>
          <p:cNvSpPr>
            <a:spLocks noChangeArrowheads="1"/>
          </p:cNvSpPr>
          <p:nvPr/>
        </p:nvSpPr>
        <p:spPr bwMode="auto">
          <a:xfrm>
            <a:off x="1143000" y="6096000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3259" name="Rectangle 12"/>
          <p:cNvSpPr>
            <a:spLocks noChangeArrowheads="1"/>
          </p:cNvSpPr>
          <p:nvPr/>
        </p:nvSpPr>
        <p:spPr bwMode="auto">
          <a:xfrm>
            <a:off x="1752600" y="5943600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3260" name="CasellaDiTesto 7"/>
          <p:cNvSpPr txBox="1">
            <a:spLocks noChangeArrowheads="1"/>
          </p:cNvSpPr>
          <p:nvPr/>
        </p:nvSpPr>
        <p:spPr bwMode="auto">
          <a:xfrm>
            <a:off x="2181225" y="76200"/>
            <a:ext cx="455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b="1">
                <a:solidFill>
                  <a:srgbClr val="C00000"/>
                </a:solidFill>
                <a:latin typeface="Comic Sans MS" pitchFamily="66" charset="0"/>
              </a:rPr>
              <a:t>ARTO INFERIORE: FEMORE</a:t>
            </a:r>
          </a:p>
        </p:txBody>
      </p:sp>
      <p:sp>
        <p:nvSpPr>
          <p:cNvPr id="53261" name="Rectangle 7"/>
          <p:cNvSpPr>
            <a:spLocks noChangeArrowheads="1"/>
          </p:cNvSpPr>
          <p:nvPr/>
        </p:nvSpPr>
        <p:spPr bwMode="auto">
          <a:xfrm>
            <a:off x="1419225" y="1284288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3262" name="Rectangle 10"/>
          <p:cNvSpPr>
            <a:spLocks noChangeArrowheads="1"/>
          </p:cNvSpPr>
          <p:nvPr/>
        </p:nvSpPr>
        <p:spPr bwMode="auto">
          <a:xfrm>
            <a:off x="34925" y="5513388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53263" name="Rectangle 12"/>
          <p:cNvSpPr>
            <a:spLocks noChangeArrowheads="1"/>
          </p:cNvSpPr>
          <p:nvPr/>
        </p:nvSpPr>
        <p:spPr bwMode="auto">
          <a:xfrm>
            <a:off x="1817688" y="5503863"/>
            <a:ext cx="762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altLang="it-IT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3082E-7163-41EE-99F2-BF9CD677BB1A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55298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 b="1">
                <a:solidFill>
                  <a:srgbClr val="C00000"/>
                </a:solidFill>
                <a:latin typeface="Comic Sans MS" pitchFamily="66" charset="0"/>
              </a:rPr>
              <a:t>Rotula o patella</a:t>
            </a:r>
          </a:p>
          <a:p>
            <a:r>
              <a:rPr lang="it-IT" altLang="it-IT" sz="2000">
                <a:latin typeface="Comic Sans MS" pitchFamily="66" charset="0"/>
              </a:rPr>
              <a:t>E’ un osso sesamoide, di forma quasi triangolare, che si sviluppa all’interno del tendine del muscolo quadricipite femorale con la funzione di proteggere la superficie anteriore dell’articolazione del ginocchio</a:t>
            </a:r>
          </a:p>
        </p:txBody>
      </p:sp>
      <p:pic>
        <p:nvPicPr>
          <p:cNvPr id="55299" name="Segnaposto contenuto 3" descr="0817.gif"/>
          <p:cNvPicPr>
            <a:picLocks noChangeAspect="1"/>
          </p:cNvPicPr>
          <p:nvPr/>
        </p:nvPicPr>
        <p:blipFill>
          <a:blip r:embed="rId3"/>
          <a:srcRect l="3804" t="1736" r="48418" b="58711"/>
          <a:stretch>
            <a:fillRect/>
          </a:stretch>
        </p:blipFill>
        <p:spPr bwMode="auto">
          <a:xfrm>
            <a:off x="4284663" y="187325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Immagin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016125"/>
            <a:ext cx="384651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arrotondato 2"/>
          <p:cNvSpPr/>
          <p:nvPr/>
        </p:nvSpPr>
        <p:spPr>
          <a:xfrm>
            <a:off x="3419475" y="2016125"/>
            <a:ext cx="431800" cy="3333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3419475" y="3744913"/>
            <a:ext cx="431800" cy="33178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107950" y="4868863"/>
            <a:ext cx="1008063" cy="7207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3348038" y="4941888"/>
            <a:ext cx="719137" cy="863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BEDD80-01B8-4B83-A26C-647A464F42C2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4932363" y="1384300"/>
            <a:ext cx="38877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Tibia e fibula</a:t>
            </a:r>
            <a:r>
              <a:rPr lang="it-IT" altLang="it-IT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sono le ossa della  gamba. Sono articolate tra di loro.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Membrana interossea crurale.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La tibia</a:t>
            </a:r>
            <a:r>
              <a:rPr lang="it-IT" altLang="it-IT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si articola con il femore (condili) e con il tarso del piede (malleolo mediale)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932363" y="4221163"/>
            <a:ext cx="38163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La fibula</a:t>
            </a:r>
            <a:r>
              <a:rPr lang="it-IT" altLang="it-IT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 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è un osso sottile e non partecipa alla formazione dell’articolazione del ginocchio, ma costituisce la base di inserzione di muscoli della gamba.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dirty="0"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57348" name="Segnaposto contenuto 3" descr="0716.gif"/>
          <p:cNvPicPr>
            <a:picLocks noChangeAspect="1"/>
          </p:cNvPicPr>
          <p:nvPr/>
        </p:nvPicPr>
        <p:blipFill>
          <a:blip r:embed="rId3"/>
          <a:srcRect l="1682" t="2824" r="34386" b="13832"/>
          <a:stretch>
            <a:fillRect/>
          </a:stretch>
        </p:blipFill>
        <p:spPr bwMode="auto">
          <a:xfrm>
            <a:off x="76200" y="38100"/>
            <a:ext cx="43434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CasellaDiTesto 7"/>
          <p:cNvSpPr txBox="1">
            <a:spLocks noChangeArrowheads="1"/>
          </p:cNvSpPr>
          <p:nvPr/>
        </p:nvSpPr>
        <p:spPr bwMode="auto">
          <a:xfrm>
            <a:off x="4967288" y="147638"/>
            <a:ext cx="3130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b="1">
                <a:solidFill>
                  <a:srgbClr val="C00000"/>
                </a:solidFill>
                <a:latin typeface="Comic Sans MS" pitchFamily="66" charset="0"/>
              </a:rPr>
              <a:t>ARTO INFERIORE:</a:t>
            </a:r>
          </a:p>
          <a:p>
            <a:r>
              <a:rPr lang="it-IT" altLang="it-IT" sz="2400" b="1">
                <a:solidFill>
                  <a:srgbClr val="C00000"/>
                </a:solidFill>
                <a:latin typeface="Comic Sans MS" pitchFamily="66" charset="0"/>
              </a:rPr>
              <a:t>TIBIA E FIBULA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981200" y="0"/>
            <a:ext cx="1295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33400" y="6096000"/>
            <a:ext cx="914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133600" y="5486400"/>
            <a:ext cx="838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atin typeface="Comic Sans MS" panose="030F0702030302020204" pitchFamily="66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2247900" y="977900"/>
            <a:ext cx="723900" cy="40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268538" y="3671888"/>
            <a:ext cx="723900" cy="404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209800" y="5072063"/>
            <a:ext cx="723900" cy="404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4589CC-4025-4BCD-8534-7B3A71FA2A37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787900" y="984250"/>
            <a:ext cx="43561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Lo scheletro del </a:t>
            </a:r>
            <a:r>
              <a:rPr lang="it-IT" altLang="it-IT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+mn-cs"/>
              </a:rPr>
              <a:t>piede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 è composto dalle ossa del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tarso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, del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metatarso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 e dalle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falangi</a:t>
            </a:r>
            <a:r>
              <a:rPr lang="it-IT" altLang="it-IT" sz="2000" dirty="0" smtClean="0">
                <a:latin typeface="Comic Sans MS" panose="030F0702030302020204" pitchFamily="66" charset="0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Il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tarso è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 formato da 7 ossa di cui le più voluminose, e che sostengono di più il peso del corpo sono il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calcagno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 e il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talo 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o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astragalo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 che si articola con la tibia</a:t>
            </a:r>
            <a:r>
              <a:rPr lang="it-IT" altLang="it-IT" sz="2000" dirty="0" smtClean="0">
                <a:latin typeface="Comic Sans MS" panose="030F0702030302020204" pitchFamily="66" charset="0"/>
                <a:cs typeface="+mn-cs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Il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metatarso 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è formato da 5 ossa lunghe.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2000" dirty="0"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Le </a:t>
            </a:r>
            <a:r>
              <a:rPr lang="it-IT" altLang="it-IT" sz="2000" b="1" dirty="0">
                <a:latin typeface="Comic Sans MS" panose="030F0702030302020204" pitchFamily="66" charset="0"/>
                <a:cs typeface="+mn-cs"/>
              </a:rPr>
              <a:t>falangi 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sono 2 nell’alluce e tre </a:t>
            </a:r>
            <a:r>
              <a:rPr lang="it-IT" altLang="it-IT" sz="2000" dirty="0" smtClean="0">
                <a:latin typeface="Comic Sans MS" panose="030F0702030302020204" pitchFamily="66" charset="0"/>
                <a:cs typeface="+mn-cs"/>
              </a:rPr>
              <a:t>nelle altre </a:t>
            </a:r>
            <a:r>
              <a:rPr lang="it-IT" altLang="it-IT" sz="2000" dirty="0">
                <a:latin typeface="Comic Sans MS" panose="030F0702030302020204" pitchFamily="66" charset="0"/>
                <a:cs typeface="+mn-cs"/>
              </a:rPr>
              <a:t>dita</a:t>
            </a:r>
            <a:r>
              <a:rPr lang="it-IT" altLang="it-IT" sz="2000" dirty="0" smtClean="0">
                <a:latin typeface="Comic Sans MS" panose="030F0702030302020204" pitchFamily="66" charset="0"/>
                <a:cs typeface="+mn-cs"/>
              </a:rPr>
              <a:t>.</a:t>
            </a:r>
            <a:endParaRPr lang="it-IT" altLang="it-IT" sz="2000" dirty="0">
              <a:latin typeface="Comic Sans MS" panose="030F0702030302020204" pitchFamily="66" charset="0"/>
              <a:cs typeface="+mn-cs"/>
            </a:endParaRPr>
          </a:p>
        </p:txBody>
      </p:sp>
      <p:pic>
        <p:nvPicPr>
          <p:cNvPr id="59395" name="Picture 5" descr="tav 4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20713"/>
            <a:ext cx="47434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CasellaDiTesto 7"/>
          <p:cNvSpPr txBox="1">
            <a:spLocks noChangeArrowheads="1"/>
          </p:cNvSpPr>
          <p:nvPr/>
        </p:nvSpPr>
        <p:spPr bwMode="auto">
          <a:xfrm>
            <a:off x="2452688" y="44450"/>
            <a:ext cx="420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400" b="1">
                <a:solidFill>
                  <a:srgbClr val="C00000"/>
                </a:solidFill>
                <a:latin typeface="Comic Sans MS" pitchFamily="66" charset="0"/>
              </a:rPr>
              <a:t>ARTO INFERIORE: PIEDE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2771775" y="1052513"/>
            <a:ext cx="720725" cy="2889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107950" y="879475"/>
            <a:ext cx="431800" cy="177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6A7E0-AB61-49F7-B097-E5BD82A7B171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181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2000" b="1" smtClean="0">
                <a:solidFill>
                  <a:schemeClr val="tx2"/>
                </a:solidFill>
                <a:latin typeface="Comic Sans MS" panose="030F0702030302020204" pitchFamily="66" charset="0"/>
              </a:rPr>
              <a:t>ARTO SUPERIORE E </a:t>
            </a:r>
            <a:br>
              <a:rPr lang="it-IT" altLang="it-IT" sz="2000" b="1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it-IT" altLang="it-IT" sz="2000" b="1" smtClean="0">
                <a:solidFill>
                  <a:schemeClr val="tx2"/>
                </a:solidFill>
                <a:latin typeface="Comic Sans MS" panose="030F0702030302020204" pitchFamily="66" charset="0"/>
              </a:rPr>
              <a:t>CINGOLO TORACICO (O SCAPOLARE)</a:t>
            </a:r>
          </a:p>
        </p:txBody>
      </p:sp>
      <p:pic>
        <p:nvPicPr>
          <p:cNvPr id="17411" name="Picture 1027" descr="0701"/>
          <p:cNvPicPr>
            <a:picLocks noChangeAspect="1" noChangeArrowheads="1"/>
          </p:cNvPicPr>
          <p:nvPr/>
        </p:nvPicPr>
        <p:blipFill>
          <a:blip r:embed="rId3"/>
          <a:srcRect l="1106" t="1244" r="2650" b="48006"/>
          <a:stretch>
            <a:fillRect/>
          </a:stretch>
        </p:blipFill>
        <p:spPr bwMode="auto">
          <a:xfrm>
            <a:off x="0" y="1111250"/>
            <a:ext cx="9144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028"/>
          <p:cNvSpPr>
            <a:spLocks noChangeArrowheads="1"/>
          </p:cNvSpPr>
          <p:nvPr/>
        </p:nvSpPr>
        <p:spPr bwMode="auto">
          <a:xfrm>
            <a:off x="7772400" y="2852738"/>
            <a:ext cx="990600" cy="1944687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C1BB4A-79A7-4948-AF19-8EC23C253F2B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463675"/>
            <a:ext cx="59277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000" b="1">
                <a:latin typeface="Comic Sans MS" pitchFamily="66" charset="0"/>
              </a:rPr>
              <a:t>Lo scheletro dell’arto superiore</a:t>
            </a:r>
            <a:r>
              <a:rPr lang="it-IT" altLang="it-IT" sz="2000">
                <a:latin typeface="Comic Sans MS" pitchFamily="66" charset="0"/>
              </a:rPr>
              <a:t> comprende: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>
                <a:latin typeface="Comic Sans MS" pitchFamily="66" charset="0"/>
              </a:rPr>
              <a:t> </a:t>
            </a:r>
            <a:r>
              <a:rPr lang="it-IT" altLang="it-IT" sz="2000" b="1">
                <a:solidFill>
                  <a:srgbClr val="C00000"/>
                </a:solidFill>
                <a:latin typeface="Comic Sans MS" pitchFamily="66" charset="0"/>
              </a:rPr>
              <a:t>cinto scapolare</a:t>
            </a:r>
            <a:r>
              <a:rPr lang="it-IT" altLang="it-IT" sz="2000">
                <a:latin typeface="Comic Sans MS" pitchFamily="66" charset="0"/>
              </a:rPr>
              <a:t>    spalla: </a:t>
            </a:r>
            <a:r>
              <a:rPr lang="it-IT" altLang="it-IT" sz="2000" b="1">
                <a:latin typeface="Comic Sans MS" pitchFamily="66" charset="0"/>
              </a:rPr>
              <a:t>clavicola</a:t>
            </a:r>
          </a:p>
          <a:p>
            <a:r>
              <a:rPr lang="it-IT" altLang="it-IT" sz="2000">
                <a:latin typeface="Comic Sans MS" pitchFamily="66" charset="0"/>
              </a:rPr>
              <a:t>       </a:t>
            </a:r>
            <a:r>
              <a:rPr lang="it-IT" altLang="it-IT" sz="2000" b="1">
                <a:solidFill>
                  <a:srgbClr val="C00000"/>
                </a:solidFill>
                <a:latin typeface="Comic Sans MS" pitchFamily="66" charset="0"/>
              </a:rPr>
              <a:t>o toracico</a:t>
            </a:r>
            <a:r>
              <a:rPr lang="it-IT" altLang="it-IT" sz="2000">
                <a:latin typeface="Comic Sans MS" pitchFamily="66" charset="0"/>
              </a:rPr>
              <a:t>                 </a:t>
            </a:r>
            <a:r>
              <a:rPr lang="it-IT" altLang="it-IT" sz="2000" b="1">
                <a:latin typeface="Comic Sans MS" pitchFamily="66" charset="0"/>
              </a:rPr>
              <a:t>scapola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endParaRPr lang="it-IT" altLang="it-IT" sz="2000" b="1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altLang="it-IT" sz="2000" b="1">
                <a:solidFill>
                  <a:srgbClr val="C00000"/>
                </a:solidFill>
                <a:latin typeface="Comic Sans MS" pitchFamily="66" charset="0"/>
              </a:rPr>
              <a:t> arto libero   </a:t>
            </a:r>
            <a:r>
              <a:rPr lang="it-IT" altLang="it-IT" sz="2000">
                <a:latin typeface="Comic Sans MS" pitchFamily="66" charset="0"/>
              </a:rPr>
              <a:t>braccio: </a:t>
            </a:r>
            <a:r>
              <a:rPr lang="it-IT" altLang="it-IT" sz="2000" b="1">
                <a:latin typeface="Comic Sans MS" pitchFamily="66" charset="0"/>
              </a:rPr>
              <a:t>omero</a:t>
            </a:r>
          </a:p>
          <a:p>
            <a:r>
              <a:rPr lang="it-IT" altLang="it-IT" sz="2000" b="1">
                <a:solidFill>
                  <a:srgbClr val="C00000"/>
                </a:solidFill>
                <a:latin typeface="Comic Sans MS" pitchFamily="66" charset="0"/>
              </a:rPr>
              <a:t> superiore</a:t>
            </a:r>
            <a:r>
              <a:rPr lang="it-IT" altLang="it-IT" sz="2000">
                <a:latin typeface="Comic Sans MS" pitchFamily="66" charset="0"/>
              </a:rPr>
              <a:t>       avambraccio: </a:t>
            </a:r>
            <a:r>
              <a:rPr lang="it-IT" altLang="it-IT" sz="2000" b="1">
                <a:latin typeface="Comic Sans MS" pitchFamily="66" charset="0"/>
              </a:rPr>
              <a:t>ulna e radio</a:t>
            </a:r>
          </a:p>
          <a:p>
            <a:r>
              <a:rPr lang="it-IT" altLang="it-IT" sz="2000">
                <a:latin typeface="Comic Sans MS" pitchFamily="66" charset="0"/>
              </a:rPr>
              <a:t>                       mano</a:t>
            </a:r>
            <a:r>
              <a:rPr lang="it-IT" altLang="it-IT" sz="2000" b="1">
                <a:latin typeface="Comic Sans MS" pitchFamily="66" charset="0"/>
              </a:rPr>
              <a:t>:</a:t>
            </a:r>
            <a:r>
              <a:rPr lang="it-IT" altLang="it-IT" sz="2000">
                <a:latin typeface="Comic Sans MS" pitchFamily="66" charset="0"/>
              </a:rPr>
              <a:t> polso      palmo          dita</a:t>
            </a:r>
          </a:p>
          <a:p>
            <a:r>
              <a:rPr lang="it-IT" altLang="it-IT" sz="2000">
                <a:latin typeface="Comic Sans MS" pitchFamily="66" charset="0"/>
              </a:rPr>
              <a:t>                               </a:t>
            </a:r>
            <a:r>
              <a:rPr lang="it-IT" altLang="it-IT" sz="2000" b="1">
                <a:latin typeface="Comic Sans MS" pitchFamily="66" charset="0"/>
              </a:rPr>
              <a:t>carpo, metacarpo e falangi</a:t>
            </a:r>
          </a:p>
          <a:p>
            <a:r>
              <a:rPr lang="it-IT" altLang="it-IT" sz="2000">
                <a:latin typeface="Comic Sans MS" pitchFamily="66" charset="0"/>
              </a:rPr>
              <a:t>                                                             </a:t>
            </a:r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2116138" y="2081213"/>
            <a:ext cx="152400" cy="698500"/>
          </a:xfrm>
          <a:prstGeom prst="leftBrace">
            <a:avLst>
              <a:gd name="adj1" fmla="val 381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19460" name="AutoShape 4"/>
          <p:cNvSpPr>
            <a:spLocks/>
          </p:cNvSpPr>
          <p:nvPr/>
        </p:nvSpPr>
        <p:spPr bwMode="auto">
          <a:xfrm>
            <a:off x="1547813" y="3376613"/>
            <a:ext cx="144462" cy="1008062"/>
          </a:xfrm>
          <a:prstGeom prst="leftBrace">
            <a:avLst>
              <a:gd name="adj1" fmla="val 581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982663"/>
            <a:ext cx="33528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187450" y="5516563"/>
            <a:ext cx="5334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altLang="it-IT" sz="2000" b="1">
                <a:solidFill>
                  <a:srgbClr val="C00000"/>
                </a:solidFill>
                <a:latin typeface="Comic Sans MS" pitchFamily="66" charset="0"/>
              </a:rPr>
              <a:t>FUNZIONI</a:t>
            </a:r>
            <a:r>
              <a:rPr lang="it-IT" altLang="it-IT" sz="2000" b="1">
                <a:latin typeface="Comic Sans MS" pitchFamily="66" charset="0"/>
              </a:rPr>
              <a:t>: - Prensile</a:t>
            </a:r>
          </a:p>
          <a:p>
            <a:pPr>
              <a:spcBef>
                <a:spcPct val="20000"/>
              </a:spcBef>
            </a:pPr>
            <a:r>
              <a:rPr lang="it-IT" altLang="it-IT" sz="2000" b="1">
                <a:latin typeface="Comic Sans MS" pitchFamily="66" charset="0"/>
              </a:rPr>
              <a:t>               - Tatto</a:t>
            </a:r>
          </a:p>
          <a:p>
            <a:pPr>
              <a:spcBef>
                <a:spcPct val="20000"/>
              </a:spcBef>
            </a:pPr>
            <a:r>
              <a:rPr lang="it-IT" altLang="it-IT" sz="2000" b="1">
                <a:latin typeface="Comic Sans MS" pitchFamily="66" charset="0"/>
              </a:rPr>
              <a:t>               - Equilibrio del corpo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66713" y="303213"/>
            <a:ext cx="838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400" b="1">
                <a:solidFill>
                  <a:schemeClr val="tx2"/>
                </a:solidFill>
                <a:latin typeface="Comic Sans MS" pitchFamily="66" charset="0"/>
              </a:rPr>
              <a:t>ARTO SUPERIORE: SCHELETRO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262BEA-4A45-4913-AF8D-FA965A21EEFA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63713" y="230188"/>
            <a:ext cx="61928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>
                <a:latin typeface="Comic Sans MS" pitchFamily="66" charset="0"/>
              </a:rPr>
              <a:t>Il </a:t>
            </a:r>
            <a:r>
              <a:rPr lang="it-IT" altLang="it-IT" sz="2400" b="1" u="sng">
                <a:solidFill>
                  <a:srgbClr val="C00000"/>
                </a:solidFill>
                <a:latin typeface="Comic Sans MS" pitchFamily="66" charset="0"/>
              </a:rPr>
              <a:t>cinto scapolare</a:t>
            </a:r>
            <a:r>
              <a:rPr lang="it-IT" altLang="it-IT" sz="240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altLang="it-IT" sz="2400">
                <a:latin typeface="Comic Sans MS" pitchFamily="66" charset="0"/>
              </a:rPr>
              <a:t>è formato da 4 ossa: 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2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clavicole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>
                <a:latin typeface="Comic Sans MS" pitchFamily="66" charset="0"/>
              </a:rPr>
              <a:t>poste anteriormente e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2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scapole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>
                <a:latin typeface="Comic Sans MS" pitchFamily="66" charset="0"/>
              </a:rPr>
              <a:t>situate posteriormente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>
                <a:latin typeface="Comic Sans MS" pitchFamily="66" charset="0"/>
              </a:rPr>
              <a:t>Non si articola con la colonna vertebrale</a:t>
            </a:r>
          </a:p>
          <a:p>
            <a:endParaRPr lang="it-IT" altLang="it-IT" sz="2000">
              <a:latin typeface="Comic Sans MS" pitchFamily="66" charset="0"/>
            </a:endParaRPr>
          </a:p>
        </p:txBody>
      </p:sp>
      <p:pic>
        <p:nvPicPr>
          <p:cNvPr id="21507" name="Picture 5" descr="scap-omer insieme fun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141663"/>
            <a:ext cx="4176712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A88C43-AACE-44C9-ACFB-9593A59F1E33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28600" y="736600"/>
            <a:ext cx="891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000">
                <a:latin typeface="Comic Sans MS" pitchFamily="66" charset="0"/>
              </a:rPr>
              <a:t>La</a:t>
            </a:r>
            <a:r>
              <a:rPr lang="it-IT" altLang="it-IT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clavicola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>
                <a:latin typeface="Comic Sans MS" pitchFamily="66" charset="0"/>
              </a:rPr>
              <a:t>è un osso sottile, piatto, a forma di S, posto anteriormente. </a:t>
            </a:r>
            <a:r>
              <a:rPr lang="it-IT" altLang="it-IT" sz="2000" u="sng">
                <a:latin typeface="Comic Sans MS" pitchFamily="66" charset="0"/>
              </a:rPr>
              <a:t>Connette il cinto scapolare allo scheletro assile</a:t>
            </a:r>
            <a:r>
              <a:rPr lang="it-IT" altLang="it-IT" sz="2000">
                <a:latin typeface="Comic Sans MS" pitchFamily="66" charset="0"/>
              </a:rPr>
              <a:t>; si articola lateralmente con la scapola  e davanti con lo sterno</a:t>
            </a: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-71438" y="5207000"/>
            <a:ext cx="946785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>
                <a:latin typeface="Comic Sans MS" pitchFamily="66" charset="0"/>
              </a:rPr>
              <a:t>La clavicola presenta un </a:t>
            </a:r>
            <a:r>
              <a:rPr lang="it-IT" altLang="it-IT" sz="2000" b="1">
                <a:latin typeface="Comic Sans MS" pitchFamily="66" charset="0"/>
              </a:rPr>
              <a:t>corpo</a:t>
            </a:r>
            <a:r>
              <a:rPr lang="it-IT" altLang="it-IT" sz="2000">
                <a:latin typeface="Comic Sans MS" pitchFamily="66" charset="0"/>
              </a:rPr>
              <a:t> </a:t>
            </a:r>
            <a:r>
              <a:rPr lang="it-IT" altLang="it-IT" sz="1400">
                <a:latin typeface="Comic Sans MS" pitchFamily="66" charset="0"/>
              </a:rPr>
              <a:t>(appiattito nella porzione laterale e prismatico nella metà mediale)</a:t>
            </a:r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>
                <a:latin typeface="Comic Sans MS" pitchFamily="66" charset="0"/>
              </a:rPr>
              <a:t>l’</a:t>
            </a:r>
            <a:r>
              <a:rPr lang="it-IT" altLang="it-IT" sz="2000" b="1">
                <a:latin typeface="Comic Sans MS" pitchFamily="66" charset="0"/>
              </a:rPr>
              <a:t>estremità laterale</a:t>
            </a:r>
            <a:r>
              <a:rPr lang="it-IT" altLang="it-IT" sz="2000">
                <a:latin typeface="Comic Sans MS" pitchFamily="66" charset="0"/>
              </a:rPr>
              <a:t> o </a:t>
            </a:r>
            <a:r>
              <a:rPr lang="it-IT" altLang="it-IT" sz="2000" b="1">
                <a:latin typeface="Comic Sans MS" pitchFamily="66" charset="0"/>
              </a:rPr>
              <a:t>acromiale</a:t>
            </a:r>
            <a:r>
              <a:rPr lang="it-IT" altLang="it-IT" sz="2000">
                <a:latin typeface="Comic Sans MS" pitchFamily="66" charset="0"/>
              </a:rPr>
              <a:t>, piatta, per l’articolazione con la scapola</a:t>
            </a:r>
          </a:p>
          <a:p>
            <a:r>
              <a:rPr lang="it-IT" altLang="it-IT" sz="2000" b="1">
                <a:latin typeface="Comic Sans MS" pitchFamily="66" charset="0"/>
              </a:rPr>
              <a:t>l’estremità mediale </a:t>
            </a:r>
            <a:r>
              <a:rPr lang="it-IT" altLang="it-IT" sz="2000">
                <a:latin typeface="Comic Sans MS" pitchFamily="66" charset="0"/>
              </a:rPr>
              <a:t>o</a:t>
            </a:r>
            <a:r>
              <a:rPr lang="it-IT" altLang="it-IT" sz="2000" b="1">
                <a:latin typeface="Comic Sans MS" pitchFamily="66" charset="0"/>
              </a:rPr>
              <a:t> sternale</a:t>
            </a:r>
            <a:r>
              <a:rPr lang="it-IT" altLang="it-IT" sz="2000">
                <a:latin typeface="Comic Sans MS" pitchFamily="66" charset="0"/>
              </a:rPr>
              <a:t> , tozza, più cospicua per l’articolazione </a:t>
            </a:r>
          </a:p>
          <a:p>
            <a:r>
              <a:rPr lang="it-IT" altLang="it-IT" sz="2000">
                <a:latin typeface="Comic Sans MS" pitchFamily="66" charset="0"/>
              </a:rPr>
              <a:t>con lo sterno </a:t>
            </a:r>
          </a:p>
        </p:txBody>
      </p:sp>
      <p:pic>
        <p:nvPicPr>
          <p:cNvPr id="23556" name="Picture 8" descr="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3238"/>
            <a:ext cx="582612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4876800" y="25146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228600" y="2362200"/>
            <a:ext cx="7620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2555875" y="188913"/>
            <a:ext cx="4152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 b="1">
                <a:solidFill>
                  <a:srgbClr val="C00000"/>
                </a:solidFill>
                <a:latin typeface="Comic Sans MS" pitchFamily="66" charset="0"/>
              </a:rPr>
              <a:t>LA CLAVICOLA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250825" y="3644900"/>
            <a:ext cx="576263" cy="5762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887913" y="38608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883D0-C7F4-4275-AA0E-823D1A0A1DAF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63713" y="230188"/>
            <a:ext cx="61928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400">
                <a:latin typeface="Comic Sans MS" pitchFamily="66" charset="0"/>
              </a:rPr>
              <a:t>Il </a:t>
            </a:r>
            <a:r>
              <a:rPr lang="it-IT" altLang="it-IT" sz="2400" b="1" u="sng">
                <a:solidFill>
                  <a:srgbClr val="C00000"/>
                </a:solidFill>
                <a:latin typeface="Comic Sans MS" pitchFamily="66" charset="0"/>
              </a:rPr>
              <a:t>cinto scapolare</a:t>
            </a:r>
            <a:r>
              <a:rPr lang="it-IT" altLang="it-IT" sz="240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t-IT" altLang="it-IT" sz="2400">
                <a:latin typeface="Comic Sans MS" pitchFamily="66" charset="0"/>
              </a:rPr>
              <a:t>è formato da 4 ossa: 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2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clavicole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>
                <a:latin typeface="Comic Sans MS" pitchFamily="66" charset="0"/>
              </a:rPr>
              <a:t>poste anteriormente e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2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scapole</a:t>
            </a:r>
            <a:r>
              <a:rPr lang="it-IT" altLang="it-IT" sz="20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altLang="it-IT" sz="2000">
                <a:latin typeface="Comic Sans MS" pitchFamily="66" charset="0"/>
              </a:rPr>
              <a:t>situate posteriormente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>
                <a:latin typeface="Comic Sans MS" pitchFamily="66" charset="0"/>
              </a:rPr>
              <a:t>Non si articola con la colonna vertebrale</a:t>
            </a:r>
          </a:p>
          <a:p>
            <a:endParaRPr lang="it-IT" altLang="it-IT" sz="2000">
              <a:latin typeface="Comic Sans MS" pitchFamily="66" charset="0"/>
            </a:endParaRPr>
          </a:p>
        </p:txBody>
      </p:sp>
      <p:pic>
        <p:nvPicPr>
          <p:cNvPr id="25603" name="Picture 5" descr="scap-omer insieme fun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141663"/>
            <a:ext cx="4176712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ttore 2 2"/>
          <p:cNvCxnSpPr/>
          <p:nvPr/>
        </p:nvCxnSpPr>
        <p:spPr>
          <a:xfrm flipH="1">
            <a:off x="5364163" y="3108325"/>
            <a:ext cx="1439862" cy="4651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CasellaDiTesto 3"/>
          <p:cNvSpPr txBox="1">
            <a:spLocks noChangeArrowheads="1"/>
          </p:cNvSpPr>
          <p:nvPr/>
        </p:nvSpPr>
        <p:spPr bwMode="auto">
          <a:xfrm>
            <a:off x="6299200" y="2584450"/>
            <a:ext cx="16573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Comic Sans MS" pitchFamily="66" charset="0"/>
              </a:rPr>
              <a:t>Articolazione sternoclavicolare</a:t>
            </a:r>
          </a:p>
          <a:p>
            <a:pPr algn="ctr"/>
            <a:r>
              <a:rPr lang="it-IT" sz="1400">
                <a:latin typeface="Comic Sans MS" pitchFamily="66" charset="0"/>
              </a:rPr>
              <a:t>(a sella)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2627313" y="2997200"/>
            <a:ext cx="1368425" cy="5032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CasellaDiTesto 9"/>
          <p:cNvSpPr txBox="1">
            <a:spLocks noChangeArrowheads="1"/>
          </p:cNvSpPr>
          <p:nvPr/>
        </p:nvSpPr>
        <p:spPr bwMode="auto">
          <a:xfrm>
            <a:off x="827088" y="2578100"/>
            <a:ext cx="19081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Comic Sans MS" pitchFamily="66" charset="0"/>
              </a:rPr>
              <a:t>Articolazione acromioclavicolare</a:t>
            </a:r>
          </a:p>
          <a:p>
            <a:pPr algn="ctr"/>
            <a:r>
              <a:rPr lang="it-IT" sz="1400">
                <a:latin typeface="Comic Sans MS" pitchFamily="66" charset="0"/>
              </a:rPr>
              <a:t>(artrodia)</a:t>
            </a:r>
          </a:p>
        </p:txBody>
      </p:sp>
      <p:sp>
        <p:nvSpPr>
          <p:cNvPr id="25608" name="CasellaDiTesto 11"/>
          <p:cNvSpPr txBox="1">
            <a:spLocks noChangeArrowheads="1"/>
          </p:cNvSpPr>
          <p:nvPr/>
        </p:nvSpPr>
        <p:spPr bwMode="auto">
          <a:xfrm>
            <a:off x="468313" y="4221163"/>
            <a:ext cx="165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>
                <a:latin typeface="Comic Sans MS" pitchFamily="66" charset="0"/>
              </a:rPr>
              <a:t>Articolazione glenomerale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1831975" y="4005263"/>
            <a:ext cx="2163763" cy="487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6299200" y="2578100"/>
            <a:ext cx="165735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3DF2AD-0843-4386-B01E-75536D9F11E2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2400" y="1698625"/>
            <a:ext cx="3886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sz="2000">
                <a:latin typeface="Comic Sans MS" pitchFamily="66" charset="0"/>
              </a:rPr>
              <a:t>La </a:t>
            </a:r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scapola</a:t>
            </a:r>
            <a:r>
              <a:rPr lang="it-IT" altLang="it-IT" sz="2000">
                <a:latin typeface="Comic Sans MS" pitchFamily="66" charset="0"/>
              </a:rPr>
              <a:t> è  un osso piatto, triangolare che forma la parte posteriore del cinto scapolare. </a:t>
            </a:r>
          </a:p>
          <a:p>
            <a:endParaRPr lang="it-IT" altLang="it-IT" sz="2000">
              <a:latin typeface="Comic Sans MS" pitchFamily="66" charset="0"/>
            </a:endParaRPr>
          </a:p>
          <a:p>
            <a:endParaRPr lang="it-IT" altLang="it-IT" sz="2000">
              <a:latin typeface="Comic Sans MS" pitchFamily="66" charset="0"/>
            </a:endParaRPr>
          </a:p>
          <a:p>
            <a:r>
              <a:rPr lang="it-IT" altLang="it-IT" sz="2000">
                <a:latin typeface="Comic Sans MS" pitchFamily="66" charset="0"/>
              </a:rPr>
              <a:t>E’ situata posteriormente, appoggiata alla gabbia toracica, tenuta in sede da muscoli scheletrici.</a:t>
            </a:r>
          </a:p>
          <a:p>
            <a:endParaRPr lang="it-IT" altLang="it-IT" sz="2000">
              <a:latin typeface="Comic Sans MS" pitchFamily="66" charset="0"/>
            </a:endParaRPr>
          </a:p>
        </p:txBody>
      </p:sp>
      <p:pic>
        <p:nvPicPr>
          <p:cNvPr id="27651" name="Picture 5" descr="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990600"/>
            <a:ext cx="50228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1331913" y="209550"/>
            <a:ext cx="698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 b="1">
                <a:solidFill>
                  <a:srgbClr val="C00000"/>
                </a:solidFill>
                <a:latin typeface="Comic Sans MS" pitchFamily="66" charset="0"/>
              </a:rPr>
              <a:t>LA SCAPOLA: posizione anatomica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739A0F-8824-444B-8B1F-A0EF4BC8B0B3}" type="slidenum">
              <a:rPr lang="it-IT" b="1" smtClean="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9850" y="4724400"/>
            <a:ext cx="91106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2000">
                <a:latin typeface="Comic Sans MS" pitchFamily="66" charset="0"/>
              </a:rPr>
              <a:t>La </a:t>
            </a:r>
            <a:r>
              <a:rPr lang="it-IT" altLang="it-IT" sz="2000" b="1">
                <a:solidFill>
                  <a:schemeClr val="accent1"/>
                </a:solidFill>
                <a:latin typeface="Comic Sans MS" pitchFamily="66" charset="0"/>
              </a:rPr>
              <a:t>scapola</a:t>
            </a:r>
            <a:r>
              <a:rPr lang="it-IT" altLang="it-IT" sz="20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altLang="it-IT" sz="2000">
                <a:latin typeface="Comic Sans MS" pitchFamily="66" charset="0"/>
              </a:rPr>
              <a:t>presenta una </a:t>
            </a:r>
            <a:r>
              <a:rPr lang="it-IT" altLang="it-IT" sz="2000" b="1" u="sng">
                <a:latin typeface="Comic Sans MS" pitchFamily="66" charset="0"/>
              </a:rPr>
              <a:t>faccia anteriore</a:t>
            </a:r>
            <a:r>
              <a:rPr lang="it-IT" altLang="it-IT" sz="2000">
                <a:latin typeface="Comic Sans MS" pitchFamily="66" charset="0"/>
              </a:rPr>
              <a:t> appoggiata alla gabbia toracica</a:t>
            </a:r>
          </a:p>
          <a:p>
            <a:r>
              <a:rPr lang="it-IT" altLang="it-IT" sz="2000">
                <a:latin typeface="Comic Sans MS" pitchFamily="66" charset="0"/>
              </a:rPr>
              <a:t>e una </a:t>
            </a:r>
            <a:r>
              <a:rPr lang="it-IT" altLang="it-IT" sz="2000" b="1" u="sng">
                <a:latin typeface="Comic Sans MS" pitchFamily="66" charset="0"/>
              </a:rPr>
              <a:t>faccia posteriore</a:t>
            </a:r>
            <a:r>
              <a:rPr lang="it-IT" altLang="it-IT" sz="2000">
                <a:latin typeface="Comic Sans MS" pitchFamily="66" charset="0"/>
              </a:rPr>
              <a:t> con  una sporgenza detta </a:t>
            </a:r>
            <a:r>
              <a:rPr lang="it-IT" altLang="it-IT" sz="2000" b="1">
                <a:latin typeface="Comic Sans MS" pitchFamily="66" charset="0"/>
              </a:rPr>
              <a:t>spina della scapola</a:t>
            </a:r>
          </a:p>
          <a:p>
            <a:r>
              <a:rPr lang="it-IT" altLang="it-IT" sz="2000">
                <a:latin typeface="Comic Sans MS" pitchFamily="66" charset="0"/>
              </a:rPr>
              <a:t>che termina con un’espansione, l’</a:t>
            </a:r>
            <a:r>
              <a:rPr lang="it-IT" altLang="it-IT" sz="2000" b="1">
                <a:latin typeface="Comic Sans MS" pitchFamily="66" charset="0"/>
              </a:rPr>
              <a:t>acromion</a:t>
            </a:r>
            <a:r>
              <a:rPr lang="it-IT" altLang="it-IT" sz="2000">
                <a:latin typeface="Comic Sans MS" pitchFamily="66" charset="0"/>
              </a:rPr>
              <a:t>.</a:t>
            </a:r>
          </a:p>
          <a:p>
            <a:r>
              <a:rPr lang="it-IT" altLang="it-IT" sz="2000">
                <a:latin typeface="Comic Sans MS" pitchFamily="66" charset="0"/>
              </a:rPr>
              <a:t>Il margine laterale in alto presenta la </a:t>
            </a:r>
            <a:r>
              <a:rPr lang="it-IT" altLang="it-IT" sz="2000" b="1">
                <a:latin typeface="Comic Sans MS" pitchFamily="66" charset="0"/>
              </a:rPr>
              <a:t>cavità glenoidea</a:t>
            </a:r>
            <a:r>
              <a:rPr lang="it-IT" altLang="it-IT" sz="2000">
                <a:latin typeface="Comic Sans MS" pitchFamily="66" charset="0"/>
              </a:rPr>
              <a:t>, un’ampia superficie </a:t>
            </a:r>
          </a:p>
          <a:p>
            <a:r>
              <a:rPr lang="it-IT" altLang="it-IT" sz="2000">
                <a:latin typeface="Comic Sans MS" pitchFamily="66" charset="0"/>
              </a:rPr>
              <a:t>articolare per l’arto superiore.</a:t>
            </a:r>
            <a:endParaRPr lang="it-IT" altLang="it-IT" sz="2000" b="1">
              <a:latin typeface="Comic Sans MS" pitchFamily="66" charset="0"/>
            </a:endParaRPr>
          </a:p>
        </p:txBody>
      </p:sp>
      <p:pic>
        <p:nvPicPr>
          <p:cNvPr id="29699" name="Picture 11" descr="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92175"/>
            <a:ext cx="86868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12"/>
          <p:cNvSpPr>
            <a:spLocks noChangeArrowheads="1"/>
          </p:cNvSpPr>
          <p:nvPr/>
        </p:nvSpPr>
        <p:spPr bwMode="auto">
          <a:xfrm>
            <a:off x="4038600" y="2997200"/>
            <a:ext cx="6858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29701" name="Rectangle 13"/>
          <p:cNvSpPr>
            <a:spLocks noChangeArrowheads="1"/>
          </p:cNvSpPr>
          <p:nvPr/>
        </p:nvSpPr>
        <p:spPr bwMode="auto">
          <a:xfrm>
            <a:off x="4456113" y="1952625"/>
            <a:ext cx="657225" cy="190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29702" name="Rectangle 14"/>
          <p:cNvSpPr>
            <a:spLocks noChangeArrowheads="1"/>
          </p:cNvSpPr>
          <p:nvPr/>
        </p:nvSpPr>
        <p:spPr bwMode="auto">
          <a:xfrm>
            <a:off x="265113" y="2235200"/>
            <a:ext cx="6858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2843213" y="228600"/>
            <a:ext cx="347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 b="1">
                <a:solidFill>
                  <a:srgbClr val="C00000"/>
                </a:solidFill>
                <a:latin typeface="Comic Sans MS" pitchFamily="66" charset="0"/>
              </a:rPr>
              <a:t>LA SCAPOLA</a:t>
            </a:r>
          </a:p>
        </p:txBody>
      </p:sp>
      <p:sp>
        <p:nvSpPr>
          <p:cNvPr id="2" name="Rettangolo arrotondato 1"/>
          <p:cNvSpPr/>
          <p:nvPr/>
        </p:nvSpPr>
        <p:spPr>
          <a:xfrm>
            <a:off x="4038600" y="1052513"/>
            <a:ext cx="1470025" cy="28892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4038600" y="3429000"/>
            <a:ext cx="965200" cy="36036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7596188" y="2181225"/>
            <a:ext cx="1152525" cy="282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9707" name="Rectangle 13"/>
          <p:cNvSpPr>
            <a:spLocks noChangeArrowheads="1"/>
          </p:cNvSpPr>
          <p:nvPr/>
        </p:nvSpPr>
        <p:spPr bwMode="auto">
          <a:xfrm>
            <a:off x="295275" y="1774825"/>
            <a:ext cx="655638" cy="190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 sz="2400">
              <a:latin typeface="Comic Sans MS" pitchFamily="66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84163" y="1377950"/>
            <a:ext cx="987425" cy="3587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1142</Words>
  <Application>Microsoft Office PowerPoint</Application>
  <PresentationFormat>On-screen Show (4:3)</PresentationFormat>
  <Paragraphs>261</Paragraphs>
  <Slides>26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Tema di Office</vt:lpstr>
      <vt:lpstr>Diapositiva 1</vt:lpstr>
      <vt:lpstr>Diapositiva 2</vt:lpstr>
      <vt:lpstr>ARTO SUPERIORE E  CINGOLO TORACICO (O SCAPOLARE)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ARTO INFERIORE E  CINGOLO PELVICO (O COXALE)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Erika</dc:creator>
  <cp:lastModifiedBy>Marcuzzi</cp:lastModifiedBy>
  <cp:revision>156</cp:revision>
  <dcterms:created xsi:type="dcterms:W3CDTF">2014-05-05T10:40:44Z</dcterms:created>
  <dcterms:modified xsi:type="dcterms:W3CDTF">2016-03-14T22:26:48Z</dcterms:modified>
</cp:coreProperties>
</file>