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1" r:id="rId4"/>
    <p:sldId id="262" r:id="rId5"/>
    <p:sldId id="257" r:id="rId6"/>
    <p:sldId id="258" r:id="rId7"/>
    <p:sldId id="259" r:id="rId8"/>
    <p:sldId id="260" r:id="rId9"/>
    <p:sldId id="266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408C-2EB2-4972-89B6-AB16BC762CB3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9912-4CF2-47A1-A6DE-3A2DF0D530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4AE0-51CE-48FA-A63D-1165114DE0B0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1AB5-C5BC-48A6-877E-32281D90F1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46E6-55E9-419C-A486-124DAB2DBF55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C4A4-08B6-498D-9823-B6E5C7BB30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683D5-CCF2-41F3-A378-3CEC36740F6A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C0D7-7B0C-4F72-B876-04257467E1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D9C8-F0D2-4166-8590-806F9FF8688A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E19FF-459A-4E54-ABA1-15C7D21C83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6EDB-7AC9-4EFE-BC2E-1B48914297C2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A4CE-87C0-4857-8781-A93B2A093F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E866-6B22-43FB-A752-3AF023C26B22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5776-C3F7-41A0-9066-0DA5B464A8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A717-596C-4CBC-9E19-C4C9DAA7E781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6516-434E-4F0E-97A5-CDAF350FA2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013C-C11D-4C76-ACAA-CA0893F13D9A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9FCA-A426-41A2-B514-2E19BE441D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9639-39E5-470C-B5A6-56A877A73CCF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F892-4458-488E-A964-EEDD791779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7B81-4DEC-4DF6-9233-FC263C50B4BF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C665-1955-41A3-9F62-533A1DA47A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56B7D1-4A38-4CBF-9859-B9B1F8D5A30F}" type="datetimeFigureOut">
              <a:rPr lang="it-IT"/>
              <a:pPr>
                <a:defRPr/>
              </a:pPr>
              <a:t>22/03/2016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FBF856-4C88-4B96-8ECE-4CAC4542674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numero diapositiva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BAA206-DD18-4B70-8939-8E61477FEE26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14" name="CasellaDiTesto 1"/>
          <p:cNvSpPr txBox="1">
            <a:spLocks noChangeArrowheads="1"/>
          </p:cNvSpPr>
          <p:nvPr/>
        </p:nvSpPr>
        <p:spPr bwMode="auto">
          <a:xfrm>
            <a:off x="3563938" y="241300"/>
            <a:ext cx="1900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C00000"/>
                </a:solidFill>
                <a:latin typeface="Comic Sans MS" pitchFamily="66" charset="0"/>
              </a:rPr>
              <a:t>Mandibola</a:t>
            </a:r>
          </a:p>
        </p:txBody>
      </p:sp>
      <p:pic>
        <p:nvPicPr>
          <p:cNvPr id="13315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12838"/>
            <a:ext cx="543242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4457700"/>
            <a:ext cx="51641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arrotondato 6"/>
          <p:cNvSpPr/>
          <p:nvPr/>
        </p:nvSpPr>
        <p:spPr>
          <a:xfrm>
            <a:off x="3059113" y="2349500"/>
            <a:ext cx="2736850" cy="1800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411413" y="908050"/>
            <a:ext cx="865187" cy="2449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580063" y="908050"/>
            <a:ext cx="863600" cy="24495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320" name="CasellaDiTesto 9"/>
          <p:cNvSpPr txBox="1">
            <a:spLocks noChangeArrowheads="1"/>
          </p:cNvSpPr>
          <p:nvPr/>
        </p:nvSpPr>
        <p:spPr bwMode="auto">
          <a:xfrm>
            <a:off x="6502400" y="2349500"/>
            <a:ext cx="20351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omic Sans MS" pitchFamily="66" charset="0"/>
              </a:rPr>
              <a:t>Ramo della mandibola</a:t>
            </a:r>
          </a:p>
        </p:txBody>
      </p:sp>
      <p:sp>
        <p:nvSpPr>
          <p:cNvPr id="13321" name="CasellaDiTesto 10"/>
          <p:cNvSpPr txBox="1">
            <a:spLocks noChangeArrowheads="1"/>
          </p:cNvSpPr>
          <p:nvPr/>
        </p:nvSpPr>
        <p:spPr bwMode="auto">
          <a:xfrm>
            <a:off x="5926138" y="3716338"/>
            <a:ext cx="206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omic Sans MS" pitchFamily="66" charset="0"/>
              </a:rPr>
              <a:t>Corpo della mandibola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2411413" y="3870325"/>
            <a:ext cx="1008062" cy="1539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3190875" y="4179888"/>
            <a:ext cx="1008063" cy="1539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2268538" y="6165850"/>
            <a:ext cx="574675" cy="287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2117725" y="5832475"/>
            <a:ext cx="771525" cy="2873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5078413" y="6551613"/>
            <a:ext cx="933450" cy="3063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4500563" y="6561138"/>
            <a:ext cx="576262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4551363" y="3249613"/>
            <a:ext cx="525462" cy="1208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4725988" y="4610100"/>
            <a:ext cx="369887" cy="906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438650" y="4406900"/>
            <a:ext cx="13700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latin typeface="Comic Sans MS" panose="030F0702030302020204" pitchFamily="66" charset="0"/>
                <a:cs typeface="+mn-cs"/>
              </a:rPr>
              <a:t>Processo alveolare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3994150" y="6535738"/>
            <a:ext cx="576263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689100" y="3487738"/>
            <a:ext cx="13811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Comic Sans MS" panose="030F0702030302020204" pitchFamily="66" charset="0"/>
                <a:cs typeface="+mn-cs"/>
              </a:rPr>
              <a:t>Canale mandibolare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93838" y="3643313"/>
            <a:ext cx="1277937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latin typeface="Comic Sans MS" panose="030F0702030302020204" pitchFamily="66" charset="0"/>
                <a:cs typeface="+mn-cs"/>
              </a:rPr>
              <a:t>(Vasi e nervi alveolari inferiori)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825750" y="6470650"/>
            <a:ext cx="1279525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latin typeface="Comic Sans MS" panose="030F0702030302020204" pitchFamily="66" charset="0"/>
                <a:cs typeface="+mn-cs"/>
              </a:rPr>
              <a:t>(M Genioglossi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latin typeface="Comic Sans MS" panose="030F0702030302020204" pitchFamily="66" charset="0"/>
                <a:cs typeface="+mn-cs"/>
              </a:rPr>
              <a:t>M Genioioidei)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204913" y="6216650"/>
            <a:ext cx="12795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latin typeface="Comic Sans MS" panose="030F0702030302020204" pitchFamily="66" charset="0"/>
                <a:cs typeface="+mn-cs"/>
              </a:rPr>
              <a:t>(M Miloioideo)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numero diapositiva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14A022-9264-42A8-AB9D-7B1ED0178EBA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38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052513"/>
            <a:ext cx="542607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38" y="4076700"/>
            <a:ext cx="53435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CasellaDiTesto 3"/>
          <p:cNvSpPr txBox="1">
            <a:spLocks noChangeArrowheads="1"/>
          </p:cNvSpPr>
          <p:nvPr/>
        </p:nvSpPr>
        <p:spPr bwMode="auto">
          <a:xfrm>
            <a:off x="2946400" y="241300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C00000"/>
                </a:solidFill>
                <a:latin typeface="Comic Sans MS" pitchFamily="66" charset="0"/>
              </a:rPr>
              <a:t>Rami della mandibola</a:t>
            </a:r>
          </a:p>
        </p:txBody>
      </p:sp>
      <p:sp>
        <p:nvSpPr>
          <p:cNvPr id="5" name="Ovale 4"/>
          <p:cNvSpPr/>
          <p:nvPr/>
        </p:nvSpPr>
        <p:spPr>
          <a:xfrm>
            <a:off x="2555875" y="1052513"/>
            <a:ext cx="1957388" cy="2305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702175" y="3860800"/>
            <a:ext cx="1957388" cy="2305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268538" y="2781300"/>
            <a:ext cx="107950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454275" y="3122613"/>
            <a:ext cx="1081088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3603625" y="4248150"/>
            <a:ext cx="1081088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372225" y="4233863"/>
            <a:ext cx="89217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5926138" y="5283200"/>
            <a:ext cx="892175" cy="3063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5789613" y="5732463"/>
            <a:ext cx="1158875" cy="2174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5292725" y="3311525"/>
            <a:ext cx="6699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5767388" y="6026150"/>
            <a:ext cx="892175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5148263" y="4144963"/>
            <a:ext cx="892175" cy="409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6383338" y="4545013"/>
            <a:ext cx="981075" cy="3063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805613" y="5264150"/>
            <a:ext cx="14827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latin typeface="Comic Sans MS" panose="030F0702030302020204" pitchFamily="66" charset="0"/>
                <a:cs typeface="+mn-cs"/>
              </a:rPr>
              <a:t>(Vasi e nervi alveolari inferiori)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6011863" y="4941888"/>
            <a:ext cx="892175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873875" y="4830763"/>
            <a:ext cx="141446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latin typeface="Comic Sans MS" panose="030F0702030302020204" pitchFamily="66" charset="0"/>
                <a:cs typeface="+mn-cs"/>
              </a:rPr>
              <a:t>Legamento </a:t>
            </a:r>
            <a:r>
              <a:rPr lang="it-IT" sz="1050" b="1" dirty="0" err="1">
                <a:latin typeface="Comic Sans MS" panose="030F0702030302020204" pitchFamily="66" charset="0"/>
                <a:cs typeface="+mn-cs"/>
              </a:rPr>
              <a:t>sfenomandibolare</a:t>
            </a:r>
            <a:endParaRPr lang="it-IT" sz="1050" b="1" dirty="0"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3778250" y="4743450"/>
            <a:ext cx="89217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958013" y="5705475"/>
            <a:ext cx="1277937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latin typeface="Comic Sans MS" panose="030F0702030302020204" pitchFamily="66" charset="0"/>
                <a:cs typeface="+mn-cs"/>
              </a:rPr>
              <a:t>(M Pterigoideo mediale)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5278438" y="6338888"/>
            <a:ext cx="647700" cy="3063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933575" y="1141413"/>
            <a:ext cx="141446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b="1" dirty="0">
                <a:latin typeface="Comic Sans MS" panose="030F0702030302020204" pitchFamily="66" charset="0"/>
                <a:cs typeface="+mn-cs"/>
              </a:rPr>
              <a:t>Vasi e nervo masseterini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6E8530-1752-4AE1-A8BC-3833A1F1029A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25" y="2211388"/>
            <a:ext cx="540543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7451725" y="2924175"/>
            <a:ext cx="1684338" cy="1584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205413" y="5589588"/>
            <a:ext cx="3960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altLang="it-IT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Fossa mandibolare e tubercolo articolare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altLang="it-IT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(visione inferiore)</a:t>
            </a:r>
            <a:endParaRPr lang="it-IT" altLang="it-IT" sz="1600" b="1" dirty="0">
              <a:solidFill>
                <a:schemeClr val="tx2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84248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altLang="it-IT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ATM: </a:t>
            </a:r>
            <a:r>
              <a:rPr lang="it-IT" altLang="it-IT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Condilartrosi </a:t>
            </a:r>
            <a:r>
              <a:rPr lang="it-IT" altLang="it-IT" sz="1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(diartrosi doppia)</a:t>
            </a:r>
            <a:r>
              <a:rPr lang="it-IT" altLang="it-IT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2400" b="1" dirty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-&gt; per i movimenti </a:t>
            </a:r>
            <a:r>
              <a:rPr lang="it-IT" altLang="it-IT" sz="2400" b="1" dirty="0" smtClean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mandibolari</a:t>
            </a:r>
            <a:endParaRPr lang="it-IT" altLang="it-IT" sz="2400" b="1" dirty="0">
              <a:solidFill>
                <a:schemeClr val="tx2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5366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8"/>
            <a:ext cx="367188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3B63D4-5ABB-4EA7-875E-624E4CB7698B}" type="slidenum"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it-IT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86" name="Picture 2" descr="08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738" y="1822450"/>
            <a:ext cx="9026525" cy="4054475"/>
          </a:xfr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84248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altLang="it-IT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ATM: </a:t>
            </a:r>
            <a:r>
              <a:rPr lang="it-IT" altLang="it-IT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Condilartrosi </a:t>
            </a:r>
            <a:r>
              <a:rPr lang="it-IT" altLang="it-IT" sz="1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(diartrosi doppia)</a:t>
            </a:r>
            <a:r>
              <a:rPr lang="it-IT" altLang="it-IT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2400" b="1" dirty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-&gt; per i movimenti </a:t>
            </a:r>
            <a:r>
              <a:rPr lang="it-IT" altLang="it-IT" sz="2400" b="1" dirty="0" smtClean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mandibolari</a:t>
            </a:r>
            <a:endParaRPr lang="it-IT" altLang="it-IT" sz="2400" b="1" dirty="0">
              <a:solidFill>
                <a:schemeClr val="tx2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5292725" y="2349500"/>
            <a:ext cx="863600" cy="215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71438" y="4221163"/>
            <a:ext cx="1582737" cy="215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69850" y="4605338"/>
            <a:ext cx="1584325" cy="215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468313" y="3644900"/>
            <a:ext cx="1295400" cy="2889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539750" y="3068638"/>
            <a:ext cx="1114425" cy="215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5041900" y="3836988"/>
            <a:ext cx="1114425" cy="215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5003800" y="2124075"/>
            <a:ext cx="1114425" cy="2159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4981575" y="2924175"/>
            <a:ext cx="1114425" cy="21748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011863" y="1717675"/>
            <a:ext cx="1028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Comic Sans MS" panose="030F0702030302020204" pitchFamily="66" charset="0"/>
                <a:cs typeface="+mn-cs"/>
              </a:rPr>
              <a:t>Tubercolo articolare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sellaDiTesto 1"/>
          <p:cNvSpPr txBox="1">
            <a:spLocks noChangeArrowheads="1"/>
          </p:cNvSpPr>
          <p:nvPr/>
        </p:nvSpPr>
        <p:spPr bwMode="auto">
          <a:xfrm>
            <a:off x="1528763" y="404813"/>
            <a:ext cx="599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00000"/>
                </a:solidFill>
                <a:latin typeface="Comic Sans MS" pitchFamily="66" charset="0"/>
              </a:rPr>
              <a:t>Muscoli motori dell’articolazione temporo-mandibolare</a:t>
            </a:r>
          </a:p>
        </p:txBody>
      </p:sp>
      <p:pic>
        <p:nvPicPr>
          <p:cNvPr id="17410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341438"/>
            <a:ext cx="553085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835150" y="1341438"/>
            <a:ext cx="5530850" cy="4751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2"/>
          <p:cNvSpPr txBox="1">
            <a:spLocks noChangeArrowheads="1"/>
          </p:cNvSpPr>
          <p:nvPr/>
        </p:nvSpPr>
        <p:spPr bwMode="auto">
          <a:xfrm>
            <a:off x="2665413" y="404813"/>
            <a:ext cx="3851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00000"/>
                </a:solidFill>
                <a:latin typeface="Comic Sans MS" pitchFamily="66" charset="0"/>
              </a:rPr>
              <a:t>Muscoli che innalzano la mandibola</a:t>
            </a:r>
          </a:p>
        </p:txBody>
      </p:sp>
      <p:pic>
        <p:nvPicPr>
          <p:cNvPr id="18434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3744912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4600" y="1890713"/>
            <a:ext cx="377666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3276600" y="3810000"/>
            <a:ext cx="863600" cy="1444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1254125" y="4772025"/>
            <a:ext cx="949325" cy="300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377825" y="1590675"/>
            <a:ext cx="876300" cy="300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7812088" y="1933575"/>
            <a:ext cx="1019175" cy="268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7302500" y="3810000"/>
            <a:ext cx="1019175" cy="360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79388" y="5427663"/>
            <a:ext cx="8748712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Muscolo massetere</a:t>
            </a:r>
            <a:r>
              <a:rPr lang="it-IT" sz="1400" dirty="0">
                <a:latin typeface="Comic Sans MS" panose="030F0702030302020204" pitchFamily="66" charset="0"/>
                <a:cs typeface="+mn-cs"/>
              </a:rPr>
              <a:t>: innalzamento e lateralità (tronco anteriore del nervo mandibolare)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Muscolo temporale</a:t>
            </a:r>
            <a:r>
              <a:rPr lang="it-IT" sz="1400" dirty="0">
                <a:latin typeface="Comic Sans MS" panose="030F0702030302020204" pitchFamily="66" charset="0"/>
                <a:cs typeface="+mn-cs"/>
              </a:rPr>
              <a:t>: innalza la mandibola in sinergia con il massetere (rami profondi del tronco anteriore del mandibolare)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Muscolo pterigoideo interno</a:t>
            </a:r>
            <a:r>
              <a:rPr lang="it-IT" sz="1400" dirty="0">
                <a:latin typeface="Comic Sans MS" panose="030F0702030302020204" pitchFamily="66" charset="0"/>
                <a:cs typeface="+mn-cs"/>
              </a:rPr>
              <a:t>: innalza la mandibola (in sinergia con gli esterni la portano in avanti, se contratti contemporaneamente la mandibola si sposta di lato) (mandibolare)</a:t>
            </a:r>
          </a:p>
        </p:txBody>
      </p:sp>
      <p:sp>
        <p:nvSpPr>
          <p:cNvPr id="18442" name="CasellaDiTesto 1"/>
          <p:cNvSpPr txBox="1">
            <a:spLocks noChangeArrowheads="1"/>
          </p:cNvSpPr>
          <p:nvPr/>
        </p:nvSpPr>
        <p:spPr bwMode="auto">
          <a:xfrm>
            <a:off x="7791450" y="4200525"/>
            <a:ext cx="13525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Comic Sans MS" pitchFamily="66" charset="0"/>
              </a:rPr>
              <a:t>Origina: fossa pterigoidea dello sfenoide e dal processo piramidale del palatino</a:t>
            </a:r>
          </a:p>
          <a:p>
            <a:r>
              <a:rPr lang="it-IT" sz="1000">
                <a:latin typeface="Comic Sans MS" pitchFamily="66" charset="0"/>
              </a:rPr>
              <a:t>Inserisce: faccia mediale del ramo della mandibola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1"/>
          <p:cNvSpPr txBox="1">
            <a:spLocks noChangeArrowheads="1"/>
          </p:cNvSpPr>
          <p:nvPr/>
        </p:nvSpPr>
        <p:spPr bwMode="auto">
          <a:xfrm>
            <a:off x="2665413" y="404813"/>
            <a:ext cx="3975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00000"/>
                </a:solidFill>
                <a:latin typeface="Comic Sans MS" pitchFamily="66" charset="0"/>
              </a:rPr>
              <a:t>Muscoli che abbassano la mandibola</a:t>
            </a:r>
          </a:p>
        </p:txBody>
      </p:sp>
      <p:pic>
        <p:nvPicPr>
          <p:cNvPr id="19458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936750"/>
            <a:ext cx="4205288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4859338" y="4652963"/>
            <a:ext cx="5048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9460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09763"/>
            <a:ext cx="4468812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arrotondato 7"/>
          <p:cNvSpPr/>
          <p:nvPr/>
        </p:nvSpPr>
        <p:spPr>
          <a:xfrm>
            <a:off x="3492500" y="2492375"/>
            <a:ext cx="1155700" cy="50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4138" y="6002338"/>
            <a:ext cx="8964612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Muscolo pterigoideo esterno</a:t>
            </a:r>
            <a:r>
              <a:rPr lang="it-IT" sz="1400" dirty="0">
                <a:latin typeface="Comic Sans MS" panose="030F0702030302020204" pitchFamily="66" charset="0"/>
                <a:cs typeface="+mn-cs"/>
              </a:rPr>
              <a:t>: proietta in avanti la mandibola e contribuisce ad abbassarla (ramo del tronco anteriore del mandibolare)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Muscolo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platisma</a:t>
            </a:r>
            <a:r>
              <a:rPr lang="it-IT" sz="1400" dirty="0">
                <a:latin typeface="Comic Sans MS" panose="030F0702030302020204" pitchFamily="66" charset="0"/>
                <a:cs typeface="+mn-cs"/>
              </a:rPr>
              <a:t>: abbassamento della mandibola (nervo faciale)</a:t>
            </a:r>
          </a:p>
        </p:txBody>
      </p:sp>
      <p:sp>
        <p:nvSpPr>
          <p:cNvPr id="19463" name="CasellaDiTesto 9"/>
          <p:cNvSpPr txBox="1">
            <a:spLocks noChangeArrowheads="1"/>
          </p:cNvSpPr>
          <p:nvPr/>
        </p:nvSpPr>
        <p:spPr bwMode="auto">
          <a:xfrm>
            <a:off x="3506788" y="3065463"/>
            <a:ext cx="1352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latin typeface="Comic Sans MS" pitchFamily="66" charset="0"/>
              </a:rPr>
              <a:t>Origina: fossa infratemporale,</a:t>
            </a:r>
          </a:p>
          <a:p>
            <a:r>
              <a:rPr lang="it-IT" sz="1000">
                <a:latin typeface="Comic Sans MS" pitchFamily="66" charset="0"/>
              </a:rPr>
              <a:t>dalla lamina lat proc pterigoideo</a:t>
            </a:r>
          </a:p>
          <a:p>
            <a:r>
              <a:rPr lang="it-IT" sz="1000">
                <a:latin typeface="Comic Sans MS" pitchFamily="66" charset="0"/>
              </a:rPr>
              <a:t>Inserisce collo del condilo mandibolare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1"/>
          <p:cNvSpPr txBox="1">
            <a:spLocks noChangeArrowheads="1"/>
          </p:cNvSpPr>
          <p:nvPr/>
        </p:nvSpPr>
        <p:spPr bwMode="auto">
          <a:xfrm>
            <a:off x="2665413" y="404813"/>
            <a:ext cx="3975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C00000"/>
                </a:solidFill>
                <a:latin typeface="Comic Sans MS" pitchFamily="66" charset="0"/>
              </a:rPr>
              <a:t>Muscoli che abbassano la mandibola</a:t>
            </a:r>
          </a:p>
        </p:txBody>
      </p:sp>
      <p:pic>
        <p:nvPicPr>
          <p:cNvPr id="20482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420813"/>
            <a:ext cx="59436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arrotondato 4"/>
          <p:cNvSpPr/>
          <p:nvPr/>
        </p:nvSpPr>
        <p:spPr>
          <a:xfrm>
            <a:off x="179388" y="3416300"/>
            <a:ext cx="792162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49275" y="2959100"/>
            <a:ext cx="792163" cy="217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4725988" y="3249613"/>
            <a:ext cx="792162" cy="163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4716463" y="3433763"/>
            <a:ext cx="792162" cy="16192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0487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765175"/>
            <a:ext cx="3021012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arrotondato 12"/>
          <p:cNvSpPr/>
          <p:nvPr/>
        </p:nvSpPr>
        <p:spPr>
          <a:xfrm>
            <a:off x="7019925" y="1196975"/>
            <a:ext cx="792163" cy="161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6161088" y="1557338"/>
            <a:ext cx="792162" cy="161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6224588" y="1724025"/>
            <a:ext cx="792162" cy="161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8243888" y="2817813"/>
            <a:ext cx="792162" cy="161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6161088" y="2738438"/>
            <a:ext cx="792162" cy="161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8202613" y="3130550"/>
            <a:ext cx="792162" cy="1619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4702175" y="3889375"/>
            <a:ext cx="792163" cy="16351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" name="Rettangolo arrotondato 19"/>
          <p:cNvSpPr/>
          <p:nvPr/>
        </p:nvSpPr>
        <p:spPr>
          <a:xfrm>
            <a:off x="4694238" y="4732338"/>
            <a:ext cx="958850" cy="16192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4656138" y="5283200"/>
            <a:ext cx="958850" cy="16192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23813" y="4856163"/>
            <a:ext cx="792162" cy="16351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653088" y="3797300"/>
            <a:ext cx="3527425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Muscolo digastrico</a:t>
            </a:r>
            <a:r>
              <a:rPr lang="it-IT" sz="1200" dirty="0">
                <a:latin typeface="Comic Sans MS" panose="030F0702030302020204" pitchFamily="66" charset="0"/>
                <a:cs typeface="+mn-cs"/>
              </a:rPr>
              <a:t>: osso ioide fisso abbassa la mandibola; osso ioide e mandibola fissi flessione testa e collo (nervo faciale; nervo </a:t>
            </a:r>
            <a:r>
              <a:rPr lang="it-IT" sz="1200" dirty="0" err="1">
                <a:latin typeface="Comic Sans MS" panose="030F0702030302020204" pitchFamily="66" charset="0"/>
                <a:cs typeface="+mn-cs"/>
              </a:rPr>
              <a:t>miloiodeo</a:t>
            </a:r>
            <a:r>
              <a:rPr lang="it-IT" sz="1200" dirty="0">
                <a:latin typeface="Comic Sans MS" panose="030F0702030302020204" pitchFamily="66" charset="0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Muscolo miloioideo</a:t>
            </a:r>
            <a:r>
              <a:rPr lang="it-IT" sz="1200" dirty="0">
                <a:latin typeface="Comic Sans MS" panose="030F0702030302020204" pitchFamily="66" charset="0"/>
                <a:cs typeface="+mn-cs"/>
              </a:rPr>
              <a:t>: osso ioide fisso abbassa la mandibola; osso ioide e mandibola fissi flessione testa e collo; innalza osso ioide e pavimento cavità  buccale durante la deglutizione (nervo </a:t>
            </a:r>
            <a:r>
              <a:rPr lang="it-IT" sz="1200" dirty="0" err="1">
                <a:latin typeface="Comic Sans MS" panose="030F0702030302020204" pitchFamily="66" charset="0"/>
                <a:cs typeface="+mn-cs"/>
              </a:rPr>
              <a:t>miloiodeo</a:t>
            </a:r>
            <a:r>
              <a:rPr lang="it-IT" sz="1200" dirty="0">
                <a:latin typeface="Comic Sans MS" panose="030F0702030302020204" pitchFamily="66" charset="0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Muscolo genioioideo</a:t>
            </a:r>
            <a:r>
              <a:rPr lang="it-IT" sz="1200" dirty="0">
                <a:latin typeface="Comic Sans MS" panose="030F0702030302020204" pitchFamily="66" charset="0"/>
                <a:cs typeface="+mn-cs"/>
              </a:rPr>
              <a:t>: osso ioide fisso abbassa la mandibola; osso ioide e mandibola fissi flessione testa e collo (primo nervo spinale cervicale)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/>
          </p:cNvSpPr>
          <p:nvPr/>
        </p:nvSpPr>
        <p:spPr bwMode="auto">
          <a:xfrm>
            <a:off x="490538" y="6384925"/>
            <a:ext cx="8305800" cy="45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4" defTabSz="642938"/>
            <a:r>
              <a:rPr lang="en-US" sz="700">
                <a:latin typeface="Helvetica" pitchFamily="34" charset="0"/>
                <a:cs typeface="Helvetica" pitchFamily="34" charset="0"/>
                <a:sym typeface="Helvetica" pitchFamily="34" charset="0"/>
              </a:rPr>
              <a:t>G.J. Tortora, M.T. Nielsen                                                                                 </a:t>
            </a:r>
            <a:r>
              <a:rPr lang="en-US" sz="700" b="1">
                <a:latin typeface="Helvetica" pitchFamily="34" charset="0"/>
                <a:cs typeface="Helvetica" pitchFamily="34" charset="0"/>
                <a:sym typeface="Helvetica" pitchFamily="34" charset="0"/>
              </a:rPr>
              <a:t>Principi di Anatomia umana</a:t>
            </a:r>
            <a:r>
              <a:rPr lang="en-US" sz="700">
                <a:latin typeface="Helvetica" pitchFamily="34" charset="0"/>
                <a:cs typeface="Helvetica" pitchFamily="34" charset="0"/>
                <a:sym typeface="Helvetica" pitchFamily="34" charset="0"/>
              </a:rPr>
              <a:t>                                                                                   Copyright 2012 C.E.A. Casa Editrice Ambrosiana</a:t>
            </a:r>
            <a:r>
              <a:rPr lang="en-US" sz="800"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5863" y="741363"/>
            <a:ext cx="4232275" cy="4956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280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Helvetica</vt:lpstr>
      <vt:lpstr>Gill Sans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Erika</dc:creator>
  <cp:lastModifiedBy>Marcuzzi</cp:lastModifiedBy>
  <cp:revision>3</cp:revision>
  <dcterms:created xsi:type="dcterms:W3CDTF">2015-03-01T07:11:56Z</dcterms:created>
  <dcterms:modified xsi:type="dcterms:W3CDTF">2016-03-22T05:14:54Z</dcterms:modified>
</cp:coreProperties>
</file>