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09/03/17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09/03/17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09/03/17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09/03/17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09/03/17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09/03/17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09/03/17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09/03/17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09/03/17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09/03/17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09/03/17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09/03/17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09/03/17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09/03/17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09/03/17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09/03/17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acarnaghi@units.it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PSICOLOGIA DEI GRUPPI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acarnaghi@units.it</a:t>
            </a:r>
            <a:endParaRPr lang="en-US" dirty="0" smtClean="0"/>
          </a:p>
          <a:p>
            <a:r>
              <a:rPr lang="en-US" dirty="0" err="1" smtClean="0"/>
              <a:t>Ricevimento</a:t>
            </a:r>
            <a:r>
              <a:rPr lang="en-US" dirty="0" smtClean="0"/>
              <a:t>: </a:t>
            </a:r>
            <a:r>
              <a:rPr lang="en-US" dirty="0" err="1" smtClean="0"/>
              <a:t>Giov</a:t>
            </a:r>
            <a:r>
              <a:rPr lang="en-US" dirty="0" smtClean="0"/>
              <a:t>. 9h-11h – </a:t>
            </a:r>
            <a:r>
              <a:rPr lang="en-US" dirty="0" err="1" smtClean="0"/>
              <a:t>Palazzina</a:t>
            </a:r>
            <a:r>
              <a:rPr lang="en-US" dirty="0" smtClean="0"/>
              <a:t> q, stanza T – 19 San </a:t>
            </a:r>
            <a:r>
              <a:rPr lang="en-US" dirty="0" smtClean="0"/>
              <a:t>Giovanni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70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8. Inter-group processes and prejudice </a:t>
            </a:r>
            <a:r>
              <a:rPr lang="en-US" b="1" dirty="0" smtClean="0"/>
              <a:t>reduction</a:t>
            </a:r>
            <a:endParaRPr lang="en-US" dirty="0"/>
          </a:p>
          <a:p>
            <a:r>
              <a:rPr lang="en-US" dirty="0" err="1"/>
              <a:t>Nier</a:t>
            </a:r>
            <a:r>
              <a:rPr lang="en-US" dirty="0"/>
              <a:t>, J. A., </a:t>
            </a:r>
            <a:r>
              <a:rPr lang="en-US" dirty="0" err="1"/>
              <a:t>Gaertner</a:t>
            </a:r>
            <a:r>
              <a:rPr lang="en-US" dirty="0"/>
              <a:t>, S. L., </a:t>
            </a:r>
            <a:r>
              <a:rPr lang="en-US" dirty="0" err="1"/>
              <a:t>Dovidio</a:t>
            </a:r>
            <a:r>
              <a:rPr lang="en-US" dirty="0"/>
              <a:t>, J. F., Banker, B. S., Ward, C. M., &amp; Rust, M. C. (2001). Changing interracial evaluations and behavior: The effects of a common group identity. </a:t>
            </a:r>
            <a:r>
              <a:rPr lang="en-US" i="1" dirty="0"/>
              <a:t>Group Processes &amp; Intergroup Relations</a:t>
            </a:r>
            <a:r>
              <a:rPr lang="en-US" dirty="0"/>
              <a:t>, </a:t>
            </a:r>
            <a:r>
              <a:rPr lang="en-US" i="1" dirty="0"/>
              <a:t>4</a:t>
            </a:r>
            <a:r>
              <a:rPr lang="en-US" dirty="0"/>
              <a:t>(4), 299-316.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/>
              <a:t>Wright, S. C., </a:t>
            </a:r>
            <a:r>
              <a:rPr lang="en-US" dirty="0" err="1"/>
              <a:t>Aron</a:t>
            </a:r>
            <a:r>
              <a:rPr lang="en-US" dirty="0"/>
              <a:t>, A., McLaughlin-Volpe, T., &amp; </a:t>
            </a:r>
            <a:r>
              <a:rPr lang="en-US" dirty="0" err="1"/>
              <a:t>Ropp</a:t>
            </a:r>
            <a:r>
              <a:rPr lang="en-US" dirty="0"/>
              <a:t>, S. A. (1997). The extended contact effect: Knowledge of cross-group friendships and prejudice. </a:t>
            </a:r>
            <a:r>
              <a:rPr lang="en-US" i="1" dirty="0"/>
              <a:t>Journal of Personality and Social psychology</a:t>
            </a:r>
            <a:r>
              <a:rPr lang="en-US" dirty="0"/>
              <a:t>, </a:t>
            </a:r>
            <a:r>
              <a:rPr lang="en-US" i="1" dirty="0"/>
              <a:t>73</a:t>
            </a:r>
            <a:r>
              <a:rPr lang="en-US" dirty="0"/>
              <a:t>(1), 73.*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930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9. Imagined inter-group </a:t>
            </a:r>
            <a:r>
              <a:rPr lang="en-US" b="1" dirty="0" smtClean="0"/>
              <a:t>contact</a:t>
            </a:r>
            <a:endParaRPr lang="en-US" dirty="0"/>
          </a:p>
          <a:p>
            <a:r>
              <a:rPr lang="en-US" dirty="0"/>
              <a:t>Turner, R. N., &amp; Crisp, R. J. (2010). Imagining intergroup contact reduces implicit prejudice. </a:t>
            </a:r>
            <a:r>
              <a:rPr lang="en-US" i="1" dirty="0"/>
              <a:t>British Journal of Social Psychology</a:t>
            </a:r>
            <a:r>
              <a:rPr lang="en-US" dirty="0"/>
              <a:t>, </a:t>
            </a:r>
            <a:r>
              <a:rPr lang="en-US" i="1" dirty="0"/>
              <a:t>49</a:t>
            </a:r>
            <a:r>
              <a:rPr lang="en-US" dirty="0"/>
              <a:t>(1), 129-142.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 err="1"/>
              <a:t>Stathi</a:t>
            </a:r>
            <a:r>
              <a:rPr lang="en-US" dirty="0"/>
              <a:t>, S., &amp; Crisp, R. J. (2008). Imagining intergroup contact promotes projection to </a:t>
            </a:r>
            <a:r>
              <a:rPr lang="en-US" dirty="0" err="1"/>
              <a:t>outgroups</a:t>
            </a:r>
            <a:r>
              <a:rPr lang="en-US" dirty="0"/>
              <a:t>. </a:t>
            </a:r>
            <a:r>
              <a:rPr lang="en-US" i="1" dirty="0"/>
              <a:t>Journal of Experimental Social Psychology</a:t>
            </a:r>
            <a:r>
              <a:rPr lang="en-US" dirty="0"/>
              <a:t>, </a:t>
            </a:r>
            <a:r>
              <a:rPr lang="en-US" i="1" dirty="0"/>
              <a:t>44</a:t>
            </a:r>
            <a:r>
              <a:rPr lang="en-US" dirty="0"/>
              <a:t>(4), 943-957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r>
              <a:rPr lang="en-US" dirty="0"/>
              <a:t>Turner, R. N., &amp; West, K. (2011). </a:t>
            </a:r>
            <a:r>
              <a:rPr lang="en-US" dirty="0" err="1"/>
              <a:t>Behavioural</a:t>
            </a:r>
            <a:r>
              <a:rPr lang="en-US" dirty="0"/>
              <a:t> consequences of imagining intergroup contact with stigmatized </a:t>
            </a:r>
            <a:r>
              <a:rPr lang="en-US" dirty="0" err="1"/>
              <a:t>outgroups</a:t>
            </a:r>
            <a:r>
              <a:rPr lang="en-US" dirty="0"/>
              <a:t>. </a:t>
            </a:r>
            <a:r>
              <a:rPr lang="en-US" i="1" dirty="0"/>
              <a:t>Group Processes &amp; Intergroup Relations</a:t>
            </a:r>
            <a:r>
              <a:rPr lang="en-US" dirty="0"/>
              <a:t>, 1368430211418699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Brambilla</a:t>
            </a:r>
            <a:r>
              <a:rPr lang="en-US" dirty="0"/>
              <a:t>, M., Ravenna, M., &amp; </a:t>
            </a:r>
            <a:r>
              <a:rPr lang="en-US" dirty="0" err="1"/>
              <a:t>Hewstone</a:t>
            </a:r>
            <a:r>
              <a:rPr lang="en-US" dirty="0"/>
              <a:t>, M. (2012). Changing stereotype content through mental imagery: Imagining intergroup contact promotes stereotype change. </a:t>
            </a:r>
            <a:r>
              <a:rPr lang="en-US" i="1" dirty="0"/>
              <a:t>Group Processes &amp; Intergroup Relations</a:t>
            </a:r>
            <a:r>
              <a:rPr lang="en-US" dirty="0"/>
              <a:t>, </a:t>
            </a:r>
            <a:r>
              <a:rPr lang="en-US" i="1" dirty="0"/>
              <a:t>15</a:t>
            </a:r>
            <a:r>
              <a:rPr lang="en-US" dirty="0"/>
              <a:t>(3), 305-315.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079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La bibliografia di riferimento per gli studenti non frequentanti è contraddistinta dall’asterisco (</a:t>
            </a:r>
            <a:r>
              <a:rPr lang="it-IT" b="1" dirty="0" err="1"/>
              <a:t>N</a:t>
            </a:r>
            <a:r>
              <a:rPr lang="it-IT" b="1" dirty="0"/>
              <a:t> = 16 articoli). Gli articoli senza asterisco sono facoltativi</a:t>
            </a:r>
            <a:r>
              <a:rPr lang="it-IT" b="1" dirty="0" smtClean="0"/>
              <a:t>.</a:t>
            </a:r>
          </a:p>
          <a:p>
            <a:r>
              <a:rPr lang="it-IT" b="1" dirty="0"/>
              <a:t>L’esame per gli studenti non frequentanti è orale e verterà su tutti i 16 articoli.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14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L’esame per gli studenti frequentanti verterà: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it-IT" b="1" dirty="0"/>
              <a:t>esposizione orale di gruppo (presentazione) di un articolo scelto tra quelli presenti nel blocco 9</a:t>
            </a:r>
            <a:endParaRPr lang="en-US" dirty="0"/>
          </a:p>
          <a:p>
            <a:pPr lvl="0"/>
            <a:r>
              <a:rPr lang="it-IT" b="1" dirty="0"/>
              <a:t>costruzione di un esperimento, raccolta dati, data entry, analisi dei dati e presentazione orale </a:t>
            </a:r>
            <a:r>
              <a:rPr lang="it-IT" b="1"/>
              <a:t>dei </a:t>
            </a:r>
            <a:r>
              <a:rPr lang="it-IT" b="1" smtClean="0"/>
              <a:t>risultati</a:t>
            </a:r>
            <a:endParaRPr lang="en-US" dirty="0"/>
          </a:p>
          <a:p>
            <a:pPr lvl="0"/>
            <a:r>
              <a:rPr lang="it-IT" b="1" dirty="0"/>
              <a:t>esame orale alla fine del corso (una domanda per articolo selezionato)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090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9. Imagined inter-group </a:t>
            </a:r>
            <a:r>
              <a:rPr lang="en-US" b="1" dirty="0" smtClean="0"/>
              <a:t>contact</a:t>
            </a:r>
            <a:endParaRPr lang="en-US" dirty="0"/>
          </a:p>
          <a:p>
            <a:r>
              <a:rPr lang="en-US" dirty="0"/>
              <a:t>Turner, R. N., &amp; Crisp, R. J. (2010). Imagining intergroup contact reduces implicit prejudice. </a:t>
            </a:r>
            <a:r>
              <a:rPr lang="en-US" i="1" dirty="0"/>
              <a:t>British Journal of Social Psychology</a:t>
            </a:r>
            <a:r>
              <a:rPr lang="en-US" dirty="0"/>
              <a:t>, </a:t>
            </a:r>
            <a:r>
              <a:rPr lang="en-US" i="1" dirty="0"/>
              <a:t>49</a:t>
            </a:r>
            <a:r>
              <a:rPr lang="en-US" dirty="0"/>
              <a:t>(1), 129-142.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 err="1"/>
              <a:t>Stathi</a:t>
            </a:r>
            <a:r>
              <a:rPr lang="en-US" dirty="0"/>
              <a:t>, S., &amp; Crisp, R. J. (2008). Imagining intergroup contact promotes projection to </a:t>
            </a:r>
            <a:r>
              <a:rPr lang="en-US" dirty="0" err="1"/>
              <a:t>outgroups</a:t>
            </a:r>
            <a:r>
              <a:rPr lang="en-US" dirty="0"/>
              <a:t>. </a:t>
            </a:r>
            <a:r>
              <a:rPr lang="en-US" i="1" dirty="0"/>
              <a:t>Journal of Experimental Social Psychology</a:t>
            </a:r>
            <a:r>
              <a:rPr lang="en-US" dirty="0"/>
              <a:t>, </a:t>
            </a:r>
            <a:r>
              <a:rPr lang="en-US" i="1" dirty="0"/>
              <a:t>44</a:t>
            </a:r>
            <a:r>
              <a:rPr lang="en-US" dirty="0"/>
              <a:t>(4), 943-957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r>
              <a:rPr lang="en-US" dirty="0"/>
              <a:t>Turner, R. N., &amp; West, K. (2011). </a:t>
            </a:r>
            <a:r>
              <a:rPr lang="en-US" dirty="0" err="1"/>
              <a:t>Behavioural</a:t>
            </a:r>
            <a:r>
              <a:rPr lang="en-US" dirty="0"/>
              <a:t> consequences of imagining intergroup contact with stigmatized </a:t>
            </a:r>
            <a:r>
              <a:rPr lang="en-US" dirty="0" err="1"/>
              <a:t>outgroups</a:t>
            </a:r>
            <a:r>
              <a:rPr lang="en-US" dirty="0"/>
              <a:t>. </a:t>
            </a:r>
            <a:r>
              <a:rPr lang="en-US" i="1" dirty="0"/>
              <a:t>Group Processes &amp; Intergroup Relations</a:t>
            </a:r>
            <a:r>
              <a:rPr lang="en-US" dirty="0"/>
              <a:t>, 1368430211418699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Brambilla</a:t>
            </a:r>
            <a:r>
              <a:rPr lang="en-US" dirty="0"/>
              <a:t>, M., Ravenna, M., &amp; </a:t>
            </a:r>
            <a:r>
              <a:rPr lang="en-US" dirty="0" err="1"/>
              <a:t>Hewstone</a:t>
            </a:r>
            <a:r>
              <a:rPr lang="en-US" dirty="0"/>
              <a:t>, M. (2012). Changing stereotype content through mental imagery: Imagining intergroup contact promotes stereotype change. </a:t>
            </a:r>
            <a:r>
              <a:rPr lang="en-US" i="1" dirty="0"/>
              <a:t>Group Processes &amp; Intergroup Relations</a:t>
            </a:r>
            <a:r>
              <a:rPr lang="en-US" dirty="0"/>
              <a:t>, </a:t>
            </a:r>
            <a:r>
              <a:rPr lang="en-US" i="1" dirty="0"/>
              <a:t>15</a:t>
            </a:r>
            <a:r>
              <a:rPr lang="en-US" dirty="0"/>
              <a:t>(3), 305-315.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993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L’esame per gli studenti frequentanti verterà: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it-IT" b="1" dirty="0"/>
              <a:t>esposizione orale di gruppo (presentazione) di un articolo scelto tra quelli presenti nel blocco 9</a:t>
            </a:r>
            <a:endParaRPr lang="en-US" dirty="0"/>
          </a:p>
          <a:p>
            <a:pPr lvl="0"/>
            <a:r>
              <a:rPr lang="it-IT" b="1" dirty="0"/>
              <a:t>costruzione di un esperimento, raccolta dati, data entry, analisi dei dati e presentazione orale dei </a:t>
            </a:r>
            <a:r>
              <a:rPr lang="it-IT" b="1" dirty="0" smtClean="0"/>
              <a:t>risultati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34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L’esame per gli studenti frequentanti verterà: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it-IT" b="1" dirty="0"/>
              <a:t>esposizione orale di gruppo (presentazione) di un articolo scelto tra quelli presenti nel blocco 9</a:t>
            </a:r>
            <a:endParaRPr lang="en-US" dirty="0"/>
          </a:p>
          <a:p>
            <a:pPr lvl="0"/>
            <a:r>
              <a:rPr lang="it-IT" b="1" dirty="0"/>
              <a:t>costruzione di un esperimento, raccolta dati, data entry, analisi dei dati e presentazione orale </a:t>
            </a:r>
            <a:r>
              <a:rPr lang="it-IT" b="1"/>
              <a:t>dei </a:t>
            </a:r>
            <a:r>
              <a:rPr lang="it-IT" b="1" smtClean="0"/>
              <a:t>risultati</a:t>
            </a:r>
            <a:endParaRPr lang="en-US" dirty="0"/>
          </a:p>
          <a:p>
            <a:pPr lvl="0"/>
            <a:r>
              <a:rPr lang="it-IT" b="1" dirty="0"/>
              <a:t>esame orale alla fine del corso (una domanda per articolo selezionato)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345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chiarimenti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Orario lezioni</a:t>
            </a:r>
          </a:p>
          <a:p>
            <a:r>
              <a:rPr lang="it-IT" dirty="0" smtClean="0"/>
              <a:t>Frequenza?</a:t>
            </a:r>
          </a:p>
          <a:p>
            <a:r>
              <a:rPr lang="it-IT" dirty="0"/>
              <a:t>Date esami frequentanti (presentazione e  esame orale)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8421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Il corso analizzerà i processi cognitivi e sociali che promuovono e/o prevengono il cambiamento degli stereotipi e la riduzione del pregiudizio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36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</a:t>
            </a:r>
            <a:r>
              <a:rPr lang="en-US" b="1" dirty="0"/>
              <a:t>. Contact </a:t>
            </a:r>
            <a:r>
              <a:rPr lang="en-US" b="1" dirty="0" smtClean="0"/>
              <a:t>Hypothesis</a:t>
            </a:r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Pettigrew, T. F., &amp; </a:t>
            </a:r>
            <a:r>
              <a:rPr lang="en-US" dirty="0" err="1"/>
              <a:t>Tropp</a:t>
            </a:r>
            <a:r>
              <a:rPr lang="en-US" dirty="0"/>
              <a:t>, L. R. (2006). A meta-analytic test of intergroup contact theory. </a:t>
            </a:r>
            <a:r>
              <a:rPr lang="en-US" i="1" dirty="0"/>
              <a:t>Journal of personality and social psychology</a:t>
            </a:r>
            <a:r>
              <a:rPr lang="en-US" dirty="0"/>
              <a:t>, </a:t>
            </a:r>
            <a:r>
              <a:rPr lang="en-US" i="1" dirty="0"/>
              <a:t>90</a:t>
            </a:r>
            <a:r>
              <a:rPr lang="en-US" dirty="0"/>
              <a:t>(5), 751.*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Shook, N. J., &amp; Fazio, R. H. (2008). Interracial roommate relationships an experimental field test of the contact hypothesis. </a:t>
            </a:r>
            <a:r>
              <a:rPr lang="en-US" i="1" dirty="0"/>
              <a:t>Psychological Science</a:t>
            </a:r>
            <a:r>
              <a:rPr lang="en-US" dirty="0"/>
              <a:t>, </a:t>
            </a:r>
            <a:r>
              <a:rPr lang="en-US" i="1" dirty="0"/>
              <a:t>19</a:t>
            </a:r>
            <a:r>
              <a:rPr lang="en-US" dirty="0"/>
              <a:t>(7), 717-723.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250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2. A cognitive look at the contact hypothesis  </a:t>
            </a:r>
            <a:r>
              <a:rPr lang="en-US" dirty="0"/>
              <a:t> </a:t>
            </a:r>
          </a:p>
          <a:p>
            <a:r>
              <a:rPr lang="en-US" dirty="0" err="1"/>
              <a:t>Rothbart</a:t>
            </a:r>
            <a:r>
              <a:rPr lang="en-US" dirty="0"/>
              <a:t>, M., &amp; John, O. P. (1985). Social categorization and behavioral episodes: A cognitive analysis of the effects of intergroup contact. </a:t>
            </a:r>
            <a:r>
              <a:rPr lang="en-US" i="1" dirty="0"/>
              <a:t>Journal of Social Issues</a:t>
            </a:r>
            <a:r>
              <a:rPr lang="en-US" dirty="0"/>
              <a:t>, </a:t>
            </a:r>
            <a:r>
              <a:rPr lang="en-US" i="1" dirty="0"/>
              <a:t>41</a:t>
            </a:r>
            <a:r>
              <a:rPr lang="en-US" dirty="0"/>
              <a:t>(3), 81-104.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 err="1"/>
              <a:t>Rothbart</a:t>
            </a:r>
            <a:r>
              <a:rPr lang="en-US" dirty="0"/>
              <a:t>, M. (1996). Category-exemplar dynamics and stereotype change. </a:t>
            </a:r>
            <a:r>
              <a:rPr lang="en-US" i="1" dirty="0"/>
              <a:t>International Journal of Intercultural Relations</a:t>
            </a:r>
            <a:r>
              <a:rPr lang="en-US" dirty="0"/>
              <a:t>, </a:t>
            </a:r>
            <a:r>
              <a:rPr lang="en-US" i="1" dirty="0"/>
              <a:t>20</a:t>
            </a:r>
            <a:r>
              <a:rPr lang="en-US" dirty="0"/>
              <a:t>(3), 305-321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Brown, R., Vivian, J., &amp; </a:t>
            </a:r>
            <a:r>
              <a:rPr lang="en-US" dirty="0" err="1"/>
              <a:t>Hewstone</a:t>
            </a:r>
            <a:r>
              <a:rPr lang="en-US" dirty="0"/>
              <a:t>, M. (1999). Changing attitudes through intergroup contact: The effects of group membership salience. </a:t>
            </a:r>
            <a:r>
              <a:rPr lang="en-US" i="1" dirty="0"/>
              <a:t>European Journal of Social Psychology</a:t>
            </a:r>
            <a:r>
              <a:rPr lang="en-US" dirty="0"/>
              <a:t>, </a:t>
            </a:r>
            <a:r>
              <a:rPr lang="en-US" i="1" dirty="0"/>
              <a:t>29</a:t>
            </a:r>
            <a:r>
              <a:rPr lang="en-US" dirty="0"/>
              <a:t>(56), 741-764.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/>
              <a:t>Johnston, L., &amp; </a:t>
            </a:r>
            <a:r>
              <a:rPr lang="en-US" dirty="0" err="1"/>
              <a:t>Hewstone</a:t>
            </a:r>
            <a:r>
              <a:rPr lang="en-US" dirty="0"/>
              <a:t>, M. (1992). Cognitive models of stereotype change: 3. Subtyping and the perceived typicality of disconfirming group members. </a:t>
            </a:r>
            <a:r>
              <a:rPr lang="en-US" i="1" dirty="0"/>
              <a:t>Journal of Experimental Social Psychology</a:t>
            </a:r>
            <a:r>
              <a:rPr lang="en-US" dirty="0"/>
              <a:t>, </a:t>
            </a:r>
            <a:r>
              <a:rPr lang="en-US" i="1" dirty="0"/>
              <a:t>28</a:t>
            </a:r>
            <a:r>
              <a:rPr lang="en-US" dirty="0"/>
              <a:t>(4), 360-386.*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650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3 the role of </a:t>
            </a:r>
            <a:r>
              <a:rPr lang="en-US" b="1" dirty="0" err="1"/>
              <a:t>atypicality</a:t>
            </a:r>
            <a:r>
              <a:rPr lang="en-US" b="1" dirty="0"/>
              <a:t> in the maintenance of stereotypic </a:t>
            </a:r>
            <a:r>
              <a:rPr lang="en-US" b="1" dirty="0" smtClean="0"/>
              <a:t>beliefs</a:t>
            </a:r>
            <a:r>
              <a:rPr lang="en-US" dirty="0"/>
              <a:t> </a:t>
            </a:r>
          </a:p>
          <a:p>
            <a:r>
              <a:rPr lang="en-US" dirty="0" err="1"/>
              <a:t>Kunda</a:t>
            </a:r>
            <a:r>
              <a:rPr lang="en-US" dirty="0"/>
              <a:t>, Z., &amp; </a:t>
            </a:r>
            <a:r>
              <a:rPr lang="en-US" dirty="0" err="1"/>
              <a:t>Oleson</a:t>
            </a:r>
            <a:r>
              <a:rPr lang="en-US" dirty="0"/>
              <a:t>, K. C. (1995). Maintaining stereotypes in the face of disconfirmation: constructing grounds for subtyping deviants. </a:t>
            </a:r>
            <a:r>
              <a:rPr lang="en-US" i="1" dirty="0"/>
              <a:t>Journal of personality and social psychology</a:t>
            </a:r>
            <a:r>
              <a:rPr lang="en-US" dirty="0"/>
              <a:t>, </a:t>
            </a:r>
            <a:r>
              <a:rPr lang="en-US" i="1" dirty="0"/>
              <a:t>68</a:t>
            </a:r>
            <a:r>
              <a:rPr lang="en-US" dirty="0"/>
              <a:t>(4), 565.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 err="1"/>
              <a:t>Kunda</a:t>
            </a:r>
            <a:r>
              <a:rPr lang="en-US" dirty="0"/>
              <a:t>, Z., &amp; </a:t>
            </a:r>
            <a:r>
              <a:rPr lang="en-US" dirty="0" err="1"/>
              <a:t>Oleson</a:t>
            </a:r>
            <a:r>
              <a:rPr lang="en-US" dirty="0"/>
              <a:t>, K. C. (1997). When exceptions prove the rule: how extremity of deviance determines the impact of deviant examples on stereotypes. </a:t>
            </a:r>
            <a:r>
              <a:rPr lang="en-US" i="1" dirty="0"/>
              <a:t>Journal of personality and social psychology</a:t>
            </a:r>
            <a:r>
              <a:rPr lang="en-US" dirty="0"/>
              <a:t>, </a:t>
            </a:r>
            <a:r>
              <a:rPr lang="en-US" i="1" dirty="0"/>
              <a:t>72</a:t>
            </a:r>
            <a:r>
              <a:rPr lang="en-US" dirty="0"/>
              <a:t>(5), 965.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 err="1"/>
              <a:t>Yzerbyt</a:t>
            </a:r>
            <a:r>
              <a:rPr lang="en-US" dirty="0"/>
              <a:t>, V. Y., </a:t>
            </a:r>
            <a:r>
              <a:rPr lang="en-US" dirty="0" err="1"/>
              <a:t>Coull</a:t>
            </a:r>
            <a:r>
              <a:rPr lang="en-US" dirty="0"/>
              <a:t>, A., &amp; </a:t>
            </a:r>
            <a:r>
              <a:rPr lang="en-US" dirty="0" err="1"/>
              <a:t>Rocher</a:t>
            </a:r>
            <a:r>
              <a:rPr lang="en-US" dirty="0"/>
              <a:t>, S. J. (1999). Fencing off the deviant: The role of cognitive resources in the maintenance of stereotypes. </a:t>
            </a:r>
            <a:r>
              <a:rPr lang="en-US" i="1" dirty="0"/>
              <a:t>Journal of personality and social psychology</a:t>
            </a:r>
            <a:r>
              <a:rPr lang="en-US" dirty="0"/>
              <a:t>, </a:t>
            </a:r>
            <a:r>
              <a:rPr lang="en-US" i="1" dirty="0"/>
              <a:t>77</a:t>
            </a:r>
            <a:r>
              <a:rPr lang="en-US" dirty="0"/>
              <a:t>(3), 449.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/>
              <a:t>Moreno, K. N., &amp; </a:t>
            </a:r>
            <a:r>
              <a:rPr lang="en-US" dirty="0" err="1"/>
              <a:t>Bodenhausen</a:t>
            </a:r>
            <a:r>
              <a:rPr lang="en-US" dirty="0"/>
              <a:t>, G. V. (1999). Resisting stereotype change: The role of motivation and </a:t>
            </a:r>
            <a:r>
              <a:rPr lang="en-US" dirty="0" err="1"/>
              <a:t>attentional</a:t>
            </a:r>
            <a:r>
              <a:rPr lang="en-US" dirty="0"/>
              <a:t> capacity in defending social beliefs. </a:t>
            </a:r>
            <a:r>
              <a:rPr lang="en-US" i="1" dirty="0"/>
              <a:t>Group Processes and Intergroup Relations</a:t>
            </a:r>
            <a:r>
              <a:rPr lang="en-US" dirty="0"/>
              <a:t>, </a:t>
            </a:r>
            <a:r>
              <a:rPr lang="en-US" i="1" dirty="0"/>
              <a:t>2</a:t>
            </a:r>
            <a:r>
              <a:rPr lang="en-US" dirty="0"/>
              <a:t>(1), 5-16.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93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4. the inclusion/exclusion model: assimilation and contrast effects.</a:t>
            </a:r>
            <a:endParaRPr lang="en-US" dirty="0"/>
          </a:p>
          <a:p>
            <a:r>
              <a:rPr lang="en-US" dirty="0" smtClean="0"/>
              <a:t>Schwarz</a:t>
            </a:r>
            <a:r>
              <a:rPr lang="en-US" dirty="0"/>
              <a:t>, N., &amp; Bless, H. (1992). Scandals and the public's trust in politicians: Assimilation and contrast effects. </a:t>
            </a:r>
            <a:r>
              <a:rPr lang="en-US" i="1" dirty="0"/>
              <a:t>Personality and Social Psychology Bulletin</a:t>
            </a:r>
            <a:r>
              <a:rPr lang="en-US" dirty="0"/>
              <a:t>, </a:t>
            </a:r>
            <a:r>
              <a:rPr lang="en-US" i="1" dirty="0"/>
              <a:t>18</a:t>
            </a:r>
            <a:r>
              <a:rPr lang="en-US" dirty="0"/>
              <a:t>, 574-574.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/>
              <a:t>Bless, H., Schwarz, N., </a:t>
            </a:r>
            <a:r>
              <a:rPr lang="en-US" dirty="0" err="1"/>
              <a:t>Bodenhausen</a:t>
            </a:r>
            <a:r>
              <a:rPr lang="en-US" dirty="0"/>
              <a:t>, G. V., &amp; Thiel, L. (2001). Personalized versus generalized benefits of stereotype disconfirmation: Trade-offs in the evaluation of atypical exemplars and their social groups. </a:t>
            </a:r>
            <a:r>
              <a:rPr lang="en-US" i="1" dirty="0"/>
              <a:t>Journal of Experimental Social Psychology</a:t>
            </a:r>
            <a:r>
              <a:rPr lang="en-US" dirty="0"/>
              <a:t>, </a:t>
            </a:r>
            <a:r>
              <a:rPr lang="en-US" i="1" dirty="0"/>
              <a:t>37</a:t>
            </a:r>
            <a:r>
              <a:rPr lang="en-US" dirty="0"/>
              <a:t>(5), 386-397.</a:t>
            </a:r>
            <a:r>
              <a:rPr lang="en-US" dirty="0" smtClean="0"/>
              <a:t>*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153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5. exemplar-based model and  (automatic) prejudice reduction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Dasgupta</a:t>
            </a:r>
            <a:r>
              <a:rPr lang="en-US" dirty="0"/>
              <a:t>, N., &amp; Greenwald, A. G. (2001). On the malleability of automatic attitudes: combating automatic prejudice with images of admired and disliked individuals. </a:t>
            </a:r>
            <a:r>
              <a:rPr lang="en-US" i="1" dirty="0"/>
              <a:t>Journal of personality and social psychology</a:t>
            </a:r>
            <a:r>
              <a:rPr lang="en-US" dirty="0"/>
              <a:t>, </a:t>
            </a:r>
            <a:r>
              <a:rPr lang="en-US" i="1" dirty="0"/>
              <a:t>81</a:t>
            </a:r>
            <a:r>
              <a:rPr lang="en-US" dirty="0"/>
              <a:t>(5), 800.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 err="1"/>
              <a:t>Dasgupta</a:t>
            </a:r>
            <a:r>
              <a:rPr lang="en-US" dirty="0"/>
              <a:t>, N., &amp; </a:t>
            </a:r>
            <a:r>
              <a:rPr lang="en-US" dirty="0" err="1"/>
              <a:t>Asgari</a:t>
            </a:r>
            <a:r>
              <a:rPr lang="en-US" dirty="0"/>
              <a:t>, S. (2004). Seeing is believing: Exposure to </a:t>
            </a:r>
            <a:r>
              <a:rPr lang="en-US" dirty="0" err="1"/>
              <a:t>counterstereotypic</a:t>
            </a:r>
            <a:r>
              <a:rPr lang="en-US" dirty="0"/>
              <a:t> women leaders and its effect on the malleability of automatic gender stereotyping. </a:t>
            </a:r>
            <a:r>
              <a:rPr lang="en-US" i="1" dirty="0"/>
              <a:t>Journal of Experimental Social Psychology</a:t>
            </a:r>
            <a:r>
              <a:rPr lang="en-US" dirty="0"/>
              <a:t>, </a:t>
            </a:r>
            <a:r>
              <a:rPr lang="en-US" i="1" dirty="0"/>
              <a:t>40</a:t>
            </a:r>
            <a:r>
              <a:rPr lang="en-US" dirty="0"/>
              <a:t>(5), 642-658.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64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6. the role of compensation bias in the maintenance of stereotypic beliefs.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Seta, J. J., Seta, C. E., &amp; McElroy, T. (2003). </a:t>
            </a:r>
            <a:r>
              <a:rPr lang="en-US" dirty="0" err="1"/>
              <a:t>Attributional</a:t>
            </a:r>
            <a:r>
              <a:rPr lang="en-US" dirty="0"/>
              <a:t> biases in the service of stereotype maintenance: A schema-maintenance through compensation analysis. </a:t>
            </a:r>
            <a:r>
              <a:rPr lang="en-US" i="1" dirty="0"/>
              <a:t>Personality and Social Psychology Bulletin</a:t>
            </a:r>
            <a:r>
              <a:rPr lang="en-US" dirty="0"/>
              <a:t>, </a:t>
            </a:r>
            <a:r>
              <a:rPr lang="en-US" i="1" dirty="0"/>
              <a:t>29</a:t>
            </a:r>
            <a:r>
              <a:rPr lang="en-US" dirty="0"/>
              <a:t>(2), 151-163.*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359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7. Social Influence and stereotype change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Stangor</a:t>
            </a:r>
            <a:r>
              <a:rPr lang="en-US" dirty="0"/>
              <a:t>, C., </a:t>
            </a:r>
            <a:r>
              <a:rPr lang="en-US" dirty="0" err="1"/>
              <a:t>Sechrist</a:t>
            </a:r>
            <a:r>
              <a:rPr lang="en-US" dirty="0"/>
              <a:t>, G. B., &amp; </a:t>
            </a:r>
            <a:r>
              <a:rPr lang="en-US" dirty="0" err="1"/>
              <a:t>Jost</a:t>
            </a:r>
            <a:r>
              <a:rPr lang="en-US" dirty="0"/>
              <a:t>, J. T. (2001). Changing racial beliefs by providing consensus information. </a:t>
            </a:r>
            <a:r>
              <a:rPr lang="en-US" i="1" dirty="0"/>
              <a:t>Personality and Social Psychology Bulletin</a:t>
            </a:r>
            <a:r>
              <a:rPr lang="en-US" dirty="0"/>
              <a:t>, </a:t>
            </a:r>
            <a:r>
              <a:rPr lang="en-US" i="1" dirty="0"/>
              <a:t>27</a:t>
            </a:r>
            <a:r>
              <a:rPr lang="en-US" dirty="0"/>
              <a:t>(4), 486-496.*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Carnaghi, A., &amp; </a:t>
            </a:r>
            <a:r>
              <a:rPr lang="en-US" dirty="0" err="1"/>
              <a:t>Yzerbyt</a:t>
            </a:r>
            <a:r>
              <a:rPr lang="en-US" dirty="0"/>
              <a:t>, V. Y. (2007). Subtyping and social consensus: The role of the audience in the maintenance of stereotypic beliefs. </a:t>
            </a:r>
            <a:r>
              <a:rPr lang="en-US" i="1" dirty="0"/>
              <a:t>European Journal of Social Psychology</a:t>
            </a:r>
            <a:r>
              <a:rPr lang="en-US" dirty="0"/>
              <a:t>, </a:t>
            </a:r>
            <a:r>
              <a:rPr lang="en-US" i="1" dirty="0"/>
              <a:t>37</a:t>
            </a:r>
            <a:r>
              <a:rPr lang="en-US" dirty="0"/>
              <a:t>(5), 902-922.*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421256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13</TotalTime>
  <Words>999</Words>
  <Application>Microsoft Macintosh PowerPoint</Application>
  <PresentationFormat>Presentazione su schermo (4:3)</PresentationFormat>
  <Paragraphs>67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Perception</vt:lpstr>
      <vt:lpstr>PSICOLOGIA DEI GRUPPI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chiarimenti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DEI GRUPPI</dc:title>
  <dc:creator>Andrea Carnaghi</dc:creator>
  <cp:lastModifiedBy>Andrea Carnaghi</cp:lastModifiedBy>
  <cp:revision>2</cp:revision>
  <dcterms:created xsi:type="dcterms:W3CDTF">2016-03-01T07:35:18Z</dcterms:created>
  <dcterms:modified xsi:type="dcterms:W3CDTF">2017-03-09T15:33:11Z</dcterms:modified>
</cp:coreProperties>
</file>