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5" r:id="rId20"/>
    <p:sldId id="286" r:id="rId21"/>
    <p:sldId id="287" r:id="rId22"/>
    <p:sldId id="288" r:id="rId23"/>
    <p:sldId id="289" r:id="rId24"/>
    <p:sldId id="290" r:id="rId25"/>
    <p:sldId id="291" r:id="rId26"/>
    <p:sldId id="292" r:id="rId27"/>
    <p:sldId id="293" r:id="rId28"/>
    <p:sldId id="294" r:id="rId29"/>
    <p:sldId id="274" r:id="rId30"/>
    <p:sldId id="275" r:id="rId31"/>
    <p:sldId id="276" r:id="rId32"/>
    <p:sldId id="277" r:id="rId33"/>
    <p:sldId id="295" r:id="rId34"/>
    <p:sldId id="296" r:id="rId35"/>
    <p:sldId id="297" r:id="rId36"/>
    <p:sldId id="278" r:id="rId37"/>
    <p:sldId id="279" r:id="rId38"/>
    <p:sldId id="281" r:id="rId39"/>
    <p:sldId id="280" r:id="rId40"/>
    <p:sldId id="282" r:id="rId41"/>
    <p:sldId id="283" r:id="rId42"/>
    <p:sldId id="28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5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it-IT"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09/03/17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it-IT"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it-IT"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09/03/17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it-IT"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09/03/17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it-IT"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it-IT"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09/03/17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it-IT"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it-IT"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it-IT"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09/03/17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it-IT"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it-IT"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it-IT"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09/03/17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it-IT"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09/03/17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09/03/17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it-IT"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09/03/17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it-IT"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it-IT"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09/03/17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09/03/17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09/03/17</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‹n.›</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09/03/17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09/03/17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it-IT"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09/03/17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it-IT"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09/03/17</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‹n.›</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contact hypothesis</a:t>
            </a:r>
            <a:endParaRPr lang="en-US" dirty="0"/>
          </a:p>
        </p:txBody>
      </p:sp>
      <p:sp>
        <p:nvSpPr>
          <p:cNvPr id="3" name="Subtitle 2"/>
          <p:cNvSpPr>
            <a:spLocks noGrp="1"/>
          </p:cNvSpPr>
          <p:nvPr>
            <p:ph type="subTitle" idx="1"/>
          </p:nvPr>
        </p:nvSpPr>
        <p:spPr/>
        <p:txBody>
          <a:bodyPr/>
          <a:lstStyle/>
          <a:p>
            <a:r>
              <a:rPr lang="en-US" dirty="0" smtClean="0"/>
              <a:t>Starting point</a:t>
            </a:r>
            <a:endParaRPr lang="en-US" dirty="0"/>
          </a:p>
        </p:txBody>
      </p:sp>
    </p:spTree>
    <p:extLst>
      <p:ext uri="{BB962C8B-B14F-4D97-AF65-F5344CB8AC3E}">
        <p14:creationId xmlns:p14="http://schemas.microsoft.com/office/powerpoint/2010/main" val="365825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Precursory: Sociologists – Williams (1947)</a:t>
            </a:r>
          </a:p>
          <a:p>
            <a:r>
              <a:rPr lang="en-US" dirty="0" smtClean="0"/>
              <a:t>The reduction of intergroup tensions</a:t>
            </a:r>
          </a:p>
          <a:p>
            <a:r>
              <a:rPr lang="en-US" dirty="0" smtClean="0"/>
              <a:t>He noted that intergroup contact would maximally reduce prejudice when the two groups share similar status, interests and when the situation fosters personal, intimate intergroup contact</a:t>
            </a:r>
          </a:p>
          <a:p>
            <a:r>
              <a:rPr lang="en-US" dirty="0" smtClean="0"/>
              <a:t>It constitutes an initial formulation of intergroup contact theory</a:t>
            </a:r>
          </a:p>
          <a:p>
            <a:endParaRPr lang="en-US" sz="2100" dirty="0"/>
          </a:p>
        </p:txBody>
      </p:sp>
    </p:spTree>
    <p:extLst>
      <p:ext uri="{BB962C8B-B14F-4D97-AF65-F5344CB8AC3E}">
        <p14:creationId xmlns:p14="http://schemas.microsoft.com/office/powerpoint/2010/main" val="174770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Research tests the theory in field studies –quasi experimental research</a:t>
            </a:r>
          </a:p>
          <a:p>
            <a:r>
              <a:rPr lang="en-US" dirty="0" smtClean="0"/>
              <a:t>Deutsch &amp; Collins (1951) –intimate contact-</a:t>
            </a:r>
          </a:p>
          <a:p>
            <a:r>
              <a:rPr lang="en-US" dirty="0" smtClean="0"/>
              <a:t>Two housing projects in Newark assigned Bl</a:t>
            </a:r>
            <a:r>
              <a:rPr lang="en-US" dirty="0"/>
              <a:t>a</a:t>
            </a:r>
            <a:r>
              <a:rPr lang="en-US" dirty="0" smtClean="0"/>
              <a:t>ck and White residents to separate buildings</a:t>
            </a:r>
          </a:p>
          <a:p>
            <a:r>
              <a:rPr lang="en-US" dirty="0" smtClean="0"/>
              <a:t>Two comparable housing projects in NY City desegregated residents by making apartment assignments irrespectively of race</a:t>
            </a:r>
          </a:p>
          <a:p>
            <a:endParaRPr lang="en-US" sz="2100" dirty="0"/>
          </a:p>
        </p:txBody>
      </p:sp>
    </p:spTree>
    <p:extLst>
      <p:ext uri="{BB962C8B-B14F-4D97-AF65-F5344CB8AC3E}">
        <p14:creationId xmlns:p14="http://schemas.microsoft.com/office/powerpoint/2010/main" val="301097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Deutsch &amp; Collins (1951)</a:t>
            </a:r>
          </a:p>
          <a:p>
            <a:r>
              <a:rPr lang="en-US" dirty="0" smtClean="0"/>
              <a:t>The authors found that White women in the desegregated projects had far more optimal contact with their Black neighbors</a:t>
            </a:r>
          </a:p>
          <a:p>
            <a:r>
              <a:rPr lang="en-US" dirty="0"/>
              <a:t>White women in the desegregated projects </a:t>
            </a:r>
            <a:r>
              <a:rPr lang="en-US" dirty="0" smtClean="0"/>
              <a:t>held their Black neighbors in higher esteem and expressed greater support for interracial housing</a:t>
            </a:r>
          </a:p>
          <a:p>
            <a:r>
              <a:rPr lang="en-US" dirty="0" smtClean="0"/>
              <a:t>(attitude change in the hic et nun setting)</a:t>
            </a:r>
          </a:p>
          <a:p>
            <a:endParaRPr lang="en-US" sz="2100" dirty="0"/>
          </a:p>
        </p:txBody>
      </p:sp>
    </p:spTree>
    <p:extLst>
      <p:ext uri="{BB962C8B-B14F-4D97-AF65-F5344CB8AC3E}">
        <p14:creationId xmlns:p14="http://schemas.microsoft.com/office/powerpoint/2010/main" val="135393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err="1" smtClean="0"/>
              <a:t>Allport</a:t>
            </a:r>
            <a:r>
              <a:rPr lang="en-US" dirty="0" smtClean="0"/>
              <a:t> (1954)</a:t>
            </a:r>
          </a:p>
          <a:p>
            <a:r>
              <a:rPr lang="en-US" dirty="0" smtClean="0"/>
              <a:t>Introduced the most influential statement of intergroup contact theory in the Nature of </a:t>
            </a:r>
            <a:r>
              <a:rPr lang="en-US" dirty="0" err="1" smtClean="0"/>
              <a:t>Prejduice</a:t>
            </a:r>
            <a:endParaRPr lang="en-US" dirty="0" smtClean="0"/>
          </a:p>
          <a:p>
            <a:r>
              <a:rPr lang="en-US" dirty="0" err="1" smtClean="0"/>
              <a:t>Allport’s</a:t>
            </a:r>
            <a:r>
              <a:rPr lang="en-US" dirty="0" smtClean="0"/>
              <a:t> formulation stated that contact between groups under optimal conditions could effectively reduce inter-group prejudice</a:t>
            </a:r>
          </a:p>
          <a:p>
            <a:endParaRPr lang="en-US" sz="2100" dirty="0"/>
          </a:p>
        </p:txBody>
      </p:sp>
    </p:spTree>
    <p:extLst>
      <p:ext uri="{BB962C8B-B14F-4D97-AF65-F5344CB8AC3E}">
        <p14:creationId xmlns:p14="http://schemas.microsoft.com/office/powerpoint/2010/main" val="184670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err="1" smtClean="0"/>
              <a:t>Allport</a:t>
            </a:r>
            <a:r>
              <a:rPr lang="en-US" dirty="0" smtClean="0"/>
              <a:t> (1954)</a:t>
            </a:r>
          </a:p>
          <a:p>
            <a:r>
              <a:rPr lang="en-US" sz="2100" dirty="0" smtClean="0"/>
              <a:t>Inter-group contact reduces prejudice when four features of the contact situation are present:</a:t>
            </a:r>
          </a:p>
          <a:p>
            <a:r>
              <a:rPr lang="en-US" sz="2100" dirty="0" smtClean="0"/>
              <a:t>Equal status between groups</a:t>
            </a:r>
          </a:p>
          <a:p>
            <a:r>
              <a:rPr lang="en-US" sz="2100" dirty="0" smtClean="0"/>
              <a:t>Common goals</a:t>
            </a:r>
          </a:p>
          <a:p>
            <a:r>
              <a:rPr lang="en-US" sz="2100" dirty="0" smtClean="0"/>
              <a:t>Intergroup cooperation</a:t>
            </a:r>
          </a:p>
          <a:p>
            <a:r>
              <a:rPr lang="en-US" sz="2100" dirty="0" smtClean="0"/>
              <a:t>Support of the authorities, law, or custom</a:t>
            </a:r>
            <a:endParaRPr lang="en-US" sz="2100" dirty="0"/>
          </a:p>
        </p:txBody>
      </p:sp>
    </p:spTree>
    <p:extLst>
      <p:ext uri="{BB962C8B-B14F-4D97-AF65-F5344CB8AC3E}">
        <p14:creationId xmlns:p14="http://schemas.microsoft.com/office/powerpoint/2010/main" val="378868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err="1" smtClean="0"/>
              <a:t>Allport</a:t>
            </a:r>
            <a:r>
              <a:rPr lang="en-US" dirty="0" smtClean="0"/>
              <a:t> (1954)</a:t>
            </a:r>
          </a:p>
          <a:p>
            <a:r>
              <a:rPr lang="en-US" sz="2100" dirty="0" err="1" smtClean="0"/>
              <a:t>Allports</a:t>
            </a:r>
            <a:r>
              <a:rPr lang="en-US" sz="2100" dirty="0" smtClean="0"/>
              <a:t>’ formulation has been confirmed by different research, concerning different groups, different cultural context</a:t>
            </a:r>
          </a:p>
        </p:txBody>
      </p:sp>
    </p:spTree>
    <p:extLst>
      <p:ext uri="{BB962C8B-B14F-4D97-AF65-F5344CB8AC3E}">
        <p14:creationId xmlns:p14="http://schemas.microsoft.com/office/powerpoint/2010/main" val="4184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a:t>Research that has stemmed from the initial formulation adds a variety of ‘new’ variables that enhance the power of the inter-group contact in reducing prejudice   </a:t>
            </a:r>
            <a:endParaRPr lang="en-US" dirty="0" smtClean="0"/>
          </a:p>
          <a:p>
            <a:r>
              <a:rPr lang="en-US" dirty="0" smtClean="0"/>
              <a:t>(like a new recipe…)</a:t>
            </a:r>
            <a:endParaRPr lang="en-US" dirty="0"/>
          </a:p>
        </p:txBody>
      </p:sp>
    </p:spTree>
    <p:extLst>
      <p:ext uri="{BB962C8B-B14F-4D97-AF65-F5344CB8AC3E}">
        <p14:creationId xmlns:p14="http://schemas.microsoft.com/office/powerpoint/2010/main" val="195951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Just an example…</a:t>
            </a:r>
          </a:p>
          <a:p>
            <a:r>
              <a:rPr lang="en-US" dirty="0" smtClean="0"/>
              <a:t>Shook &amp; Fazio (2008)</a:t>
            </a:r>
          </a:p>
          <a:p>
            <a:r>
              <a:rPr lang="en-US" dirty="0" smtClean="0"/>
              <a:t>College students assigned to same-race and different-race room.</a:t>
            </a:r>
          </a:p>
          <a:p>
            <a:r>
              <a:rPr lang="en-US" dirty="0" smtClean="0"/>
              <a:t>Longitudinal test, between no-contact and contact condition</a:t>
            </a:r>
          </a:p>
          <a:p>
            <a:endParaRPr lang="en-US" dirty="0"/>
          </a:p>
        </p:txBody>
      </p:sp>
    </p:spTree>
    <p:extLst>
      <p:ext uri="{BB962C8B-B14F-4D97-AF65-F5344CB8AC3E}">
        <p14:creationId xmlns:p14="http://schemas.microsoft.com/office/powerpoint/2010/main" val="957804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Shook &amp; Fazio (2008)</a:t>
            </a:r>
          </a:p>
          <a:p>
            <a:r>
              <a:rPr lang="en-US" dirty="0" smtClean="0"/>
              <a:t>Explicit inter-group anxiety</a:t>
            </a:r>
          </a:p>
          <a:p>
            <a:pPr lvl="1"/>
            <a:r>
              <a:rPr lang="en-US" dirty="0" smtClean="0"/>
              <a:t>definition</a:t>
            </a:r>
          </a:p>
          <a:p>
            <a:r>
              <a:rPr lang="en-US" dirty="0" smtClean="0"/>
              <a:t>Implicit evaluative priming </a:t>
            </a:r>
          </a:p>
          <a:p>
            <a:pPr lvl="1"/>
            <a:r>
              <a:rPr lang="en-US" dirty="0" smtClean="0"/>
              <a:t>refresh</a:t>
            </a:r>
          </a:p>
          <a:p>
            <a:endParaRPr lang="en-US" dirty="0"/>
          </a:p>
        </p:txBody>
      </p:sp>
    </p:spTree>
    <p:extLst>
      <p:ext uri="{BB962C8B-B14F-4D97-AF65-F5344CB8AC3E}">
        <p14:creationId xmlns:p14="http://schemas.microsoft.com/office/powerpoint/2010/main" val="36280609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normAutofit/>
          </a:bodyPr>
          <a:lstStyle/>
          <a:p>
            <a:r>
              <a:rPr lang="en-US" dirty="0" smtClean="0"/>
              <a:t>Explicit </a:t>
            </a:r>
            <a:r>
              <a:rPr lang="en-US" dirty="0" smtClean="0"/>
              <a:t>inter-group anxiety</a:t>
            </a:r>
          </a:p>
          <a:p>
            <a:pPr marL="0" indent="0">
              <a:buNone/>
            </a:pPr>
            <a:r>
              <a:rPr lang="en-US" dirty="0" smtClean="0"/>
              <a:t>“People often feel uncomfortable when interacting with others who belong to a different social group than they do. Intergroup anxiety is the term used to describe this discomfort. When interacting with members of a different social group (called an </a:t>
            </a:r>
            <a:r>
              <a:rPr lang="en-US" dirty="0" err="1" smtClean="0"/>
              <a:t>outgroup</a:t>
            </a:r>
            <a:r>
              <a:rPr lang="en-US" dirty="0" smtClean="0"/>
              <a:t>), people often anticipate a variety of negative outcomes, such as being taken advantage of or rejected. In extreme cases, they may be concerned that </a:t>
            </a:r>
            <a:r>
              <a:rPr lang="en-US" dirty="0" err="1" smtClean="0"/>
              <a:t>outgroup</a:t>
            </a:r>
            <a:r>
              <a:rPr lang="en-US" dirty="0" smtClean="0"/>
              <a:t> members will physically harm them”.</a:t>
            </a:r>
            <a:endParaRPr lang="en-US" dirty="0"/>
          </a:p>
        </p:txBody>
      </p:sp>
    </p:spTree>
    <p:extLst>
      <p:ext uri="{BB962C8B-B14F-4D97-AF65-F5344CB8AC3E}">
        <p14:creationId xmlns:p14="http://schemas.microsoft.com/office/powerpoint/2010/main" val="13534027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a:t>
            </a:r>
            <a:r>
              <a:rPr lang="en-US" dirty="0"/>
              <a:t>traditional approach characterizes inter-group relations and intergroup perceptions as a process  of ‘autistic hostility’ (Newcomb, 1947</a:t>
            </a:r>
            <a:r>
              <a:rPr lang="en-US" dirty="0" smtClean="0"/>
              <a:t>)</a:t>
            </a:r>
            <a:endParaRPr lang="en-US" dirty="0"/>
          </a:p>
        </p:txBody>
      </p:sp>
    </p:spTree>
    <p:extLst>
      <p:ext uri="{BB962C8B-B14F-4D97-AF65-F5344CB8AC3E}">
        <p14:creationId xmlns:p14="http://schemas.microsoft.com/office/powerpoint/2010/main" val="130782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Implicit evaluative priming </a:t>
            </a:r>
          </a:p>
          <a:p>
            <a:endParaRPr lang="en-US" dirty="0"/>
          </a:p>
        </p:txBody>
      </p:sp>
    </p:spTree>
    <p:extLst>
      <p:ext uri="{BB962C8B-B14F-4D97-AF65-F5344CB8AC3E}">
        <p14:creationId xmlns:p14="http://schemas.microsoft.com/office/powerpoint/2010/main" val="42518383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dirty="0">
                <a:solidFill>
                  <a:srgbClr val="FF0000"/>
                </a:solidFill>
                <a:latin typeface="Arial" charset="0"/>
                <a:ea typeface="ＭＳ Ｐゴシック" charset="0"/>
              </a:rPr>
              <a:t>Priming </a:t>
            </a:r>
            <a:r>
              <a:rPr lang="en-US" dirty="0" err="1">
                <a:solidFill>
                  <a:srgbClr val="FF0000"/>
                </a:solidFill>
                <a:latin typeface="Arial" charset="0"/>
                <a:ea typeface="ＭＳ Ｐゴシック" charset="0"/>
              </a:rPr>
              <a:t>valutativo</a:t>
            </a:r>
            <a:endParaRPr lang="en-US" dirty="0">
              <a:solidFill>
                <a:srgbClr val="FF0000"/>
              </a:solidFill>
              <a:latin typeface="Arial" charset="0"/>
              <a:ea typeface="ＭＳ Ｐゴシック" charset="0"/>
            </a:endParaRPr>
          </a:p>
        </p:txBody>
      </p:sp>
      <p:sp>
        <p:nvSpPr>
          <p:cNvPr id="38914" name="Rectangle 3"/>
          <p:cNvSpPr>
            <a:spLocks noGrp="1" noChangeArrowheads="1"/>
          </p:cNvSpPr>
          <p:nvPr>
            <p:ph type="body" idx="1"/>
          </p:nvPr>
        </p:nvSpPr>
        <p:spPr/>
        <p:txBody>
          <a:bodyPr/>
          <a:lstStyle/>
          <a:p>
            <a:pPr eaLnBrk="1" hangingPunct="1"/>
            <a:r>
              <a:rPr lang="en-US" dirty="0">
                <a:latin typeface="Arial" charset="0"/>
                <a:ea typeface="ＭＳ Ｐゴシック" charset="0"/>
              </a:rPr>
              <a:t>Prime (</a:t>
            </a:r>
            <a:r>
              <a:rPr lang="en-US" dirty="0" err="1">
                <a:latin typeface="Arial" charset="0"/>
                <a:ea typeface="ＭＳ Ｐゴシック" charset="0"/>
              </a:rPr>
              <a:t>Arabo</a:t>
            </a:r>
            <a:r>
              <a:rPr lang="en-US" dirty="0">
                <a:latin typeface="Arial" charset="0"/>
                <a:ea typeface="ＭＳ Ｐゴシック" charset="0"/>
              </a:rPr>
              <a:t>) --&gt; </a:t>
            </a:r>
            <a:r>
              <a:rPr lang="en-US" dirty="0" err="1">
                <a:latin typeface="Arial" charset="0"/>
                <a:ea typeface="ＭＳ Ｐゴシック" charset="0"/>
              </a:rPr>
              <a:t>risposta</a:t>
            </a:r>
            <a:r>
              <a:rPr lang="en-US" dirty="0">
                <a:latin typeface="Arial" charset="0"/>
                <a:ea typeface="ＭＳ Ｐゴシック" charset="0"/>
              </a:rPr>
              <a:t> </a:t>
            </a:r>
            <a:r>
              <a:rPr lang="en-US" dirty="0" err="1">
                <a:latin typeface="Arial" charset="0"/>
                <a:ea typeface="ＭＳ Ｐゴシック" charset="0"/>
              </a:rPr>
              <a:t>valutativa</a:t>
            </a:r>
            <a:endParaRPr lang="en-US" dirty="0">
              <a:latin typeface="Arial" charset="0"/>
              <a:ea typeface="ＭＳ Ｐゴシック" charset="0"/>
            </a:endParaRPr>
          </a:p>
          <a:p>
            <a:pPr eaLnBrk="1" hangingPunct="1"/>
            <a:r>
              <a:rPr lang="en-US" dirty="0">
                <a:latin typeface="Arial" charset="0"/>
                <a:ea typeface="ＭＳ Ｐゴシック" charset="0"/>
              </a:rPr>
              <a:t>Target (</a:t>
            </a:r>
            <a:r>
              <a:rPr lang="en-US" dirty="0" err="1">
                <a:latin typeface="Arial" charset="0"/>
                <a:ea typeface="ＭＳ Ｐゴシック" charset="0"/>
              </a:rPr>
              <a:t>verme</a:t>
            </a:r>
            <a:r>
              <a:rPr lang="en-US" dirty="0">
                <a:latin typeface="Arial" charset="0"/>
                <a:ea typeface="ＭＳ Ｐゴシック" charset="0"/>
              </a:rPr>
              <a:t>) --&gt; </a:t>
            </a:r>
            <a:r>
              <a:rPr lang="en-US" dirty="0" err="1">
                <a:latin typeface="Arial" charset="0"/>
                <a:ea typeface="ＭＳ Ｐゴシック" charset="0"/>
              </a:rPr>
              <a:t>risposta</a:t>
            </a:r>
            <a:r>
              <a:rPr lang="en-US" dirty="0">
                <a:latin typeface="Arial" charset="0"/>
                <a:ea typeface="ＭＳ Ｐゴシック" charset="0"/>
              </a:rPr>
              <a:t> </a:t>
            </a:r>
            <a:r>
              <a:rPr lang="en-US" dirty="0" err="1">
                <a:latin typeface="Arial" charset="0"/>
                <a:ea typeface="ＭＳ Ｐゴシック" charset="0"/>
              </a:rPr>
              <a:t>valutativa</a:t>
            </a:r>
            <a:endParaRPr lang="en-US" dirty="0">
              <a:latin typeface="Arial" charset="0"/>
              <a:ea typeface="ＭＳ Ｐゴシック" charset="0"/>
            </a:endParaRPr>
          </a:p>
          <a:p>
            <a:pPr eaLnBrk="1" hangingPunct="1"/>
            <a:endParaRPr lang="en-US" dirty="0">
              <a:latin typeface="Arial" charset="0"/>
              <a:ea typeface="ＭＳ Ｐゴシック" charset="0"/>
            </a:endParaRPr>
          </a:p>
          <a:p>
            <a:pPr eaLnBrk="1" hangingPunct="1"/>
            <a:r>
              <a:rPr lang="en-US" dirty="0">
                <a:latin typeface="Arial" charset="0"/>
                <a:ea typeface="ＭＳ Ｐゴシック" charset="0"/>
              </a:rPr>
              <a:t>Se la </a:t>
            </a:r>
            <a:r>
              <a:rPr lang="en-US" dirty="0" err="1">
                <a:latin typeface="Arial" charset="0"/>
                <a:ea typeface="ＭＳ Ｐゴシック" charset="0"/>
              </a:rPr>
              <a:t>risposta</a:t>
            </a:r>
            <a:r>
              <a:rPr lang="en-US" dirty="0">
                <a:latin typeface="Arial" charset="0"/>
                <a:ea typeface="ＭＳ Ｐゴシック" charset="0"/>
              </a:rPr>
              <a:t> </a:t>
            </a:r>
            <a:r>
              <a:rPr lang="en-US" dirty="0" err="1">
                <a:latin typeface="Arial" charset="0"/>
                <a:ea typeface="ＭＳ Ｐゴシック" charset="0"/>
              </a:rPr>
              <a:t>valutativa</a:t>
            </a:r>
            <a:r>
              <a:rPr lang="en-US" dirty="0">
                <a:latin typeface="Arial" charset="0"/>
                <a:ea typeface="ＭＳ Ｐゴシック" charset="0"/>
              </a:rPr>
              <a:t> </a:t>
            </a:r>
            <a:r>
              <a:rPr lang="en-US" dirty="0" err="1">
                <a:latin typeface="Arial" charset="0"/>
                <a:ea typeface="ＭＳ Ｐゴシック" charset="0"/>
              </a:rPr>
              <a:t>è</a:t>
            </a:r>
            <a:r>
              <a:rPr lang="en-US" dirty="0">
                <a:latin typeface="Arial" charset="0"/>
                <a:ea typeface="ＭＳ Ｐゴシック" charset="0"/>
              </a:rPr>
              <a:t> </a:t>
            </a:r>
            <a:r>
              <a:rPr lang="en-US" dirty="0" err="1">
                <a:latin typeface="Arial" charset="0"/>
                <a:ea typeface="ＭＳ Ｐゴシック" charset="0"/>
              </a:rPr>
              <a:t>compatibile</a:t>
            </a:r>
            <a:r>
              <a:rPr lang="en-US" dirty="0">
                <a:latin typeface="Arial" charset="0"/>
                <a:ea typeface="ＭＳ Ｐゴシック" charset="0"/>
              </a:rPr>
              <a:t> (</a:t>
            </a:r>
            <a:r>
              <a:rPr lang="en-US" dirty="0" err="1">
                <a:latin typeface="Arial" charset="0"/>
                <a:ea typeface="ＭＳ Ｐゴシック" charset="0"/>
              </a:rPr>
              <a:t>incompatibile</a:t>
            </a:r>
            <a:r>
              <a:rPr lang="en-US" dirty="0">
                <a:latin typeface="Arial" charset="0"/>
                <a:ea typeface="ＭＳ Ｐゴシック" charset="0"/>
              </a:rPr>
              <a:t>) con </a:t>
            </a:r>
            <a:r>
              <a:rPr lang="en-US" dirty="0" err="1">
                <a:latin typeface="Arial" charset="0"/>
                <a:ea typeface="ＭＳ Ｐゴシック" charset="0"/>
              </a:rPr>
              <a:t>quella</a:t>
            </a:r>
            <a:r>
              <a:rPr lang="en-US" dirty="0">
                <a:latin typeface="Arial" charset="0"/>
                <a:ea typeface="ＭＳ Ｐゴシック" charset="0"/>
              </a:rPr>
              <a:t> </a:t>
            </a:r>
            <a:r>
              <a:rPr lang="en-US" dirty="0" err="1">
                <a:latin typeface="Arial" charset="0"/>
                <a:ea typeface="ＭＳ Ｐゴシック" charset="0"/>
              </a:rPr>
              <a:t>sollecitata</a:t>
            </a:r>
            <a:r>
              <a:rPr lang="en-US" dirty="0">
                <a:latin typeface="Arial" charset="0"/>
                <a:ea typeface="ＭＳ Ｐゴシック" charset="0"/>
              </a:rPr>
              <a:t> dal prime, </a:t>
            </a:r>
            <a:r>
              <a:rPr lang="en-US" dirty="0" err="1">
                <a:latin typeface="Arial" charset="0"/>
                <a:ea typeface="ＭＳ Ｐゴシック" charset="0"/>
              </a:rPr>
              <a:t>allora</a:t>
            </a:r>
            <a:r>
              <a:rPr lang="en-US" dirty="0">
                <a:latin typeface="Arial" charset="0"/>
                <a:ea typeface="ＭＳ Ｐゴシック" charset="0"/>
              </a:rPr>
              <a:t> </a:t>
            </a:r>
            <a:r>
              <a:rPr lang="en-US" dirty="0" err="1">
                <a:latin typeface="Arial" charset="0"/>
                <a:ea typeface="ＭＳ Ｐゴシック" charset="0"/>
              </a:rPr>
              <a:t>facilitazione</a:t>
            </a:r>
            <a:r>
              <a:rPr lang="en-US" dirty="0">
                <a:latin typeface="Arial" charset="0"/>
                <a:ea typeface="ＭＳ Ｐゴシック" charset="0"/>
              </a:rPr>
              <a:t> (</a:t>
            </a:r>
            <a:r>
              <a:rPr lang="en-US" dirty="0" err="1">
                <a:latin typeface="Arial" charset="0"/>
                <a:ea typeface="ＭＳ Ｐゴシック" charset="0"/>
              </a:rPr>
              <a:t>inibizione</a:t>
            </a:r>
            <a:r>
              <a:rPr lang="en-US" dirty="0">
                <a:latin typeface="Arial" charset="0"/>
                <a:ea typeface="ＭＳ Ｐゴシック" charset="0"/>
              </a:rPr>
              <a:t>) </a:t>
            </a:r>
            <a:r>
              <a:rPr lang="en-US" dirty="0" err="1">
                <a:latin typeface="Arial" charset="0"/>
                <a:ea typeface="ＭＳ Ｐゴシック" charset="0"/>
              </a:rPr>
              <a:t>della</a:t>
            </a:r>
            <a:r>
              <a:rPr lang="en-US" dirty="0">
                <a:latin typeface="Arial" charset="0"/>
                <a:ea typeface="ＭＳ Ｐゴシック" charset="0"/>
              </a:rPr>
              <a:t> </a:t>
            </a:r>
            <a:r>
              <a:rPr lang="en-US" dirty="0" err="1">
                <a:latin typeface="Arial" charset="0"/>
                <a:ea typeface="ＭＳ Ｐゴシック" charset="0"/>
              </a:rPr>
              <a:t>risposta</a:t>
            </a:r>
            <a:r>
              <a:rPr lang="en-US" dirty="0">
                <a:latin typeface="Arial" charset="0"/>
                <a:ea typeface="ＭＳ Ｐゴシック" charset="0"/>
              </a:rPr>
              <a:t> al target</a:t>
            </a:r>
          </a:p>
        </p:txBody>
      </p:sp>
    </p:spTree>
    <p:extLst>
      <p:ext uri="{BB962C8B-B14F-4D97-AF65-F5344CB8AC3E}">
        <p14:creationId xmlns:p14="http://schemas.microsoft.com/office/powerpoint/2010/main" val="2093802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endParaRPr lang="en-US">
              <a:latin typeface="Arial" charset="0"/>
              <a:ea typeface="ＭＳ Ｐゴシック" charset="0"/>
            </a:endParaRPr>
          </a:p>
        </p:txBody>
      </p:sp>
      <p:sp>
        <p:nvSpPr>
          <p:cNvPr id="39938" name="Rectangle 3"/>
          <p:cNvSpPr>
            <a:spLocks noGrp="1" noChangeArrowheads="1"/>
          </p:cNvSpPr>
          <p:nvPr>
            <p:ph type="body" idx="1"/>
          </p:nvPr>
        </p:nvSpPr>
        <p:spPr/>
        <p:txBody>
          <a:bodyPr/>
          <a:lstStyle/>
          <a:p>
            <a:pPr eaLnBrk="1" hangingPunct="1"/>
            <a:r>
              <a:rPr lang="en-US">
                <a:latin typeface="Arial" charset="0"/>
                <a:ea typeface="ＭＳ Ｐゴシック" charset="0"/>
              </a:rPr>
              <a:t>PP: AA vs EA</a:t>
            </a:r>
          </a:p>
          <a:p>
            <a:pPr eaLnBrk="1" hangingPunct="1"/>
            <a:r>
              <a:rPr lang="en-US">
                <a:latin typeface="Arial" charset="0"/>
                <a:ea typeface="ＭＳ Ｐゴシック" charset="0"/>
              </a:rPr>
              <a:t>FASE 1</a:t>
            </a:r>
          </a:p>
          <a:p>
            <a:pPr eaLnBrk="1" hangingPunct="1"/>
            <a:r>
              <a:rPr lang="en-US">
                <a:latin typeface="Arial" charset="0"/>
                <a:ea typeface="ＭＳ Ｐゴシック" charset="0"/>
              </a:rPr>
              <a:t>Classificazione di parole 12 positive vs. 12 negative</a:t>
            </a:r>
          </a:p>
          <a:p>
            <a:pPr eaLnBrk="1" hangingPunct="1"/>
            <a:r>
              <a:rPr lang="en-US">
                <a:latin typeface="Arial" charset="0"/>
                <a:ea typeface="ＭＳ Ｐゴシック" charset="0"/>
              </a:rPr>
              <a:t>DV = RTs</a:t>
            </a:r>
          </a:p>
        </p:txBody>
      </p:sp>
    </p:spTree>
    <p:extLst>
      <p:ext uri="{BB962C8B-B14F-4D97-AF65-F5344CB8AC3E}">
        <p14:creationId xmlns:p14="http://schemas.microsoft.com/office/powerpoint/2010/main" val="255741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endParaRPr lang="en-US">
              <a:latin typeface="Arial" charset="0"/>
              <a:ea typeface="ＭＳ Ｐゴシック" charset="0"/>
            </a:endParaRPr>
          </a:p>
        </p:txBody>
      </p:sp>
      <p:sp>
        <p:nvSpPr>
          <p:cNvPr id="40962" name="Rectangle 3"/>
          <p:cNvSpPr>
            <a:spLocks noGrp="1" noChangeArrowheads="1"/>
          </p:cNvSpPr>
          <p:nvPr>
            <p:ph type="body" idx="1"/>
          </p:nvPr>
        </p:nvSpPr>
        <p:spPr/>
        <p:txBody>
          <a:bodyPr/>
          <a:lstStyle/>
          <a:p>
            <a:pPr eaLnBrk="1" hangingPunct="1"/>
            <a:r>
              <a:rPr lang="en-US">
                <a:latin typeface="Arial" charset="0"/>
                <a:ea typeface="ＭＳ Ｐゴシック" charset="0"/>
              </a:rPr>
              <a:t>Fase 2</a:t>
            </a:r>
          </a:p>
          <a:p>
            <a:pPr eaLnBrk="1" hangingPunct="1"/>
            <a:r>
              <a:rPr lang="en-US">
                <a:latin typeface="Arial" charset="0"/>
                <a:ea typeface="ＭＳ Ｐゴシック" charset="0"/>
              </a:rPr>
              <a:t>Classificazione delle medesime parole</a:t>
            </a:r>
          </a:p>
          <a:p>
            <a:pPr eaLnBrk="1" hangingPunct="1"/>
            <a:r>
              <a:rPr lang="en-US">
                <a:latin typeface="Arial" charset="0"/>
                <a:ea typeface="ＭＳ Ｐゴシック" charset="0"/>
              </a:rPr>
              <a:t>Prime: foto AA vs foto EA</a:t>
            </a:r>
          </a:p>
          <a:p>
            <a:pPr eaLnBrk="1" hangingPunct="1"/>
            <a:r>
              <a:rPr lang="en-US">
                <a:latin typeface="Arial" charset="0"/>
                <a:ea typeface="ＭＳ Ｐゴシック" charset="0"/>
              </a:rPr>
              <a:t>Quindi ogni target era preceduto una volta da prime AA e da prime EA</a:t>
            </a:r>
          </a:p>
          <a:p>
            <a:pPr eaLnBrk="1" hangingPunct="1"/>
            <a:r>
              <a:rPr lang="en-US">
                <a:latin typeface="Arial" charset="0"/>
                <a:ea typeface="ＭＳ Ｐゴシック" charset="0"/>
              </a:rPr>
              <a:t>DV = RTs</a:t>
            </a:r>
          </a:p>
        </p:txBody>
      </p:sp>
    </p:spTree>
    <p:extLst>
      <p:ext uri="{BB962C8B-B14F-4D97-AF65-F5344CB8AC3E}">
        <p14:creationId xmlns:p14="http://schemas.microsoft.com/office/powerpoint/2010/main" val="21952500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a:latin typeface="Arial" charset="0"/>
              <a:ea typeface="ＭＳ Ｐゴシック" charset="0"/>
            </a:endParaRPr>
          </a:p>
        </p:txBody>
      </p:sp>
      <p:pic>
        <p:nvPicPr>
          <p:cNvPr id="5120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1194" r="-31194"/>
          <a:stretch>
            <a:fillRect/>
          </a:stretch>
        </p:blipFill>
        <p:spPr/>
      </p:pic>
    </p:spTree>
    <p:extLst>
      <p:ext uri="{BB962C8B-B14F-4D97-AF65-F5344CB8AC3E}">
        <p14:creationId xmlns:p14="http://schemas.microsoft.com/office/powerpoint/2010/main" val="548686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a:latin typeface="Arial" charset="0"/>
              <a:ea typeface="ＭＳ Ｐゴシック" charset="0"/>
            </a:endParaRPr>
          </a:p>
        </p:txBody>
      </p:sp>
      <p:sp>
        <p:nvSpPr>
          <p:cNvPr id="52226" name="Content Placeholder 2"/>
          <p:cNvSpPr>
            <a:spLocks noGrp="1"/>
          </p:cNvSpPr>
          <p:nvPr>
            <p:ph idx="1"/>
          </p:nvPr>
        </p:nvSpPr>
        <p:spPr/>
        <p:txBody>
          <a:bodyPr/>
          <a:lstStyle/>
          <a:p>
            <a:r>
              <a:rPr lang="en-US">
                <a:latin typeface="Arial" charset="0"/>
                <a:ea typeface="ＭＳ Ｐゴシック" charset="0"/>
              </a:rPr>
              <a:t>Prime : reazione valutativa</a:t>
            </a:r>
          </a:p>
          <a:p>
            <a:r>
              <a:rPr lang="en-US">
                <a:latin typeface="Arial" charset="0"/>
                <a:ea typeface="ＭＳ Ｐゴシック" charset="0"/>
              </a:rPr>
              <a:t>Target: reazione valutativa</a:t>
            </a:r>
          </a:p>
          <a:p>
            <a:endParaRPr lang="en-US">
              <a:latin typeface="Arial" charset="0"/>
              <a:ea typeface="ＭＳ Ｐゴシック" charset="0"/>
            </a:endParaRPr>
          </a:p>
          <a:p>
            <a:r>
              <a:rPr lang="en-US">
                <a:latin typeface="Arial" charset="0"/>
                <a:ea typeface="ＭＳ Ｐゴシック" charset="0"/>
              </a:rPr>
              <a:t>Relazione tra le due reazioni</a:t>
            </a:r>
          </a:p>
          <a:p>
            <a:pPr lvl="1"/>
            <a:r>
              <a:rPr lang="en-US">
                <a:latin typeface="Arial" charset="0"/>
                <a:ea typeface="ＭＳ Ｐゴシック" charset="0"/>
              </a:rPr>
              <a:t>Congruente: speed up</a:t>
            </a:r>
          </a:p>
          <a:p>
            <a:pPr lvl="1"/>
            <a:r>
              <a:rPr lang="en-US">
                <a:latin typeface="Arial" charset="0"/>
                <a:ea typeface="ＭＳ Ｐゴシック" charset="0"/>
              </a:rPr>
              <a:t>Incongruente: slow down</a:t>
            </a:r>
          </a:p>
        </p:txBody>
      </p:sp>
    </p:spTree>
    <p:extLst>
      <p:ext uri="{BB962C8B-B14F-4D97-AF65-F5344CB8AC3E}">
        <p14:creationId xmlns:p14="http://schemas.microsoft.com/office/powerpoint/2010/main" val="2600524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endParaRPr lang="en-US">
              <a:latin typeface="Arial" charset="0"/>
              <a:ea typeface="ＭＳ Ｐゴシック" charset="0"/>
            </a:endParaRPr>
          </a:p>
        </p:txBody>
      </p:sp>
      <p:pic>
        <p:nvPicPr>
          <p:cNvPr id="5325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1732" b="11732"/>
          <a:stretch>
            <a:fillRect/>
          </a:stretch>
        </p:blipFill>
        <p:spPr/>
      </p:pic>
    </p:spTree>
    <p:extLst>
      <p:ext uri="{BB962C8B-B14F-4D97-AF65-F5344CB8AC3E}">
        <p14:creationId xmlns:p14="http://schemas.microsoft.com/office/powerpoint/2010/main" val="242419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Just an example…</a:t>
            </a:r>
          </a:p>
          <a:p>
            <a:r>
              <a:rPr lang="en-US" dirty="0" smtClean="0"/>
              <a:t>Shook &amp; Fazio (2008)</a:t>
            </a:r>
          </a:p>
          <a:p>
            <a:r>
              <a:rPr lang="en-US" dirty="0" smtClean="0"/>
              <a:t>College students assigned to same-race and different-race room.</a:t>
            </a:r>
          </a:p>
          <a:p>
            <a:r>
              <a:rPr lang="en-US" dirty="0" smtClean="0"/>
              <a:t>Longitudinal test, between no-contact and contact condition</a:t>
            </a:r>
          </a:p>
          <a:p>
            <a:endParaRPr lang="en-US" dirty="0"/>
          </a:p>
        </p:txBody>
      </p:sp>
    </p:spTree>
    <p:extLst>
      <p:ext uri="{BB962C8B-B14F-4D97-AF65-F5344CB8AC3E}">
        <p14:creationId xmlns:p14="http://schemas.microsoft.com/office/powerpoint/2010/main" val="3213682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Shook &amp; Fazio (2008)</a:t>
            </a:r>
          </a:p>
          <a:p>
            <a:r>
              <a:rPr lang="en-US" dirty="0" smtClean="0"/>
              <a:t>Explicit inter-group anxiety</a:t>
            </a:r>
          </a:p>
          <a:p>
            <a:pPr lvl="1"/>
            <a:r>
              <a:rPr lang="en-US" dirty="0" smtClean="0"/>
              <a:t>definition</a:t>
            </a:r>
          </a:p>
          <a:p>
            <a:r>
              <a:rPr lang="en-US" dirty="0" smtClean="0"/>
              <a:t>Implicit evaluative priming </a:t>
            </a:r>
          </a:p>
          <a:p>
            <a:pPr lvl="1"/>
            <a:r>
              <a:rPr lang="en-US" dirty="0" smtClean="0"/>
              <a:t>refresh</a:t>
            </a:r>
          </a:p>
          <a:p>
            <a:endParaRPr lang="en-US" dirty="0"/>
          </a:p>
        </p:txBody>
      </p:sp>
    </p:spTree>
    <p:extLst>
      <p:ext uri="{BB962C8B-B14F-4D97-AF65-F5344CB8AC3E}">
        <p14:creationId xmlns:p14="http://schemas.microsoft.com/office/powerpoint/2010/main" val="36664311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pic>
        <p:nvPicPr>
          <p:cNvPr id="4" name="Content Placeholder 3"/>
          <p:cNvPicPr>
            <a:picLocks noGrp="1" noChangeAspect="1"/>
          </p:cNvPicPr>
          <p:nvPr>
            <p:ph idx="1"/>
          </p:nvPr>
        </p:nvPicPr>
        <p:blipFill>
          <a:blip r:embed="rId2"/>
          <a:srcRect l="-44720" r="-44720"/>
          <a:stretch>
            <a:fillRect/>
          </a:stretch>
        </p:blipFill>
        <p:spPr>
          <a:xfrm>
            <a:off x="141099" y="2357734"/>
            <a:ext cx="8583801" cy="4500266"/>
          </a:xfrm>
        </p:spPr>
      </p:pic>
    </p:spTree>
    <p:extLst>
      <p:ext uri="{BB962C8B-B14F-4D97-AF65-F5344CB8AC3E}">
        <p14:creationId xmlns:p14="http://schemas.microsoft.com/office/powerpoint/2010/main" val="20314355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endParaRPr lang="en-US" dirty="0" smtClean="0"/>
          </a:p>
          <a:p>
            <a:r>
              <a:rPr lang="en-US" dirty="0"/>
              <a:t>That is, a self-amplifying cycle of antagonism, separation, and </a:t>
            </a:r>
            <a:r>
              <a:rPr lang="en-US" b="1" dirty="0"/>
              <a:t>unrealistic</a:t>
            </a:r>
            <a:r>
              <a:rPr lang="en-US" dirty="0"/>
              <a:t> negative attributions</a:t>
            </a:r>
          </a:p>
          <a:p>
            <a:r>
              <a:rPr lang="en-US" dirty="0"/>
              <a:t>Inter-group hostility leads to avoidance which in turn leads both to more extreme negative perceptions and to an inability to test those perceptions against reality</a:t>
            </a:r>
          </a:p>
          <a:p>
            <a:pPr marL="0" indent="0">
              <a:buNone/>
            </a:pPr>
            <a:endParaRPr lang="en-US" dirty="0"/>
          </a:p>
        </p:txBody>
      </p:sp>
    </p:spTree>
    <p:extLst>
      <p:ext uri="{BB962C8B-B14F-4D97-AF65-F5344CB8AC3E}">
        <p14:creationId xmlns:p14="http://schemas.microsoft.com/office/powerpoint/2010/main" val="4016318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pic>
        <p:nvPicPr>
          <p:cNvPr id="7" name="Content Placeholder 6"/>
          <p:cNvPicPr>
            <a:picLocks noGrp="1" noChangeAspect="1"/>
          </p:cNvPicPr>
          <p:nvPr>
            <p:ph idx="1"/>
          </p:nvPr>
        </p:nvPicPr>
        <p:blipFill>
          <a:blip r:embed="rId2"/>
          <a:srcRect l="-12980" r="-12980"/>
          <a:stretch>
            <a:fillRect/>
          </a:stretch>
        </p:blipFill>
        <p:spPr>
          <a:xfrm>
            <a:off x="674140" y="2163828"/>
            <a:ext cx="8050760" cy="4102502"/>
          </a:xfrm>
        </p:spPr>
      </p:pic>
    </p:spTree>
    <p:extLst>
      <p:ext uri="{BB962C8B-B14F-4D97-AF65-F5344CB8AC3E}">
        <p14:creationId xmlns:p14="http://schemas.microsoft.com/office/powerpoint/2010/main" val="37212179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Shook &amp; Fazio (2008)</a:t>
            </a:r>
          </a:p>
          <a:p>
            <a:r>
              <a:rPr lang="en-US" dirty="0" smtClean="0"/>
              <a:t>Inter-group contact reduces inter-group anxiety and implicit inter-group bias</a:t>
            </a:r>
          </a:p>
          <a:p>
            <a:endParaRPr lang="en-US" dirty="0"/>
          </a:p>
        </p:txBody>
      </p:sp>
    </p:spTree>
    <p:extLst>
      <p:ext uri="{BB962C8B-B14F-4D97-AF65-F5344CB8AC3E}">
        <p14:creationId xmlns:p14="http://schemas.microsoft.com/office/powerpoint/2010/main" val="15546142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Henry &amp; Hardin (2006) </a:t>
            </a:r>
          </a:p>
          <a:p>
            <a:r>
              <a:rPr lang="en-US" dirty="0" smtClean="0"/>
              <a:t>EXP 1: White &amp; Black // EXP 2: Christians &amp; </a:t>
            </a:r>
            <a:r>
              <a:rPr lang="en-US" dirty="0" err="1" smtClean="0"/>
              <a:t>Muslism</a:t>
            </a:r>
            <a:endParaRPr lang="en-US" dirty="0" smtClean="0"/>
          </a:p>
          <a:p>
            <a:r>
              <a:rPr lang="en-US" dirty="0" smtClean="0"/>
              <a:t>EXP 1. Feeling thermometer  (feeling: very unfavorable vs. very favorable)</a:t>
            </a:r>
          </a:p>
          <a:p>
            <a:pPr lvl="1"/>
            <a:r>
              <a:rPr lang="en-US" dirty="0" smtClean="0"/>
              <a:t>Definition</a:t>
            </a:r>
          </a:p>
          <a:p>
            <a:r>
              <a:rPr lang="en-US" dirty="0"/>
              <a:t>EXP </a:t>
            </a:r>
            <a:r>
              <a:rPr lang="en-US" dirty="0" smtClean="0"/>
              <a:t>2. Warmth </a:t>
            </a:r>
            <a:r>
              <a:rPr lang="en-US" dirty="0" err="1" smtClean="0"/>
              <a:t>attiribution</a:t>
            </a:r>
            <a:endParaRPr lang="en-US" dirty="0"/>
          </a:p>
          <a:p>
            <a:pPr lvl="1"/>
            <a:r>
              <a:rPr lang="en-US" dirty="0"/>
              <a:t>Definition</a:t>
            </a:r>
          </a:p>
          <a:p>
            <a:pPr lvl="1"/>
            <a:endParaRPr lang="en-US" b="1" dirty="0" smtClean="0"/>
          </a:p>
          <a:p>
            <a:endParaRPr lang="en-US" dirty="0"/>
          </a:p>
        </p:txBody>
      </p:sp>
    </p:spTree>
    <p:extLst>
      <p:ext uri="{BB962C8B-B14F-4D97-AF65-F5344CB8AC3E}">
        <p14:creationId xmlns:p14="http://schemas.microsoft.com/office/powerpoint/2010/main" val="25089436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EXP </a:t>
            </a:r>
            <a:r>
              <a:rPr lang="en-US" dirty="0" smtClean="0"/>
              <a:t>1. Feeling thermometer  (feeling: very unfavorable vs. very favorable</a:t>
            </a:r>
            <a:r>
              <a:rPr lang="en-US" dirty="0" smtClean="0"/>
              <a:t>)</a:t>
            </a:r>
          </a:p>
          <a:p>
            <a:endParaRPr lang="en-US" b="1" dirty="0"/>
          </a:p>
          <a:p>
            <a:r>
              <a:rPr lang="en-US" dirty="0" smtClean="0"/>
              <a:t>A feeling thermometer, or a thermometer scale, is a procedure used in survey research to measure feeling. Respondents are given instructions to express their feelings in numbers using the thermometer for temperatures as a reference or an analogy. Positive feelings are </a:t>
            </a:r>
            <a:r>
              <a:rPr lang="en-US" dirty="0" err="1" smtClean="0"/>
              <a:t>labelled</a:t>
            </a:r>
            <a:r>
              <a:rPr lang="en-US" dirty="0" smtClean="0"/>
              <a:t> as warm feelings and negative feelings are equivalent to cold feelings. It aims to measure the direction of the attitude and also to assess the degree or intensity of the feeling (</a:t>
            </a:r>
            <a:r>
              <a:rPr lang="en-US" dirty="0" err="1" smtClean="0"/>
              <a:t>Alwin</a:t>
            </a:r>
            <a:r>
              <a:rPr lang="en-US" dirty="0" smtClean="0"/>
              <a:t>, 2007, p. 188).</a:t>
            </a:r>
            <a:endParaRPr lang="en-US" b="1" dirty="0" smtClean="0"/>
          </a:p>
          <a:p>
            <a:endParaRPr lang="en-US" dirty="0"/>
          </a:p>
        </p:txBody>
      </p:sp>
    </p:spTree>
    <p:extLst>
      <p:ext uri="{BB962C8B-B14F-4D97-AF65-F5344CB8AC3E}">
        <p14:creationId xmlns:p14="http://schemas.microsoft.com/office/powerpoint/2010/main" val="1442637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a:xfrm>
            <a:off x="2672098" y="2038256"/>
            <a:ext cx="6471902" cy="4819744"/>
          </a:xfrm>
        </p:spPr>
        <p:txBody>
          <a:bodyPr>
            <a:normAutofit fontScale="85000" lnSpcReduction="10000"/>
          </a:bodyPr>
          <a:lstStyle/>
          <a:p>
            <a:r>
              <a:rPr lang="en-US" dirty="0" err="1" smtClean="0"/>
              <a:t>Esempio</a:t>
            </a:r>
            <a:r>
              <a:rPr lang="en-US" dirty="0" smtClean="0"/>
              <a:t>:</a:t>
            </a:r>
          </a:p>
          <a:p>
            <a:r>
              <a:rPr lang="it-IT" dirty="0"/>
              <a:t>Qui di seguito troverai qualcosa che sembra un </a:t>
            </a:r>
            <a:r>
              <a:rPr lang="it-IT" dirty="0" err="1"/>
              <a:t>termomemtro</a:t>
            </a:r>
            <a:r>
              <a:rPr lang="it-IT" dirty="0"/>
              <a:t>. Vorremmo che tu usassi questo termometro per indicare il tuo atteggiamento nei confronti delle persone straniere. Se hai un atteggiamento favorevole nei confronti delle persone straniere, attribuirai un punteggio tra il valore 50° e 100° che dipende da quanto sei favorevole nei loro confronti. Se hai un atteggiamento sfavorevole nei confronti delle persone straniere, attribuirai un punteggio tra il valore 0° e 50° che dipende da quanto sei sfavorevole nei loro confronti. Le etichette associate ai gradi del termometro ti aiuteranno a indicare il tuo atteggiamento nei confronti delle persone straniere sul termometro. I valori intermedi, sebbene sprovvistiti di etichette, ti permetteranno di modulare la tua risposta. Sentiti libero di usare qualsiasi numero tra 0° e 100°. Ti chiediamo di essere il più possibile sincero.</a:t>
            </a:r>
          </a:p>
          <a:p>
            <a:endParaRPr lang="en-US" dirty="0"/>
          </a:p>
        </p:txBody>
      </p:sp>
      <p:pic>
        <p:nvPicPr>
          <p:cNvPr id="4" name="Immagine 3" descr="Unknow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49" y="2301985"/>
            <a:ext cx="2500513" cy="3236705"/>
          </a:xfrm>
          <a:prstGeom prst="rect">
            <a:avLst/>
          </a:prstGeom>
        </p:spPr>
      </p:pic>
    </p:spTree>
    <p:extLst>
      <p:ext uri="{BB962C8B-B14F-4D97-AF65-F5344CB8AC3E}">
        <p14:creationId xmlns:p14="http://schemas.microsoft.com/office/powerpoint/2010/main" val="14311902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Henry &amp; Hardin (2006) </a:t>
            </a:r>
          </a:p>
          <a:p>
            <a:r>
              <a:rPr lang="en-US" dirty="0" smtClean="0"/>
              <a:t>EXP 1: White &amp; Black // EXP 2: Christians &amp; </a:t>
            </a:r>
            <a:r>
              <a:rPr lang="en-US" dirty="0" err="1" smtClean="0"/>
              <a:t>Muslism</a:t>
            </a:r>
            <a:endParaRPr lang="en-US" dirty="0" smtClean="0"/>
          </a:p>
          <a:p>
            <a:r>
              <a:rPr lang="en-US" dirty="0" smtClean="0"/>
              <a:t>EXP 1. Feeling thermometer  (feeling: very unfavorable vs. very favorable)</a:t>
            </a:r>
          </a:p>
          <a:p>
            <a:pPr lvl="1"/>
            <a:r>
              <a:rPr lang="en-US" dirty="0" smtClean="0"/>
              <a:t>Definition</a:t>
            </a:r>
          </a:p>
          <a:p>
            <a:r>
              <a:rPr lang="en-US" dirty="0"/>
              <a:t>EXP </a:t>
            </a:r>
            <a:r>
              <a:rPr lang="en-US" dirty="0" smtClean="0"/>
              <a:t>2. Warmth </a:t>
            </a:r>
            <a:r>
              <a:rPr lang="en-US" dirty="0" err="1" smtClean="0"/>
              <a:t>attiribution</a:t>
            </a:r>
            <a:endParaRPr lang="en-US" dirty="0"/>
          </a:p>
          <a:p>
            <a:pPr lvl="1"/>
            <a:r>
              <a:rPr lang="en-US" dirty="0"/>
              <a:t>Definition</a:t>
            </a:r>
          </a:p>
          <a:p>
            <a:pPr lvl="1"/>
            <a:endParaRPr lang="en-US" b="1" dirty="0" smtClean="0"/>
          </a:p>
          <a:p>
            <a:endParaRPr lang="en-US" dirty="0"/>
          </a:p>
        </p:txBody>
      </p:sp>
    </p:spTree>
    <p:extLst>
      <p:ext uri="{BB962C8B-B14F-4D97-AF65-F5344CB8AC3E}">
        <p14:creationId xmlns:p14="http://schemas.microsoft.com/office/powerpoint/2010/main" val="8728689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pic>
        <p:nvPicPr>
          <p:cNvPr id="4" name="Content Placeholder 3"/>
          <p:cNvPicPr>
            <a:picLocks noGrp="1" noChangeAspect="1"/>
          </p:cNvPicPr>
          <p:nvPr>
            <p:ph idx="1"/>
          </p:nvPr>
        </p:nvPicPr>
        <p:blipFill>
          <a:blip r:embed="rId2"/>
          <a:srcRect t="-44888" b="-44888"/>
          <a:stretch>
            <a:fillRect/>
          </a:stretch>
        </p:blipFill>
        <p:spPr>
          <a:xfrm>
            <a:off x="250843" y="2163828"/>
            <a:ext cx="8474057" cy="4102502"/>
          </a:xfrm>
        </p:spPr>
      </p:pic>
    </p:spTree>
    <p:extLst>
      <p:ext uri="{BB962C8B-B14F-4D97-AF65-F5344CB8AC3E}">
        <p14:creationId xmlns:p14="http://schemas.microsoft.com/office/powerpoint/2010/main" val="29353626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Henry &amp; Hardin (2006) </a:t>
            </a:r>
          </a:p>
          <a:p>
            <a:r>
              <a:rPr lang="en-US" dirty="0" smtClean="0"/>
              <a:t>The stronger is the contact, the lower is the intergroup bias, both on the feeling thermometer (EXP1) and on the warmth attribution (EXP 2). </a:t>
            </a:r>
            <a:endParaRPr lang="en-US" dirty="0"/>
          </a:p>
          <a:p>
            <a:pPr lvl="1"/>
            <a:endParaRPr lang="en-US" b="1" dirty="0" smtClean="0"/>
          </a:p>
          <a:p>
            <a:endParaRPr lang="en-US" dirty="0"/>
          </a:p>
        </p:txBody>
      </p:sp>
    </p:spTree>
    <p:extLst>
      <p:ext uri="{BB962C8B-B14F-4D97-AF65-F5344CB8AC3E}">
        <p14:creationId xmlns:p14="http://schemas.microsoft.com/office/powerpoint/2010/main" val="22567582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Pettigrew &amp; </a:t>
            </a:r>
            <a:r>
              <a:rPr lang="en-US" dirty="0" err="1" smtClean="0"/>
              <a:t>Tropp</a:t>
            </a:r>
            <a:r>
              <a:rPr lang="en-US" dirty="0" smtClean="0"/>
              <a:t> (2006)</a:t>
            </a:r>
          </a:p>
          <a:p>
            <a:r>
              <a:rPr lang="en-US" dirty="0" smtClean="0"/>
              <a:t>515 individual studies</a:t>
            </a:r>
          </a:p>
          <a:p>
            <a:r>
              <a:rPr lang="en-US" dirty="0" smtClean="0"/>
              <a:t>717 independent samples</a:t>
            </a:r>
          </a:p>
          <a:p>
            <a:r>
              <a:rPr lang="en-US" dirty="0" smtClean="0"/>
              <a:t>Combined 250.089 individuals</a:t>
            </a:r>
          </a:p>
          <a:p>
            <a:r>
              <a:rPr lang="en-US" dirty="0" smtClean="0"/>
              <a:t>From 38 nations</a:t>
            </a:r>
          </a:p>
          <a:p>
            <a:endParaRPr lang="en-US" dirty="0" smtClean="0"/>
          </a:p>
          <a:p>
            <a:endParaRPr lang="en-US" dirty="0"/>
          </a:p>
          <a:p>
            <a:pPr lvl="1"/>
            <a:endParaRPr lang="en-US" b="1" dirty="0" smtClean="0"/>
          </a:p>
          <a:p>
            <a:endParaRPr lang="en-US" dirty="0"/>
          </a:p>
        </p:txBody>
      </p:sp>
    </p:spTree>
    <p:extLst>
      <p:ext uri="{BB962C8B-B14F-4D97-AF65-F5344CB8AC3E}">
        <p14:creationId xmlns:p14="http://schemas.microsoft.com/office/powerpoint/2010/main" val="12505684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normAutofit/>
          </a:bodyPr>
          <a:lstStyle/>
          <a:p>
            <a:r>
              <a:rPr lang="en-US" dirty="0" smtClean="0"/>
              <a:t>Effect size range from -.205 to -.214</a:t>
            </a:r>
          </a:p>
          <a:p>
            <a:r>
              <a:rPr lang="en-US" dirty="0" smtClean="0"/>
              <a:t>Almost intermediate effect</a:t>
            </a:r>
          </a:p>
          <a:p>
            <a:r>
              <a:rPr lang="en-US" dirty="0" smtClean="0"/>
              <a:t>Intergroup contact </a:t>
            </a:r>
            <a:r>
              <a:rPr lang="en-US" i="1" dirty="0" smtClean="0"/>
              <a:t>generally</a:t>
            </a:r>
            <a:r>
              <a:rPr lang="en-US" dirty="0" smtClean="0"/>
              <a:t> relates negatively and significantly to prejudice</a:t>
            </a:r>
          </a:p>
          <a:p>
            <a:r>
              <a:rPr lang="en-US" dirty="0" smtClean="0"/>
              <a:t>The higher the contact, the lower the prejudice</a:t>
            </a:r>
            <a:endParaRPr lang="en-US" dirty="0"/>
          </a:p>
          <a:p>
            <a:pPr lvl="1"/>
            <a:endParaRPr lang="en-US" dirty="0"/>
          </a:p>
          <a:p>
            <a:pPr lvl="1"/>
            <a:endParaRPr lang="en-US" dirty="0"/>
          </a:p>
          <a:p>
            <a:pPr lvl="1"/>
            <a:endParaRPr lang="en-US" dirty="0" smtClean="0"/>
          </a:p>
          <a:p>
            <a:pPr lvl="1"/>
            <a:endParaRPr lang="en-US" dirty="0" smtClean="0"/>
          </a:p>
          <a:p>
            <a:pPr lvl="1"/>
            <a:endParaRPr lang="en-US" dirty="0" smtClean="0"/>
          </a:p>
          <a:p>
            <a:endParaRPr lang="en-US" dirty="0"/>
          </a:p>
          <a:p>
            <a:pPr lvl="1"/>
            <a:endParaRPr lang="en-US" b="1" dirty="0" smtClean="0"/>
          </a:p>
          <a:p>
            <a:endParaRPr lang="en-US" dirty="0"/>
          </a:p>
        </p:txBody>
      </p:sp>
    </p:spTree>
    <p:extLst>
      <p:ext uri="{BB962C8B-B14F-4D97-AF65-F5344CB8AC3E}">
        <p14:creationId xmlns:p14="http://schemas.microsoft.com/office/powerpoint/2010/main" val="31520936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a:t>The traditional approach </a:t>
            </a:r>
            <a:r>
              <a:rPr lang="en-US" dirty="0" smtClean="0"/>
              <a:t>claims that</a:t>
            </a:r>
          </a:p>
          <a:p>
            <a:r>
              <a:rPr lang="en-US" dirty="0" smtClean="0"/>
              <a:t>A) initial inter-group perceptions unrealistic</a:t>
            </a:r>
          </a:p>
          <a:p>
            <a:r>
              <a:rPr lang="en-US" dirty="0" smtClean="0"/>
              <a:t>Stereotypes and Prejudice are based upon erroneous beliefs</a:t>
            </a:r>
          </a:p>
          <a:p>
            <a:endParaRPr lang="en-US" dirty="0" smtClean="0"/>
          </a:p>
          <a:p>
            <a:endParaRPr lang="en-US" dirty="0"/>
          </a:p>
        </p:txBody>
      </p:sp>
    </p:spTree>
    <p:extLst>
      <p:ext uri="{BB962C8B-B14F-4D97-AF65-F5344CB8AC3E}">
        <p14:creationId xmlns:p14="http://schemas.microsoft.com/office/powerpoint/2010/main" val="3208966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normAutofit/>
          </a:bodyPr>
          <a:lstStyle/>
          <a:p>
            <a:r>
              <a:rPr lang="en-US" dirty="0" smtClean="0"/>
              <a:t>Limits:</a:t>
            </a:r>
          </a:p>
          <a:p>
            <a:r>
              <a:rPr lang="en-US" dirty="0" smtClean="0"/>
              <a:t>Why does the intergroup contact </a:t>
            </a:r>
            <a:r>
              <a:rPr lang="en-US" dirty="0" smtClean="0"/>
              <a:t>reduce </a:t>
            </a:r>
            <a:r>
              <a:rPr lang="en-US" dirty="0" smtClean="0"/>
              <a:t>prejudices?</a:t>
            </a:r>
          </a:p>
          <a:p>
            <a:r>
              <a:rPr lang="en-US" dirty="0" smtClean="0"/>
              <a:t>Which is the process that leads inter-group contact to reduce prejudice?</a:t>
            </a:r>
          </a:p>
          <a:p>
            <a:pPr marL="0" indent="0">
              <a:buNone/>
            </a:pPr>
            <a:endParaRPr lang="en-US" dirty="0"/>
          </a:p>
          <a:p>
            <a:pPr lvl="1"/>
            <a:endParaRPr lang="en-US" dirty="0"/>
          </a:p>
          <a:p>
            <a:pPr lvl="1"/>
            <a:endParaRPr lang="en-US" dirty="0"/>
          </a:p>
          <a:p>
            <a:pPr lvl="1"/>
            <a:endParaRPr lang="en-US" dirty="0" smtClean="0"/>
          </a:p>
          <a:p>
            <a:pPr lvl="1"/>
            <a:endParaRPr lang="en-US" dirty="0" smtClean="0"/>
          </a:p>
          <a:p>
            <a:pPr lvl="1"/>
            <a:endParaRPr lang="en-US" dirty="0" smtClean="0"/>
          </a:p>
          <a:p>
            <a:endParaRPr lang="en-US" dirty="0"/>
          </a:p>
          <a:p>
            <a:pPr lvl="1"/>
            <a:endParaRPr lang="en-US" b="1" dirty="0" smtClean="0"/>
          </a:p>
          <a:p>
            <a:endParaRPr lang="en-US" dirty="0"/>
          </a:p>
        </p:txBody>
      </p:sp>
    </p:spTree>
    <p:extLst>
      <p:ext uri="{BB962C8B-B14F-4D97-AF65-F5344CB8AC3E}">
        <p14:creationId xmlns:p14="http://schemas.microsoft.com/office/powerpoint/2010/main" val="8528267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normAutofit/>
          </a:bodyPr>
          <a:lstStyle/>
          <a:p>
            <a:r>
              <a:rPr lang="en-US" dirty="0" smtClean="0"/>
              <a:t>Limits:</a:t>
            </a:r>
          </a:p>
          <a:p>
            <a:r>
              <a:rPr lang="en-US" dirty="0" smtClean="0"/>
              <a:t>Previous studies has measured very often inter-group contact. </a:t>
            </a:r>
          </a:p>
          <a:p>
            <a:r>
              <a:rPr lang="en-US" dirty="0" smtClean="0"/>
              <a:t>What happens when inter-group contact is manipulated?</a:t>
            </a:r>
          </a:p>
          <a:p>
            <a:r>
              <a:rPr lang="en-US" dirty="0" smtClean="0"/>
              <a:t>Which type of exemplars one should come across to change his/her prejudice?</a:t>
            </a:r>
          </a:p>
          <a:p>
            <a:endParaRPr lang="en-US" dirty="0" smtClean="0"/>
          </a:p>
          <a:p>
            <a:pPr marL="0" indent="0">
              <a:buNone/>
            </a:pPr>
            <a:endParaRPr lang="en-US" dirty="0"/>
          </a:p>
          <a:p>
            <a:pPr lvl="1"/>
            <a:endParaRPr lang="en-US" dirty="0"/>
          </a:p>
          <a:p>
            <a:pPr lvl="1"/>
            <a:endParaRPr lang="en-US" dirty="0"/>
          </a:p>
          <a:p>
            <a:pPr lvl="1"/>
            <a:endParaRPr lang="en-US" dirty="0" smtClean="0"/>
          </a:p>
          <a:p>
            <a:pPr lvl="1"/>
            <a:endParaRPr lang="en-US" dirty="0" smtClean="0"/>
          </a:p>
          <a:p>
            <a:pPr lvl="1"/>
            <a:endParaRPr lang="en-US" dirty="0" smtClean="0"/>
          </a:p>
          <a:p>
            <a:endParaRPr lang="en-US" dirty="0"/>
          </a:p>
          <a:p>
            <a:pPr lvl="1"/>
            <a:endParaRPr lang="en-US" b="1" dirty="0" smtClean="0"/>
          </a:p>
          <a:p>
            <a:endParaRPr lang="en-US" dirty="0"/>
          </a:p>
        </p:txBody>
      </p:sp>
    </p:spTree>
    <p:extLst>
      <p:ext uri="{BB962C8B-B14F-4D97-AF65-F5344CB8AC3E}">
        <p14:creationId xmlns:p14="http://schemas.microsoft.com/office/powerpoint/2010/main" val="17366334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normAutofit/>
          </a:bodyPr>
          <a:lstStyle/>
          <a:p>
            <a:r>
              <a:rPr lang="en-US" dirty="0" smtClean="0"/>
              <a:t>Need for a cognitive model or inter-group model that can account for the observed effects (and null effects, see the effect size of the meta</a:t>
            </a:r>
            <a:r>
              <a:rPr lang="en-US" smtClean="0"/>
              <a:t>-analyses)</a:t>
            </a:r>
            <a:endParaRPr lang="en-US" dirty="0" smtClean="0"/>
          </a:p>
          <a:p>
            <a:endParaRPr lang="en-US" dirty="0" smtClean="0"/>
          </a:p>
          <a:p>
            <a:pPr marL="0" indent="0">
              <a:buNone/>
            </a:pPr>
            <a:endParaRPr lang="en-US" dirty="0"/>
          </a:p>
          <a:p>
            <a:pPr lvl="1"/>
            <a:endParaRPr lang="en-US" dirty="0"/>
          </a:p>
          <a:p>
            <a:pPr lvl="1"/>
            <a:endParaRPr lang="en-US" dirty="0"/>
          </a:p>
          <a:p>
            <a:pPr lvl="1"/>
            <a:endParaRPr lang="en-US" dirty="0" smtClean="0"/>
          </a:p>
          <a:p>
            <a:pPr lvl="1"/>
            <a:endParaRPr lang="en-US" dirty="0" smtClean="0"/>
          </a:p>
          <a:p>
            <a:pPr lvl="1"/>
            <a:endParaRPr lang="en-US" dirty="0" smtClean="0"/>
          </a:p>
          <a:p>
            <a:endParaRPr lang="en-US" dirty="0"/>
          </a:p>
          <a:p>
            <a:pPr lvl="1"/>
            <a:endParaRPr lang="en-US" b="1" dirty="0" smtClean="0"/>
          </a:p>
          <a:p>
            <a:endParaRPr lang="en-US" dirty="0"/>
          </a:p>
        </p:txBody>
      </p:sp>
    </p:spTree>
    <p:extLst>
      <p:ext uri="{BB962C8B-B14F-4D97-AF65-F5344CB8AC3E}">
        <p14:creationId xmlns:p14="http://schemas.microsoft.com/office/powerpoint/2010/main" val="40305875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a:t>The traditional approach </a:t>
            </a:r>
            <a:r>
              <a:rPr lang="en-US" dirty="0" smtClean="0"/>
              <a:t>claims that</a:t>
            </a:r>
          </a:p>
          <a:p>
            <a:r>
              <a:rPr lang="en-US" dirty="0"/>
              <a:t>B</a:t>
            </a:r>
            <a:r>
              <a:rPr lang="en-US" dirty="0" smtClean="0"/>
              <a:t>) inter-group interactions would end up providing individuals with accurate group perceptions</a:t>
            </a:r>
          </a:p>
          <a:p>
            <a:r>
              <a:rPr lang="en-US" dirty="0" smtClean="0"/>
              <a:t>Hence, our experiences in the the world would change our view of the word</a:t>
            </a:r>
          </a:p>
          <a:p>
            <a:endParaRPr lang="en-US" dirty="0"/>
          </a:p>
        </p:txBody>
      </p:sp>
    </p:spTree>
    <p:extLst>
      <p:ext uri="{BB962C8B-B14F-4D97-AF65-F5344CB8AC3E}">
        <p14:creationId xmlns:p14="http://schemas.microsoft.com/office/powerpoint/2010/main" val="289507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a:t>The traditional approach </a:t>
            </a:r>
            <a:r>
              <a:rPr lang="en-US" dirty="0" smtClean="0"/>
              <a:t>claims that</a:t>
            </a:r>
          </a:p>
          <a:p>
            <a:r>
              <a:rPr lang="en-US" dirty="0"/>
              <a:t>C</a:t>
            </a:r>
            <a:r>
              <a:rPr lang="en-US" dirty="0" smtClean="0"/>
              <a:t>) the inter-group relations would allow us to gather more accurate impressions of group members in the hic et nun</a:t>
            </a:r>
          </a:p>
          <a:p>
            <a:r>
              <a:rPr lang="en-US" dirty="0" smtClean="0"/>
              <a:t>Hence, we could revise our beliefs about that group (generalization) </a:t>
            </a:r>
          </a:p>
          <a:p>
            <a:endParaRPr lang="en-US" dirty="0"/>
          </a:p>
        </p:txBody>
      </p:sp>
    </p:spTree>
    <p:extLst>
      <p:ext uri="{BB962C8B-B14F-4D97-AF65-F5344CB8AC3E}">
        <p14:creationId xmlns:p14="http://schemas.microsoft.com/office/powerpoint/2010/main" val="60835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a:xfrm>
            <a:off x="134471" y="2292537"/>
            <a:ext cx="9009529" cy="3670767"/>
          </a:xfrm>
        </p:spPr>
        <p:txBody>
          <a:bodyPr/>
          <a:lstStyle/>
          <a:p>
            <a:endParaRPr lang="en-US" dirty="0" smtClean="0"/>
          </a:p>
          <a:p>
            <a:endParaRPr lang="en-US" dirty="0"/>
          </a:p>
          <a:p>
            <a:endParaRPr lang="en-US" dirty="0" smtClean="0"/>
          </a:p>
          <a:p>
            <a:pPr marL="0" indent="0" algn="ctr">
              <a:buNone/>
            </a:pPr>
            <a:r>
              <a:rPr lang="en-US" sz="2800" b="1" dirty="0" smtClean="0"/>
              <a:t>How to change stereotypes and reduce prejudices…</a:t>
            </a:r>
          </a:p>
          <a:p>
            <a:pPr marL="0" indent="0" algn="ctr">
              <a:buNone/>
            </a:pPr>
            <a:r>
              <a:rPr lang="en-US" sz="2800" dirty="0" smtClean="0"/>
              <a:t>A guideline </a:t>
            </a:r>
          </a:p>
          <a:p>
            <a:endParaRPr lang="en-US" dirty="0"/>
          </a:p>
        </p:txBody>
      </p:sp>
    </p:spTree>
    <p:extLst>
      <p:ext uri="{BB962C8B-B14F-4D97-AF65-F5344CB8AC3E}">
        <p14:creationId xmlns:p14="http://schemas.microsoft.com/office/powerpoint/2010/main" val="76169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Sociological observations:</a:t>
            </a:r>
          </a:p>
          <a:p>
            <a:r>
              <a:rPr lang="en-US" dirty="0" err="1" smtClean="0"/>
              <a:t>Brophy</a:t>
            </a:r>
            <a:r>
              <a:rPr lang="en-US" dirty="0" smtClean="0"/>
              <a:t> (1946):</a:t>
            </a:r>
          </a:p>
          <a:p>
            <a:r>
              <a:rPr lang="en-US" sz="2100" dirty="0" smtClean="0"/>
              <a:t>After the US Merchant Marine began desegregating, the more voyages the White seamen took with Blacks, the more positive their racial attitudes became</a:t>
            </a:r>
            <a:endParaRPr lang="en-US" sz="2100" dirty="0"/>
          </a:p>
        </p:txBody>
      </p:sp>
    </p:spTree>
    <p:extLst>
      <p:ext uri="{BB962C8B-B14F-4D97-AF65-F5344CB8AC3E}">
        <p14:creationId xmlns:p14="http://schemas.microsoft.com/office/powerpoint/2010/main" val="114741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Cognitive Perspective</a:t>
            </a:r>
            <a:endParaRPr lang="en-US" dirty="0"/>
          </a:p>
        </p:txBody>
      </p:sp>
      <p:sp>
        <p:nvSpPr>
          <p:cNvPr id="3" name="Content Placeholder 2"/>
          <p:cNvSpPr>
            <a:spLocks noGrp="1"/>
          </p:cNvSpPr>
          <p:nvPr>
            <p:ph idx="1"/>
          </p:nvPr>
        </p:nvSpPr>
        <p:spPr/>
        <p:txBody>
          <a:bodyPr/>
          <a:lstStyle/>
          <a:p>
            <a:r>
              <a:rPr lang="en-US" dirty="0" smtClean="0"/>
              <a:t>Sociological observations:</a:t>
            </a:r>
          </a:p>
          <a:p>
            <a:r>
              <a:rPr lang="en-US" dirty="0" err="1" smtClean="0"/>
              <a:t>Kephart</a:t>
            </a:r>
            <a:r>
              <a:rPr lang="en-US" dirty="0" smtClean="0"/>
              <a:t> (1957):</a:t>
            </a:r>
          </a:p>
          <a:p>
            <a:r>
              <a:rPr lang="en-US" sz="2100" dirty="0" smtClean="0"/>
              <a:t>White police officers who worked with Black colleagues later objected less to having Blacks join their police districts, teaming with a Black partner, and taking orders from Black officers.</a:t>
            </a:r>
            <a:endParaRPr lang="en-US" sz="2100" dirty="0"/>
          </a:p>
        </p:txBody>
      </p:sp>
    </p:spTree>
    <p:extLst>
      <p:ext uri="{BB962C8B-B14F-4D97-AF65-F5344CB8AC3E}">
        <p14:creationId xmlns:p14="http://schemas.microsoft.com/office/powerpoint/2010/main" val="878086056"/>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176</TotalTime>
  <Words>1486</Words>
  <Application>Microsoft Macintosh PowerPoint</Application>
  <PresentationFormat>Presentazione su schermo (4:3)</PresentationFormat>
  <Paragraphs>197</Paragraphs>
  <Slides>42</Slides>
  <Notes>0</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Perception</vt:lpstr>
      <vt:lpstr>The contact hypothesis</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Priming valutativo</vt:lpstr>
      <vt:lpstr>Presentazione di PowerPoint</vt:lpstr>
      <vt:lpstr>Presentazione di PowerPoint</vt:lpstr>
      <vt:lpstr>Presentazione di PowerPoint</vt:lpstr>
      <vt:lpstr>Presentazione di PowerPoint</vt:lpstr>
      <vt:lpstr>Presentazione di PowerPoint</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lpstr>The Cognitive Perspective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contact hypothesis</dc:title>
  <dc:creator>Andrea Carnaghi</dc:creator>
  <cp:lastModifiedBy>Andrea Carnaghi</cp:lastModifiedBy>
  <cp:revision>19</cp:revision>
  <dcterms:created xsi:type="dcterms:W3CDTF">2016-02-25T14:31:54Z</dcterms:created>
  <dcterms:modified xsi:type="dcterms:W3CDTF">2017-03-09T15:59:15Z</dcterms:modified>
</cp:coreProperties>
</file>