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3" r:id="rId9"/>
    <p:sldId id="262" r:id="rId10"/>
    <p:sldId id="264" r:id="rId11"/>
    <p:sldId id="265" r:id="rId12"/>
    <p:sldId id="266" r:id="rId13"/>
    <p:sldId id="286" r:id="rId14"/>
    <p:sldId id="268" r:id="rId15"/>
    <p:sldId id="267" r:id="rId16"/>
    <p:sldId id="270" r:id="rId17"/>
    <p:sldId id="269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7" r:id="rId28"/>
    <p:sldId id="281" r:id="rId29"/>
    <p:sldId id="282" r:id="rId30"/>
    <p:sldId id="305" r:id="rId31"/>
    <p:sldId id="306" r:id="rId32"/>
    <p:sldId id="283" r:id="rId33"/>
    <p:sldId id="284" r:id="rId34"/>
    <p:sldId id="288" r:id="rId35"/>
    <p:sldId id="289" r:id="rId36"/>
    <p:sldId id="290" r:id="rId37"/>
    <p:sldId id="292" r:id="rId38"/>
    <p:sldId id="291" r:id="rId39"/>
    <p:sldId id="294" r:id="rId40"/>
    <p:sldId id="307" r:id="rId41"/>
    <p:sldId id="293" r:id="rId42"/>
    <p:sldId id="295" r:id="rId43"/>
    <p:sldId id="296" r:id="rId44"/>
    <p:sldId id="297" r:id="rId45"/>
    <p:sldId id="298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analyses of the contact hypothesis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0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The Clarity of Concept-Exemplar refers to degree with which a trait implies a behavioral referent</a:t>
            </a:r>
          </a:p>
          <a:p>
            <a:r>
              <a:rPr lang="en-US" dirty="0" smtClean="0"/>
              <a:t>Calm, compared to suspicious, has clearer referent behaviors (i.e. confirming and disconfirming behaviors)</a:t>
            </a:r>
          </a:p>
          <a:p>
            <a:r>
              <a:rPr lang="en-US" dirty="0" smtClean="0"/>
              <a:t>Traits denoting easily observable behaviors are expected to be amenable to disconfirmation, whereas traits for which is difficult to specify  disconfirming behaviors may be more resistant to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2) </a:t>
            </a:r>
            <a:r>
              <a:rPr lang="en-US" dirty="0"/>
              <a:t>Criterion for trait Inferences</a:t>
            </a:r>
          </a:p>
          <a:p>
            <a:r>
              <a:rPr lang="en-US" dirty="0" smtClean="0"/>
              <a:t>Traits (that describe a group stereotype) differ in terms of the number of relevant observations required to establish or disconfirm those traits</a:t>
            </a:r>
          </a:p>
          <a:p>
            <a:r>
              <a:rPr lang="en-US" dirty="0" smtClean="0"/>
              <a:t>The more negative a trait, the less the number of instances required to confirm and the higher the number of instances to disconfirm (vice versa for positive traits)</a:t>
            </a:r>
          </a:p>
          <a:p>
            <a:r>
              <a:rPr lang="en-US" dirty="0" smtClean="0"/>
              <a:t>Positive traits are difficult to acquire but easy to lose</a:t>
            </a:r>
          </a:p>
          <a:p>
            <a:r>
              <a:rPr lang="en-US" dirty="0" smtClean="0"/>
              <a:t>Negative traits are easy to acquire but difficult to 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5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Contact setting</a:t>
            </a:r>
          </a:p>
          <a:p>
            <a:r>
              <a:rPr lang="en-US" dirty="0" smtClean="0"/>
              <a:t>Even when the clarity of the trait-behavior link are clear, the opportunities of observing that behavior are few </a:t>
            </a:r>
          </a:p>
          <a:p>
            <a:r>
              <a:rPr lang="en-US" dirty="0" smtClean="0"/>
              <a:t>think of ‘heroic’, the behavior might be clear but the occasions in which you might observe this behavior are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said..</a:t>
            </a:r>
          </a:p>
          <a:p>
            <a:r>
              <a:rPr lang="en-US" dirty="0" smtClean="0"/>
              <a:t> </a:t>
            </a:r>
            <a:r>
              <a:rPr lang="en-US" b="1" dirty="0"/>
              <a:t>B) inter-group contact may either disconfirm or corroborate existing stereotypes, depending upon the nature of the intergroup </a:t>
            </a:r>
            <a:r>
              <a:rPr lang="en-US" b="1" dirty="0" smtClean="0"/>
              <a:t>contact</a:t>
            </a:r>
          </a:p>
          <a:p>
            <a:r>
              <a:rPr lang="en-US" dirty="0" smtClean="0"/>
              <a:t>Inter-group contacts may allow perceiver to come across confirming information</a:t>
            </a:r>
          </a:p>
          <a:p>
            <a:r>
              <a:rPr lang="en-US" dirty="0" smtClean="0"/>
              <a:t>Perceivers may preferentially encode stereotype-confirming  rather disconfirming information (</a:t>
            </a:r>
            <a:r>
              <a:rPr lang="en-US" dirty="0" err="1" smtClean="0"/>
              <a:t>attentional</a:t>
            </a:r>
            <a:r>
              <a:rPr lang="en-US" dirty="0" smtClean="0"/>
              <a:t> filter)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3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we said…</a:t>
            </a:r>
          </a:p>
          <a:p>
            <a:r>
              <a:rPr lang="en-US" dirty="0" smtClean="0"/>
              <a:t>C) </a:t>
            </a:r>
            <a:r>
              <a:rPr lang="en-US" b="1" dirty="0"/>
              <a:t>even when contact with disconfirming member occurs, cognitive process basic to underlying category-exemplar relations may isolate the exemplar from the group stereotypes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A general issue of the CH is whether the information disconfirming a group stereotype obtained trough contact generalizes to the category representation</a:t>
            </a:r>
          </a:p>
          <a:p>
            <a:r>
              <a:rPr lang="en-US" dirty="0" smtClean="0"/>
              <a:t>The generalization in question cannot taken from granted</a:t>
            </a:r>
          </a:p>
          <a:p>
            <a:r>
              <a:rPr lang="en-US" dirty="0" smtClean="0"/>
              <a:t>When does generalization occur?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9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answer to this question, one should understand how group representations are build</a:t>
            </a:r>
          </a:p>
          <a:p>
            <a:r>
              <a:rPr lang="en-US" dirty="0" smtClean="0"/>
              <a:t>The cognitive perspective assumes that perceiver derives the attributes of a particular social category by retrieving those exemplars that are more strongly associated with the category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5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other word…</a:t>
            </a:r>
          </a:p>
          <a:p>
            <a:r>
              <a:rPr lang="en-US" b="1" dirty="0" smtClean="0"/>
              <a:t>Category att</a:t>
            </a:r>
            <a:r>
              <a:rPr lang="en-US" dirty="0" smtClean="0"/>
              <a:t>ributes are base on retrieval of:</a:t>
            </a:r>
          </a:p>
          <a:p>
            <a:r>
              <a:rPr lang="en-US" b="1" dirty="0" smtClean="0"/>
              <a:t>exemplars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that are more strongly </a:t>
            </a:r>
            <a:r>
              <a:rPr lang="en-US" b="1" dirty="0" smtClean="0"/>
              <a:t>associated</a:t>
            </a:r>
            <a:r>
              <a:rPr lang="en-US" dirty="0" smtClean="0"/>
              <a:t> with the category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7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Non social categories, such as objects, are build on ‘defining attributes’ </a:t>
            </a:r>
          </a:p>
          <a:p>
            <a:r>
              <a:rPr lang="en-US" dirty="0" smtClean="0"/>
              <a:t>Such as a triangle has three angles, the some of the angles is equal to 180°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1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Social category have not determined ‘defining feature’</a:t>
            </a:r>
          </a:p>
          <a:p>
            <a:r>
              <a:rPr lang="en-US" dirty="0" smtClean="0"/>
              <a:t>This means that the retrieval of the exemplars is not guided by this principle…</a:t>
            </a:r>
          </a:p>
          <a:p>
            <a:r>
              <a:rPr lang="en-US" dirty="0" smtClean="0"/>
              <a:t>You should not formally defined a social group (what is an Italian?)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8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attributes of a category are derived from the attributes  of the exemplars that are more </a:t>
            </a:r>
            <a:r>
              <a:rPr lang="en-US" b="1" dirty="0" smtClean="0"/>
              <a:t>typica</a:t>
            </a:r>
            <a:r>
              <a:rPr lang="en-US" dirty="0" smtClean="0"/>
              <a:t>l of the category</a:t>
            </a:r>
          </a:p>
          <a:p>
            <a:r>
              <a:rPr lang="en-US" dirty="0" smtClean="0"/>
              <a:t>Typicality refers to a degree of matching, area of resemblance between the exemplar and the prototype</a:t>
            </a:r>
          </a:p>
          <a:p>
            <a:r>
              <a:rPr lang="en-US" dirty="0" smtClean="0"/>
              <a:t>The prototype is the ‘ideal’ exemplar that better exemplifies the category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 (i.e. contact hypothesis) outlines the condition under which the inter-group contact leads to attitude change</a:t>
            </a:r>
          </a:p>
          <a:p>
            <a:r>
              <a:rPr lang="en-US" dirty="0" smtClean="0"/>
              <a:t>The first limit of the CH deals with the lack of a theoretical model that may account for the effects on the CH on stability and change of intergroup 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9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 exemplars are more typical than others…</a:t>
            </a:r>
          </a:p>
          <a:p>
            <a:r>
              <a:rPr lang="en-US" dirty="0" smtClean="0"/>
              <a:t>Think of birds…</a:t>
            </a:r>
          </a:p>
          <a:p>
            <a:r>
              <a:rPr lang="en-US" dirty="0" smtClean="0"/>
              <a:t>You might think of robins quickly and they look more representative than penguins.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Hence…you might say that skin color is necessary to be categorize as African American, but this characteristic is not sufficient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7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African Americans are represented as athletic and aggressive</a:t>
            </a:r>
          </a:p>
          <a:p>
            <a:r>
              <a:rPr lang="en-US" dirty="0" smtClean="0"/>
              <a:t>Jack has a black skin but he is non athletic and non aggressive </a:t>
            </a:r>
          </a:p>
          <a:p>
            <a:r>
              <a:rPr lang="en-US" dirty="0" smtClean="0"/>
              <a:t>This makes Jack be atypical of African Americans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4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Since we derive a category representation from the typical exemplars that come to our mind</a:t>
            </a:r>
          </a:p>
          <a:p>
            <a:r>
              <a:rPr lang="en-US" dirty="0" smtClean="0"/>
              <a:t>Jack would not come to our mind (is not accessible) when think about African American</a:t>
            </a:r>
          </a:p>
        </p:txBody>
      </p:sp>
    </p:spTree>
    <p:extLst>
      <p:ext uri="{BB962C8B-B14F-4D97-AF65-F5344CB8AC3E}">
        <p14:creationId xmlns:p14="http://schemas.microsoft.com/office/powerpoint/2010/main" val="33900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Concept representations are hierarchically structures</a:t>
            </a:r>
          </a:p>
          <a:p>
            <a:r>
              <a:rPr lang="en-US" dirty="0" smtClean="0"/>
              <a:t>Superordinate – intermediate and subordinate category</a:t>
            </a:r>
          </a:p>
          <a:p>
            <a:r>
              <a:rPr lang="en-US" dirty="0" smtClean="0"/>
              <a:t>Birds – robins - penguins</a:t>
            </a:r>
          </a:p>
        </p:txBody>
      </p:sp>
    </p:spTree>
    <p:extLst>
      <p:ext uri="{BB962C8B-B14F-4D97-AF65-F5344CB8AC3E}">
        <p14:creationId xmlns:p14="http://schemas.microsoft.com/office/powerpoint/2010/main" val="2087354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Information that does not fit the prototype is…</a:t>
            </a:r>
          </a:p>
          <a:p>
            <a:r>
              <a:rPr lang="en-US" dirty="0" smtClean="0"/>
              <a:t> isolated in sub-category (subtyping) </a:t>
            </a:r>
          </a:p>
          <a:p>
            <a:pPr lvl="1"/>
            <a:r>
              <a:rPr lang="en-US" dirty="0" smtClean="0"/>
              <a:t>and/or </a:t>
            </a:r>
          </a:p>
          <a:p>
            <a:r>
              <a:rPr lang="en-US" dirty="0" smtClean="0"/>
              <a:t>associated with other categories (</a:t>
            </a:r>
            <a:r>
              <a:rPr lang="en-US" dirty="0" err="1" smtClean="0"/>
              <a:t>recategorization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Thus leaving the superordinate category intact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103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Said otherwise: the typicality determines the member-category matching</a:t>
            </a:r>
          </a:p>
          <a:p>
            <a:r>
              <a:rPr lang="en-US" dirty="0" smtClean="0"/>
              <a:t>The more a particular member disconfirms a stereotypic category of which he/she is an instance, the more likely it is to be associated with a different, possible alternative category or subtyped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0390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John is a Black and is a scientist</a:t>
            </a:r>
          </a:p>
          <a:p>
            <a:r>
              <a:rPr lang="en-US" dirty="0"/>
              <a:t>You will not think of John when think about Blacks as a whole</a:t>
            </a:r>
          </a:p>
          <a:p>
            <a:r>
              <a:rPr lang="en-US" dirty="0" smtClean="0"/>
              <a:t>You might ‘isolate’ John in a subtype which is not activated when thinking of Blacks (subtyping)</a:t>
            </a:r>
          </a:p>
          <a:p>
            <a:r>
              <a:rPr lang="en-US" dirty="0" smtClean="0"/>
              <a:t>You might associated John with an alternative category, Scientists, thus not thinking of him when thinking of Blacks (</a:t>
            </a:r>
            <a:r>
              <a:rPr lang="en-US" dirty="0" err="1" smtClean="0"/>
              <a:t>recategorization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413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Said otherwise: the typicality determines the member-category matching</a:t>
            </a:r>
          </a:p>
          <a:p>
            <a:r>
              <a:rPr lang="en-US" dirty="0" smtClean="0"/>
              <a:t>Disconfirming attributes can become associated with the stereotype of a group if these attributes belong to an individual who otherwise fits category stereotype</a:t>
            </a:r>
          </a:p>
        </p:txBody>
      </p:sp>
    </p:spTree>
    <p:extLst>
      <p:ext uri="{BB962C8B-B14F-4D97-AF65-F5344CB8AC3E}">
        <p14:creationId xmlns:p14="http://schemas.microsoft.com/office/powerpoint/2010/main" val="133942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Paradox: </a:t>
            </a:r>
          </a:p>
          <a:p>
            <a:r>
              <a:rPr lang="en-US" dirty="0" smtClean="0"/>
              <a:t>To change one’s stereotype, he/she should come across disconfirming instances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33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Cognitive Perspective recasts the CH in the frame of the general cognitive process by which attributes of a category members modify (or not) category attributes</a:t>
            </a:r>
          </a:p>
          <a:p>
            <a:r>
              <a:rPr lang="en-US" dirty="0" smtClean="0"/>
              <a:t>The focus is the </a:t>
            </a:r>
            <a:r>
              <a:rPr lang="en-US" b="1" dirty="0" smtClean="0"/>
              <a:t>process</a:t>
            </a:r>
            <a:r>
              <a:rPr lang="en-US" dirty="0" smtClean="0"/>
              <a:t> (the ‘why and how?’)</a:t>
            </a:r>
          </a:p>
          <a:p>
            <a:r>
              <a:rPr lang="en-US" dirty="0" smtClean="0"/>
              <a:t>The analyses is on the relationship between the </a:t>
            </a:r>
            <a:r>
              <a:rPr lang="en-US" dirty="0"/>
              <a:t>attributes of a category </a:t>
            </a:r>
            <a:r>
              <a:rPr lang="en-US" b="1" dirty="0" smtClean="0"/>
              <a:t>member</a:t>
            </a:r>
            <a:r>
              <a:rPr lang="en-US" dirty="0" smtClean="0"/>
              <a:t> and the </a:t>
            </a:r>
            <a:r>
              <a:rPr lang="en-US" b="1" dirty="0" smtClean="0"/>
              <a:t>category</a:t>
            </a:r>
            <a:r>
              <a:rPr lang="en-US" dirty="0" smtClean="0"/>
              <a:t> </a:t>
            </a:r>
            <a:r>
              <a:rPr lang="en-US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281731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Paradox: </a:t>
            </a:r>
          </a:p>
          <a:p>
            <a:r>
              <a:rPr lang="en-US" dirty="0" smtClean="0"/>
              <a:t>To change one’s stereotype, he/she should come across disconfirming instances</a:t>
            </a:r>
          </a:p>
          <a:p>
            <a:r>
              <a:rPr lang="en-US" b="1" dirty="0" smtClean="0"/>
              <a:t>The more the instances are perceived as atypical, the less they are retrieved when thinking of that </a:t>
            </a:r>
            <a:r>
              <a:rPr lang="en-US" b="1" dirty="0" smtClean="0"/>
              <a:t>group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21412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Paradox: </a:t>
            </a:r>
          </a:p>
          <a:p>
            <a:r>
              <a:rPr lang="en-US" dirty="0" smtClean="0"/>
              <a:t>To change one’s stereotype, he/she should come across disconfirming instances</a:t>
            </a:r>
          </a:p>
          <a:p>
            <a:r>
              <a:rPr lang="en-US" dirty="0" smtClean="0"/>
              <a:t>The more the instances are perceived as atypical, the less they are retrieved when thinking of that group</a:t>
            </a:r>
          </a:p>
          <a:p>
            <a:r>
              <a:rPr lang="en-US" b="1" dirty="0" smtClean="0"/>
              <a:t>Stereotypes are intact and disconfirming instances are isolated/associated with a different category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21412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Paradox: </a:t>
            </a:r>
          </a:p>
          <a:p>
            <a:r>
              <a:rPr lang="en-US" dirty="0" smtClean="0"/>
              <a:t>To generalize from the instance to the group, we need typical exemplars</a:t>
            </a:r>
          </a:p>
          <a:p>
            <a:r>
              <a:rPr lang="en-US" dirty="0" smtClean="0"/>
              <a:t>But typical exemplars are not disconfirming instances, then do not prove stereotype revision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667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current model predicts stability rather than change when dealing with </a:t>
            </a:r>
            <a:r>
              <a:rPr lang="en-US" smtClean="0"/>
              <a:t>disconfirming member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6709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Testing the role of typicality in inferential processes.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984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cognitive perspective assumes that inductive inferences, namely from individual member to the group as a whole, is a function of the typicality of the member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549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To test this assumption </a:t>
            </a:r>
            <a:r>
              <a:rPr lang="en-US" dirty="0" err="1" smtClean="0"/>
              <a:t>Rothbart</a:t>
            </a:r>
            <a:r>
              <a:rPr lang="en-US" dirty="0" smtClean="0"/>
              <a:t> (1996) presented participants a description of a sorority member</a:t>
            </a:r>
          </a:p>
          <a:p>
            <a:r>
              <a:rPr lang="en-US" dirty="0" smtClean="0"/>
              <a:t>Low typical</a:t>
            </a:r>
          </a:p>
          <a:p>
            <a:r>
              <a:rPr lang="en-US" dirty="0" smtClean="0"/>
              <a:t>Moderately typical</a:t>
            </a:r>
          </a:p>
          <a:p>
            <a:r>
              <a:rPr lang="en-US" dirty="0" smtClean="0"/>
              <a:t>Highly typical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42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1831" b="-121831"/>
          <a:stretch>
            <a:fillRect/>
          </a:stretch>
        </p:blipFill>
        <p:spPr>
          <a:xfrm>
            <a:off x="387212" y="2038256"/>
            <a:ext cx="8337688" cy="4228073"/>
          </a:xfrm>
        </p:spPr>
      </p:pic>
    </p:spTree>
    <p:extLst>
      <p:ext uri="{BB962C8B-B14F-4D97-AF65-F5344CB8AC3E}">
        <p14:creationId xmlns:p14="http://schemas.microsoft.com/office/powerpoint/2010/main" val="4144755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Then, regardless the typicality of the member, participants were told the political preference of that member:</a:t>
            </a:r>
          </a:p>
          <a:p>
            <a:r>
              <a:rPr lang="en-US" dirty="0" smtClean="0"/>
              <a:t>Mondale vs. Regan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8743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Dependent variable:</a:t>
            </a:r>
          </a:p>
          <a:p>
            <a:r>
              <a:rPr lang="en-US" dirty="0" smtClean="0"/>
              <a:t>Proportion of votes for Regan and </a:t>
            </a:r>
            <a:r>
              <a:rPr lang="en-US" dirty="0" err="1" smtClean="0"/>
              <a:t>Modale</a:t>
            </a:r>
            <a:r>
              <a:rPr lang="en-US" dirty="0" smtClean="0"/>
              <a:t> in the Sorority as a whole.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541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starting point of the Cognitive Perspective are the three assumptions of the traditional approach to inter-group relations.</a:t>
            </a:r>
          </a:p>
        </p:txBody>
      </p:sp>
    </p:spTree>
    <p:extLst>
      <p:ext uri="{BB962C8B-B14F-4D97-AF65-F5344CB8AC3E}">
        <p14:creationId xmlns:p14="http://schemas.microsoft.com/office/powerpoint/2010/main" val="2607555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Dependent variable:</a:t>
            </a:r>
          </a:p>
          <a:p>
            <a:r>
              <a:rPr lang="en-US" dirty="0" smtClean="0"/>
              <a:t>Proportion of votes for Regan and </a:t>
            </a:r>
            <a:r>
              <a:rPr lang="en-US" dirty="0" err="1" smtClean="0"/>
              <a:t>Modale</a:t>
            </a:r>
            <a:r>
              <a:rPr lang="en-US" dirty="0" smtClean="0"/>
              <a:t> in the Sorority as a whole.</a:t>
            </a:r>
          </a:p>
          <a:p>
            <a:endParaRPr lang="en-US" dirty="0" smtClean="0"/>
          </a:p>
          <a:p>
            <a:r>
              <a:rPr lang="en-US" b="1" dirty="0"/>
              <a:t>Testing the inductive inference (generalization) as a function of the typicality of the individual member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23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3211" b="-103211"/>
          <a:stretch>
            <a:fillRect/>
          </a:stretch>
        </p:blipFill>
        <p:spPr>
          <a:xfrm>
            <a:off x="495631" y="2595562"/>
            <a:ext cx="8229269" cy="3670767"/>
          </a:xfrm>
        </p:spPr>
      </p:pic>
    </p:spTree>
    <p:extLst>
      <p:ext uri="{BB962C8B-B14F-4D97-AF65-F5344CB8AC3E}">
        <p14:creationId xmlns:p14="http://schemas.microsoft.com/office/powerpoint/2010/main" val="1553540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7437" b="-67437"/>
          <a:stretch>
            <a:fillRect/>
          </a:stretch>
        </p:blipFill>
        <p:spPr>
          <a:xfrm>
            <a:off x="433677" y="2038256"/>
            <a:ext cx="8291223" cy="4228073"/>
          </a:xfrm>
        </p:spPr>
      </p:pic>
    </p:spTree>
    <p:extLst>
      <p:ext uri="{BB962C8B-B14F-4D97-AF65-F5344CB8AC3E}">
        <p14:creationId xmlns:p14="http://schemas.microsoft.com/office/powerpoint/2010/main" val="585198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Subjects learned about the category membership of 16 stimulus persons. </a:t>
            </a:r>
          </a:p>
          <a:p>
            <a:r>
              <a:rPr lang="en-US" dirty="0" smtClean="0"/>
              <a:t>Four of the men were Black</a:t>
            </a:r>
          </a:p>
          <a:p>
            <a:r>
              <a:rPr lang="en-US" dirty="0"/>
              <a:t>Four of the men were </a:t>
            </a:r>
            <a:r>
              <a:rPr lang="en-US" dirty="0" smtClean="0"/>
              <a:t>Asian</a:t>
            </a:r>
          </a:p>
          <a:p>
            <a:r>
              <a:rPr lang="en-US" dirty="0"/>
              <a:t>Four of the men were </a:t>
            </a:r>
            <a:r>
              <a:rPr lang="en-US" dirty="0" smtClean="0"/>
              <a:t>Gay</a:t>
            </a:r>
          </a:p>
          <a:p>
            <a:r>
              <a:rPr lang="en-US" dirty="0"/>
              <a:t>Four of the men </a:t>
            </a:r>
            <a:r>
              <a:rPr lang="en-US" dirty="0" smtClean="0"/>
              <a:t>were fraternity members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042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Learning phase, to get who is who</a:t>
            </a:r>
          </a:p>
          <a:p>
            <a:r>
              <a:rPr lang="en-US" dirty="0" smtClean="0"/>
              <a:t>AFTER that, the strength of association between the category and the exemplar was tested…</a:t>
            </a:r>
          </a:p>
          <a:p>
            <a:r>
              <a:rPr lang="en-US" dirty="0" smtClean="0"/>
              <a:t>How?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1074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0682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Participants were provided by a category name on a computer screen (e.g. ASIAN) for a brief duration, followed by one of the 16 names</a:t>
            </a:r>
          </a:p>
          <a:p>
            <a:r>
              <a:rPr lang="en-US" dirty="0" smtClean="0"/>
              <a:t>Participants press ‘yes’ if the pairing was correct, and ‘no’ if the pairing was incorrect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77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0219" b="-30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847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2643" b="-42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221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5863" b="-45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051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56" r="-16156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710" y="6266329"/>
            <a:ext cx="3165522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traditional approach characterizes inter-group relations and intergroup perceptions as a process  of ‘autistic hostility’ (Newcomb, 1947)</a:t>
            </a:r>
          </a:p>
          <a:p>
            <a:r>
              <a:rPr lang="en-US" dirty="0"/>
              <a:t>That is, a self-amplifying cycle of antagonism, separation, and </a:t>
            </a:r>
            <a:r>
              <a:rPr lang="en-US" b="1" dirty="0"/>
              <a:t>unrealistic</a:t>
            </a:r>
            <a:r>
              <a:rPr lang="en-US" dirty="0"/>
              <a:t> negative </a:t>
            </a:r>
            <a:r>
              <a:rPr lang="en-US" dirty="0" smtClean="0"/>
              <a:t>attributions</a:t>
            </a:r>
            <a:endParaRPr lang="en-US" dirty="0"/>
          </a:p>
          <a:p>
            <a:r>
              <a:rPr lang="en-US" dirty="0" smtClean="0"/>
              <a:t>Inter-group hostility leads to avoidance which in turn leads both to more extreme negative perceptions and to an inability to test those perceptions against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Cognitive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sum,</a:t>
            </a:r>
          </a:p>
          <a:p>
            <a:r>
              <a:rPr lang="en-US" dirty="0" smtClean="0"/>
              <a:t>Inductive inferences are promoted by typical individual members, more so than by atypical individual members</a:t>
            </a:r>
          </a:p>
          <a:p>
            <a:r>
              <a:rPr lang="en-US" dirty="0" smtClean="0"/>
              <a:t>Category-member association is enhanced by typical member and inhibited by atypical member</a:t>
            </a:r>
          </a:p>
        </p:txBody>
      </p:sp>
    </p:spTree>
    <p:extLst>
      <p:ext uri="{BB962C8B-B14F-4D97-AF65-F5344CB8AC3E}">
        <p14:creationId xmlns:p14="http://schemas.microsoft.com/office/powerpoint/2010/main" val="407641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traditional approach claims that</a:t>
            </a:r>
          </a:p>
          <a:p>
            <a:r>
              <a:rPr lang="en-US" dirty="0" smtClean="0"/>
              <a:t>A) initial perception are unrealistic and potentially </a:t>
            </a:r>
            <a:r>
              <a:rPr lang="en-US" dirty="0" err="1" smtClean="0"/>
              <a:t>disconfirmable</a:t>
            </a:r>
            <a:endParaRPr lang="en-US" dirty="0" smtClean="0"/>
          </a:p>
          <a:p>
            <a:r>
              <a:rPr lang="en-US" dirty="0" smtClean="0"/>
              <a:t>B) contact provides the evidence necessary to disconfirming these unrealistic beliefs</a:t>
            </a:r>
          </a:p>
          <a:p>
            <a:r>
              <a:rPr lang="en-US" dirty="0" smtClean="0"/>
              <a:t>C) the disconfirming attributes of the members generalize to the group as a whole.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1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cognitive perspective claims that…</a:t>
            </a:r>
          </a:p>
          <a:p>
            <a:r>
              <a:rPr lang="en-US" dirty="0" smtClean="0"/>
              <a:t>A) </a:t>
            </a:r>
            <a:r>
              <a:rPr lang="en-US" dirty="0"/>
              <a:t>stereotypes beliefs different dramatically </a:t>
            </a:r>
            <a:r>
              <a:rPr lang="en-US" dirty="0" smtClean="0"/>
              <a:t>in their susceptibility </a:t>
            </a:r>
            <a:r>
              <a:rPr lang="en-US" dirty="0"/>
              <a:t>to </a:t>
            </a:r>
            <a:r>
              <a:rPr lang="en-US" dirty="0" smtClean="0"/>
              <a:t>disconfirmation</a:t>
            </a:r>
          </a:p>
          <a:p>
            <a:r>
              <a:rPr lang="en-US" dirty="0" smtClean="0"/>
              <a:t>B) inter-group contact may either disconfirm or corroborate existing stereotypes, depending upon the nature of the intergroup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6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C) even when contact with disconfirming member occurs, cognitive process basic to underlying category-exemplar relations may isolate the exemplar from the group stereotypes.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6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Cognitive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said…</a:t>
            </a:r>
          </a:p>
          <a:p>
            <a:r>
              <a:rPr lang="en-US" b="1" dirty="0" smtClean="0"/>
              <a:t>A) stereotypes beliefs different dramatically inter susceptibility to disconfirmation</a:t>
            </a:r>
          </a:p>
          <a:p>
            <a:r>
              <a:rPr lang="en-US" dirty="0" smtClean="0"/>
              <a:t>The susceptibility is a function of</a:t>
            </a:r>
          </a:p>
          <a:p>
            <a:r>
              <a:rPr lang="en-US" dirty="0" smtClean="0"/>
              <a:t>1)Clarity of Concept-Exemplar</a:t>
            </a:r>
          </a:p>
          <a:p>
            <a:r>
              <a:rPr lang="en-US" dirty="0" smtClean="0"/>
              <a:t>2) Criterion for trait Inferences</a:t>
            </a:r>
          </a:p>
          <a:p>
            <a:r>
              <a:rPr lang="en-US" dirty="0" smtClean="0"/>
              <a:t>3) Contact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3155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1533</TotalTime>
  <Words>1718</Words>
  <Application>Microsoft Macintosh PowerPoint</Application>
  <PresentationFormat>Presentazione su schermo (4:3)</PresentationFormat>
  <Paragraphs>210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Perception</vt:lpstr>
      <vt:lpstr>Cognitive analyses of the contact hypothesis 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  <vt:lpstr>The Cognitive Perspective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analyses of the contact hypothesis </dc:title>
  <dc:creator>Andrea Carnaghi</dc:creator>
  <cp:lastModifiedBy>Andrea Carnaghi</cp:lastModifiedBy>
  <cp:revision>28</cp:revision>
  <dcterms:created xsi:type="dcterms:W3CDTF">2016-02-17T16:16:02Z</dcterms:created>
  <dcterms:modified xsi:type="dcterms:W3CDTF">2017-03-15T07:18:37Z</dcterms:modified>
</cp:coreProperties>
</file>