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2"/>
  </p:notesMasterIdLst>
  <p:handoutMasterIdLst>
    <p:handoutMasterId r:id="rId53"/>
  </p:handoutMasterIdLst>
  <p:sldIdLst>
    <p:sldId id="272" r:id="rId3"/>
    <p:sldId id="277" r:id="rId4"/>
    <p:sldId id="280" r:id="rId5"/>
    <p:sldId id="303" r:id="rId6"/>
    <p:sldId id="304" r:id="rId7"/>
    <p:sldId id="305" r:id="rId8"/>
    <p:sldId id="348" r:id="rId9"/>
    <p:sldId id="350" r:id="rId10"/>
    <p:sldId id="351" r:id="rId11"/>
    <p:sldId id="388" r:id="rId12"/>
    <p:sldId id="349" r:id="rId13"/>
    <p:sldId id="352" r:id="rId14"/>
    <p:sldId id="353" r:id="rId15"/>
    <p:sldId id="354" r:id="rId16"/>
    <p:sldId id="306" r:id="rId17"/>
    <p:sldId id="281"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3/26/2017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3/26/2017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t>3 </a:t>
            </a:r>
            <a:r>
              <a:rPr lang="en-US" sz="2000" dirty="0" smtClean="0"/>
              <a:t>APRILE</a:t>
            </a:r>
          </a:p>
          <a:p>
            <a:pPr algn="l"/>
            <a:r>
              <a:rPr lang="en-US" sz="2000" dirty="0" smtClean="0"/>
              <a:t>10 APRILE</a:t>
            </a:r>
          </a:p>
          <a:p>
            <a:pPr algn="l"/>
            <a:r>
              <a:rPr lang="en-US" sz="2000" b="1" dirty="0" smtClean="0">
                <a:solidFill>
                  <a:srgbClr val="FF0000"/>
                </a:solidFill>
              </a:rPr>
              <a:t>17 APRILE NO (PASQUETTA) -&gt; MERCOLEDI’ 19 </a:t>
            </a:r>
            <a:r>
              <a:rPr lang="en-US" sz="2000" b="1" dirty="0" err="1" smtClean="0">
                <a:solidFill>
                  <a:srgbClr val="FF0000"/>
                </a:solidFill>
              </a:rPr>
              <a:t>aPRILE</a:t>
            </a:r>
            <a:r>
              <a:rPr lang="en-US" sz="2000" b="1" dirty="0" smtClean="0">
                <a:solidFill>
                  <a:srgbClr val="FF0000"/>
                </a:solidFill>
              </a:rPr>
              <a:t> LABORATORIO</a:t>
            </a:r>
          </a:p>
          <a:p>
            <a:pPr algn="l"/>
            <a:r>
              <a:rPr lang="en-US" sz="2000" b="1" dirty="0" smtClean="0">
                <a:solidFill>
                  <a:srgbClr val="FF0000"/>
                </a:solidFill>
              </a:rPr>
              <a:t>24 APRILE NO</a:t>
            </a:r>
          </a:p>
          <a:p>
            <a:pPr algn="l"/>
            <a:r>
              <a:rPr lang="en-US" sz="2000" b="1" dirty="0" smtClean="0">
                <a:solidFill>
                  <a:srgbClr val="FF0000"/>
                </a:solidFill>
              </a:rPr>
              <a:t>1 MAGGIO NO -&gt; MERCOLEDI’ 3 MAGGIO</a:t>
            </a:r>
          </a:p>
          <a:p>
            <a:pPr algn="l"/>
            <a:r>
              <a:rPr lang="en-US" sz="2000" dirty="0" smtClean="0">
                <a:solidFill>
                  <a:schemeClr val="tx2"/>
                </a:solidFill>
              </a:rPr>
              <a:t>8 MAGGIO - </a:t>
            </a:r>
            <a:r>
              <a:rPr lang="en-US" sz="2000" b="1" dirty="0" smtClean="0">
                <a:solidFill>
                  <a:schemeClr val="tx2"/>
                </a:solidFill>
              </a:rPr>
              <a:t>LABORATORIO</a:t>
            </a:r>
          </a:p>
          <a:p>
            <a:pPr algn="l"/>
            <a:r>
              <a:rPr lang="en-US" sz="2000" dirty="0" smtClean="0">
                <a:solidFill>
                  <a:schemeClr val="tx2"/>
                </a:solidFill>
              </a:rPr>
              <a:t>15 MAGGIO</a:t>
            </a:r>
          </a:p>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a:p>
            <a:pPr algn="l"/>
            <a:r>
              <a:rPr lang="en-US" sz="2000" b="1" dirty="0" smtClean="0">
                <a:solidFill>
                  <a:srgbClr val="FF0000"/>
                </a:solidFill>
              </a:rPr>
              <a:t>5 GIUGNO – (DATA DI RISERVA </a:t>
            </a:r>
            <a:r>
              <a:rPr lang="en-US" sz="2000" b="1" dirty="0" err="1" smtClean="0">
                <a:solidFill>
                  <a:srgbClr val="FF0000"/>
                </a:solidFill>
              </a:rPr>
              <a:t>anche</a:t>
            </a:r>
            <a:r>
              <a:rPr lang="en-US" sz="2000" b="1" dirty="0" smtClean="0">
                <a:solidFill>
                  <a:srgbClr val="FF0000"/>
                </a:solidFill>
              </a:rPr>
              <a:t> per </a:t>
            </a:r>
            <a:r>
              <a:rPr lang="en-US" sz="2000" b="1" dirty="0" err="1" smtClean="0">
                <a:solidFill>
                  <a:srgbClr val="FF0000"/>
                </a:solidFill>
              </a:rPr>
              <a:t>eventuale</a:t>
            </a:r>
            <a:r>
              <a:rPr lang="en-US" sz="2000" b="1" dirty="0" smtClean="0">
                <a:solidFill>
                  <a:srgbClr val="FF0000"/>
                </a:solidFill>
              </a:rPr>
              <a:t> </a:t>
            </a:r>
            <a:r>
              <a:rPr lang="en-US" sz="2000" b="1" dirty="0" err="1" smtClean="0">
                <a:solidFill>
                  <a:srgbClr val="FF0000"/>
                </a:solidFill>
              </a:rPr>
              <a:t>laboratorio</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similaritù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Ci possono essere casi più complessi in cui, un pò come per le specie ed i loro caratteri morfologici, si osserva similarità di sequenza senza che ci sia un’origine comune da un unica sequenza ancestrale</a:t>
            </a:r>
          </a:p>
          <a:p>
            <a:r>
              <a:rPr lang="it-IT" dirty="0" smtClean="0"/>
              <a:t>Possiamo in questo caso parlare di </a:t>
            </a:r>
            <a:r>
              <a:rPr lang="it-IT" dirty="0" smtClean="0"/>
              <a:t>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r>
              <a:rPr lang="it-IT" dirty="0" smtClean="0"/>
              <a:t>Tenete bene a mente che </a:t>
            </a:r>
            <a:r>
              <a:rPr lang="it-IT" b="1" dirty="0" smtClean="0"/>
              <a:t>la similarità di sequenza non nesessariamente si traduce in similarità funzionale</a:t>
            </a:r>
          </a:p>
          <a:p>
            <a:endParaRPr lang="it-IT" dirty="0"/>
          </a:p>
          <a:p>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endParaRPr lang="it-IT" dirty="0"/>
          </a:p>
          <a:p>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endParaRPr lang="it-IT" dirty="0"/>
          </a:p>
          <a:p>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buNone/>
            </a:pPr>
            <a:r>
              <a:rPr lang="it-IT" dirty="0" smtClean="0"/>
              <a:t>Più avanti ci occuperemo del calcolo di similarità tra molte sequenze, che troverà applicazione nell’allineamento multiplo di sequenze (</a:t>
            </a:r>
            <a:r>
              <a:rPr lang="it-IT" b="1" dirty="0" smtClean="0"/>
              <a:t>MSA</a:t>
            </a:r>
            <a:r>
              <a:rPr lang="it-IT" dirty="0" smtClean="0"/>
              <a:t>, </a:t>
            </a:r>
            <a:r>
              <a:rPr lang="it-IT" dirty="0" smtClean="0"/>
              <a:t>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sz="2400" dirty="0" smtClean="0"/>
              <a:t>Ma come è </a:t>
            </a:r>
            <a:r>
              <a:rPr lang="en-US" sz="2400" dirty="0" err="1" smtClean="0"/>
              <a:t>possibile</a:t>
            </a:r>
            <a:r>
              <a:rPr lang="en-US" sz="2400" dirty="0" smtClean="0"/>
              <a:t> </a:t>
            </a:r>
            <a:r>
              <a:rPr lang="en-US" sz="2400" dirty="0" err="1" smtClean="0"/>
              <a:t>calcolare</a:t>
            </a:r>
            <a:r>
              <a:rPr lang="en-US" sz="2400" dirty="0" smtClean="0"/>
              <a:t> la </a:t>
            </a:r>
            <a:r>
              <a:rPr lang="en-US" sz="2400" dirty="0" err="1" smtClean="0"/>
              <a:t>similarità</a:t>
            </a:r>
            <a:r>
              <a:rPr lang="en-US" sz="2400" dirty="0" smtClean="0"/>
              <a:t> </a:t>
            </a:r>
            <a:r>
              <a:rPr lang="en-US" sz="2400" dirty="0" err="1" smtClean="0"/>
              <a:t>tra</a:t>
            </a:r>
            <a:r>
              <a:rPr lang="en-US" sz="2400" dirty="0" smtClean="0"/>
              <a:t> due </a:t>
            </a:r>
            <a:r>
              <a:rPr lang="en-US" sz="2400" dirty="0" err="1" smtClean="0"/>
              <a:t>sequenze</a:t>
            </a:r>
            <a:r>
              <a:rPr lang="en-US" sz="2400" dirty="0" smtClean="0"/>
              <a:t> in termini di </a:t>
            </a:r>
            <a:r>
              <a:rPr lang="en-US" sz="2400" dirty="0" err="1" smtClean="0"/>
              <a:t>distanza</a:t>
            </a:r>
            <a:r>
              <a:rPr lang="en-US" sz="2400" dirty="0" smtClean="0"/>
              <a:t>?</a:t>
            </a:r>
            <a:endParaRPr lang="it-IT" sz="2400" dirty="0"/>
          </a:p>
          <a:p>
            <a:pPr algn="just"/>
            <a:r>
              <a:rPr lang="it-IT" sz="2400" b="1" dirty="0"/>
              <a:t>Edit distance</a:t>
            </a:r>
            <a:r>
              <a:rPr lang="it-IT" sz="2400" dirty="0"/>
              <a:t>: In teoria dell'informazione la edit distance tra 2 stringhe di caratteri è il </a:t>
            </a:r>
            <a:r>
              <a:rPr lang="it-IT" sz="2400" u="sng" dirty="0"/>
              <a:t>numero di operazioni minime necessarie per trasformare una sequenza nell'altra</a:t>
            </a:r>
            <a:r>
              <a:rPr lang="it-IT" sz="2400" dirty="0"/>
              <a:t>. </a:t>
            </a:r>
          </a:p>
          <a:p>
            <a:pPr algn="just"/>
            <a:r>
              <a:rPr lang="it-IT" sz="2400" dirty="0"/>
              <a:t>La più comune misura è la distanza di Levenshtein </a:t>
            </a:r>
          </a:p>
          <a:p>
            <a:pPr algn="just"/>
            <a:r>
              <a:rPr lang="it-IT" sz="2400" dirty="0" smtClean="0"/>
              <a:t>Una distanza =1 equivale alla sostituzione </a:t>
            </a:r>
            <a:r>
              <a:rPr lang="it-IT" sz="2400" dirty="0"/>
              <a:t>o inserimento di carattere, </a:t>
            </a:r>
            <a:r>
              <a:rPr lang="it-IT" sz="2400" dirty="0" smtClean="0"/>
              <a:t>oppure alla sua cancellazione</a:t>
            </a:r>
            <a:endParaRPr lang="it-IT" sz="2400" dirty="0"/>
          </a:p>
          <a:p>
            <a:pPr marL="45720" indent="0" algn="just">
              <a:buNone/>
            </a:pPr>
            <a:r>
              <a:rPr lang="it-IT" sz="1600" dirty="0" smtClean="0"/>
              <a:t>1: MARCO -&gt; </a:t>
            </a:r>
            <a:r>
              <a:rPr lang="it-IT" sz="1600" dirty="0" smtClean="0"/>
              <a:t>M</a:t>
            </a:r>
            <a:r>
              <a:rPr lang="it-IT" sz="1600" b="1" dirty="0" smtClean="0"/>
              <a:t>I</a:t>
            </a:r>
            <a:r>
              <a:rPr lang="it-IT" sz="1600" dirty="0" smtClean="0"/>
              <a:t>RCO</a:t>
            </a:r>
          </a:p>
          <a:p>
            <a:pPr marL="45720" indent="0" algn="just">
              <a:buNone/>
            </a:pPr>
            <a:r>
              <a:rPr lang="it-IT" sz="1600" dirty="0" smtClean="0"/>
              <a:t>1: MARCO -&gt; ARCO</a:t>
            </a:r>
            <a:endParaRPr lang="it-IT" sz="1600" dirty="0" smtClean="0"/>
          </a:p>
          <a:p>
            <a:pPr marL="45720" indent="0" algn="just">
              <a:buNone/>
            </a:pPr>
            <a:r>
              <a:rPr lang="it-IT" sz="1600" dirty="0" smtClean="0"/>
              <a:t>2: MARCO -&gt; MAR</a:t>
            </a:r>
          </a:p>
          <a:p>
            <a:pPr marL="45720" indent="0" algn="just">
              <a:buNone/>
            </a:pPr>
            <a:r>
              <a:rPr lang="it-IT" sz="1600" dirty="0"/>
              <a:t>2</a:t>
            </a:r>
            <a:r>
              <a:rPr lang="it-IT" sz="1600" dirty="0" smtClean="0"/>
              <a:t>: </a:t>
            </a:r>
            <a:r>
              <a:rPr lang="it-IT" sz="1600" dirty="0" smtClean="0"/>
              <a:t>MARCO -&gt; </a:t>
            </a:r>
            <a:r>
              <a:rPr lang="it-IT" sz="1600" dirty="0" smtClean="0"/>
              <a:t>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t>
            </a:r>
            <a:r>
              <a:rPr lang="it-IT" sz="2400" dirty="0" smtClean="0"/>
              <a:t>a priori quali sono i </a:t>
            </a:r>
            <a:r>
              <a:rPr lang="it-IT" sz="2400" dirty="0" smtClean="0"/>
              <a:t>criteri di similarità</a:t>
            </a:r>
          </a:p>
          <a:p>
            <a:pPr algn="just"/>
            <a:r>
              <a:rPr lang="it-IT" sz="2400" dirty="0" smtClean="0"/>
              <a:t>Due sequenze possono essere viste come due </a:t>
            </a:r>
            <a:r>
              <a:rPr lang="it-IT" sz="2400" dirty="0" smtClean="0"/>
              <a:t>stringhe </a:t>
            </a:r>
            <a:r>
              <a:rPr lang="it-IT" sz="2400" dirty="0" smtClean="0"/>
              <a:t>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carrateri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a:t>
            </a:r>
            <a:r>
              <a:rPr lang="it-IT" sz="2200" dirty="0" smtClean="0"/>
              <a:t>tra </a:t>
            </a:r>
            <a:r>
              <a:rPr lang="it-IT" sz="2200" dirty="0" smtClean="0"/>
              <a:t>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a:t>
            </a:r>
            <a:r>
              <a:rPr lang="it-IT" dirty="0" smtClean="0"/>
              <a:t>come </a:t>
            </a:r>
            <a:r>
              <a:rPr lang="it-IT" dirty="0" smtClean="0"/>
              <a:t>esempio </a:t>
            </a:r>
            <a:r>
              <a:rPr lang="it-IT" dirty="0" smtClean="0"/>
              <a:t>di due </a:t>
            </a:r>
            <a:r>
              <a:rPr lang="it-IT" dirty="0" smtClean="0"/>
              <a:t>brevi sequenze amino acidiche: </a:t>
            </a:r>
            <a:endParaRPr lang="it-IT" dirty="0" smtClean="0"/>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a:t>
            </a:r>
            <a:r>
              <a:rPr lang="it-IT" dirty="0" smtClean="0"/>
              <a:t>fatto che </a:t>
            </a:r>
            <a:r>
              <a:rPr lang="it-IT" dirty="0" smtClean="0"/>
              <a:t>questo è un allineamento semplice, senza inserzione di gap</a:t>
            </a:r>
            <a:endParaRPr lang="it-IT"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3</a:t>
            </a:r>
            <a:br>
              <a:rPr lang="it-IT" sz="4800" dirty="0" smtClean="0"/>
            </a:br>
            <a:r>
              <a:rPr lang="it-IT" sz="4800" dirty="0" smtClean="0"/>
              <a:t>Allineamento di sequenze nucleotidiche e proteiche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dati</a:t>
            </a:r>
            <a:r>
              <a:rPr lang="it-IT" dirty="0"/>
              <a:t>, 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a:t>
            </a:r>
            <a:r>
              <a:rPr lang="it-IT" dirty="0" smtClean="0"/>
              <a:t>(definita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IPLMTRWDQEQEISDFGHKLPIYTREWCTRG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r>
              <a:rPr lang="it-IT" b="1" dirty="0" smtClean="0">
                <a:latin typeface="Courier New" panose="02070309020205020404" pitchFamily="49" charset="0"/>
                <a:cs typeface="Courier New" panose="02070309020205020404" pitchFamily="49" charset="0"/>
              </a:rPr>
              <a:t>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IPLMTRWDQEQEISDFGHKLP-IYTREWCTRG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r>
              <a:rPr lang="it-IT" b="1" dirty="0" smtClean="0">
                <a:latin typeface="Courier New" panose="02070309020205020404" pitchFamily="49" charset="0"/>
                <a:cs typeface="Courier New" panose="02070309020205020404" pitchFamily="49" charset="0"/>
              </a:rPr>
              <a:t>||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a:t>
            </a:r>
            <a:r>
              <a:rPr lang="it-IT" dirty="0" smtClean="0">
                <a:cs typeface="Calibri" panose="020F0502020204030204" pitchFamily="34" charset="0"/>
              </a:rPr>
              <a:t>9 </a:t>
            </a:r>
            <a:r>
              <a:rPr lang="it-IT" dirty="0" smtClean="0">
                <a:cs typeface="Calibri" panose="020F0502020204030204" pitchFamily="34" charset="0"/>
              </a:rPr>
              <a:t>(sopra)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a:t>
            </a:r>
            <a:r>
              <a:rPr lang="it-IT" dirty="0" smtClean="0">
                <a:cs typeface="Calibri" panose="020F0502020204030204" pitchFamily="34" charset="0"/>
              </a:rPr>
              <a:t>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a:bodyPr>
          <a:lstStyle/>
          <a:p>
            <a:pPr marL="45720" indent="0">
              <a:buNone/>
            </a:pPr>
            <a:r>
              <a:rPr lang="it-IT" dirty="0" smtClean="0"/>
              <a:t>Per </a:t>
            </a:r>
            <a:r>
              <a:rPr lang="it-IT" dirty="0"/>
              <a:t>tentare di raggiungere il miglior allineamento tra due sequenze si può ricorrere a due strategie: </a:t>
            </a:r>
          </a:p>
          <a:p>
            <a:r>
              <a:rPr lang="it-IT" b="1" u="sng" dirty="0" smtClean="0"/>
              <a:t>allineamento </a:t>
            </a:r>
            <a:r>
              <a:rPr lang="it-IT" b="1" u="sng" dirty="0"/>
              <a:t>globale </a:t>
            </a:r>
            <a:r>
              <a:rPr lang="it-IT" dirty="0"/>
              <a:t>(comprende tutti gli elementi delle sequenze </a:t>
            </a:r>
            <a:r>
              <a:rPr lang="it-IT" dirty="0" smtClean="0"/>
              <a:t>allineate)- L'algoritmo </a:t>
            </a:r>
            <a:r>
              <a:rPr lang="it-IT" dirty="0"/>
              <a:t>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endParaRPr lang="it-IT" dirty="0" smtClean="0"/>
          </a:p>
          <a:p>
            <a:endParaRPr lang="it-IT" dirty="0"/>
          </a:p>
          <a:p>
            <a:r>
              <a:rPr lang="it-IT" b="1" u="sng" dirty="0"/>
              <a:t>allineamento locale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subsequenze. </a:t>
            </a:r>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Chiameremo questa sequenza "sequenza orizzontale</a:t>
            </a:r>
            <a:r>
              <a:rPr lang="it-IT" dirty="0" smtClean="0"/>
              <a:t>"</a:t>
            </a:r>
            <a:endParaRPr lang="it-IT" dirty="0"/>
          </a:p>
          <a:p>
            <a:pPr algn="just"/>
            <a:r>
              <a:rPr lang="it-IT" dirty="0"/>
              <a:t>Similmente, la seconda sequenza (sequenza verticale) viene scritta sul lato sinistro della matrice, dall'alto in basso ponendo ogni carattere in corrispondenza di ogni </a:t>
            </a:r>
            <a:r>
              <a:rPr lang="it-IT" dirty="0" smtClean="0"/>
              <a:t>riga</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il </a:t>
            </a:r>
            <a:r>
              <a:rPr lang="it-IT" b="1" dirty="0"/>
              <a:t>rumore di fondo </a:t>
            </a:r>
            <a:r>
              <a:rPr lang="it-IT" dirty="0"/>
              <a:t>é molto alto perché molti dei </a:t>
            </a:r>
            <a:r>
              <a:rPr lang="it-IT" b="1" i="1" dirty="0"/>
              <a:t>match </a:t>
            </a:r>
            <a:r>
              <a:rPr lang="it-IT" dirty="0"/>
              <a:t>tra sequenze costruiti in questo modo sono casuali e dipendono da singole occorrenze dello stesso residuo in posizioni diverse delle due sequenze. </a:t>
            </a:r>
          </a:p>
          <a:p>
            <a:pPr algn="just"/>
            <a:r>
              <a:rPr lang="it-IT" dirty="0"/>
              <a:t>possiamo calcolare il numero di match in una finestra, per esempio di 5 o 15 residui / basi, e decidere di introdurre un punto nel grafico solo se una certa percentuale minima di questi (es. 50%) sono </a:t>
            </a:r>
            <a:r>
              <a:rPr lang="it-IT" b="1" dirty="0"/>
              <a:t>identici</a:t>
            </a:r>
            <a:r>
              <a:rPr lang="it-IT"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it-IT" dirty="0"/>
              <a:t>Per la determinazione del grado di similarità tra </a:t>
            </a:r>
            <a:r>
              <a:rPr lang="it-IT" b="1" dirty="0"/>
              <a:t>sequenze di nucleotidi </a:t>
            </a:r>
            <a:r>
              <a:rPr lang="it-IT" dirty="0"/>
              <a:t>si utilizza essenzialmente 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e 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NG gaps 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endParaRPr lang="it-IT"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2"/>
            <a:ext cx="5381798" cy="4872921"/>
          </a:xfrm>
        </p:spPr>
        <p:txBody>
          <a:bodyPr>
            <a:noAutofit/>
          </a:bodyPr>
          <a:lstStyle/>
          <a:p>
            <a:r>
              <a:rPr lang="it-IT" sz="2400" dirty="0" smtClean="0"/>
              <a:t>L'allineamento </a:t>
            </a:r>
            <a:r>
              <a:rPr lang="it-IT" sz="2400" dirty="0"/>
              <a:t>tra due biosequenze 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differenze. </a:t>
            </a:r>
          </a:p>
          <a:p>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2" name="Picture 1"/>
          <p:cNvPicPr>
            <a:picLocks noChangeAspect="1"/>
          </p:cNvPicPr>
          <p:nvPr/>
        </p:nvPicPr>
        <p:blipFill>
          <a:blip r:embed="rId2"/>
          <a:stretch>
            <a:fillRect/>
          </a:stretch>
        </p:blipFill>
        <p:spPr>
          <a:xfrm>
            <a:off x="6785264" y="1081070"/>
            <a:ext cx="4877105" cy="4155948"/>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r>
              <a:rPr lang="it-IT" dirty="0" smtClean="0"/>
              <a:t>Per </a:t>
            </a:r>
            <a:r>
              <a:rPr lang="it-IT" dirty="0" smtClean="0"/>
              <a:t>le </a:t>
            </a:r>
            <a:r>
              <a:rPr lang="it-IT" b="1" dirty="0" smtClean="0"/>
              <a:t>sequenze amino acidiche </a:t>
            </a:r>
            <a:r>
              <a:rPr lang="it-IT" dirty="0" smtClean="0"/>
              <a:t>il calcolo è </a:t>
            </a:r>
            <a:r>
              <a:rPr lang="it-IT" dirty="0" smtClean="0"/>
              <a:t>diversoe per molti versi più complesso</a:t>
            </a:r>
            <a:endParaRPr lang="it-IT" dirty="0"/>
          </a:p>
          <a:p>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7500" lnSpcReduction="20000"/>
          </a:bodyPr>
          <a:lstStyle/>
          <a:p>
            <a:endParaRPr lang="it-IT" dirty="0"/>
          </a:p>
          <a:p>
            <a:r>
              <a:rPr lang="it-IT" u="sng" dirty="0">
                <a:solidFill>
                  <a:srgbClr val="FF0000"/>
                </a:solidFill>
              </a:rPr>
              <a:t>ALFABETO CHIMICO </a:t>
            </a:r>
          </a:p>
          <a:p>
            <a:pPr marL="45720" indent="0">
              <a:buNone/>
            </a:pPr>
            <a:r>
              <a:rPr lang="pt-BR" b="1" dirty="0"/>
              <a:t>L B M A S R I H (dimension=8)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(dimension=4) </a:t>
            </a:r>
            <a:endParaRPr lang="pt-BR" dirty="0"/>
          </a:p>
          <a:p>
            <a:r>
              <a:rPr lang="it-IT" u="sng" dirty="0">
                <a:solidFill>
                  <a:srgbClr val="FF0000"/>
                </a:solidFill>
              </a:rPr>
              <a:t>ALFABETO IDROFOBICO </a:t>
            </a:r>
          </a:p>
          <a:p>
            <a:pPr marL="45720" indent="0">
              <a:buNone/>
            </a:pPr>
            <a:r>
              <a:rPr lang="it-IT" b="1" dirty="0"/>
              <a:t>0 I (dimension=2) </a:t>
            </a:r>
            <a:endParaRPr lang="it-IT" dirty="0"/>
          </a:p>
          <a:p>
            <a:pPr marL="45720" indent="0">
              <a:buNone/>
            </a:pPr>
            <a:r>
              <a:rPr lang="it-IT" u="sng" dirty="0">
                <a:solidFill>
                  <a:srgbClr val="FF0000"/>
                </a:solidFill>
              </a:rPr>
              <a:t>ALFABETO CHARGE </a:t>
            </a:r>
          </a:p>
          <a:p>
            <a:r>
              <a:rPr lang="it-IT" b="1" dirty="0"/>
              <a:t>0 + – (dimension=3) </a:t>
            </a:r>
            <a:endParaRPr lang="it-IT" dirty="0"/>
          </a:p>
          <a:p>
            <a:pPr marL="45720" indent="0">
              <a:buNone/>
            </a:pPr>
            <a:r>
              <a:rPr lang="it-IT" u="sng" dirty="0">
                <a:solidFill>
                  <a:srgbClr val="FF0000"/>
                </a:solidFill>
              </a:rPr>
              <a:t>ALFABETO CHIMICO/FUNZIONALE </a:t>
            </a:r>
          </a:p>
          <a:p>
            <a:r>
              <a:rPr lang="pt-BR" b="1" dirty="0"/>
              <a:t>A H D C I F (dimension=6)</a:t>
            </a:r>
            <a:endParaRPr lang="it-IT" dirty="0"/>
          </a:p>
        </p:txBody>
      </p:sp>
      <p:sp>
        <p:nvSpPr>
          <p:cNvPr id="4" name="TextBox 3"/>
          <p:cNvSpPr txBox="1"/>
          <p:nvPr/>
        </p:nvSpPr>
        <p:spPr>
          <a:xfrm>
            <a:off x="6619009" y="1673352"/>
            <a:ext cx="3979718" cy="2031325"/>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aminoacidi omologhi</a:t>
            </a:r>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3977" y="2359153"/>
            <a:ext cx="4372740" cy="4343400"/>
          </a:xfrm>
        </p:spPr>
        <p:txBody>
          <a:bodyPr>
            <a:normAutofit/>
          </a:bodyPr>
          <a:lstStyle/>
          <a:p>
            <a:r>
              <a:rPr lang="it-IT" b="1" u="sng" dirty="0" smtClean="0"/>
              <a:t>scala </a:t>
            </a:r>
            <a:r>
              <a:rPr lang="it-IT" b="1" u="sng" dirty="0"/>
              <a:t>arbitraria utilizzata per pesare la similarità tra i 20 aminoacidi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r>
              <a:rPr lang="it-IT" dirty="0" smtClean="0"/>
              <a:t>Due tipi fondamentali di matrici di questo genere usate ancora oggi</a:t>
            </a:r>
          </a:p>
          <a:p>
            <a:r>
              <a:rPr lang="it-IT" dirty="0" smtClean="0"/>
              <a:t>Matrici Point Accepted Mutation </a:t>
            </a:r>
            <a:r>
              <a:rPr lang="it-IT" dirty="0"/>
              <a:t>(</a:t>
            </a:r>
            <a:r>
              <a:rPr lang="it-IT" b="1" dirty="0"/>
              <a:t>PAM</a:t>
            </a:r>
            <a:r>
              <a:rPr lang="it-IT" dirty="0"/>
              <a:t>) </a:t>
            </a:r>
            <a:r>
              <a:rPr lang="it-IT" dirty="0" smtClean="0"/>
              <a:t>– Margaret Dayhoff</a:t>
            </a:r>
          </a:p>
          <a:p>
            <a:r>
              <a:rPr lang="it-IT" dirty="0" smtClean="0"/>
              <a:t>Blocks </a:t>
            </a:r>
            <a:r>
              <a:rPr lang="it-IT" dirty="0"/>
              <a:t>Substitution Matrix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lnSpcReduction="10000"/>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punteggio</a:t>
            </a:r>
            <a:r>
              <a:rPr lang="it-IT" dirty="0"/>
              <a:t>, noti come</a:t>
            </a:r>
            <a:r>
              <a:rPr lang="it-IT" b="1" dirty="0"/>
              <a:t> </a:t>
            </a:r>
            <a:endParaRPr lang="it-IT" b="1" dirty="0" smtClean="0"/>
          </a:p>
          <a:p>
            <a:pPr marL="45720" indent="0" algn="ctr">
              <a:buNone/>
            </a:pPr>
            <a:r>
              <a:rPr lang="it-IT" sz="3200" b="1" dirty="0" smtClean="0"/>
              <a:t>MATRICI </a:t>
            </a:r>
            <a:r>
              <a:rPr lang="it-IT" sz="3200" b="1" dirty="0"/>
              <a:t>DI SOSTITUZIONE </a:t>
            </a:r>
          </a:p>
          <a:p>
            <a:pPr marL="45720" indent="0" algn="just">
              <a:buNone/>
            </a:pPr>
            <a:r>
              <a:rPr lang="it-IT" dirty="0"/>
              <a:t>che comprendono punteggi diversi da 0 e da 1 per l’appaiamento di residui </a:t>
            </a:r>
            <a:r>
              <a:rPr lang="it-IT" dirty="0" smtClean="0"/>
              <a:t>amminoacidici</a:t>
            </a:r>
          </a:p>
          <a:p>
            <a:pPr algn="just"/>
            <a:endParaRPr lang="it-IT" dirty="0"/>
          </a:p>
          <a:p>
            <a:pPr marL="45720" indent="0" algn="just">
              <a:buNone/>
            </a:pPr>
            <a:r>
              <a:rPr lang="it-IT" dirty="0" smtClean="0"/>
              <a:t>Ad esempio potremmo </a:t>
            </a:r>
            <a:r>
              <a:rPr lang="it-IT" dirty="0"/>
              <a:t>raggruppare residui in classi a seconda della similarità delle loro caratteristiche chimico-fisiche, e sommare 1 al punteggio per appaiamenti di residui della stessa classe e sottrarre 1 per residui di classi </a:t>
            </a:r>
            <a:r>
              <a:rPr lang="it-IT" dirty="0" smtClean="0"/>
              <a:t>diverse, ma forse c’è una strategia più intelligente...</a:t>
            </a:r>
            <a:endParaRPr lang="it-IT" dirty="0"/>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74694" y="1371599"/>
            <a:ext cx="9451295"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33131" y="1361208"/>
            <a:ext cx="9451295" cy="4655127"/>
          </a:xfrm>
        </p:spPr>
        <p:txBody>
          <a:bodyPr>
            <a:noAutofit/>
          </a:bodyPr>
          <a:lstStyle/>
          <a:p>
            <a:pPr algn="just"/>
            <a:r>
              <a:rPr lang="it-IT" sz="1800" dirty="0" smtClean="0"/>
              <a:t>due </a:t>
            </a:r>
            <a:r>
              <a:rPr lang="it-IT" sz="1800" dirty="0"/>
              <a:t>sequenze sono separate da 1 PAM se hanno il 99% di identità </a:t>
            </a:r>
          </a:p>
          <a:p>
            <a:pPr algn="just"/>
            <a:endParaRPr lang="it-IT" sz="1800" dirty="0"/>
          </a:p>
          <a:p>
            <a:pPr algn="just"/>
            <a:r>
              <a:rPr lang="it-IT" sz="1800" dirty="0" smtClean="0"/>
              <a:t>la </a:t>
            </a:r>
            <a:r>
              <a:rPr lang="it-IT" sz="1800" dirty="0"/>
              <a:t>frequenza delle sostituzioni amminoacidiche può essere calcolata in coppie di sequenze poco divergenti (1 PAM) </a:t>
            </a:r>
          </a:p>
          <a:p>
            <a:pPr algn="just"/>
            <a:endParaRPr lang="it-IT" sz="1800" dirty="0"/>
          </a:p>
          <a:p>
            <a:pPr algn="just"/>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a:t>
            </a:r>
          </a:p>
          <a:p>
            <a:pPr algn="just"/>
            <a:endParaRPr lang="it-IT" sz="1800" dirty="0"/>
          </a:p>
          <a:p>
            <a:pPr algn="just"/>
            <a:r>
              <a:rPr lang="it-IT" sz="1800" dirty="0" smtClean="0"/>
              <a:t>Oltrepassare questo limite ha scarso significato biologico</a:t>
            </a:r>
          </a:p>
          <a:p>
            <a:pPr algn="just"/>
            <a:endParaRPr lang="it-IT" sz="1800" dirty="0"/>
          </a:p>
          <a:p>
            <a:pPr algn="just"/>
            <a:r>
              <a:rPr lang="it-IT" sz="1800" dirty="0" smtClean="0"/>
              <a:t>Es. PAM 5 = PAM 1 x PAM1 x PAM1 x PAM1 x PAM1</a:t>
            </a:r>
            <a:endParaRPr lang="it-IT" sz="18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a causa della degenerazione del codice </a:t>
            </a:r>
            <a:r>
              <a:rPr lang="it-IT" dirty="0" smtClean="0"/>
              <a:t>genetico (cioè l’allinemento tra due sequenze proteiche permette di mettere in luce relazioni più «remote» rispetto all’allineamento delle corrispettive sequenze di DNA/RNA</a:t>
            </a:r>
            <a:endParaRPr lang="it-IT" dirty="0" smtClean="0"/>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4037633" cy="4505991"/>
          </a:xfrm>
        </p:spPr>
        <p:txBody>
          <a:bodyPr>
            <a:noAutofit/>
          </a:bodyPr>
          <a:lstStyle/>
          <a:p>
            <a:r>
              <a:rPr lang="it-IT" sz="1600" dirty="0" smtClean="0"/>
              <a:t>Sono </a:t>
            </a:r>
            <a:r>
              <a:rPr lang="it-IT" sz="1600" dirty="0"/>
              <a:t>basate su uno studio di filogenesi molecolare condotto su 71 famiglie di proteine nel 1978 da Margareth Dayhoff e collaboratori. </a:t>
            </a:r>
          </a:p>
          <a:p>
            <a:r>
              <a:rPr lang="it-IT" sz="1600" dirty="0"/>
              <a:t>Tramite una </a:t>
            </a:r>
            <a:r>
              <a:rPr lang="it-IT" sz="1600" b="1" dirty="0"/>
              <a:t>ricostruzione dell’evoluzione molecolare delle proteine</a:t>
            </a:r>
            <a:r>
              <a:rPr lang="it-IT" sz="1600" dirty="0"/>
              <a:t>, in cui ad ogni passaggio evolutivo si presuppone una sostituzione aminoacidica. </a:t>
            </a:r>
          </a:p>
          <a:p>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60%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b="1" dirty="0" smtClean="0"/>
              <a:t>Blocks Substitution Matrix</a:t>
            </a:r>
            <a:endParaRPr lang="it-IT" b="1" dirty="0"/>
          </a:p>
          <a:p>
            <a:r>
              <a:rPr lang="it-IT" dirty="0"/>
              <a:t>Le matrici BLOSUM sono particolarmente </a:t>
            </a:r>
            <a:r>
              <a:rPr lang="it-IT" b="1" dirty="0"/>
              <a:t>efficaci nell'allineamento di proteine evolutivamente distanti. </a:t>
            </a:r>
            <a:r>
              <a:rPr lang="it-IT" dirty="0"/>
              <a:t>Le matrici BLOSUM sono ottenute a partire da più di 2000 blocchi di allineamento, che consentono di stimare in modo più accurato il grado di similarità. Nelle matrici BLOSUM </a:t>
            </a:r>
            <a:r>
              <a:rPr lang="it-IT" b="1" dirty="0"/>
              <a:t>tutte le sequenze con similarità superiore ad una certa soglia sono considerate come una singola sequenza</a:t>
            </a:r>
            <a:r>
              <a:rPr lang="it-IT" dirty="0"/>
              <a:t>, in modo da ridurre il peso delle coppie di residui che appartengono a proteine </a:t>
            </a:r>
            <a:r>
              <a:rPr lang="it-IT" dirty="0" smtClean="0"/>
              <a:t>strettamente </a:t>
            </a:r>
            <a:r>
              <a:rPr lang="it-IT" dirty="0"/>
              <a:t>correlate. </a:t>
            </a:r>
          </a:p>
          <a:p>
            <a:r>
              <a:rPr lang="it-IT" dirty="0"/>
              <a:t>Nella matrice BLOSUM 62 (la più utilizzata) sono raggruppate le sequenze con similarità &gt; 62</a:t>
            </a:r>
            <a:r>
              <a:rPr lang="it-IT" dirty="0" smtClean="0"/>
              <a:t>%.</a:t>
            </a:r>
          </a:p>
          <a:p>
            <a:r>
              <a:rPr lang="it-IT" dirty="0"/>
              <a:t>Sono basate sulla banca dati BLOCKS, la quale contiene una collezione di allineamenti multipli di segmenti proteici (senza gap</a:t>
            </a:r>
            <a:r>
              <a:rPr lang="it-IT" dirty="0" smtClean="0"/>
              <a:t>)</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endParaRPr lang="it-IT" dirty="0"/>
          </a:p>
          <a:p>
            <a:r>
              <a:rPr lang="it-IT" dirty="0"/>
              <a:t>I blocchi sono derivati da </a:t>
            </a:r>
            <a:r>
              <a:rPr lang="it-IT" b="1" dirty="0"/>
              <a:t>osservazione diretta</a:t>
            </a:r>
            <a:r>
              <a:rPr lang="it-IT" dirty="0"/>
              <a:t>, cioè non viene fatta nessun tipo di assunzione di omologia. </a:t>
            </a:r>
          </a:p>
          <a:p>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r>
              <a:rPr lang="it-IT" dirty="0"/>
              <a:t>Le tabelle (o matrici) di sostituzione dei 20 aminoacidi </a:t>
            </a:r>
            <a:r>
              <a:rPr lang="it-IT" b="1" dirty="0" smtClean="0"/>
              <a:t>comprendono:190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r>
              <a:rPr lang="it-IT" dirty="0"/>
              <a:t>Spesso queste matrici sono riportate anche nella loro parte speculare per </a:t>
            </a:r>
            <a:r>
              <a:rPr lang="it-IT" dirty="0" smtClean="0"/>
              <a:t>untotale </a:t>
            </a:r>
            <a:r>
              <a:rPr lang="it-IT" dirty="0"/>
              <a:t>di altri 190 valori, uguali ai </a:t>
            </a:r>
            <a:r>
              <a:rPr lang="it-IT" dirty="0" smtClean="0"/>
              <a:t>primi (come nell’esempio)</a:t>
            </a:r>
            <a:endParaRPr lang="it-IT" dirty="0"/>
          </a:p>
          <a:p>
            <a:r>
              <a:rPr lang="it-IT" dirty="0"/>
              <a:t>Il tutto si può facilmente rappresentare con una </a:t>
            </a:r>
            <a:r>
              <a:rPr lang="it-IT" b="1" dirty="0"/>
              <a:t>matrice di 20x20, 400 valori</a:t>
            </a:r>
            <a:r>
              <a:rPr lang="it-IT" dirty="0" smtClean="0"/>
              <a:t>.</a:t>
            </a:r>
            <a:endParaRPr lang="it-IT" dirty="0"/>
          </a:p>
        </p:txBody>
      </p:sp>
      <p:pic>
        <p:nvPicPr>
          <p:cNvPr id="4" name="Picture 3"/>
          <p:cNvPicPr>
            <a:picLocks noChangeAspect="1"/>
          </p:cNvPicPr>
          <p:nvPr/>
        </p:nvPicPr>
        <p:blipFill>
          <a:blip r:embed="rId2"/>
          <a:stretch>
            <a:fillRect/>
          </a:stretch>
        </p:blipFill>
        <p:spPr>
          <a:xfrm>
            <a:off x="6053956" y="1418791"/>
            <a:ext cx="6138044" cy="3926898"/>
          </a:xfrm>
          <a:prstGeom prst="rect">
            <a:avLst/>
          </a:prstGeom>
        </p:spPr>
      </p:pic>
      <p:sp>
        <p:nvSpPr>
          <p:cNvPr id="5" name="TextBox 4"/>
          <p:cNvSpPr txBox="1"/>
          <p:nvPr/>
        </p:nvSpPr>
        <p:spPr>
          <a:xfrm>
            <a:off x="2868236" y="5725389"/>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10000"/>
          </a:bodyPr>
          <a:lstStyle/>
          <a:p>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molecolare(esistono </a:t>
            </a:r>
            <a:r>
              <a:rPr lang="it-IT" dirty="0"/>
              <a:t>matrici PAM1, PAM10, ecc. che si differenziano per i ‘passi evolutivi’ considerati nel loro calcolo) </a:t>
            </a:r>
          </a:p>
          <a:p>
            <a:r>
              <a:rPr lang="it-IT" b="1" dirty="0"/>
              <a:t>Matrici BLOSUM: </a:t>
            </a:r>
            <a:r>
              <a:rPr lang="it-IT" dirty="0"/>
              <a:t>sono invece basate su una banca dati (BLOCKS) di allineamenti multipli di segmenti proteici senza </a:t>
            </a:r>
            <a:r>
              <a:rPr lang="it-IT" dirty="0" smtClean="0"/>
              <a:t>GAP(anche </a:t>
            </a:r>
            <a:r>
              <a:rPr lang="it-IT" dirty="0"/>
              <a:t>in questo caso esistono differenti matrici BLOSUM adatte per allineamenti tra sequenze con differenti distanze filogenetica) </a:t>
            </a:r>
          </a:p>
          <a:p>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r>
              <a:rPr lang="it-IT" dirty="0"/>
              <a:t>BLOSUM80 </a:t>
            </a:r>
            <a:r>
              <a:rPr lang="it-IT" dirty="0" smtClean="0"/>
              <a:t>-&gt; </a:t>
            </a:r>
            <a:r>
              <a:rPr lang="it-IT" dirty="0"/>
              <a:t>BLOSUM62 </a:t>
            </a:r>
            <a:r>
              <a:rPr lang="it-IT" dirty="0" smtClean="0"/>
              <a:t>-&gt; </a:t>
            </a:r>
            <a:r>
              <a:rPr lang="it-IT" dirty="0"/>
              <a:t>BLOSUM45: aumento distanza evolutiva. </a:t>
            </a:r>
          </a:p>
          <a:p>
            <a:r>
              <a:rPr lang="it-IT" dirty="0"/>
              <a:t>Perché le BLOSUM “vanno” all’opposto? </a:t>
            </a:r>
          </a:p>
          <a:p>
            <a:r>
              <a:rPr lang="it-IT" dirty="0"/>
              <a:t>Nella costruzione delle matrici BLOSUM sono considerate le </a:t>
            </a:r>
            <a:r>
              <a:rPr lang="it-IT" dirty="0" smtClean="0"/>
              <a:t>sequenzeche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r>
              <a:rPr lang="it-IT" dirty="0"/>
              <a:t>Quindi abbiamo bisogno di un sistema che sia anche in grado di trovare automaticamente gli allineamenti migliori. </a:t>
            </a:r>
          </a:p>
          <a:p>
            <a:r>
              <a:rPr lang="it-IT" dirty="0"/>
              <a:t>In questo corso non entreremo nei dettagli di questo problema, ma affronteremo comunque alcuni punti generali. </a:t>
            </a:r>
          </a:p>
          <a:p>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a:t>•costruzione di alberi filogenetici </a:t>
            </a:r>
          </a:p>
          <a:p>
            <a:endParaRPr lang="it-IT" b="1" dirty="0"/>
          </a:p>
          <a:p>
            <a:r>
              <a:rPr lang="it-IT" b="1" dirty="0"/>
              <a:t>•identificazione di domini funzionali </a:t>
            </a:r>
          </a:p>
          <a:p>
            <a:endParaRPr lang="it-IT" b="1" dirty="0"/>
          </a:p>
          <a:p>
            <a:r>
              <a:rPr lang="it-IT" b="1" dirty="0"/>
              <a:t>•costruzione 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r>
              <a:rPr lang="it-IT" dirty="0" smtClean="0"/>
              <a:t>Facciamo attenzione al diverso significato dei due termini in biologia! Considerarli come sinonimi potrebbe essere un grave </a:t>
            </a:r>
            <a:r>
              <a:rPr lang="it-IT" dirty="0" smtClean="0"/>
              <a:t>errore...</a:t>
            </a:r>
            <a:endParaRPr lang="it-IT" dirty="0" smtClean="0"/>
          </a:p>
          <a:p>
            <a:endParaRPr lang="it-IT" dirty="0"/>
          </a:p>
          <a:p>
            <a:pPr marL="45720" indent="0">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a:t>
            </a:r>
            <a:r>
              <a:rPr lang="it-IT" sz="2600" dirty="0" smtClean="0"/>
              <a:t>filogenetica</a:t>
            </a:r>
          </a:p>
          <a:p>
            <a:endParaRPr lang="it-IT" dirty="0"/>
          </a:p>
          <a:p>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r>
              <a:rPr lang="it-IT" dirty="0" smtClean="0"/>
              <a:t>E’ più semplice introdurre questi concetti rapportandoci alle specie, che sono sicuramente più familiari anche a studenti che non provengono da un ambito molecolare</a:t>
            </a:r>
          </a:p>
          <a:p>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a:t>
            </a:r>
            <a:r>
              <a:rPr lang="it-IT" dirty="0" smtClean="0"/>
              <a:t>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ancestore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3747</Words>
  <Application>Microsoft Office PowerPoint</Application>
  <PresentationFormat>Widescreen</PresentationFormat>
  <Paragraphs>312</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Century Gothic</vt:lpstr>
      <vt:lpstr>Courier New</vt:lpstr>
      <vt:lpstr>Sheer Green 16x9</vt:lpstr>
      <vt:lpstr>CALENDARIO LEZIONI AGGIORNATO</vt:lpstr>
      <vt:lpstr>LEZIONE 3 Allineamento di sequenze nucleotidiche e proteiche</vt:lpstr>
      <vt:lpstr>PowerPoint Presentation</vt:lpstr>
      <vt:lpstr>PowerPoint Presentation</vt:lpstr>
      <vt:lpstr>POSSIBILI APPLICAZIONI DI UNA RICERCA PER SIMILARITA’</vt:lpstr>
      <vt:lpstr>SIMILARITA’ vs OMOLOGIA</vt:lpstr>
      <vt:lpstr>OMOPLASIA: CARATTERI SIMILI MA CON ORIGINE EVOLUTIVA INDIPENDENTE (EVOLUZIONE CONVERGENTE)</vt:lpstr>
      <vt:lpstr>PowerPoint Presentation</vt:lpstr>
      <vt:lpstr>PowerPoint Presentation</vt:lpstr>
      <vt:lpstr>PowerPoint Presentation</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PowerPoint Presentation</vt:lpstr>
      <vt:lpstr>PowerPoint Presentation</vt:lpstr>
      <vt:lpstr>PowerPoint Presentation</vt:lpstr>
      <vt:lpstr>FUNZIONAMENTO BASE DI UN ALLINEAMENTO</vt:lpstr>
      <vt:lpstr>PowerPoint Presentation</vt:lpstr>
      <vt:lpstr>PowerPoint Presentation</vt:lpstr>
      <vt:lpstr>PowerPoint Presentation</vt:lpstr>
      <vt:lpstr>PowerPoint Presentation</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MATRICI A PUNTI</vt:lpstr>
      <vt:lpstr>MATRICI A PUNTI</vt:lpstr>
      <vt:lpstr>CALCOLO DELLA SIMILARITA’ TRA SEQUENZE</vt:lpstr>
      <vt:lpstr>CALCOLO DELLA SIMILARITA’ TRA SEQUENZE</vt:lpstr>
      <vt:lpstr>«ALFABETI» PER ALLINEMENTI DI PEPTIDI</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CHE MATRICE PAM E’OPPORTUNO USARE?</vt:lpstr>
      <vt:lpstr>MATRICI BLOSUM</vt:lpstr>
      <vt:lpstr>MATRICI BLOSUM</vt:lpstr>
      <vt:lpstr>MATRICI DI SOSTITUZIONE</vt:lpstr>
      <vt:lpstr>MATRICI DI SOSTITUZIONE – UNA SINTESI</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2017-03-26T20:27:01Z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