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handoutMasterIdLst>
    <p:handoutMasterId r:id="rId88"/>
  </p:handoutMasterIdLst>
  <p:sldIdLst>
    <p:sldId id="783" r:id="rId2"/>
    <p:sldId id="327" r:id="rId3"/>
    <p:sldId id="329" r:id="rId4"/>
    <p:sldId id="335" r:id="rId5"/>
    <p:sldId id="794" r:id="rId6"/>
    <p:sldId id="336" r:id="rId7"/>
    <p:sldId id="578" r:id="rId8"/>
    <p:sldId id="331" r:id="rId9"/>
    <p:sldId id="709" r:id="rId10"/>
    <p:sldId id="710" r:id="rId11"/>
    <p:sldId id="711" r:id="rId12"/>
    <p:sldId id="320" r:id="rId13"/>
    <p:sldId id="341" r:id="rId14"/>
    <p:sldId id="733" r:id="rId15"/>
    <p:sldId id="588" r:id="rId16"/>
    <p:sldId id="589" r:id="rId17"/>
    <p:sldId id="734" r:id="rId18"/>
    <p:sldId id="735" r:id="rId19"/>
    <p:sldId id="736" r:id="rId20"/>
    <p:sldId id="822" r:id="rId21"/>
    <p:sldId id="891" r:id="rId22"/>
    <p:sldId id="892" r:id="rId23"/>
    <p:sldId id="809" r:id="rId24"/>
    <p:sldId id="591" r:id="rId25"/>
    <p:sldId id="592" r:id="rId26"/>
    <p:sldId id="593" r:id="rId27"/>
    <p:sldId id="594" r:id="rId28"/>
    <p:sldId id="595" r:id="rId29"/>
    <p:sldId id="596" r:id="rId30"/>
    <p:sldId id="602" r:id="rId31"/>
    <p:sldId id="603" r:id="rId32"/>
    <p:sldId id="604" r:id="rId33"/>
    <p:sldId id="605" r:id="rId34"/>
    <p:sldId id="606" r:id="rId35"/>
    <p:sldId id="613" r:id="rId36"/>
    <p:sldId id="607" r:id="rId37"/>
    <p:sldId id="608" r:id="rId38"/>
    <p:sldId id="609" r:id="rId39"/>
    <p:sldId id="610" r:id="rId40"/>
    <p:sldId id="614" r:id="rId41"/>
    <p:sldId id="611" r:id="rId42"/>
    <p:sldId id="612" r:id="rId43"/>
    <p:sldId id="615" r:id="rId44"/>
    <p:sldId id="616" r:id="rId45"/>
    <p:sldId id="618" r:id="rId46"/>
    <p:sldId id="619" r:id="rId47"/>
    <p:sldId id="631" r:id="rId48"/>
    <p:sldId id="632" r:id="rId49"/>
    <p:sldId id="633" r:id="rId50"/>
    <p:sldId id="634" r:id="rId51"/>
    <p:sldId id="635" r:id="rId52"/>
    <p:sldId id="636" r:id="rId53"/>
    <p:sldId id="637" r:id="rId54"/>
    <p:sldId id="638" r:id="rId55"/>
    <p:sldId id="639" r:id="rId56"/>
    <p:sldId id="640" r:id="rId57"/>
    <p:sldId id="642" r:id="rId58"/>
    <p:sldId id="641" r:id="rId59"/>
    <p:sldId id="895" r:id="rId60"/>
    <p:sldId id="643" r:id="rId61"/>
    <p:sldId id="644" r:id="rId62"/>
    <p:sldId id="889" r:id="rId63"/>
    <p:sldId id="771" r:id="rId64"/>
    <p:sldId id="890" r:id="rId65"/>
    <p:sldId id="772" r:id="rId66"/>
    <p:sldId id="773" r:id="rId67"/>
    <p:sldId id="774" r:id="rId68"/>
    <p:sldId id="775" r:id="rId69"/>
    <p:sldId id="893" r:id="rId70"/>
    <p:sldId id="776" r:id="rId71"/>
    <p:sldId id="873" r:id="rId72"/>
    <p:sldId id="877" r:id="rId73"/>
    <p:sldId id="777" r:id="rId74"/>
    <p:sldId id="778" r:id="rId75"/>
    <p:sldId id="779" r:id="rId76"/>
    <p:sldId id="872" r:id="rId77"/>
    <p:sldId id="874" r:id="rId78"/>
    <p:sldId id="875" r:id="rId79"/>
    <p:sldId id="876" r:id="rId80"/>
    <p:sldId id="780" r:id="rId81"/>
    <p:sldId id="878" r:id="rId82"/>
    <p:sldId id="894" r:id="rId83"/>
    <p:sldId id="879" r:id="rId84"/>
    <p:sldId id="887" r:id="rId85"/>
    <p:sldId id="888" r:id="rId86"/>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74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0243" name="Rectangle 3"/>
          <p:cNvSpPr>
            <a:spLocks noGrp="1" noChangeArrowheads="1"/>
          </p:cNvSpPr>
          <p:nvPr>
            <p:ph type="dt" sz="quarter"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0244" name="Rectangle 4"/>
          <p:cNvSpPr>
            <a:spLocks noGrp="1" noChangeArrowheads="1"/>
          </p:cNvSpPr>
          <p:nvPr>
            <p:ph type="ftr" sz="quarter" idx="2"/>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B8E8977C-5F80-467E-97B6-7DB5868C83D3}" type="slidenum">
              <a:rPr lang="it-IT"/>
              <a:pPr>
                <a:defRPr/>
              </a:pPr>
              <a:t>‹N›</a:t>
            </a:fld>
            <a:endParaRPr lang="it-IT"/>
          </a:p>
        </p:txBody>
      </p:sp>
    </p:spTree>
    <p:extLst>
      <p:ext uri="{BB962C8B-B14F-4D97-AF65-F5344CB8AC3E}">
        <p14:creationId xmlns:p14="http://schemas.microsoft.com/office/powerpoint/2010/main" val="3995915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DAB86238-63EF-4A1E-99AC-2488F305A6D1}" type="slidenum">
              <a:rPr lang="it-IT"/>
              <a:pPr>
                <a:defRPr/>
              </a:pPr>
              <a:t>‹N›</a:t>
            </a:fld>
            <a:endParaRPr lang="it-IT"/>
          </a:p>
        </p:txBody>
      </p:sp>
    </p:spTree>
    <p:extLst>
      <p:ext uri="{BB962C8B-B14F-4D97-AF65-F5344CB8AC3E}">
        <p14:creationId xmlns:p14="http://schemas.microsoft.com/office/powerpoint/2010/main" val="24075190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a:t>
            </a:fld>
            <a:endParaRPr lang="it-IT" smtClean="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4223224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miter lim="800000"/>
            <a:headEnd/>
            <a:tailEnd/>
          </a:ln>
        </p:spPr>
        <p:txBody>
          <a:bodyPr/>
          <a:lstStyle/>
          <a:p>
            <a:fld id="{1334A2D7-C250-4DE5-8D7F-211C5B82F37E}" type="slidenum">
              <a:rPr lang="it-IT" smtClean="0"/>
              <a:pPr/>
              <a:t>10</a:t>
            </a:fld>
            <a:endParaRPr lang="it-IT" smtClean="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618529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miter lim="800000"/>
            <a:headEnd/>
            <a:tailEnd/>
          </a:ln>
        </p:spPr>
        <p:txBody>
          <a:bodyPr/>
          <a:lstStyle/>
          <a:p>
            <a:fld id="{BE011561-E2F4-4BA4-A76F-689FBA17DCF2}" type="slidenum">
              <a:rPr lang="it-IT" smtClean="0"/>
              <a:pPr/>
              <a:t>11</a:t>
            </a:fld>
            <a:endParaRPr lang="it-IT" smtClean="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026361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miter lim="800000"/>
            <a:headEnd/>
            <a:tailEnd/>
          </a:ln>
        </p:spPr>
        <p:txBody>
          <a:bodyPr/>
          <a:lstStyle/>
          <a:p>
            <a:fld id="{3C277B14-A844-4037-8378-B163244D6B88}" type="slidenum">
              <a:rPr lang="it-IT" smtClean="0"/>
              <a:pPr/>
              <a:t>12</a:t>
            </a:fld>
            <a:endParaRPr lang="it-IT" smtClean="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74587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13</a:t>
            </a:fld>
            <a:endParaRPr lang="it-IT" smtClean="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952020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a:spLocks noGrp="1" noChangeArrowheads="1"/>
          </p:cNvSpPr>
          <p:nvPr>
            <p:ph type="sldNum" sz="quarter" idx="5"/>
          </p:nvPr>
        </p:nvSpPr>
        <p:spPr>
          <a:noFill/>
          <a:ln>
            <a:miter lim="800000"/>
            <a:headEnd/>
            <a:tailEnd/>
          </a:ln>
        </p:spPr>
        <p:txBody>
          <a:bodyPr/>
          <a:lstStyle/>
          <a:p>
            <a:fld id="{06E36D71-C184-437F-BF62-61B547854CAF}" type="slidenum">
              <a:rPr lang="it-IT" smtClean="0"/>
              <a:pPr/>
              <a:t>14</a:t>
            </a:fld>
            <a:endParaRPr lang="it-IT" smtClean="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044316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a:spLocks noGrp="1" noChangeArrowheads="1"/>
          </p:cNvSpPr>
          <p:nvPr>
            <p:ph type="sldNum" sz="quarter" idx="5"/>
          </p:nvPr>
        </p:nvSpPr>
        <p:spPr>
          <a:noFill/>
          <a:ln>
            <a:miter lim="800000"/>
            <a:headEnd/>
            <a:tailEnd/>
          </a:ln>
        </p:spPr>
        <p:txBody>
          <a:bodyPr/>
          <a:lstStyle/>
          <a:p>
            <a:fld id="{DF1419DF-2509-4790-8203-81A78FF20117}" type="slidenum">
              <a:rPr lang="it-IT" smtClean="0"/>
              <a:pPr/>
              <a:t>15</a:t>
            </a:fld>
            <a:endParaRPr lang="it-IT" smtClean="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400558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7"/>
          <p:cNvSpPr>
            <a:spLocks noGrp="1" noChangeArrowheads="1"/>
          </p:cNvSpPr>
          <p:nvPr>
            <p:ph type="sldNum" sz="quarter" idx="5"/>
          </p:nvPr>
        </p:nvSpPr>
        <p:spPr>
          <a:noFill/>
          <a:ln>
            <a:miter lim="800000"/>
            <a:headEnd/>
            <a:tailEnd/>
          </a:ln>
        </p:spPr>
        <p:txBody>
          <a:bodyPr/>
          <a:lstStyle/>
          <a:p>
            <a:fld id="{AD49F13E-2F72-4B8C-B59E-FC05C1EA8F0A}" type="slidenum">
              <a:rPr lang="it-IT" smtClean="0"/>
              <a:pPr/>
              <a:t>16</a:t>
            </a:fld>
            <a:endParaRPr lang="it-IT" smtClean="0"/>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056024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7"/>
          <p:cNvSpPr>
            <a:spLocks noGrp="1" noChangeArrowheads="1"/>
          </p:cNvSpPr>
          <p:nvPr>
            <p:ph type="sldNum" sz="quarter" idx="5"/>
          </p:nvPr>
        </p:nvSpPr>
        <p:spPr>
          <a:noFill/>
          <a:ln>
            <a:miter lim="800000"/>
            <a:headEnd/>
            <a:tailEnd/>
          </a:ln>
        </p:spPr>
        <p:txBody>
          <a:bodyPr/>
          <a:lstStyle/>
          <a:p>
            <a:fld id="{A9F4D9E1-C0A4-41C6-8722-AA2A3432CA62}" type="slidenum">
              <a:rPr lang="it-IT" smtClean="0"/>
              <a:pPr/>
              <a:t>17</a:t>
            </a:fld>
            <a:endParaRPr lang="it-IT" smtClean="0"/>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834896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a:ln>
            <a:miter lim="800000"/>
            <a:headEnd/>
            <a:tailEnd/>
          </a:ln>
        </p:spPr>
        <p:txBody>
          <a:bodyPr/>
          <a:lstStyle/>
          <a:p>
            <a:fld id="{07C78A2B-5B9C-4BB1-8033-9196BFF4C5B9}" type="slidenum">
              <a:rPr lang="it-IT" smtClean="0"/>
              <a:pPr/>
              <a:t>18</a:t>
            </a:fld>
            <a:endParaRPr lang="it-IT" smtClean="0"/>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0971712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a:spLocks noGrp="1" noChangeArrowheads="1"/>
          </p:cNvSpPr>
          <p:nvPr>
            <p:ph type="sldNum" sz="quarter" idx="5"/>
          </p:nvPr>
        </p:nvSpPr>
        <p:spPr>
          <a:noFill/>
          <a:ln>
            <a:miter lim="800000"/>
            <a:headEnd/>
            <a:tailEnd/>
          </a:ln>
        </p:spPr>
        <p:txBody>
          <a:bodyPr/>
          <a:lstStyle/>
          <a:p>
            <a:fld id="{228189C0-8F28-46C3-AC68-5F47ADD54386}" type="slidenum">
              <a:rPr lang="it-IT" smtClean="0"/>
              <a:pPr/>
              <a:t>19</a:t>
            </a:fld>
            <a:endParaRPr lang="it-IT" smtClean="0"/>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059516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miter lim="800000"/>
            <a:headEnd/>
            <a:tailEnd/>
          </a:ln>
        </p:spPr>
        <p:txBody>
          <a:bodyPr/>
          <a:lstStyle/>
          <a:p>
            <a:fld id="{171F19CD-092E-46A0-846F-0B5EA40C4D5B}" type="slidenum">
              <a:rPr lang="it-IT" smtClean="0"/>
              <a:pPr/>
              <a:t>2</a:t>
            </a:fld>
            <a:endParaRPr lang="it-IT" smtClean="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6802477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a:spLocks noGrp="1" noChangeArrowheads="1"/>
          </p:cNvSpPr>
          <p:nvPr>
            <p:ph type="sldNum" sz="quarter" idx="5"/>
          </p:nvPr>
        </p:nvSpPr>
        <p:spPr>
          <a:noFill/>
          <a:ln>
            <a:miter lim="800000"/>
            <a:headEnd/>
            <a:tailEnd/>
          </a:ln>
        </p:spPr>
        <p:txBody>
          <a:bodyPr/>
          <a:lstStyle/>
          <a:p>
            <a:fld id="{228189C0-8F28-46C3-AC68-5F47ADD54386}" type="slidenum">
              <a:rPr lang="it-IT" smtClean="0"/>
              <a:pPr/>
              <a:t>20</a:t>
            </a:fld>
            <a:endParaRPr lang="it-IT" smtClean="0"/>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64483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a:spLocks noGrp="1" noChangeArrowheads="1"/>
          </p:cNvSpPr>
          <p:nvPr>
            <p:ph type="sldNum" sz="quarter" idx="5"/>
          </p:nvPr>
        </p:nvSpPr>
        <p:spPr>
          <a:noFill/>
          <a:ln>
            <a:miter lim="800000"/>
            <a:headEnd/>
            <a:tailEnd/>
          </a:ln>
        </p:spPr>
        <p:txBody>
          <a:bodyPr/>
          <a:lstStyle/>
          <a:p>
            <a:fld id="{228189C0-8F28-46C3-AC68-5F47ADD54386}" type="slidenum">
              <a:rPr lang="it-IT" smtClean="0"/>
              <a:pPr/>
              <a:t>21</a:t>
            </a:fld>
            <a:endParaRPr lang="it-IT" smtClean="0"/>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644838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a:spLocks noGrp="1" noChangeArrowheads="1"/>
          </p:cNvSpPr>
          <p:nvPr>
            <p:ph type="sldNum" sz="quarter" idx="5"/>
          </p:nvPr>
        </p:nvSpPr>
        <p:spPr>
          <a:noFill/>
          <a:ln>
            <a:miter lim="800000"/>
            <a:headEnd/>
            <a:tailEnd/>
          </a:ln>
        </p:spPr>
        <p:txBody>
          <a:bodyPr/>
          <a:lstStyle/>
          <a:p>
            <a:fld id="{228189C0-8F28-46C3-AC68-5F47ADD54386}" type="slidenum">
              <a:rPr lang="it-IT" smtClean="0"/>
              <a:pPr/>
              <a:t>22</a:t>
            </a:fld>
            <a:endParaRPr lang="it-IT" smtClean="0"/>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644838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a:spLocks noGrp="1" noChangeArrowheads="1"/>
          </p:cNvSpPr>
          <p:nvPr>
            <p:ph type="sldNum" sz="quarter" idx="5"/>
          </p:nvPr>
        </p:nvSpPr>
        <p:spPr>
          <a:noFill/>
          <a:ln>
            <a:miter lim="800000"/>
            <a:headEnd/>
            <a:tailEnd/>
          </a:ln>
        </p:spPr>
        <p:txBody>
          <a:bodyPr/>
          <a:lstStyle/>
          <a:p>
            <a:fld id="{228189C0-8F28-46C3-AC68-5F47ADD54386}" type="slidenum">
              <a:rPr lang="it-IT" smtClean="0"/>
              <a:pPr/>
              <a:t>23</a:t>
            </a:fld>
            <a:endParaRPr lang="it-IT" smtClean="0"/>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4321797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7"/>
          <p:cNvSpPr>
            <a:spLocks noGrp="1" noChangeArrowheads="1"/>
          </p:cNvSpPr>
          <p:nvPr>
            <p:ph type="sldNum" sz="quarter" idx="5"/>
          </p:nvPr>
        </p:nvSpPr>
        <p:spPr>
          <a:noFill/>
          <a:ln>
            <a:miter lim="800000"/>
            <a:headEnd/>
            <a:tailEnd/>
          </a:ln>
        </p:spPr>
        <p:txBody>
          <a:bodyPr/>
          <a:lstStyle/>
          <a:p>
            <a:fld id="{6B947E4A-FF78-4D95-90FB-AA9B01F68DE9}" type="slidenum">
              <a:rPr lang="it-IT" smtClean="0"/>
              <a:pPr/>
              <a:t>24</a:t>
            </a:fld>
            <a:endParaRPr lang="it-IT" smtClean="0"/>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2534884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7"/>
          <p:cNvSpPr>
            <a:spLocks noGrp="1" noChangeArrowheads="1"/>
          </p:cNvSpPr>
          <p:nvPr>
            <p:ph type="sldNum" sz="quarter" idx="5"/>
          </p:nvPr>
        </p:nvSpPr>
        <p:spPr>
          <a:noFill/>
          <a:ln>
            <a:miter lim="800000"/>
            <a:headEnd/>
            <a:tailEnd/>
          </a:ln>
        </p:spPr>
        <p:txBody>
          <a:bodyPr/>
          <a:lstStyle/>
          <a:p>
            <a:fld id="{7070F22E-B31E-4726-AB1C-C50DA1433D76}" type="slidenum">
              <a:rPr lang="it-IT" smtClean="0"/>
              <a:pPr/>
              <a:t>25</a:t>
            </a:fld>
            <a:endParaRPr lang="it-IT" smtClean="0"/>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6484011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Rectangle 7"/>
          <p:cNvSpPr>
            <a:spLocks noGrp="1" noChangeArrowheads="1"/>
          </p:cNvSpPr>
          <p:nvPr>
            <p:ph type="sldNum" sz="quarter" idx="5"/>
          </p:nvPr>
        </p:nvSpPr>
        <p:spPr>
          <a:noFill/>
          <a:ln>
            <a:miter lim="800000"/>
            <a:headEnd/>
            <a:tailEnd/>
          </a:ln>
        </p:spPr>
        <p:txBody>
          <a:bodyPr/>
          <a:lstStyle/>
          <a:p>
            <a:fld id="{37B7F3CA-F928-4A46-877A-C668D6E6DC21}" type="slidenum">
              <a:rPr lang="it-IT" smtClean="0"/>
              <a:pPr/>
              <a:t>26</a:t>
            </a:fld>
            <a:endParaRPr lang="it-IT" smtClean="0"/>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9745971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7"/>
          <p:cNvSpPr>
            <a:spLocks noGrp="1" noChangeArrowheads="1"/>
          </p:cNvSpPr>
          <p:nvPr>
            <p:ph type="sldNum" sz="quarter" idx="5"/>
          </p:nvPr>
        </p:nvSpPr>
        <p:spPr>
          <a:noFill/>
          <a:ln>
            <a:miter lim="800000"/>
            <a:headEnd/>
            <a:tailEnd/>
          </a:ln>
        </p:spPr>
        <p:txBody>
          <a:bodyPr/>
          <a:lstStyle/>
          <a:p>
            <a:fld id="{9E1F9311-91B2-4218-823A-0F7CE3B425AA}" type="slidenum">
              <a:rPr lang="it-IT" smtClean="0"/>
              <a:pPr/>
              <a:t>27</a:t>
            </a:fld>
            <a:endParaRPr lang="it-IT" smtClean="0"/>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933348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F83D095A-004B-4A84-8960-AD0A2621284B}" type="slidenum">
              <a:rPr lang="it-IT" smtClean="0"/>
              <a:pPr/>
              <a:t>28</a:t>
            </a:fld>
            <a:endParaRPr lang="it-IT" smtClean="0"/>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3819879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7"/>
          <p:cNvSpPr>
            <a:spLocks noGrp="1" noChangeArrowheads="1"/>
          </p:cNvSpPr>
          <p:nvPr>
            <p:ph type="sldNum" sz="quarter" idx="5"/>
          </p:nvPr>
        </p:nvSpPr>
        <p:spPr>
          <a:noFill/>
          <a:ln>
            <a:miter lim="800000"/>
            <a:headEnd/>
            <a:tailEnd/>
          </a:ln>
        </p:spPr>
        <p:txBody>
          <a:bodyPr/>
          <a:lstStyle/>
          <a:p>
            <a:fld id="{C603E575-1154-469B-8E82-443FFF570246}" type="slidenum">
              <a:rPr lang="it-IT" smtClean="0"/>
              <a:pPr/>
              <a:t>29</a:t>
            </a:fld>
            <a:endParaRPr lang="it-IT" smtClean="0"/>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345542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miter lim="800000"/>
            <a:headEnd/>
            <a:tailEnd/>
          </a:ln>
        </p:spPr>
        <p:txBody>
          <a:bodyPr/>
          <a:lstStyle/>
          <a:p>
            <a:fld id="{1340429E-312E-4B00-AF90-DE7ECFF4766B}" type="slidenum">
              <a:rPr lang="it-IT" smtClean="0"/>
              <a:pPr/>
              <a:t>3</a:t>
            </a:fld>
            <a:endParaRPr lang="it-IT" smtClean="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521791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Rectangle 7"/>
          <p:cNvSpPr>
            <a:spLocks noGrp="1" noChangeArrowheads="1"/>
          </p:cNvSpPr>
          <p:nvPr>
            <p:ph type="sldNum" sz="quarter" idx="5"/>
          </p:nvPr>
        </p:nvSpPr>
        <p:spPr>
          <a:noFill/>
          <a:ln>
            <a:miter lim="800000"/>
            <a:headEnd/>
            <a:tailEnd/>
          </a:ln>
        </p:spPr>
        <p:txBody>
          <a:bodyPr/>
          <a:lstStyle/>
          <a:p>
            <a:fld id="{6C40DDC3-6A61-4C98-928D-937A2719B7BE}" type="slidenum">
              <a:rPr lang="it-IT" smtClean="0"/>
              <a:pPr/>
              <a:t>30</a:t>
            </a:fld>
            <a:endParaRPr lang="it-IT" smtClean="0"/>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6411818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7"/>
          <p:cNvSpPr>
            <a:spLocks noGrp="1" noChangeArrowheads="1"/>
          </p:cNvSpPr>
          <p:nvPr>
            <p:ph type="sldNum" sz="quarter" idx="5"/>
          </p:nvPr>
        </p:nvSpPr>
        <p:spPr>
          <a:noFill/>
          <a:ln>
            <a:miter lim="800000"/>
            <a:headEnd/>
            <a:tailEnd/>
          </a:ln>
        </p:spPr>
        <p:txBody>
          <a:bodyPr/>
          <a:lstStyle/>
          <a:p>
            <a:fld id="{037B9933-0F88-46A9-9D0F-9F7B125360A3}" type="slidenum">
              <a:rPr lang="it-IT" smtClean="0"/>
              <a:pPr/>
              <a:t>31</a:t>
            </a:fld>
            <a:endParaRPr lang="it-IT" smtClean="0"/>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5682928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7"/>
          <p:cNvSpPr>
            <a:spLocks noGrp="1" noChangeArrowheads="1"/>
          </p:cNvSpPr>
          <p:nvPr>
            <p:ph type="sldNum" sz="quarter" idx="5"/>
          </p:nvPr>
        </p:nvSpPr>
        <p:spPr>
          <a:noFill/>
          <a:ln>
            <a:miter lim="800000"/>
            <a:headEnd/>
            <a:tailEnd/>
          </a:ln>
        </p:spPr>
        <p:txBody>
          <a:bodyPr/>
          <a:lstStyle/>
          <a:p>
            <a:fld id="{08F64FE5-B107-49BB-9D91-AE06158AB9C7}" type="slidenum">
              <a:rPr lang="it-IT" smtClean="0"/>
              <a:pPr/>
              <a:t>32</a:t>
            </a:fld>
            <a:endParaRPr lang="it-IT" smtClean="0"/>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0407209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7"/>
          <p:cNvSpPr>
            <a:spLocks noGrp="1" noChangeArrowheads="1"/>
          </p:cNvSpPr>
          <p:nvPr>
            <p:ph type="sldNum" sz="quarter" idx="5"/>
          </p:nvPr>
        </p:nvSpPr>
        <p:spPr>
          <a:noFill/>
          <a:ln>
            <a:miter lim="800000"/>
            <a:headEnd/>
            <a:tailEnd/>
          </a:ln>
        </p:spPr>
        <p:txBody>
          <a:bodyPr/>
          <a:lstStyle/>
          <a:p>
            <a:fld id="{E1EAF9ED-F13F-4FE2-B877-9FAF90A5292B}" type="slidenum">
              <a:rPr lang="it-IT" smtClean="0"/>
              <a:pPr/>
              <a:t>33</a:t>
            </a:fld>
            <a:endParaRPr lang="it-IT" smtClean="0"/>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5977479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7"/>
          <p:cNvSpPr>
            <a:spLocks noGrp="1" noChangeArrowheads="1"/>
          </p:cNvSpPr>
          <p:nvPr>
            <p:ph type="sldNum" sz="quarter" idx="5"/>
          </p:nvPr>
        </p:nvSpPr>
        <p:spPr>
          <a:noFill/>
          <a:ln>
            <a:miter lim="800000"/>
            <a:headEnd/>
            <a:tailEnd/>
          </a:ln>
        </p:spPr>
        <p:txBody>
          <a:bodyPr/>
          <a:lstStyle/>
          <a:p>
            <a:fld id="{77EE143A-FE6E-4A47-9976-C9B299A43EDE}" type="slidenum">
              <a:rPr lang="it-IT" smtClean="0"/>
              <a:pPr/>
              <a:t>34</a:t>
            </a:fld>
            <a:endParaRPr lang="it-IT" smtClean="0"/>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9858294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7"/>
          <p:cNvSpPr>
            <a:spLocks noGrp="1" noChangeArrowheads="1"/>
          </p:cNvSpPr>
          <p:nvPr>
            <p:ph type="sldNum" sz="quarter" idx="5"/>
          </p:nvPr>
        </p:nvSpPr>
        <p:spPr>
          <a:noFill/>
          <a:ln>
            <a:miter lim="800000"/>
            <a:headEnd/>
            <a:tailEnd/>
          </a:ln>
        </p:spPr>
        <p:txBody>
          <a:bodyPr/>
          <a:lstStyle/>
          <a:p>
            <a:fld id="{74E1B576-5FE1-4966-888B-4BF5DC00FF04}" type="slidenum">
              <a:rPr lang="it-IT" smtClean="0"/>
              <a:pPr/>
              <a:t>35</a:t>
            </a:fld>
            <a:endParaRPr lang="it-IT" smtClean="0"/>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2916183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Rectangle 7"/>
          <p:cNvSpPr>
            <a:spLocks noGrp="1" noChangeArrowheads="1"/>
          </p:cNvSpPr>
          <p:nvPr>
            <p:ph type="sldNum" sz="quarter" idx="5"/>
          </p:nvPr>
        </p:nvSpPr>
        <p:spPr>
          <a:noFill/>
          <a:ln>
            <a:miter lim="800000"/>
            <a:headEnd/>
            <a:tailEnd/>
          </a:ln>
        </p:spPr>
        <p:txBody>
          <a:bodyPr/>
          <a:lstStyle/>
          <a:p>
            <a:fld id="{A7DDFD9D-6CBB-4D4E-8710-23C1A814CE1C}" type="slidenum">
              <a:rPr lang="it-IT" smtClean="0"/>
              <a:pPr/>
              <a:t>36</a:t>
            </a:fld>
            <a:endParaRPr lang="it-IT" smtClean="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5635651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7"/>
          <p:cNvSpPr>
            <a:spLocks noGrp="1" noChangeArrowheads="1"/>
          </p:cNvSpPr>
          <p:nvPr>
            <p:ph type="sldNum" sz="quarter" idx="5"/>
          </p:nvPr>
        </p:nvSpPr>
        <p:spPr>
          <a:noFill/>
          <a:ln>
            <a:miter lim="800000"/>
            <a:headEnd/>
            <a:tailEnd/>
          </a:ln>
        </p:spPr>
        <p:txBody>
          <a:bodyPr/>
          <a:lstStyle/>
          <a:p>
            <a:fld id="{51EE8DA0-203D-4011-892C-9BBB05A6ECA7}" type="slidenum">
              <a:rPr lang="it-IT" smtClean="0"/>
              <a:pPr/>
              <a:t>37</a:t>
            </a:fld>
            <a:endParaRPr lang="it-IT" smtClean="0"/>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4414007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7"/>
          <p:cNvSpPr>
            <a:spLocks noGrp="1" noChangeArrowheads="1"/>
          </p:cNvSpPr>
          <p:nvPr>
            <p:ph type="sldNum" sz="quarter" idx="5"/>
          </p:nvPr>
        </p:nvSpPr>
        <p:spPr>
          <a:noFill/>
          <a:ln>
            <a:miter lim="800000"/>
            <a:headEnd/>
            <a:tailEnd/>
          </a:ln>
        </p:spPr>
        <p:txBody>
          <a:bodyPr/>
          <a:lstStyle/>
          <a:p>
            <a:fld id="{15C626DB-FBF8-4DB5-A117-D76F47AD180A}" type="slidenum">
              <a:rPr lang="it-IT" smtClean="0"/>
              <a:pPr/>
              <a:t>38</a:t>
            </a:fld>
            <a:endParaRPr lang="it-IT" smtClean="0"/>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2172051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Rectangle 7"/>
          <p:cNvSpPr>
            <a:spLocks noGrp="1" noChangeArrowheads="1"/>
          </p:cNvSpPr>
          <p:nvPr>
            <p:ph type="sldNum" sz="quarter" idx="5"/>
          </p:nvPr>
        </p:nvSpPr>
        <p:spPr>
          <a:noFill/>
          <a:ln>
            <a:miter lim="800000"/>
            <a:headEnd/>
            <a:tailEnd/>
          </a:ln>
        </p:spPr>
        <p:txBody>
          <a:bodyPr/>
          <a:lstStyle/>
          <a:p>
            <a:fld id="{E070F6E7-F29C-4EE2-B5B1-C016BE2FAEBD}" type="slidenum">
              <a:rPr lang="it-IT" smtClean="0"/>
              <a:pPr/>
              <a:t>39</a:t>
            </a:fld>
            <a:endParaRPr lang="it-IT" smtClean="0"/>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696131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miter lim="800000"/>
            <a:headEnd/>
            <a:tailEnd/>
          </a:ln>
        </p:spPr>
        <p:txBody>
          <a:bodyPr/>
          <a:lstStyle/>
          <a:p>
            <a:fld id="{4877A6FB-EBC9-4C85-969A-257341FE4DE6}" type="slidenum">
              <a:rPr lang="it-IT" smtClean="0"/>
              <a:pPr/>
              <a:t>4</a:t>
            </a:fld>
            <a:endParaRPr lang="it-IT" smtClean="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0434062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Rectangle 7"/>
          <p:cNvSpPr>
            <a:spLocks noGrp="1" noChangeArrowheads="1"/>
          </p:cNvSpPr>
          <p:nvPr>
            <p:ph type="sldNum" sz="quarter" idx="5"/>
          </p:nvPr>
        </p:nvSpPr>
        <p:spPr>
          <a:noFill/>
          <a:ln>
            <a:miter lim="800000"/>
            <a:headEnd/>
            <a:tailEnd/>
          </a:ln>
        </p:spPr>
        <p:txBody>
          <a:bodyPr/>
          <a:lstStyle/>
          <a:p>
            <a:fld id="{A2CE0640-B327-4050-8879-F57B0A2CE9C4}" type="slidenum">
              <a:rPr lang="it-IT" smtClean="0"/>
              <a:pPr/>
              <a:t>40</a:t>
            </a:fld>
            <a:endParaRPr lang="it-IT" smtClean="0"/>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5773356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Rectangle 7"/>
          <p:cNvSpPr>
            <a:spLocks noGrp="1" noChangeArrowheads="1"/>
          </p:cNvSpPr>
          <p:nvPr>
            <p:ph type="sldNum" sz="quarter" idx="5"/>
          </p:nvPr>
        </p:nvSpPr>
        <p:spPr>
          <a:noFill/>
          <a:ln>
            <a:miter lim="800000"/>
            <a:headEnd/>
            <a:tailEnd/>
          </a:ln>
        </p:spPr>
        <p:txBody>
          <a:bodyPr/>
          <a:lstStyle/>
          <a:p>
            <a:fld id="{55762739-7480-4E8A-AB28-D40B5F213615}" type="slidenum">
              <a:rPr lang="it-IT" smtClean="0"/>
              <a:pPr/>
              <a:t>41</a:t>
            </a:fld>
            <a:endParaRPr lang="it-IT" smtClean="0"/>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1026167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Rectangle 7"/>
          <p:cNvSpPr>
            <a:spLocks noGrp="1" noChangeArrowheads="1"/>
          </p:cNvSpPr>
          <p:nvPr>
            <p:ph type="sldNum" sz="quarter" idx="5"/>
          </p:nvPr>
        </p:nvSpPr>
        <p:spPr>
          <a:noFill/>
          <a:ln>
            <a:miter lim="800000"/>
            <a:headEnd/>
            <a:tailEnd/>
          </a:ln>
        </p:spPr>
        <p:txBody>
          <a:bodyPr/>
          <a:lstStyle/>
          <a:p>
            <a:fld id="{E70258AA-95F4-42A6-B4DD-DF9693994EE7}" type="slidenum">
              <a:rPr lang="it-IT" smtClean="0"/>
              <a:pPr/>
              <a:t>42</a:t>
            </a:fld>
            <a:endParaRPr lang="it-IT" smtClean="0"/>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2323560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Rectangle 7"/>
          <p:cNvSpPr>
            <a:spLocks noGrp="1" noChangeArrowheads="1"/>
          </p:cNvSpPr>
          <p:nvPr>
            <p:ph type="sldNum" sz="quarter" idx="5"/>
          </p:nvPr>
        </p:nvSpPr>
        <p:spPr>
          <a:noFill/>
          <a:ln>
            <a:miter lim="800000"/>
            <a:headEnd/>
            <a:tailEnd/>
          </a:ln>
        </p:spPr>
        <p:txBody>
          <a:bodyPr/>
          <a:lstStyle/>
          <a:p>
            <a:fld id="{C0F63D25-F52F-4AB5-86A0-1260EF20BD95}" type="slidenum">
              <a:rPr lang="it-IT" smtClean="0"/>
              <a:pPr/>
              <a:t>43</a:t>
            </a:fld>
            <a:endParaRPr lang="it-IT" smtClean="0"/>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9754201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Rectangle 7"/>
          <p:cNvSpPr>
            <a:spLocks noGrp="1" noChangeArrowheads="1"/>
          </p:cNvSpPr>
          <p:nvPr>
            <p:ph type="sldNum" sz="quarter" idx="5"/>
          </p:nvPr>
        </p:nvSpPr>
        <p:spPr>
          <a:noFill/>
          <a:ln>
            <a:miter lim="800000"/>
            <a:headEnd/>
            <a:tailEnd/>
          </a:ln>
        </p:spPr>
        <p:txBody>
          <a:bodyPr/>
          <a:lstStyle/>
          <a:p>
            <a:fld id="{15A22574-A0DC-4524-B0D8-F893CB75FB61}" type="slidenum">
              <a:rPr lang="it-IT" smtClean="0"/>
              <a:pPr/>
              <a:t>44</a:t>
            </a:fld>
            <a:endParaRPr lang="it-IT" smtClean="0"/>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4904487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Rectangle 7"/>
          <p:cNvSpPr>
            <a:spLocks noGrp="1" noChangeArrowheads="1"/>
          </p:cNvSpPr>
          <p:nvPr>
            <p:ph type="sldNum" sz="quarter" idx="5"/>
          </p:nvPr>
        </p:nvSpPr>
        <p:spPr>
          <a:noFill/>
          <a:ln>
            <a:miter lim="800000"/>
            <a:headEnd/>
            <a:tailEnd/>
          </a:ln>
        </p:spPr>
        <p:txBody>
          <a:bodyPr/>
          <a:lstStyle/>
          <a:p>
            <a:fld id="{E56D58BC-123B-4D38-A8D2-7A1EC77BC99F}" type="slidenum">
              <a:rPr lang="it-IT" smtClean="0"/>
              <a:pPr/>
              <a:t>45</a:t>
            </a:fld>
            <a:endParaRPr lang="it-IT" smtClean="0"/>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4037644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Rectangle 7"/>
          <p:cNvSpPr>
            <a:spLocks noGrp="1" noChangeArrowheads="1"/>
          </p:cNvSpPr>
          <p:nvPr>
            <p:ph type="sldNum" sz="quarter" idx="5"/>
          </p:nvPr>
        </p:nvSpPr>
        <p:spPr>
          <a:noFill/>
          <a:ln>
            <a:miter lim="800000"/>
            <a:headEnd/>
            <a:tailEnd/>
          </a:ln>
        </p:spPr>
        <p:txBody>
          <a:bodyPr/>
          <a:lstStyle/>
          <a:p>
            <a:fld id="{FBF70CDE-B76D-47E1-ACFE-63457D687980}" type="slidenum">
              <a:rPr lang="it-IT" smtClean="0"/>
              <a:pPr/>
              <a:t>46</a:t>
            </a:fld>
            <a:endParaRPr lang="it-IT" smtClean="0"/>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8754909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Rectangle 7"/>
          <p:cNvSpPr>
            <a:spLocks noGrp="1" noChangeArrowheads="1"/>
          </p:cNvSpPr>
          <p:nvPr>
            <p:ph type="sldNum" sz="quarter" idx="5"/>
          </p:nvPr>
        </p:nvSpPr>
        <p:spPr>
          <a:noFill/>
          <a:ln>
            <a:miter lim="800000"/>
            <a:headEnd/>
            <a:tailEnd/>
          </a:ln>
        </p:spPr>
        <p:txBody>
          <a:bodyPr/>
          <a:lstStyle/>
          <a:p>
            <a:fld id="{E3FFDB4D-2E95-4353-97F7-17DB1374281D}" type="slidenum">
              <a:rPr lang="it-IT" smtClean="0"/>
              <a:pPr/>
              <a:t>47</a:t>
            </a:fld>
            <a:endParaRPr lang="it-IT" smtClean="0"/>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4681984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Rectangle 7"/>
          <p:cNvSpPr>
            <a:spLocks noGrp="1" noChangeArrowheads="1"/>
          </p:cNvSpPr>
          <p:nvPr>
            <p:ph type="sldNum" sz="quarter" idx="5"/>
          </p:nvPr>
        </p:nvSpPr>
        <p:spPr>
          <a:noFill/>
          <a:ln>
            <a:miter lim="800000"/>
            <a:headEnd/>
            <a:tailEnd/>
          </a:ln>
        </p:spPr>
        <p:txBody>
          <a:bodyPr/>
          <a:lstStyle/>
          <a:p>
            <a:fld id="{E013E672-0A06-4228-8632-F7DD7A7D6EC8}" type="slidenum">
              <a:rPr lang="it-IT" smtClean="0"/>
              <a:pPr/>
              <a:t>48</a:t>
            </a:fld>
            <a:endParaRPr lang="it-IT" smtClean="0"/>
          </a:p>
        </p:txBody>
      </p:sp>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2927554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5" name="Rectangle 7"/>
          <p:cNvSpPr>
            <a:spLocks noGrp="1" noChangeArrowheads="1"/>
          </p:cNvSpPr>
          <p:nvPr>
            <p:ph type="sldNum" sz="quarter" idx="5"/>
          </p:nvPr>
        </p:nvSpPr>
        <p:spPr>
          <a:noFill/>
          <a:ln>
            <a:miter lim="800000"/>
            <a:headEnd/>
            <a:tailEnd/>
          </a:ln>
        </p:spPr>
        <p:txBody>
          <a:bodyPr/>
          <a:lstStyle/>
          <a:p>
            <a:fld id="{9DB16BC2-E7EF-48A3-8260-E9159CCFB64C}" type="slidenum">
              <a:rPr lang="it-IT" smtClean="0"/>
              <a:pPr/>
              <a:t>49</a:t>
            </a:fld>
            <a:endParaRPr lang="it-IT" smtClean="0"/>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901516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miter lim="800000"/>
            <a:headEnd/>
            <a:tailEnd/>
          </a:ln>
        </p:spPr>
        <p:txBody>
          <a:bodyPr/>
          <a:lstStyle/>
          <a:p>
            <a:fld id="{4877A6FB-EBC9-4C85-969A-257341FE4DE6}" type="slidenum">
              <a:rPr lang="it-IT" smtClean="0"/>
              <a:pPr/>
              <a:t>5</a:t>
            </a:fld>
            <a:endParaRPr lang="it-IT" smtClean="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19554854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Rectangle 7"/>
          <p:cNvSpPr>
            <a:spLocks noGrp="1" noChangeArrowheads="1"/>
          </p:cNvSpPr>
          <p:nvPr>
            <p:ph type="sldNum" sz="quarter" idx="5"/>
          </p:nvPr>
        </p:nvSpPr>
        <p:spPr>
          <a:noFill/>
          <a:ln>
            <a:miter lim="800000"/>
            <a:headEnd/>
            <a:tailEnd/>
          </a:ln>
        </p:spPr>
        <p:txBody>
          <a:bodyPr/>
          <a:lstStyle/>
          <a:p>
            <a:fld id="{A2380DFD-8AA6-4D84-B1FD-EFF3AE8D2861}" type="slidenum">
              <a:rPr lang="it-IT" smtClean="0"/>
              <a:pPr/>
              <a:t>50</a:t>
            </a:fld>
            <a:endParaRPr lang="it-IT" smtClean="0"/>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01312722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Rectangle 7"/>
          <p:cNvSpPr>
            <a:spLocks noGrp="1" noChangeArrowheads="1"/>
          </p:cNvSpPr>
          <p:nvPr>
            <p:ph type="sldNum" sz="quarter" idx="5"/>
          </p:nvPr>
        </p:nvSpPr>
        <p:spPr>
          <a:noFill/>
          <a:ln>
            <a:miter lim="800000"/>
            <a:headEnd/>
            <a:tailEnd/>
          </a:ln>
        </p:spPr>
        <p:txBody>
          <a:bodyPr/>
          <a:lstStyle/>
          <a:p>
            <a:fld id="{26F984ED-824A-4349-AAB2-03503F443066}" type="slidenum">
              <a:rPr lang="it-IT" smtClean="0"/>
              <a:pPr/>
              <a:t>51</a:t>
            </a:fld>
            <a:endParaRPr lang="it-IT" smtClean="0"/>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0251876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Rectangle 7"/>
          <p:cNvSpPr>
            <a:spLocks noGrp="1" noChangeArrowheads="1"/>
          </p:cNvSpPr>
          <p:nvPr>
            <p:ph type="sldNum" sz="quarter" idx="5"/>
          </p:nvPr>
        </p:nvSpPr>
        <p:spPr>
          <a:noFill/>
          <a:ln>
            <a:miter lim="800000"/>
            <a:headEnd/>
            <a:tailEnd/>
          </a:ln>
        </p:spPr>
        <p:txBody>
          <a:bodyPr/>
          <a:lstStyle/>
          <a:p>
            <a:fld id="{95736E96-D59A-40EC-8CD4-B6CDD3A34073}" type="slidenum">
              <a:rPr lang="it-IT" smtClean="0"/>
              <a:pPr/>
              <a:t>52</a:t>
            </a:fld>
            <a:endParaRPr lang="it-IT" smtClean="0"/>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3615977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Rectangle 7"/>
          <p:cNvSpPr>
            <a:spLocks noGrp="1" noChangeArrowheads="1"/>
          </p:cNvSpPr>
          <p:nvPr>
            <p:ph type="sldNum" sz="quarter" idx="5"/>
          </p:nvPr>
        </p:nvSpPr>
        <p:spPr>
          <a:noFill/>
          <a:ln>
            <a:miter lim="800000"/>
            <a:headEnd/>
            <a:tailEnd/>
          </a:ln>
        </p:spPr>
        <p:txBody>
          <a:bodyPr/>
          <a:lstStyle/>
          <a:p>
            <a:fld id="{1EADD9DD-923B-4911-9859-4C5B84DAECFB}" type="slidenum">
              <a:rPr lang="it-IT" smtClean="0"/>
              <a:pPr/>
              <a:t>53</a:t>
            </a:fld>
            <a:endParaRPr lang="it-IT" smtClean="0"/>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42753296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5" name="Rectangle 7"/>
          <p:cNvSpPr>
            <a:spLocks noGrp="1" noChangeArrowheads="1"/>
          </p:cNvSpPr>
          <p:nvPr>
            <p:ph type="sldNum" sz="quarter" idx="5"/>
          </p:nvPr>
        </p:nvSpPr>
        <p:spPr>
          <a:noFill/>
          <a:ln>
            <a:miter lim="800000"/>
            <a:headEnd/>
            <a:tailEnd/>
          </a:ln>
        </p:spPr>
        <p:txBody>
          <a:bodyPr/>
          <a:lstStyle/>
          <a:p>
            <a:fld id="{556592E5-194E-45DA-A3DE-26729FBD39D4}" type="slidenum">
              <a:rPr lang="it-IT" smtClean="0"/>
              <a:pPr/>
              <a:t>54</a:t>
            </a:fld>
            <a:endParaRPr lang="it-IT" smtClean="0"/>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83446969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3" name="Rectangle 7"/>
          <p:cNvSpPr>
            <a:spLocks noGrp="1" noChangeArrowheads="1"/>
          </p:cNvSpPr>
          <p:nvPr>
            <p:ph type="sldNum" sz="quarter" idx="5"/>
          </p:nvPr>
        </p:nvSpPr>
        <p:spPr>
          <a:noFill/>
          <a:ln>
            <a:miter lim="800000"/>
            <a:headEnd/>
            <a:tailEnd/>
          </a:ln>
        </p:spPr>
        <p:txBody>
          <a:bodyPr/>
          <a:lstStyle/>
          <a:p>
            <a:fld id="{59FDBCB5-BA73-428D-A6C1-B96AD898C993}" type="slidenum">
              <a:rPr lang="it-IT" smtClean="0"/>
              <a:pPr/>
              <a:t>55</a:t>
            </a:fld>
            <a:endParaRPr lang="it-IT" smtClean="0"/>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87540639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7"/>
          <p:cNvSpPr>
            <a:spLocks noGrp="1" noChangeArrowheads="1"/>
          </p:cNvSpPr>
          <p:nvPr>
            <p:ph type="sldNum" sz="quarter" idx="5"/>
          </p:nvPr>
        </p:nvSpPr>
        <p:spPr>
          <a:noFill/>
          <a:ln>
            <a:miter lim="800000"/>
            <a:headEnd/>
            <a:tailEnd/>
          </a:ln>
        </p:spPr>
        <p:txBody>
          <a:bodyPr/>
          <a:lstStyle/>
          <a:p>
            <a:fld id="{3C86AF54-B8C9-4682-8BD5-2B95F3952B31}" type="slidenum">
              <a:rPr lang="it-IT" smtClean="0"/>
              <a:pPr/>
              <a:t>56</a:t>
            </a:fld>
            <a:endParaRPr lang="it-IT" smtClean="0"/>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7520477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Rectangle 7"/>
          <p:cNvSpPr>
            <a:spLocks noGrp="1" noChangeArrowheads="1"/>
          </p:cNvSpPr>
          <p:nvPr>
            <p:ph type="sldNum" sz="quarter" idx="5"/>
          </p:nvPr>
        </p:nvSpPr>
        <p:spPr>
          <a:noFill/>
          <a:ln>
            <a:miter lim="800000"/>
            <a:headEnd/>
            <a:tailEnd/>
          </a:ln>
        </p:spPr>
        <p:txBody>
          <a:bodyPr/>
          <a:lstStyle/>
          <a:p>
            <a:fld id="{8289F97E-85F4-4801-9B2E-0F4C9D4A5F71}" type="slidenum">
              <a:rPr lang="it-IT" smtClean="0"/>
              <a:pPr/>
              <a:t>57</a:t>
            </a:fld>
            <a:endParaRPr lang="it-IT" smtClean="0"/>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97714638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Rectangle 7"/>
          <p:cNvSpPr>
            <a:spLocks noGrp="1" noChangeArrowheads="1"/>
          </p:cNvSpPr>
          <p:nvPr>
            <p:ph type="sldNum" sz="quarter" idx="5"/>
          </p:nvPr>
        </p:nvSpPr>
        <p:spPr>
          <a:noFill/>
          <a:ln>
            <a:miter lim="800000"/>
            <a:headEnd/>
            <a:tailEnd/>
          </a:ln>
        </p:spPr>
        <p:txBody>
          <a:bodyPr/>
          <a:lstStyle/>
          <a:p>
            <a:fld id="{9E19EC1C-BA54-421B-912D-B2720E17A179}" type="slidenum">
              <a:rPr lang="it-IT" smtClean="0"/>
              <a:pPr/>
              <a:t>58</a:t>
            </a:fld>
            <a:endParaRPr lang="it-IT" smtClean="0"/>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6386789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Rectangle 7"/>
          <p:cNvSpPr>
            <a:spLocks noGrp="1" noChangeArrowheads="1"/>
          </p:cNvSpPr>
          <p:nvPr>
            <p:ph type="sldNum" sz="quarter" idx="5"/>
          </p:nvPr>
        </p:nvSpPr>
        <p:spPr>
          <a:noFill/>
          <a:ln>
            <a:miter lim="800000"/>
            <a:headEnd/>
            <a:tailEnd/>
          </a:ln>
        </p:spPr>
        <p:txBody>
          <a:bodyPr/>
          <a:lstStyle/>
          <a:p>
            <a:fld id="{9E19EC1C-BA54-421B-912D-B2720E17A179}" type="slidenum">
              <a:rPr lang="it-IT" smtClean="0"/>
              <a:pPr/>
              <a:t>59</a:t>
            </a:fld>
            <a:endParaRPr lang="it-IT" smtClean="0"/>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63867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miter lim="800000"/>
            <a:headEnd/>
            <a:tailEnd/>
          </a:ln>
        </p:spPr>
        <p:txBody>
          <a:bodyPr/>
          <a:lstStyle/>
          <a:p>
            <a:fld id="{26305367-F00D-483B-9829-2F8B09DB5098}" type="slidenum">
              <a:rPr lang="it-IT" smtClean="0"/>
              <a:pPr/>
              <a:t>6</a:t>
            </a:fld>
            <a:endParaRPr lang="it-IT" smtClean="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44409026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Rectangle 7"/>
          <p:cNvSpPr>
            <a:spLocks noGrp="1" noChangeArrowheads="1"/>
          </p:cNvSpPr>
          <p:nvPr>
            <p:ph type="sldNum" sz="quarter" idx="5"/>
          </p:nvPr>
        </p:nvSpPr>
        <p:spPr>
          <a:noFill/>
          <a:ln>
            <a:miter lim="800000"/>
            <a:headEnd/>
            <a:tailEnd/>
          </a:ln>
        </p:spPr>
        <p:txBody>
          <a:bodyPr/>
          <a:lstStyle/>
          <a:p>
            <a:fld id="{10138E63-35B3-4E58-9817-DB94CB6ECAD9}" type="slidenum">
              <a:rPr lang="it-IT" smtClean="0"/>
              <a:pPr/>
              <a:t>60</a:t>
            </a:fld>
            <a:endParaRPr lang="it-IT" smtClean="0"/>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93595829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Rectangle 7"/>
          <p:cNvSpPr>
            <a:spLocks noGrp="1" noChangeArrowheads="1"/>
          </p:cNvSpPr>
          <p:nvPr>
            <p:ph type="sldNum" sz="quarter" idx="5"/>
          </p:nvPr>
        </p:nvSpPr>
        <p:spPr>
          <a:noFill/>
          <a:ln>
            <a:miter lim="800000"/>
            <a:headEnd/>
            <a:tailEnd/>
          </a:ln>
        </p:spPr>
        <p:txBody>
          <a:bodyPr/>
          <a:lstStyle/>
          <a:p>
            <a:fld id="{6E047401-340B-4BF2-8346-0D13CABAE161}" type="slidenum">
              <a:rPr lang="it-IT" smtClean="0"/>
              <a:pPr/>
              <a:t>61</a:t>
            </a:fld>
            <a:endParaRPr lang="it-IT" smtClean="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2908803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89" name="Rectangle 7"/>
          <p:cNvSpPr>
            <a:spLocks noGrp="1" noChangeArrowheads="1"/>
          </p:cNvSpPr>
          <p:nvPr>
            <p:ph type="sldNum" sz="quarter" idx="5"/>
          </p:nvPr>
        </p:nvSpPr>
        <p:spPr>
          <a:noFill/>
          <a:ln>
            <a:miter lim="800000"/>
            <a:headEnd/>
            <a:tailEnd/>
          </a:ln>
        </p:spPr>
        <p:txBody>
          <a:bodyPr/>
          <a:lstStyle/>
          <a:p>
            <a:fld id="{2D7A2E3C-A25D-48B6-B6FA-5DBCC6E4BC72}" type="slidenum">
              <a:rPr lang="it-IT" smtClean="0"/>
              <a:pPr/>
              <a:t>62</a:t>
            </a:fld>
            <a:endParaRPr lang="it-IT" smtClean="0"/>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07316893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401ADD7-3EEB-4B74-BCAB-8AD46E6BCC47}" type="slidenum">
              <a:rPr lang="it-IT" sz="1200"/>
              <a:pPr algn="r"/>
              <a:t>63</a:t>
            </a:fld>
            <a:endParaRPr lang="it-IT" sz="1200"/>
          </a:p>
        </p:txBody>
      </p:sp>
      <p:sp>
        <p:nvSpPr>
          <p:cNvPr id="270339" name="Rectangle 2"/>
          <p:cNvSpPr>
            <a:spLocks noGrp="1" noRot="1" noChangeAspect="1" noChangeArrowheads="1" noTextEdit="1"/>
          </p:cNvSpPr>
          <p:nvPr>
            <p:ph type="sldImg"/>
          </p:nvPr>
        </p:nvSpPr>
        <p:spPr>
          <a:ln/>
        </p:spPr>
      </p:sp>
      <p:sp>
        <p:nvSpPr>
          <p:cNvPr id="270340"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65996879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401ADD7-3EEB-4B74-BCAB-8AD46E6BCC47}" type="slidenum">
              <a:rPr lang="it-IT" sz="1200"/>
              <a:pPr algn="r"/>
              <a:t>64</a:t>
            </a:fld>
            <a:endParaRPr lang="it-IT" sz="1200"/>
          </a:p>
        </p:txBody>
      </p:sp>
      <p:sp>
        <p:nvSpPr>
          <p:cNvPr id="270339" name="Rectangle 2"/>
          <p:cNvSpPr>
            <a:spLocks noGrp="1" noRot="1" noChangeAspect="1" noChangeArrowheads="1" noTextEdit="1"/>
          </p:cNvSpPr>
          <p:nvPr>
            <p:ph type="sldImg"/>
          </p:nvPr>
        </p:nvSpPr>
        <p:spPr>
          <a:ln/>
        </p:spPr>
      </p:sp>
      <p:sp>
        <p:nvSpPr>
          <p:cNvPr id="270340"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65996879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65</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24271745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66</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255935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67</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67151580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68</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69644675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69</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696446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miter lim="800000"/>
            <a:headEnd/>
            <a:tailEnd/>
          </a:ln>
        </p:spPr>
        <p:txBody>
          <a:bodyPr/>
          <a:lstStyle/>
          <a:p>
            <a:fld id="{1D186A10-B17A-479D-A744-AB0C6B94C32F}" type="slidenum">
              <a:rPr lang="it-IT" smtClean="0"/>
              <a:pPr/>
              <a:t>7</a:t>
            </a:fld>
            <a:endParaRPr lang="it-IT" smtClean="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422820650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70</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88088262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71</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55052666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72</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40487490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73</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38535316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74</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93146985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75</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8534232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76</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69140014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77</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27619806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78</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49002287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79</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978960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miter lim="800000"/>
            <a:headEnd/>
            <a:tailEnd/>
          </a:ln>
        </p:spPr>
        <p:txBody>
          <a:bodyPr/>
          <a:lstStyle/>
          <a:p>
            <a:fld id="{401ACBA4-93EA-41D5-B52D-96352D9C5B70}" type="slidenum">
              <a:rPr lang="it-IT" smtClean="0"/>
              <a:pPr/>
              <a:t>8</a:t>
            </a:fld>
            <a:endParaRPr lang="it-IT" smtClean="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86176500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80</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82985826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81</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2363558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82</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172363558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83</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66330752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84</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329626266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A48EBFE-9DF1-482E-B282-B7F2291AD6BC}" type="slidenum">
              <a:rPr lang="it-IT" sz="1200"/>
              <a:pPr algn="r"/>
              <a:t>85</a:t>
            </a:fld>
            <a:endParaRPr lang="it-IT" sz="120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374337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miter lim="800000"/>
            <a:headEnd/>
            <a:tailEnd/>
          </a:ln>
        </p:spPr>
        <p:txBody>
          <a:bodyPr/>
          <a:lstStyle/>
          <a:p>
            <a:fld id="{68C03E39-EE88-4D30-BAE5-CEC488C262C1}" type="slidenum">
              <a:rPr lang="it-IT" smtClean="0"/>
              <a:pPr/>
              <a:t>9</a:t>
            </a:fld>
            <a:endParaRPr lang="it-IT" smtClean="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pPr eaLnBrk="1" hangingPunct="1"/>
            <a:endParaRPr lang="it-IT" smtClean="0"/>
          </a:p>
        </p:txBody>
      </p:sp>
    </p:spTree>
    <p:extLst>
      <p:ext uri="{BB962C8B-B14F-4D97-AF65-F5344CB8AC3E}">
        <p14:creationId xmlns:p14="http://schemas.microsoft.com/office/powerpoint/2010/main" val="2163757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9B4EC50-9977-4A5B-92FD-B754D0A5761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4475B3E-B2AF-49EF-9AF6-65EAFD6FDEF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EB6A097-FEB2-4CE0-A9DB-097312A57FF5}"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245B3FD-AB5A-458C-9BCD-FA6C08CC10FE}"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1619CAF-6041-4073-A794-44E2FB6E2EF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6D2E9E3-9CF4-4816-99CE-1D26357ED854}"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C350F55-C2FF-4191-B6FC-4C0EB1F9D4A7}"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0BC080E0-A786-47BA-BD68-0DAA76E9260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B5989ED1-4E2D-4B7F-A463-C06671C2FF3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AFA1497-D3B0-43B5-B924-F5382590071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A6A0AC50-679C-4E44-9237-72B1E6B019E3}"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9B89F724-EC47-42F8-A69F-3F5877CDA62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08425"/>
          </a:xfrm>
          <a:prstGeom prst="rect">
            <a:avLst/>
          </a:prstGeom>
          <a:noFill/>
          <a:ln w="9525">
            <a:noFill/>
            <a:miter lim="800000"/>
            <a:headEnd/>
            <a:tailEnd/>
          </a:ln>
        </p:spPr>
        <p:txBody>
          <a:bodyPr>
            <a:spAutoFit/>
          </a:bodyPr>
          <a:lstStyle/>
          <a:p>
            <a:endParaRPr lang="it-IT" dirty="0"/>
          </a:p>
          <a:p>
            <a:r>
              <a:rPr lang="de-DE" sz="2800" dirty="0"/>
              <a:t>Fachsprache = das Mittel einer optimalen Verständigung über ein Fachgebiet unter Fachleuten. Sie ist gekennzeichnet durch einen spezifischen Fachwortschatz und spezielle Normen für die Auswahl, Verwendung und Frequenz gemeinsprachlicher lexikalischer und grammatischer Mittel. (</a:t>
            </a:r>
            <a:r>
              <a:rPr lang="de-DE" sz="2800" dirty="0" err="1"/>
              <a:t>Sandrini</a:t>
            </a:r>
            <a:r>
              <a:rPr lang="de-DE" sz="2800"/>
              <a:t> 1996)</a:t>
            </a:r>
          </a:p>
          <a:p>
            <a:endParaRPr lang="de-DE" sz="2800"/>
          </a:p>
          <a:p>
            <a:endParaRPr lang="it-IT" sz="2800"/>
          </a:p>
        </p:txBody>
      </p:sp>
    </p:spTree>
    <p:extLst>
      <p:ext uri="{BB962C8B-B14F-4D97-AF65-F5344CB8AC3E}">
        <p14:creationId xmlns:p14="http://schemas.microsoft.com/office/powerpoint/2010/main" val="35384546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94413"/>
          </a:xfrm>
          <a:prstGeom prst="rect">
            <a:avLst/>
          </a:prstGeom>
          <a:noFill/>
          <a:ln w="9525">
            <a:noFill/>
            <a:miter lim="800000"/>
            <a:headEnd/>
            <a:tailEnd/>
          </a:ln>
        </p:spPr>
        <p:txBody>
          <a:bodyPr>
            <a:spAutoFit/>
          </a:bodyPr>
          <a:lstStyle/>
          <a:p>
            <a:pPr>
              <a:defRPr/>
            </a:pPr>
            <a:r>
              <a:rPr lang="it-IT" sz="2800" dirty="0" err="1"/>
              <a:t>Angioplastie</a:t>
            </a:r>
            <a:endParaRPr lang="it-IT" sz="2800" dirty="0"/>
          </a:p>
          <a:p>
            <a:pPr>
              <a:defRPr/>
            </a:pPr>
            <a:endParaRPr lang="it-IT" sz="2800" dirty="0"/>
          </a:p>
          <a:p>
            <a:pPr>
              <a:defRPr/>
            </a:pPr>
            <a:r>
              <a:rPr lang="it-IT" sz="2800" dirty="0" err="1"/>
              <a:t>geschlossene</a:t>
            </a:r>
            <a:r>
              <a:rPr lang="it-IT" sz="2800" dirty="0"/>
              <a:t> </a:t>
            </a:r>
            <a:r>
              <a:rPr lang="it-IT" sz="2800" dirty="0" err="1"/>
              <a:t>perkutane</a:t>
            </a:r>
            <a:r>
              <a:rPr lang="it-IT" sz="2800" dirty="0"/>
              <a:t> (= </a:t>
            </a:r>
            <a:r>
              <a:rPr lang="it-IT" sz="2800" dirty="0" err="1"/>
              <a:t>perkutane</a:t>
            </a:r>
            <a:r>
              <a:rPr lang="it-IT" sz="2800" dirty="0"/>
              <a:t> </a:t>
            </a:r>
            <a:r>
              <a:rPr lang="it-IT" sz="2800" dirty="0" err="1"/>
              <a:t>transluminale</a:t>
            </a:r>
            <a:r>
              <a:rPr lang="it-IT" sz="2800" dirty="0"/>
              <a:t> [= PTA]) </a:t>
            </a:r>
            <a:r>
              <a:rPr lang="it-IT" sz="2800" dirty="0" err="1"/>
              <a:t>oder</a:t>
            </a:r>
            <a:r>
              <a:rPr lang="it-IT" sz="2800" dirty="0"/>
              <a:t> </a:t>
            </a:r>
            <a:r>
              <a:rPr lang="it-IT" sz="2800" dirty="0" err="1"/>
              <a:t>offene</a:t>
            </a:r>
            <a:r>
              <a:rPr lang="it-IT" sz="2800" dirty="0"/>
              <a:t> </a:t>
            </a:r>
            <a:r>
              <a:rPr lang="it-IT" sz="2800" dirty="0" err="1"/>
              <a:t>intraoperative</a:t>
            </a:r>
            <a:r>
              <a:rPr lang="it-IT" sz="2800" dirty="0"/>
              <a:t> </a:t>
            </a:r>
            <a:r>
              <a:rPr lang="it-IT" sz="2800" dirty="0" err="1"/>
              <a:t>Aufdehnung</a:t>
            </a:r>
            <a:r>
              <a:rPr lang="it-IT" sz="2800" dirty="0"/>
              <a:t> von </a:t>
            </a:r>
            <a:r>
              <a:rPr lang="it-IT" sz="2800" dirty="0" err="1"/>
              <a:t>Gefäßen</a:t>
            </a:r>
            <a:r>
              <a:rPr lang="it-IT" sz="2800" dirty="0"/>
              <a:t> </a:t>
            </a:r>
            <a:r>
              <a:rPr lang="it-IT" sz="2800" dirty="0" err="1"/>
              <a:t>mit</a:t>
            </a:r>
            <a:r>
              <a:rPr lang="it-IT" sz="2800" dirty="0"/>
              <a:t> </a:t>
            </a:r>
            <a:r>
              <a:rPr lang="it-IT" sz="2800" dirty="0" err="1"/>
              <a:t>Hilfe</a:t>
            </a:r>
            <a:r>
              <a:rPr lang="it-IT" sz="2800" dirty="0"/>
              <a:t> </a:t>
            </a:r>
            <a:r>
              <a:rPr lang="it-IT" sz="2800" dirty="0" err="1"/>
              <a:t>koaxialer</a:t>
            </a:r>
            <a:r>
              <a:rPr lang="it-IT" sz="2800" dirty="0"/>
              <a:t> </a:t>
            </a:r>
            <a:r>
              <a:rPr lang="it-IT" sz="2800" dirty="0" err="1"/>
              <a:t>Katheter</a:t>
            </a:r>
            <a:r>
              <a:rPr lang="it-IT" sz="2800" dirty="0"/>
              <a:t> (</a:t>
            </a:r>
            <a:r>
              <a:rPr lang="it-IT" sz="2800" dirty="0" err="1"/>
              <a:t>ursprüngliche</a:t>
            </a:r>
            <a:r>
              <a:rPr lang="it-IT" sz="2800" dirty="0"/>
              <a:t> = </a:t>
            </a:r>
            <a:r>
              <a:rPr lang="it-IT" sz="2800" cap="small" dirty="0" err="1"/>
              <a:t>Dotter</a:t>
            </a:r>
            <a:r>
              <a:rPr lang="it-IT" sz="2800" dirty="0" err="1"/>
              <a:t>-Technik</a:t>
            </a:r>
            <a:r>
              <a:rPr lang="it-IT" sz="2800" dirty="0"/>
              <a:t>) </a:t>
            </a:r>
            <a:r>
              <a:rPr lang="it-IT" sz="2800" dirty="0" err="1"/>
              <a:t>oder</a:t>
            </a:r>
            <a:r>
              <a:rPr lang="it-IT" sz="2800" dirty="0"/>
              <a:t> – </a:t>
            </a:r>
            <a:r>
              <a:rPr lang="it-IT" sz="2800" dirty="0" err="1"/>
              <a:t>heute</a:t>
            </a:r>
            <a:r>
              <a:rPr lang="it-IT" sz="2800" dirty="0"/>
              <a:t> </a:t>
            </a:r>
            <a:r>
              <a:rPr lang="it-IT" sz="2800" dirty="0" err="1"/>
              <a:t>meist</a:t>
            </a:r>
            <a:r>
              <a:rPr lang="it-IT" sz="2800" dirty="0"/>
              <a:t> – </a:t>
            </a:r>
            <a:r>
              <a:rPr lang="it-IT" sz="2800" dirty="0" err="1"/>
              <a:t>mittels</a:t>
            </a:r>
            <a:r>
              <a:rPr lang="it-IT" sz="2800" dirty="0"/>
              <a:t> </a:t>
            </a:r>
            <a:r>
              <a:rPr lang="it-IT" sz="2800" dirty="0" err="1"/>
              <a:t>Ballonkatheters</a:t>
            </a:r>
            <a:r>
              <a:rPr lang="it-IT" sz="2800" dirty="0"/>
              <a:t> (</a:t>
            </a:r>
            <a:r>
              <a:rPr lang="it-IT" sz="2800" cap="small" dirty="0" err="1"/>
              <a:t>Grüntzig</a:t>
            </a:r>
            <a:r>
              <a:rPr lang="it-IT" sz="2800" dirty="0"/>
              <a:t>), </a:t>
            </a:r>
            <a:r>
              <a:rPr lang="it-IT" sz="2800" dirty="0" err="1"/>
              <a:t>evtl</a:t>
            </a:r>
            <a:r>
              <a:rPr lang="it-IT" sz="2800" dirty="0"/>
              <a:t>. </a:t>
            </a:r>
            <a:r>
              <a:rPr lang="it-IT" sz="2800" dirty="0" err="1"/>
              <a:t>als</a:t>
            </a:r>
            <a:r>
              <a:rPr lang="it-IT" sz="2800" dirty="0"/>
              <a:t> </a:t>
            </a:r>
            <a:r>
              <a:rPr lang="it-IT" sz="2800" dirty="0" err="1"/>
              <a:t>Zusatzmaßnahme</a:t>
            </a:r>
            <a:r>
              <a:rPr lang="it-IT" sz="2800" dirty="0"/>
              <a:t> bei </a:t>
            </a:r>
            <a:r>
              <a:rPr lang="it-IT" sz="2800" dirty="0" err="1"/>
              <a:t>einer</a:t>
            </a:r>
            <a:r>
              <a:rPr lang="it-IT" sz="2800" dirty="0"/>
              <a:t> </a:t>
            </a:r>
            <a:r>
              <a:rPr lang="it-IT" sz="2800" dirty="0" err="1"/>
              <a:t>Gefäßoperation</a:t>
            </a:r>
            <a:r>
              <a:rPr lang="it-IT" sz="2800" dirty="0"/>
              <a:t>. – </a:t>
            </a:r>
            <a:r>
              <a:rPr lang="it-IT" sz="2800" dirty="0" err="1"/>
              <a:t>Auch</a:t>
            </a:r>
            <a:r>
              <a:rPr lang="it-IT" sz="2800" dirty="0"/>
              <a:t> </a:t>
            </a:r>
            <a:r>
              <a:rPr lang="it-IT" sz="2800" dirty="0" err="1"/>
              <a:t>als</a:t>
            </a:r>
            <a:r>
              <a:rPr lang="it-IT" sz="2800" dirty="0"/>
              <a:t> </a:t>
            </a:r>
            <a:r>
              <a:rPr lang="it-IT" sz="2800" dirty="0" err="1"/>
              <a:t>perkutane</a:t>
            </a:r>
            <a:r>
              <a:rPr lang="it-IT" sz="2800" dirty="0"/>
              <a:t> </a:t>
            </a:r>
            <a:r>
              <a:rPr lang="it-IT" sz="2800" dirty="0" err="1"/>
              <a:t>transluminale</a:t>
            </a:r>
            <a:r>
              <a:rPr lang="it-IT" sz="2800" dirty="0"/>
              <a:t> </a:t>
            </a:r>
            <a:r>
              <a:rPr lang="it-IT" sz="2800" dirty="0" err="1"/>
              <a:t>koronare</a:t>
            </a:r>
            <a:r>
              <a:rPr lang="it-IT" sz="2800" dirty="0"/>
              <a:t> A. (PTCA) </a:t>
            </a:r>
            <a:r>
              <a:rPr lang="it-IT" sz="2800" dirty="0" err="1"/>
              <a:t>zur</a:t>
            </a:r>
            <a:r>
              <a:rPr lang="it-IT" sz="2800" dirty="0"/>
              <a:t> </a:t>
            </a:r>
            <a:r>
              <a:rPr lang="it-IT" sz="2800" dirty="0" err="1"/>
              <a:t>Dehnung</a:t>
            </a:r>
            <a:r>
              <a:rPr lang="it-IT" sz="2800" dirty="0"/>
              <a:t> von </a:t>
            </a:r>
            <a:r>
              <a:rPr lang="it-IT" sz="2800" dirty="0" err="1"/>
              <a:t>Stenosen</a:t>
            </a:r>
            <a:r>
              <a:rPr lang="it-IT" sz="2800" dirty="0"/>
              <a:t> </a:t>
            </a:r>
            <a:r>
              <a:rPr lang="it-IT" sz="2800" dirty="0" err="1"/>
              <a:t>der</a:t>
            </a:r>
            <a:r>
              <a:rPr lang="it-IT" sz="2800" dirty="0"/>
              <a:t> </a:t>
            </a:r>
            <a:r>
              <a:rPr lang="it-IT" sz="2800" dirty="0" err="1"/>
              <a:t>Herzkranzgefäße</a:t>
            </a:r>
            <a:r>
              <a:rPr lang="it-IT" sz="2800" dirty="0"/>
              <a:t> (= </a:t>
            </a:r>
            <a:r>
              <a:rPr lang="it-IT" sz="2800" dirty="0" err="1"/>
              <a:t>Koronarangioplastie</a:t>
            </a:r>
            <a:r>
              <a:rPr lang="it-IT" sz="2800" dirty="0"/>
              <a:t>). – </a:t>
            </a:r>
            <a:r>
              <a:rPr lang="it-IT" sz="2800" dirty="0" err="1"/>
              <a:t>Neuerdings</a:t>
            </a:r>
            <a:r>
              <a:rPr lang="it-IT" sz="2800" dirty="0"/>
              <a:t> </a:t>
            </a:r>
            <a:r>
              <a:rPr lang="it-IT" sz="2800" dirty="0" err="1"/>
              <a:t>auch</a:t>
            </a:r>
            <a:r>
              <a:rPr lang="it-IT" sz="2800" dirty="0"/>
              <a:t> </a:t>
            </a:r>
            <a:r>
              <a:rPr lang="it-IT" sz="2800" dirty="0" err="1"/>
              <a:t>mit</a:t>
            </a:r>
            <a:r>
              <a:rPr lang="it-IT" sz="2800" dirty="0"/>
              <a:t> Laser- u. </a:t>
            </a:r>
            <a:r>
              <a:rPr lang="it-IT" sz="2800" dirty="0" err="1"/>
              <a:t>diversen</a:t>
            </a:r>
            <a:r>
              <a:rPr lang="it-IT" sz="2800" dirty="0"/>
              <a:t> </a:t>
            </a:r>
            <a:r>
              <a:rPr lang="it-IT" sz="2800" dirty="0" err="1"/>
              <a:t>anderen</a:t>
            </a:r>
            <a:r>
              <a:rPr lang="it-IT" sz="2800" dirty="0"/>
              <a:t> </a:t>
            </a:r>
            <a:r>
              <a:rPr lang="it-IT" sz="2800" dirty="0" err="1"/>
              <a:t>Techniken</a:t>
            </a:r>
            <a:r>
              <a:rPr lang="it-IT" sz="2800" dirty="0"/>
              <a:t> </a:t>
            </a:r>
            <a:r>
              <a:rPr lang="it-IT" sz="2800" dirty="0" err="1"/>
              <a:t>möglich</a:t>
            </a:r>
            <a:r>
              <a:rPr lang="it-IT" sz="2800" dirty="0"/>
              <a:t>.</a:t>
            </a:r>
          </a:p>
          <a:p>
            <a:pPr>
              <a:defRPr/>
            </a:pPr>
            <a:endParaRPr lang="it-IT" sz="2800" dirty="0"/>
          </a:p>
          <a:p>
            <a:pPr>
              <a:defRPr/>
            </a:pPr>
            <a:r>
              <a:rPr lang="it-IT" sz="2800" dirty="0"/>
              <a:t>(Roche </a:t>
            </a:r>
            <a:r>
              <a:rPr lang="it-IT" sz="2800" dirty="0" err="1"/>
              <a:t>Lexikon</a:t>
            </a:r>
            <a:r>
              <a:rPr lang="it-IT" sz="2800" dirty="0"/>
              <a:t> </a:t>
            </a:r>
            <a:r>
              <a:rPr lang="it-IT" sz="2800" dirty="0" err="1"/>
              <a:t>Medizin</a:t>
            </a:r>
            <a:r>
              <a:rPr lang="it-IT" sz="2800" dirty="0"/>
              <a:t>)</a:t>
            </a:r>
            <a:endParaRPr lang="it-IT"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494463"/>
          </a:xfrm>
          <a:prstGeom prst="rect">
            <a:avLst/>
          </a:prstGeom>
          <a:noFill/>
          <a:ln w="9525">
            <a:noFill/>
            <a:miter lim="800000"/>
            <a:headEnd/>
            <a:tailEnd/>
          </a:ln>
        </p:spPr>
        <p:txBody>
          <a:bodyPr>
            <a:spAutoFit/>
          </a:bodyPr>
          <a:lstStyle/>
          <a:p>
            <a:r>
              <a:rPr lang="it-IT" sz="2600" b="1"/>
              <a:t>L'angioplastica coronarica e lo stent: </a:t>
            </a:r>
            <a:r>
              <a:rPr lang="it-IT" sz="2600"/>
              <a:t>si tratta del piu' comune trattamento attualmente utilizzato per curare l'aterosclerosi coronarica. Si avvale dell'utilizzo di molteplici strumenti appositamente ideati e realizzati e puo' essere effettuata subito dopo la coronarografia, utilizzando la stessa via di accesso arterioso. Solitamente, in assenza di eventuali complicanze, il paziente sottoposto ad angioplastica coronarica puo' essere dimesso il giorno successivo alla procedura. Lo stent coronarico (“bare metal stent” o “drug eluting stent”) e' un dispositivo che viene utilizzato di solito dopo la dilatazione dell'arteria coronarica con il palloncino. Non e' suscettibile di fenomeni di rigetto in quanto costruito con materiali biocompatibili. Lo scopo dello stent e' quello di ridurre la possibilita' che la coronaria si ostruisca di nuovo dopo la angioplastica semplice.</a:t>
            </a:r>
          </a:p>
          <a:p>
            <a:r>
              <a:rPr lang="it-IT" sz="2600"/>
              <a:t>(Istituto Sant’Ambrogio Milano)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2678113"/>
          </a:xfrm>
          <a:prstGeom prst="rect">
            <a:avLst/>
          </a:prstGeom>
          <a:noFill/>
          <a:ln w="9525">
            <a:noFill/>
            <a:miter lim="800000"/>
            <a:headEnd/>
            <a:tailEnd/>
          </a:ln>
        </p:spPr>
        <p:txBody>
          <a:bodyPr>
            <a:spAutoFit/>
          </a:bodyPr>
          <a:lstStyle/>
          <a:p>
            <a:r>
              <a:rPr lang="de-DE" sz="2800"/>
              <a:t>Die Fachtextsorte ist ein Bildungsmuster für die geistig-sprachliche Verarbeitung eines tätigkeitsspezifischen Sachverhalts, das in Abhängigkeit vom Spezialisierungsgrad von kommunikativen Normen bestimmt ist, die einzelsprachlich unterschiedlich ausgeprägt sein können. (Gläser 1990)</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6048375"/>
          </a:xfrm>
          <a:prstGeom prst="rect">
            <a:avLst/>
          </a:prstGeom>
          <a:noFill/>
          <a:ln w="9525">
            <a:noFill/>
            <a:miter lim="800000"/>
            <a:headEnd/>
            <a:tailEnd/>
          </a:ln>
        </p:spPr>
        <p:txBody>
          <a:bodyPr>
            <a:spAutoFit/>
          </a:bodyPr>
          <a:lstStyle/>
          <a:p>
            <a:pPr lvl="2" algn="just">
              <a:lnSpc>
                <a:spcPct val="96000"/>
              </a:lnSpc>
            </a:pPr>
            <a:endParaRPr lang="it-IT"/>
          </a:p>
          <a:p>
            <a:r>
              <a:rPr lang="de-DE" sz="2800"/>
              <a:t>Fachtextsorten = Subklasse von Fachtexten, die sich aus der Erfüllung einer (bestimmten Erfordernissen der Fachkommunikation entsprechenden) Klasse von Kommunikationsaufgaben und damit verbundenen  </a:t>
            </a:r>
          </a:p>
          <a:p>
            <a:r>
              <a:rPr lang="de-DE" sz="2800"/>
              <a:t>-zielen herausgebildet hat und deren Elemente, die jeweiligen Fachtextextexemplare, durch ein Minimum invarianter, konstitutiver (und damit auch obligatorischer) Merkmale gekennzeichnet sind, die ihrerseits aus der (wenn auch unterschiedlich ausgeprägter) Realisierung aufgaben- und zieldeterminierter sowie kulturgebundener Anforderungen an die jeweiligen Textexemplare hervorgegangen sind. (Migogue &amp; Weber 1992)</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954088"/>
          </a:xfrm>
          <a:prstGeom prst="rect">
            <a:avLst/>
          </a:prstGeom>
          <a:noFill/>
          <a:ln w="9525">
            <a:noFill/>
            <a:miter lim="800000"/>
            <a:headEnd/>
            <a:tailEnd/>
          </a:ln>
        </p:spPr>
        <p:txBody>
          <a:bodyPr>
            <a:spAutoFit/>
          </a:bodyPr>
          <a:lstStyle/>
          <a:p>
            <a:r>
              <a:rPr lang="it-IT" sz="2800" b="1" dirty="0" err="1"/>
              <a:t>Wortbildungsmorphologie</a:t>
            </a:r>
            <a:endParaRPr lang="it-IT" sz="2800" b="1" dirty="0"/>
          </a:p>
          <a:p>
            <a:endParaRPr lang="it-IT" sz="2800" dirty="0"/>
          </a:p>
        </p:txBody>
      </p:sp>
      <p:sp>
        <p:nvSpPr>
          <p:cNvPr id="2" name="CasellaDiTesto 1"/>
          <p:cNvSpPr txBox="1">
            <a:spLocks noChangeArrowheads="1"/>
          </p:cNvSpPr>
          <p:nvPr/>
        </p:nvSpPr>
        <p:spPr bwMode="auto">
          <a:xfrm>
            <a:off x="381000" y="1989138"/>
            <a:ext cx="8229600" cy="954107"/>
          </a:xfrm>
          <a:prstGeom prst="rect">
            <a:avLst/>
          </a:prstGeom>
          <a:noFill/>
          <a:ln w="9525">
            <a:noFill/>
            <a:miter lim="800000"/>
            <a:headEnd/>
            <a:tailEnd/>
          </a:ln>
        </p:spPr>
        <p:txBody>
          <a:bodyPr>
            <a:spAutoFit/>
          </a:bodyPr>
          <a:lstStyle/>
          <a:p>
            <a:r>
              <a:rPr lang="it-IT" sz="2800" dirty="0" err="1"/>
              <a:t>Datenüberwachungskommittee</a:t>
            </a:r>
            <a:r>
              <a:rPr lang="it-IT" sz="2800" dirty="0"/>
              <a:t> = comitato di monitoraggio dei dati</a:t>
            </a:r>
          </a:p>
        </p:txBody>
      </p:sp>
      <p:sp>
        <p:nvSpPr>
          <p:cNvPr id="3" name="CasellaDiTesto 2"/>
          <p:cNvSpPr txBox="1">
            <a:spLocks noChangeArrowheads="1"/>
          </p:cNvSpPr>
          <p:nvPr/>
        </p:nvSpPr>
        <p:spPr bwMode="auto">
          <a:xfrm>
            <a:off x="381000" y="3789363"/>
            <a:ext cx="8229600" cy="523220"/>
          </a:xfrm>
          <a:prstGeom prst="rect">
            <a:avLst/>
          </a:prstGeom>
          <a:noFill/>
          <a:ln w="9525">
            <a:noFill/>
            <a:miter lim="800000"/>
            <a:headEnd/>
            <a:tailEnd/>
          </a:ln>
        </p:spPr>
        <p:txBody>
          <a:bodyPr>
            <a:spAutoFit/>
          </a:bodyPr>
          <a:lstStyle/>
          <a:p>
            <a:r>
              <a:rPr lang="it-IT" sz="2800" dirty="0" err="1"/>
              <a:t>Unabhängiges</a:t>
            </a:r>
            <a:r>
              <a:rPr lang="it-IT" sz="2800" dirty="0"/>
              <a:t> </a:t>
            </a:r>
            <a:r>
              <a:rPr lang="it-IT" sz="2800" dirty="0" err="1"/>
              <a:t>Datenüberwachungskommittee</a:t>
            </a:r>
            <a:r>
              <a:rPr lang="it-IT" sz="2800" dirty="0"/>
              <a:t> </a:t>
            </a:r>
          </a:p>
        </p:txBody>
      </p:sp>
      <p:sp>
        <p:nvSpPr>
          <p:cNvPr id="4" name="CasellaDiTesto 3"/>
          <p:cNvSpPr txBox="1">
            <a:spLocks noChangeArrowheads="1"/>
          </p:cNvSpPr>
          <p:nvPr/>
        </p:nvSpPr>
        <p:spPr bwMode="auto">
          <a:xfrm>
            <a:off x="468313" y="4941888"/>
            <a:ext cx="7775575" cy="1815882"/>
          </a:xfrm>
          <a:prstGeom prst="rect">
            <a:avLst/>
          </a:prstGeom>
          <a:noFill/>
          <a:ln w="9525">
            <a:noFill/>
            <a:miter lim="800000"/>
            <a:headEnd/>
            <a:tailEnd/>
          </a:ln>
        </p:spPr>
        <p:txBody>
          <a:bodyPr>
            <a:spAutoFit/>
          </a:bodyPr>
          <a:lstStyle/>
          <a:p>
            <a:r>
              <a:rPr lang="it-IT" sz="2800" dirty="0" err="1"/>
              <a:t>Leichtgewichtiges</a:t>
            </a:r>
            <a:r>
              <a:rPr lang="it-IT" sz="2800" dirty="0"/>
              <a:t> </a:t>
            </a:r>
            <a:r>
              <a:rPr lang="it-IT" sz="2800" dirty="0" err="1"/>
              <a:t>Motorgehäuse</a:t>
            </a:r>
            <a:r>
              <a:rPr lang="it-IT" sz="2800" dirty="0"/>
              <a:t> </a:t>
            </a:r>
          </a:p>
          <a:p>
            <a:r>
              <a:rPr lang="it-IT" sz="2800" dirty="0" err="1"/>
              <a:t>Embryonale</a:t>
            </a:r>
            <a:r>
              <a:rPr lang="it-IT" sz="2800" dirty="0"/>
              <a:t> </a:t>
            </a:r>
            <a:r>
              <a:rPr lang="it-IT" sz="2800" dirty="0" err="1" smtClean="0"/>
              <a:t>Teilungsstadien</a:t>
            </a:r>
            <a:endParaRPr lang="it-IT" sz="2800" dirty="0" smtClean="0"/>
          </a:p>
          <a:p>
            <a:r>
              <a:rPr lang="it-IT" sz="2800" dirty="0"/>
              <a:t>Positive/negative </a:t>
            </a:r>
            <a:r>
              <a:rPr lang="it-IT" sz="2800" dirty="0" err="1"/>
              <a:t>Ladungsträger</a:t>
            </a:r>
            <a:endParaRPr lang="it-IT" sz="2800" dirty="0"/>
          </a:p>
          <a:p>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P spid="2" grpId="0"/>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186363"/>
          </a:xfrm>
          <a:prstGeom prst="rect">
            <a:avLst/>
          </a:prstGeom>
          <a:noFill/>
          <a:ln w="9525">
            <a:noFill/>
            <a:miter lim="800000"/>
            <a:headEnd/>
            <a:tailEnd/>
          </a:ln>
        </p:spPr>
        <p:txBody>
          <a:bodyPr>
            <a:spAutoFit/>
          </a:bodyPr>
          <a:lstStyle/>
          <a:p>
            <a:pPr lvl="2" algn="just">
              <a:lnSpc>
                <a:spcPct val="96000"/>
              </a:lnSpc>
              <a:defRPr/>
            </a:pPr>
            <a:endParaRPr lang="it-IT" dirty="0"/>
          </a:p>
          <a:p>
            <a:pPr>
              <a:defRPr/>
            </a:pPr>
            <a:r>
              <a:rPr lang="de-DE" sz="2800" dirty="0" err="1"/>
              <a:t>Formazione</a:t>
            </a:r>
            <a:r>
              <a:rPr lang="de-DE" sz="2800" dirty="0"/>
              <a:t> </a:t>
            </a:r>
            <a:r>
              <a:rPr lang="de-DE" sz="2800" dirty="0" err="1"/>
              <a:t>dei</a:t>
            </a:r>
            <a:r>
              <a:rPr lang="de-DE" sz="2800" dirty="0"/>
              <a:t> </a:t>
            </a:r>
            <a:r>
              <a:rPr lang="de-DE" sz="2800" dirty="0" err="1"/>
              <a:t>termini</a:t>
            </a:r>
            <a:endParaRPr lang="it-IT" sz="2800" dirty="0"/>
          </a:p>
          <a:p>
            <a:pPr>
              <a:defRPr/>
            </a:pPr>
            <a:r>
              <a:rPr lang="de-DE" sz="2800" dirty="0"/>
              <a:t> </a:t>
            </a:r>
            <a:endParaRPr lang="it-IT" sz="2800" dirty="0"/>
          </a:p>
          <a:p>
            <a:pPr marL="457200" indent="-457200">
              <a:buFont typeface="Arial" panose="020B0604020202020204" pitchFamily="34" charset="0"/>
              <a:buChar char="•"/>
              <a:defRPr/>
            </a:pPr>
            <a:r>
              <a:rPr lang="it-IT" sz="2800" dirty="0"/>
              <a:t>sostantivi: </a:t>
            </a:r>
            <a:r>
              <a:rPr lang="it-IT" sz="2800" dirty="0" err="1"/>
              <a:t>Kondensatormotor</a:t>
            </a:r>
            <a:r>
              <a:rPr lang="it-IT" sz="2800" dirty="0"/>
              <a:t>, </a:t>
            </a:r>
            <a:r>
              <a:rPr lang="it-IT" sz="2800" dirty="0" err="1"/>
              <a:t>Modulfräser</a:t>
            </a:r>
            <a:r>
              <a:rPr lang="it-IT" sz="2800" dirty="0"/>
              <a:t>, </a:t>
            </a:r>
            <a:r>
              <a:rPr lang="it-IT" sz="2800" dirty="0" err="1"/>
              <a:t>Kraftstoffhilfsbehälter</a:t>
            </a:r>
            <a:r>
              <a:rPr lang="it-IT" sz="2800" dirty="0"/>
              <a:t> </a:t>
            </a:r>
          </a:p>
          <a:p>
            <a:pPr marL="457200" indent="-457200">
              <a:buFont typeface="Arial" panose="020B0604020202020204" pitchFamily="34" charset="0"/>
              <a:buChar char="•"/>
              <a:defRPr/>
            </a:pPr>
            <a:endParaRPr lang="it-IT" sz="2800" dirty="0"/>
          </a:p>
          <a:p>
            <a:pPr marL="457200" indent="-457200">
              <a:buFont typeface="Arial" panose="020B0604020202020204" pitchFamily="34" charset="0"/>
              <a:buChar char="•"/>
              <a:defRPr/>
            </a:pPr>
            <a:r>
              <a:rPr lang="it-IT" sz="2800" dirty="0"/>
              <a:t>verbo e sostantivo: </a:t>
            </a:r>
            <a:r>
              <a:rPr lang="it-IT" sz="2800" dirty="0" err="1"/>
              <a:t>Rechenanlage</a:t>
            </a:r>
            <a:r>
              <a:rPr lang="it-IT" sz="2800" dirty="0"/>
              <a:t>, </a:t>
            </a:r>
            <a:r>
              <a:rPr lang="it-IT" sz="2800" dirty="0" err="1"/>
              <a:t>Zählwerk</a:t>
            </a:r>
            <a:endParaRPr lang="it-IT" sz="2800" dirty="0"/>
          </a:p>
          <a:p>
            <a:pPr marL="457200" indent="-457200">
              <a:buFont typeface="Arial" panose="020B0604020202020204" pitchFamily="34" charset="0"/>
              <a:buChar char="•"/>
              <a:defRPr/>
            </a:pPr>
            <a:endParaRPr lang="it-IT" sz="2800" dirty="0"/>
          </a:p>
          <a:p>
            <a:pPr marL="457200" indent="-457200">
              <a:buFont typeface="Arial" panose="020B0604020202020204" pitchFamily="34" charset="0"/>
              <a:buChar char="•"/>
              <a:defRPr/>
            </a:pPr>
            <a:r>
              <a:rPr lang="de-DE" sz="2800" dirty="0" err="1"/>
              <a:t>sostantivo</a:t>
            </a:r>
            <a:r>
              <a:rPr lang="de-DE" sz="2800" dirty="0"/>
              <a:t>/</a:t>
            </a:r>
            <a:r>
              <a:rPr lang="de-DE" sz="2800" dirty="0" err="1"/>
              <a:t>aggettivo</a:t>
            </a:r>
            <a:r>
              <a:rPr lang="de-DE" sz="2800" dirty="0"/>
              <a:t> + </a:t>
            </a:r>
            <a:r>
              <a:rPr lang="de-DE" sz="2800" dirty="0" err="1"/>
              <a:t>verbo</a:t>
            </a:r>
            <a:r>
              <a:rPr lang="de-DE" sz="2800" dirty="0"/>
              <a:t>: sandstrahlen, tiefgekühlt, feuerverzinkt, kugelgelagert</a:t>
            </a:r>
          </a:p>
          <a:p>
            <a:pPr marL="457200" indent="-457200">
              <a:buFont typeface="Arial" panose="020B0604020202020204" pitchFamily="34" charset="0"/>
              <a:buChar char="•"/>
              <a:defRPr/>
            </a:pPr>
            <a:endParaRPr lang="it-IT" sz="2800" dirty="0"/>
          </a:p>
          <a:p>
            <a:pPr marL="457200" indent="-457200">
              <a:buFont typeface="Arial" panose="020B0604020202020204" pitchFamily="34" charset="0"/>
              <a:buChar char="•"/>
              <a:defRPr/>
            </a:pPr>
            <a:r>
              <a:rPr lang="it-IT" sz="2800" dirty="0" err="1"/>
              <a:t>Zwillingsverben</a:t>
            </a:r>
            <a:r>
              <a:rPr lang="it-IT" sz="2800" dirty="0"/>
              <a:t>: </a:t>
            </a:r>
            <a:r>
              <a:rPr lang="it-IT" sz="2800" dirty="0" err="1"/>
              <a:t>gefriertrocknen</a:t>
            </a:r>
            <a:r>
              <a:rPr lang="it-IT" sz="2800" dirty="0"/>
              <a:t>, </a:t>
            </a:r>
            <a:r>
              <a:rPr lang="it-IT" sz="2800" dirty="0" err="1"/>
              <a:t>spritzgießen</a:t>
            </a:r>
            <a:r>
              <a:rPr lang="it-IT" sz="2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463128"/>
          </a:xfrm>
          <a:prstGeom prst="rect">
            <a:avLst/>
          </a:prstGeom>
          <a:noFill/>
          <a:ln w="9525">
            <a:noFill/>
            <a:miter lim="800000"/>
            <a:headEnd/>
            <a:tailEnd/>
          </a:ln>
        </p:spPr>
        <p:txBody>
          <a:bodyPr>
            <a:spAutoFit/>
          </a:bodyPr>
          <a:lstStyle/>
          <a:p>
            <a:pPr lvl="2" algn="just">
              <a:lnSpc>
                <a:spcPct val="96000"/>
              </a:lnSpc>
              <a:defRPr/>
            </a:pPr>
            <a:endParaRPr lang="it-IT" dirty="0"/>
          </a:p>
          <a:p>
            <a:pPr marL="457200" indent="-457200">
              <a:buFont typeface="Arial" panose="020B0604020202020204" pitchFamily="34" charset="0"/>
              <a:buChar char="•"/>
              <a:defRPr/>
            </a:pPr>
            <a:r>
              <a:rPr lang="it-IT" sz="2800" dirty="0"/>
              <a:t>aggettivo/avverbio + sostantivo: </a:t>
            </a:r>
            <a:r>
              <a:rPr lang="it-IT" sz="2800" dirty="0" err="1"/>
              <a:t>Großhirn</a:t>
            </a:r>
            <a:r>
              <a:rPr lang="it-IT" sz="2800" dirty="0"/>
              <a:t> / </a:t>
            </a:r>
            <a:r>
              <a:rPr lang="it-IT" sz="2800" dirty="0" err="1"/>
              <a:t>Kleinhirn</a:t>
            </a:r>
            <a:r>
              <a:rPr lang="it-IT" sz="2800" dirty="0"/>
              <a:t>, </a:t>
            </a:r>
            <a:r>
              <a:rPr lang="it-IT" sz="2800" dirty="0" err="1"/>
              <a:t>Hochbau</a:t>
            </a:r>
            <a:r>
              <a:rPr lang="it-IT" sz="2800" dirty="0"/>
              <a:t> / </a:t>
            </a:r>
            <a:r>
              <a:rPr lang="it-IT" sz="2800" dirty="0" err="1"/>
              <a:t>Tiefbau</a:t>
            </a:r>
            <a:r>
              <a:rPr lang="it-IT" sz="2800" dirty="0"/>
              <a:t> </a:t>
            </a:r>
          </a:p>
          <a:p>
            <a:pPr>
              <a:defRPr/>
            </a:pPr>
            <a:endParaRPr lang="it-IT" sz="2800" dirty="0"/>
          </a:p>
          <a:p>
            <a:pPr marL="457200" indent="-457200">
              <a:buFont typeface="Arial" panose="020B0604020202020204" pitchFamily="34" charset="0"/>
              <a:buChar char="•"/>
              <a:defRPr/>
            </a:pPr>
            <a:r>
              <a:rPr lang="it-IT" sz="2800" dirty="0"/>
              <a:t>composti con sigle o cifre: ABS-System, </a:t>
            </a:r>
            <a:r>
              <a:rPr lang="it-IT" sz="2800" dirty="0" err="1" smtClean="0"/>
              <a:t>Doppelschild</a:t>
            </a:r>
            <a:r>
              <a:rPr lang="it-IT" sz="2800" dirty="0" smtClean="0"/>
              <a:t> TBM, FISH-</a:t>
            </a:r>
            <a:r>
              <a:rPr lang="it-IT" sz="2800" dirty="0" err="1" smtClean="0"/>
              <a:t>Methode</a:t>
            </a:r>
            <a:r>
              <a:rPr lang="it-IT" sz="2800" dirty="0" smtClean="0"/>
              <a:t>, </a:t>
            </a:r>
            <a:r>
              <a:rPr lang="it-IT" sz="2800" dirty="0"/>
              <a:t>3er-Pack</a:t>
            </a:r>
          </a:p>
          <a:p>
            <a:pPr>
              <a:defRPr/>
            </a:pPr>
            <a:endParaRPr lang="de-DE" sz="2800" dirty="0"/>
          </a:p>
          <a:p>
            <a:pPr marL="457200" indent="-457200">
              <a:buFont typeface="Arial" panose="020B0604020202020204" pitchFamily="34" charset="0"/>
              <a:buChar char="•"/>
              <a:defRPr/>
            </a:pPr>
            <a:r>
              <a:rPr lang="de-DE" sz="2800" dirty="0" err="1"/>
              <a:t>calchi</a:t>
            </a:r>
            <a:r>
              <a:rPr lang="de-DE" sz="2800" dirty="0"/>
              <a:t>: Überschallgeschwindigkeit </a:t>
            </a:r>
            <a:endParaRPr lang="it-IT"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Text Box 2"/>
          <p:cNvSpPr txBox="1">
            <a:spLocks noChangeArrowheads="1"/>
          </p:cNvSpPr>
          <p:nvPr/>
        </p:nvSpPr>
        <p:spPr bwMode="auto">
          <a:xfrm>
            <a:off x="381000" y="228600"/>
            <a:ext cx="8229600" cy="3402013"/>
          </a:xfrm>
          <a:prstGeom prst="rect">
            <a:avLst/>
          </a:prstGeom>
          <a:noFill/>
          <a:ln w="9525">
            <a:noFill/>
            <a:miter lim="800000"/>
            <a:headEnd/>
            <a:tailEnd/>
          </a:ln>
        </p:spPr>
        <p:txBody>
          <a:bodyPr>
            <a:spAutoFit/>
          </a:bodyPr>
          <a:lstStyle/>
          <a:p>
            <a:pPr lvl="2" algn="just">
              <a:lnSpc>
                <a:spcPct val="96000"/>
              </a:lnSpc>
            </a:pPr>
            <a:r>
              <a:rPr lang="it-IT" sz="2800" b="1" dirty="0" err="1"/>
              <a:t>Policomposti</a:t>
            </a:r>
            <a:endParaRPr lang="it-IT" sz="2800" b="1" dirty="0"/>
          </a:p>
          <a:p>
            <a:pPr lvl="2" algn="just">
              <a:lnSpc>
                <a:spcPct val="96000"/>
              </a:lnSpc>
            </a:pPr>
            <a:endParaRPr lang="it-IT" sz="2800" dirty="0"/>
          </a:p>
          <a:p>
            <a:pPr lvl="2" algn="just">
              <a:lnSpc>
                <a:spcPct val="96000"/>
              </a:lnSpc>
            </a:pPr>
            <a:r>
              <a:rPr lang="it-IT" sz="2800" dirty="0" err="1"/>
              <a:t>Hochdruck-Düsenstrahl-Injektion</a:t>
            </a:r>
            <a:endParaRPr lang="it-IT" sz="2800" dirty="0"/>
          </a:p>
          <a:p>
            <a:pPr lvl="2" algn="just">
              <a:lnSpc>
                <a:spcPct val="96000"/>
              </a:lnSpc>
            </a:pPr>
            <a:endParaRPr lang="it-IT" sz="2800" dirty="0"/>
          </a:p>
          <a:p>
            <a:pPr lvl="2" algn="just">
              <a:lnSpc>
                <a:spcPct val="96000"/>
              </a:lnSpc>
            </a:pPr>
            <a:r>
              <a:rPr lang="it-IT" sz="2800" dirty="0" err="1"/>
              <a:t>Umweltverträglichkeitsprüfung</a:t>
            </a:r>
            <a:endParaRPr lang="it-IT" sz="2800" dirty="0"/>
          </a:p>
          <a:p>
            <a:pPr lvl="2" algn="just">
              <a:lnSpc>
                <a:spcPct val="96000"/>
              </a:lnSpc>
            </a:pPr>
            <a:endParaRPr lang="it-IT" sz="2800" dirty="0"/>
          </a:p>
          <a:p>
            <a:pPr lvl="2" algn="just">
              <a:lnSpc>
                <a:spcPct val="96000"/>
              </a:lnSpc>
            </a:pPr>
            <a:r>
              <a:rPr lang="it-IT" sz="2800" dirty="0" err="1"/>
              <a:t>Wasserdampfdiffusionswiderstand</a:t>
            </a:r>
            <a:endParaRPr lang="it-IT" sz="2800" dirty="0"/>
          </a:p>
          <a:p>
            <a:pPr lvl="2" algn="just">
              <a:lnSpc>
                <a:spcPct val="96000"/>
              </a:lnSpc>
            </a:pPr>
            <a:endParaRPr lang="it-IT"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Text Box 2"/>
          <p:cNvSpPr txBox="1">
            <a:spLocks noChangeArrowheads="1"/>
          </p:cNvSpPr>
          <p:nvPr/>
        </p:nvSpPr>
        <p:spPr bwMode="auto">
          <a:xfrm>
            <a:off x="381000" y="228600"/>
            <a:ext cx="8229600" cy="2160588"/>
          </a:xfrm>
          <a:prstGeom prst="rect">
            <a:avLst/>
          </a:prstGeom>
          <a:noFill/>
          <a:ln w="9525">
            <a:noFill/>
            <a:miter lim="800000"/>
            <a:headEnd/>
            <a:tailEnd/>
          </a:ln>
        </p:spPr>
        <p:txBody>
          <a:bodyPr>
            <a:spAutoFit/>
          </a:bodyPr>
          <a:lstStyle/>
          <a:p>
            <a:pPr lvl="2" algn="just">
              <a:lnSpc>
                <a:spcPct val="96000"/>
              </a:lnSpc>
            </a:pPr>
            <a:endParaRPr lang="it-IT" sz="2800"/>
          </a:p>
          <a:p>
            <a:pPr lvl="2" algn="just">
              <a:lnSpc>
                <a:spcPct val="96000"/>
              </a:lnSpc>
            </a:pPr>
            <a:r>
              <a:rPr lang="it-IT" sz="2800" b="1"/>
              <a:t>Conservante</a:t>
            </a:r>
          </a:p>
          <a:p>
            <a:pPr lvl="2" algn="just">
              <a:lnSpc>
                <a:spcPct val="96000"/>
              </a:lnSpc>
            </a:pPr>
            <a:r>
              <a:rPr lang="it-IT" sz="2800"/>
              <a:t>Additivo di un prodotto verniciante aggiunto nel barattolo allo scopo di impedire alterazioni di natura biochimica.</a:t>
            </a:r>
          </a:p>
        </p:txBody>
      </p:sp>
      <p:sp>
        <p:nvSpPr>
          <p:cNvPr id="164866" name="CasellaDiTesto 1"/>
          <p:cNvSpPr txBox="1">
            <a:spLocks noChangeArrowheads="1"/>
          </p:cNvSpPr>
          <p:nvPr/>
        </p:nvSpPr>
        <p:spPr bwMode="auto">
          <a:xfrm>
            <a:off x="381000" y="3284538"/>
            <a:ext cx="8229600" cy="523875"/>
          </a:xfrm>
          <a:prstGeom prst="rect">
            <a:avLst/>
          </a:prstGeom>
          <a:noFill/>
          <a:ln w="9525">
            <a:noFill/>
            <a:miter lim="800000"/>
            <a:headEnd/>
            <a:tailEnd/>
          </a:ln>
        </p:spPr>
        <p:txBody>
          <a:bodyPr>
            <a:spAutoFit/>
          </a:bodyPr>
          <a:lstStyle/>
          <a:p>
            <a:r>
              <a:rPr lang="it-IT" sz="2800" b="1"/>
              <a:t>	Topfkonservierer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ext Box 2"/>
          <p:cNvSpPr txBox="1">
            <a:spLocks noChangeArrowheads="1"/>
          </p:cNvSpPr>
          <p:nvPr/>
        </p:nvSpPr>
        <p:spPr bwMode="auto">
          <a:xfrm>
            <a:off x="381000" y="228600"/>
            <a:ext cx="8229600" cy="3447739"/>
          </a:xfrm>
          <a:prstGeom prst="rect">
            <a:avLst/>
          </a:prstGeom>
          <a:noFill/>
          <a:ln w="9525">
            <a:noFill/>
            <a:miter lim="800000"/>
            <a:headEnd/>
            <a:tailEnd/>
          </a:ln>
        </p:spPr>
        <p:txBody>
          <a:bodyPr>
            <a:spAutoFit/>
          </a:bodyPr>
          <a:lstStyle/>
          <a:p>
            <a:pPr lvl="2" algn="just">
              <a:lnSpc>
                <a:spcPct val="150000"/>
              </a:lnSpc>
            </a:pPr>
            <a:r>
              <a:rPr lang="it-IT" sz="2600" dirty="0" smtClean="0"/>
              <a:t>-</a:t>
            </a:r>
            <a:r>
              <a:rPr lang="it-IT" sz="2600" dirty="0" err="1" smtClean="0"/>
              <a:t>er</a:t>
            </a:r>
            <a:r>
              <a:rPr lang="it-IT" sz="2600" dirty="0" smtClean="0"/>
              <a:t>          ► </a:t>
            </a:r>
            <a:r>
              <a:rPr lang="it-IT" sz="2600" dirty="0" err="1" smtClean="0"/>
              <a:t>Bohrer</a:t>
            </a:r>
            <a:r>
              <a:rPr lang="it-IT" sz="2600" dirty="0" smtClean="0"/>
              <a:t>, Dreher, </a:t>
            </a:r>
            <a:r>
              <a:rPr lang="it-IT" sz="2600" dirty="0" err="1" smtClean="0"/>
              <a:t>Videorecorder</a:t>
            </a:r>
            <a:r>
              <a:rPr lang="it-IT" sz="2600" dirty="0" smtClean="0"/>
              <a:t>, Reader</a:t>
            </a:r>
            <a:endParaRPr lang="it-IT" sz="2600" dirty="0"/>
          </a:p>
          <a:p>
            <a:pPr lvl="2" algn="just">
              <a:lnSpc>
                <a:spcPct val="150000"/>
              </a:lnSpc>
            </a:pPr>
            <a:r>
              <a:rPr lang="it-IT" sz="2600" dirty="0" smtClean="0"/>
              <a:t>-</a:t>
            </a:r>
            <a:r>
              <a:rPr lang="it-IT" sz="2600" dirty="0" err="1" smtClean="0"/>
              <a:t>ung</a:t>
            </a:r>
            <a:r>
              <a:rPr lang="it-IT" sz="2600" dirty="0" smtClean="0"/>
              <a:t>        ►</a:t>
            </a:r>
            <a:r>
              <a:rPr lang="it-IT" sz="2600" dirty="0" err="1" smtClean="0"/>
              <a:t>Schaltung</a:t>
            </a:r>
            <a:endParaRPr lang="it-IT" sz="2600" dirty="0"/>
          </a:p>
          <a:p>
            <a:pPr lvl="2" algn="just">
              <a:lnSpc>
                <a:spcPct val="150000"/>
              </a:lnSpc>
            </a:pPr>
            <a:r>
              <a:rPr lang="it-IT" sz="2600" dirty="0" smtClean="0"/>
              <a:t>-</a:t>
            </a:r>
            <a:r>
              <a:rPr lang="it-IT" sz="2600" dirty="0" err="1" smtClean="0"/>
              <a:t>heit</a:t>
            </a:r>
            <a:r>
              <a:rPr lang="it-IT" sz="2600" dirty="0" smtClean="0"/>
              <a:t>        ► </a:t>
            </a:r>
            <a:r>
              <a:rPr lang="it-IT" sz="2600" dirty="0" err="1" smtClean="0"/>
              <a:t>Trägheit</a:t>
            </a:r>
            <a:endParaRPr lang="it-IT" sz="2600" dirty="0" smtClean="0"/>
          </a:p>
          <a:p>
            <a:pPr lvl="2" algn="just">
              <a:lnSpc>
                <a:spcPct val="150000"/>
              </a:lnSpc>
            </a:pPr>
            <a:r>
              <a:rPr lang="it-IT" sz="2600" dirty="0" smtClean="0"/>
              <a:t>-</a:t>
            </a:r>
            <a:r>
              <a:rPr lang="it-IT" sz="2600" dirty="0" err="1" smtClean="0"/>
              <a:t>keit</a:t>
            </a:r>
            <a:r>
              <a:rPr lang="it-IT" sz="2600" dirty="0" smtClean="0"/>
              <a:t>        ► </a:t>
            </a:r>
            <a:r>
              <a:rPr lang="it-IT" sz="2600" dirty="0" err="1" smtClean="0"/>
              <a:t>Festigkeit</a:t>
            </a:r>
            <a:endParaRPr lang="it-IT" sz="2600" dirty="0" smtClean="0"/>
          </a:p>
          <a:p>
            <a:pPr lvl="2" algn="just">
              <a:lnSpc>
                <a:spcPct val="150000"/>
              </a:lnSpc>
            </a:pPr>
            <a:r>
              <a:rPr lang="it-IT" sz="2600" dirty="0" smtClean="0"/>
              <a:t>-bar         ► </a:t>
            </a:r>
            <a:r>
              <a:rPr lang="it-IT" sz="2600" dirty="0" err="1" smtClean="0"/>
              <a:t>entflammbar</a:t>
            </a:r>
            <a:endParaRPr lang="it-IT" sz="2600" dirty="0" smtClean="0"/>
          </a:p>
          <a:p>
            <a:pPr lvl="2" algn="just">
              <a:lnSpc>
                <a:spcPct val="96000"/>
              </a:lnSpc>
            </a:pPr>
            <a:endParaRPr lang="it-IT" dirty="0"/>
          </a:p>
        </p:txBody>
      </p:sp>
      <p:sp>
        <p:nvSpPr>
          <p:cNvPr id="2" name="CasellaDiTesto 1"/>
          <p:cNvSpPr txBox="1"/>
          <p:nvPr/>
        </p:nvSpPr>
        <p:spPr>
          <a:xfrm>
            <a:off x="450870" y="5013176"/>
            <a:ext cx="8583488" cy="461665"/>
          </a:xfrm>
          <a:prstGeom prst="rect">
            <a:avLst/>
          </a:prstGeom>
          <a:noFill/>
        </p:spPr>
        <p:txBody>
          <a:bodyPr wrap="square" rtlCol="0">
            <a:spAutoFit/>
          </a:bodyPr>
          <a:lstStyle/>
          <a:p>
            <a:r>
              <a:rPr lang="it-IT" dirty="0" err="1" smtClean="0"/>
              <a:t>Sulfid</a:t>
            </a:r>
            <a:r>
              <a:rPr lang="it-IT" dirty="0" smtClean="0"/>
              <a:t>, </a:t>
            </a:r>
            <a:r>
              <a:rPr lang="it-IT" dirty="0" err="1" smtClean="0"/>
              <a:t>Sulfit</a:t>
            </a:r>
            <a:r>
              <a:rPr lang="it-IT" dirty="0" smtClean="0"/>
              <a:t>, </a:t>
            </a:r>
            <a:r>
              <a:rPr lang="it-IT" dirty="0" err="1" smtClean="0"/>
              <a:t>Sulfat</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616325"/>
          </a:xfrm>
          <a:prstGeom prst="rect">
            <a:avLst/>
          </a:prstGeom>
          <a:noFill/>
          <a:ln w="9525">
            <a:noFill/>
            <a:miter lim="800000"/>
            <a:headEnd/>
            <a:tailEnd/>
          </a:ln>
        </p:spPr>
        <p:txBody>
          <a:bodyPr>
            <a:spAutoFit/>
          </a:bodyPr>
          <a:lstStyle/>
          <a:p>
            <a:endParaRPr lang="it-IT"/>
          </a:p>
          <a:p>
            <a:pPr>
              <a:lnSpc>
                <a:spcPct val="150000"/>
              </a:lnSpc>
            </a:pPr>
            <a:r>
              <a:rPr lang="de-DE" sz="2800"/>
              <a:t>Fachsprache = der auf eindeutige und widerspruchsfreie Kommunikation im jeweiligen Fachgebiet gerichtete Bereich der Sprache, dessen Funktionieren durch eine festgelegte Terminologie entscheidend unterstützt wird. (DIN-Norm)</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ext Box 2"/>
          <p:cNvSpPr txBox="1">
            <a:spLocks noChangeArrowheads="1"/>
          </p:cNvSpPr>
          <p:nvPr/>
        </p:nvSpPr>
        <p:spPr bwMode="auto">
          <a:xfrm>
            <a:off x="381000" y="228600"/>
            <a:ext cx="8229600" cy="6289863"/>
          </a:xfrm>
          <a:prstGeom prst="rect">
            <a:avLst/>
          </a:prstGeom>
          <a:noFill/>
          <a:ln w="9525">
            <a:noFill/>
            <a:miter lim="800000"/>
            <a:headEnd/>
            <a:tailEnd/>
          </a:ln>
        </p:spPr>
        <p:txBody>
          <a:bodyPr>
            <a:spAutoFit/>
          </a:bodyPr>
          <a:lstStyle/>
          <a:p>
            <a:pPr lvl="2" algn="just">
              <a:lnSpc>
                <a:spcPct val="96000"/>
              </a:lnSpc>
            </a:pPr>
            <a:endParaRPr lang="it-IT" dirty="0" smtClean="0"/>
          </a:p>
          <a:p>
            <a:pPr lvl="2" algn="just">
              <a:lnSpc>
                <a:spcPct val="150000"/>
              </a:lnSpc>
            </a:pPr>
            <a:r>
              <a:rPr lang="it-IT" sz="2600" dirty="0" err="1" smtClean="0"/>
              <a:t>Abhängig</a:t>
            </a:r>
            <a:r>
              <a:rPr lang="it-IT" sz="2600" dirty="0" smtClean="0"/>
              <a:t> ► </a:t>
            </a:r>
            <a:r>
              <a:rPr lang="it-IT" sz="2600" dirty="0" err="1" smtClean="0"/>
              <a:t>hubabhängig</a:t>
            </a:r>
            <a:r>
              <a:rPr lang="it-IT" sz="2600" dirty="0" smtClean="0"/>
              <a:t>, </a:t>
            </a:r>
            <a:r>
              <a:rPr lang="it-IT" sz="2600" dirty="0" err="1" smtClean="0"/>
              <a:t>luftmengenabhängig</a:t>
            </a:r>
            <a:endParaRPr lang="it-IT" sz="2600" dirty="0"/>
          </a:p>
          <a:p>
            <a:pPr lvl="2" algn="just">
              <a:lnSpc>
                <a:spcPct val="150000"/>
              </a:lnSpc>
            </a:pPr>
            <a:r>
              <a:rPr lang="it-IT" sz="2600" dirty="0" err="1"/>
              <a:t>Artig</a:t>
            </a:r>
            <a:r>
              <a:rPr lang="it-IT" sz="2600" dirty="0"/>
              <a:t> </a:t>
            </a:r>
            <a:r>
              <a:rPr lang="it-IT" sz="2600" dirty="0" smtClean="0"/>
              <a:t>       ►</a:t>
            </a:r>
            <a:r>
              <a:rPr lang="it-IT" sz="2600" dirty="0" err="1" smtClean="0"/>
              <a:t>wabenartig</a:t>
            </a:r>
            <a:endParaRPr lang="it-IT" sz="2600" dirty="0"/>
          </a:p>
          <a:p>
            <a:pPr lvl="2" algn="just">
              <a:lnSpc>
                <a:spcPct val="150000"/>
              </a:lnSpc>
            </a:pPr>
            <a:r>
              <a:rPr lang="it-IT" sz="2600" dirty="0" err="1" smtClean="0"/>
              <a:t>Fähig</a:t>
            </a:r>
            <a:r>
              <a:rPr lang="it-IT" sz="2600" dirty="0" smtClean="0"/>
              <a:t>       ► </a:t>
            </a:r>
            <a:r>
              <a:rPr lang="it-IT" sz="2600" dirty="0" err="1" smtClean="0"/>
              <a:t>recyclingfähig</a:t>
            </a:r>
            <a:endParaRPr lang="it-IT" sz="2600" dirty="0" smtClean="0"/>
          </a:p>
          <a:p>
            <a:pPr lvl="2" algn="just">
              <a:lnSpc>
                <a:spcPct val="150000"/>
              </a:lnSpc>
            </a:pPr>
            <a:r>
              <a:rPr lang="it-IT" sz="2600" dirty="0" err="1" smtClean="0"/>
              <a:t>Fertig</a:t>
            </a:r>
            <a:r>
              <a:rPr lang="it-IT" sz="2600" dirty="0" smtClean="0"/>
              <a:t>       ► </a:t>
            </a:r>
            <a:r>
              <a:rPr lang="it-IT" sz="2600" dirty="0" err="1" smtClean="0"/>
              <a:t>einbaufertig</a:t>
            </a:r>
            <a:endParaRPr lang="it-IT" sz="2600" dirty="0" smtClean="0"/>
          </a:p>
          <a:p>
            <a:pPr lvl="2" algn="just">
              <a:lnSpc>
                <a:spcPct val="150000"/>
              </a:lnSpc>
            </a:pPr>
            <a:r>
              <a:rPr lang="it-IT" sz="2600" dirty="0" err="1" smtClean="0"/>
              <a:t>Fest</a:t>
            </a:r>
            <a:r>
              <a:rPr lang="it-IT" sz="2600" dirty="0" smtClean="0"/>
              <a:t>          ► </a:t>
            </a:r>
            <a:r>
              <a:rPr lang="it-IT" sz="2600" dirty="0" err="1" smtClean="0"/>
              <a:t>feuerfest</a:t>
            </a:r>
            <a:r>
              <a:rPr lang="it-IT" sz="2600" dirty="0" smtClean="0"/>
              <a:t>, </a:t>
            </a:r>
            <a:r>
              <a:rPr lang="it-IT" sz="2600" dirty="0" err="1" smtClean="0"/>
              <a:t>verschleißfest</a:t>
            </a:r>
            <a:r>
              <a:rPr lang="it-IT" sz="2600" dirty="0" smtClean="0"/>
              <a:t>, </a:t>
            </a:r>
            <a:r>
              <a:rPr lang="it-IT" sz="2600" dirty="0" err="1" smtClean="0"/>
              <a:t>hochwarmfest</a:t>
            </a:r>
            <a:endParaRPr lang="it-IT" sz="2600" dirty="0" smtClean="0"/>
          </a:p>
          <a:p>
            <a:pPr lvl="2" algn="just">
              <a:lnSpc>
                <a:spcPct val="150000"/>
              </a:lnSpc>
            </a:pPr>
            <a:r>
              <a:rPr lang="it-IT" sz="2600" dirty="0" err="1" smtClean="0"/>
              <a:t>Frei</a:t>
            </a:r>
            <a:r>
              <a:rPr lang="it-IT" sz="2600" dirty="0" smtClean="0"/>
              <a:t>          ►  </a:t>
            </a:r>
            <a:r>
              <a:rPr lang="it-IT" sz="2600" dirty="0" err="1"/>
              <a:t>bleifrei</a:t>
            </a:r>
            <a:r>
              <a:rPr lang="it-IT" sz="2600" dirty="0"/>
              <a:t>, </a:t>
            </a:r>
            <a:r>
              <a:rPr lang="it-IT" sz="2600" dirty="0" err="1"/>
              <a:t>verlustfrei</a:t>
            </a:r>
            <a:r>
              <a:rPr lang="it-IT" sz="2600" dirty="0"/>
              <a:t>, </a:t>
            </a:r>
            <a:r>
              <a:rPr lang="it-IT" sz="2600" dirty="0" err="1"/>
              <a:t>wartungsfrei</a:t>
            </a:r>
            <a:endParaRPr lang="it-IT" sz="2600" dirty="0"/>
          </a:p>
          <a:p>
            <a:pPr lvl="2" algn="just">
              <a:lnSpc>
                <a:spcPct val="150000"/>
              </a:lnSpc>
            </a:pPr>
            <a:r>
              <a:rPr lang="it-IT" sz="2600" dirty="0" smtClean="0"/>
              <a:t>Los          ►  </a:t>
            </a:r>
            <a:r>
              <a:rPr lang="it-IT" sz="2600" dirty="0" err="1" smtClean="0"/>
              <a:t>antriebslos</a:t>
            </a:r>
            <a:endParaRPr lang="it-IT" sz="2600" dirty="0" smtClean="0"/>
          </a:p>
          <a:p>
            <a:pPr lvl="2" algn="just">
              <a:lnSpc>
                <a:spcPct val="150000"/>
              </a:lnSpc>
            </a:pPr>
            <a:r>
              <a:rPr lang="it-IT" sz="2600" dirty="0" err="1" smtClean="0"/>
              <a:t>Sicher</a:t>
            </a:r>
            <a:r>
              <a:rPr lang="it-IT" sz="2600" dirty="0" smtClean="0"/>
              <a:t>      ► </a:t>
            </a:r>
            <a:r>
              <a:rPr lang="it-IT" sz="2600" dirty="0" err="1" smtClean="0"/>
              <a:t>feuersicher</a:t>
            </a:r>
            <a:endParaRPr lang="it-IT" sz="2600" dirty="0"/>
          </a:p>
          <a:p>
            <a:pPr lvl="2" algn="just">
              <a:lnSpc>
                <a:spcPct val="150000"/>
              </a:lnSpc>
            </a:pPr>
            <a:r>
              <a:rPr lang="it-IT" dirty="0" smtClean="0"/>
              <a:t> </a:t>
            </a:r>
            <a:endParaRPr lang="it-IT" dirty="0"/>
          </a:p>
          <a:p>
            <a:pPr lvl="2" algn="just">
              <a:lnSpc>
                <a:spcPct val="150000"/>
              </a:lnSpc>
            </a:pPr>
            <a:endParaRPr lang="it-IT" dirty="0"/>
          </a:p>
        </p:txBody>
      </p:sp>
    </p:spTree>
    <p:extLst>
      <p:ext uri="{BB962C8B-B14F-4D97-AF65-F5344CB8AC3E}">
        <p14:creationId xmlns:p14="http://schemas.microsoft.com/office/powerpoint/2010/main" val="2316682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ext Box 2"/>
          <p:cNvSpPr txBox="1">
            <a:spLocks noChangeArrowheads="1"/>
          </p:cNvSpPr>
          <p:nvPr/>
        </p:nvSpPr>
        <p:spPr bwMode="auto">
          <a:xfrm>
            <a:off x="381000" y="228600"/>
            <a:ext cx="8229600" cy="4555734"/>
          </a:xfrm>
          <a:prstGeom prst="rect">
            <a:avLst/>
          </a:prstGeom>
          <a:noFill/>
          <a:ln w="9525">
            <a:noFill/>
            <a:miter lim="800000"/>
            <a:headEnd/>
            <a:tailEnd/>
          </a:ln>
        </p:spPr>
        <p:txBody>
          <a:bodyPr>
            <a:spAutoFit/>
          </a:bodyPr>
          <a:lstStyle/>
          <a:p>
            <a:pPr lvl="2" algn="just">
              <a:lnSpc>
                <a:spcPct val="96000"/>
              </a:lnSpc>
            </a:pPr>
            <a:endParaRPr lang="it-IT" dirty="0" smtClean="0"/>
          </a:p>
          <a:p>
            <a:pPr lvl="2" algn="just">
              <a:lnSpc>
                <a:spcPct val="150000"/>
              </a:lnSpc>
            </a:pPr>
            <a:r>
              <a:rPr lang="it-IT" sz="2600" dirty="0" err="1"/>
              <a:t>Lok</a:t>
            </a:r>
            <a:r>
              <a:rPr lang="it-IT" sz="2600" dirty="0"/>
              <a:t>, Servo</a:t>
            </a:r>
          </a:p>
          <a:p>
            <a:pPr lvl="2" algn="just">
              <a:lnSpc>
                <a:spcPct val="150000"/>
              </a:lnSpc>
            </a:pPr>
            <a:r>
              <a:rPr lang="it-IT" sz="2600" dirty="0" err="1"/>
              <a:t>Krad</a:t>
            </a:r>
            <a:endParaRPr lang="it-IT" sz="2600" dirty="0"/>
          </a:p>
          <a:p>
            <a:pPr lvl="2" algn="just">
              <a:lnSpc>
                <a:spcPct val="150000"/>
              </a:lnSpc>
            </a:pPr>
            <a:r>
              <a:rPr lang="it-IT" sz="2600" dirty="0" err="1"/>
              <a:t>Bft</a:t>
            </a:r>
            <a:r>
              <a:rPr lang="it-IT" sz="2600" dirty="0"/>
              <a:t>.</a:t>
            </a:r>
          </a:p>
          <a:p>
            <a:pPr lvl="2" algn="just">
              <a:lnSpc>
                <a:spcPct val="150000"/>
              </a:lnSpc>
            </a:pPr>
            <a:r>
              <a:rPr lang="it-IT" sz="2600" dirty="0"/>
              <a:t>WKA</a:t>
            </a:r>
          </a:p>
          <a:p>
            <a:pPr lvl="2" algn="just">
              <a:lnSpc>
                <a:spcPct val="150000"/>
              </a:lnSpc>
            </a:pPr>
            <a:r>
              <a:rPr lang="it-IT" sz="2600" dirty="0"/>
              <a:t>DIN, NATO</a:t>
            </a:r>
          </a:p>
          <a:p>
            <a:pPr lvl="2" algn="just">
              <a:lnSpc>
                <a:spcPct val="150000"/>
              </a:lnSpc>
            </a:pPr>
            <a:r>
              <a:rPr lang="it-IT" dirty="0" smtClean="0"/>
              <a:t> </a:t>
            </a:r>
            <a:endParaRPr lang="it-IT" dirty="0"/>
          </a:p>
          <a:p>
            <a:pPr lvl="2" algn="just">
              <a:lnSpc>
                <a:spcPct val="150000"/>
              </a:lnSpc>
            </a:pPr>
            <a:endParaRPr lang="it-IT" dirty="0"/>
          </a:p>
        </p:txBody>
      </p:sp>
    </p:spTree>
    <p:extLst>
      <p:ext uri="{BB962C8B-B14F-4D97-AF65-F5344CB8AC3E}">
        <p14:creationId xmlns:p14="http://schemas.microsoft.com/office/powerpoint/2010/main" val="1929046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ext Box 2"/>
          <p:cNvSpPr txBox="1">
            <a:spLocks noChangeArrowheads="1"/>
          </p:cNvSpPr>
          <p:nvPr/>
        </p:nvSpPr>
        <p:spPr bwMode="auto">
          <a:xfrm>
            <a:off x="381000" y="228600"/>
            <a:ext cx="8229600" cy="6022098"/>
          </a:xfrm>
          <a:prstGeom prst="rect">
            <a:avLst/>
          </a:prstGeom>
          <a:noFill/>
          <a:ln w="9525">
            <a:noFill/>
            <a:miter lim="800000"/>
            <a:headEnd/>
            <a:tailEnd/>
          </a:ln>
        </p:spPr>
        <p:txBody>
          <a:bodyPr>
            <a:spAutoFit/>
          </a:bodyPr>
          <a:lstStyle/>
          <a:p>
            <a:pPr lvl="2" algn="just">
              <a:lnSpc>
                <a:spcPct val="150000"/>
              </a:lnSpc>
            </a:pPr>
            <a:r>
              <a:rPr lang="it-IT" sz="2600" dirty="0" err="1" smtClean="0"/>
              <a:t>Stanzen</a:t>
            </a:r>
            <a:endParaRPr lang="it-IT" sz="2600" dirty="0"/>
          </a:p>
          <a:p>
            <a:pPr lvl="2" algn="just">
              <a:lnSpc>
                <a:spcPct val="150000"/>
              </a:lnSpc>
            </a:pPr>
            <a:r>
              <a:rPr lang="it-IT" sz="2600" dirty="0" err="1"/>
              <a:t>Schmelzen</a:t>
            </a:r>
            <a:r>
              <a:rPr lang="it-IT" sz="2600" dirty="0"/>
              <a:t> </a:t>
            </a:r>
          </a:p>
          <a:p>
            <a:pPr lvl="2" algn="just">
              <a:lnSpc>
                <a:spcPct val="150000"/>
              </a:lnSpc>
            </a:pPr>
            <a:r>
              <a:rPr lang="it-IT" sz="2600" dirty="0" err="1"/>
              <a:t>Drehen</a:t>
            </a:r>
            <a:endParaRPr lang="it-IT" sz="2600" dirty="0"/>
          </a:p>
          <a:p>
            <a:pPr lvl="2" algn="just">
              <a:lnSpc>
                <a:spcPct val="150000"/>
              </a:lnSpc>
            </a:pPr>
            <a:endParaRPr lang="it-IT" sz="2600" dirty="0"/>
          </a:p>
          <a:p>
            <a:pPr lvl="2" algn="just">
              <a:lnSpc>
                <a:spcPct val="150000"/>
              </a:lnSpc>
            </a:pPr>
            <a:r>
              <a:rPr lang="it-IT" sz="2600" dirty="0"/>
              <a:t>Hertz</a:t>
            </a:r>
          </a:p>
          <a:p>
            <a:pPr lvl="2" algn="just">
              <a:lnSpc>
                <a:spcPct val="150000"/>
              </a:lnSpc>
            </a:pPr>
            <a:r>
              <a:rPr lang="it-IT" sz="2600" dirty="0"/>
              <a:t>Ohm</a:t>
            </a:r>
          </a:p>
          <a:p>
            <a:pPr lvl="2" algn="just">
              <a:lnSpc>
                <a:spcPct val="150000"/>
              </a:lnSpc>
            </a:pPr>
            <a:endParaRPr lang="it-IT" sz="2600" dirty="0"/>
          </a:p>
          <a:p>
            <a:pPr lvl="2" algn="just">
              <a:lnSpc>
                <a:spcPct val="150000"/>
              </a:lnSpc>
            </a:pPr>
            <a:r>
              <a:rPr lang="it-IT" sz="2600" dirty="0" err="1"/>
              <a:t>Fermionen</a:t>
            </a:r>
            <a:endParaRPr lang="it-IT" sz="2600" dirty="0"/>
          </a:p>
          <a:p>
            <a:pPr lvl="2" algn="just">
              <a:lnSpc>
                <a:spcPct val="150000"/>
              </a:lnSpc>
            </a:pPr>
            <a:r>
              <a:rPr lang="it-IT" sz="2600" dirty="0" err="1"/>
              <a:t>voltaisch</a:t>
            </a:r>
            <a:endParaRPr lang="it-IT" sz="2600" dirty="0"/>
          </a:p>
          <a:p>
            <a:pPr lvl="2" algn="just">
              <a:lnSpc>
                <a:spcPct val="150000"/>
              </a:lnSpc>
            </a:pPr>
            <a:r>
              <a:rPr lang="it-IT" sz="2600" dirty="0" err="1"/>
              <a:t>dieseln</a:t>
            </a:r>
            <a:endParaRPr lang="it-IT" sz="2800" dirty="0"/>
          </a:p>
        </p:txBody>
      </p:sp>
    </p:spTree>
    <p:extLst>
      <p:ext uri="{BB962C8B-B14F-4D97-AF65-F5344CB8AC3E}">
        <p14:creationId xmlns:p14="http://schemas.microsoft.com/office/powerpoint/2010/main" val="29924070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ext Box 2"/>
          <p:cNvSpPr txBox="1">
            <a:spLocks noChangeArrowheads="1"/>
          </p:cNvSpPr>
          <p:nvPr/>
        </p:nvSpPr>
        <p:spPr bwMode="auto">
          <a:xfrm>
            <a:off x="381000" y="228600"/>
            <a:ext cx="8229600" cy="3894138"/>
          </a:xfrm>
          <a:prstGeom prst="rect">
            <a:avLst/>
          </a:prstGeom>
          <a:noFill/>
          <a:ln w="9525">
            <a:noFill/>
            <a:miter lim="800000"/>
            <a:headEnd/>
            <a:tailEnd/>
          </a:ln>
        </p:spPr>
        <p:txBody>
          <a:bodyPr>
            <a:spAutoFit/>
          </a:bodyPr>
          <a:lstStyle/>
          <a:p>
            <a:pPr lvl="2" algn="just">
              <a:lnSpc>
                <a:spcPct val="96000"/>
              </a:lnSpc>
            </a:pPr>
            <a:endParaRPr lang="it-IT"/>
          </a:p>
          <a:p>
            <a:r>
              <a:rPr lang="it-IT" sz="2800"/>
              <a:t>Olivenöl 		olio di oliva</a:t>
            </a:r>
          </a:p>
          <a:p>
            <a:r>
              <a:rPr lang="it-IT" sz="2800"/>
              <a:t>Oliventresteröl 	olio di sansa di oliva, di sansa</a:t>
            </a:r>
          </a:p>
          <a:p>
            <a:r>
              <a:rPr lang="it-IT" sz="2800"/>
              <a:t>Olivenfliege  	mosca delle olive, olearia</a:t>
            </a:r>
          </a:p>
          <a:p>
            <a:r>
              <a:rPr lang="it-IT" sz="2800"/>
              <a:t>Olivenmotte 	tignola dell’olivo</a:t>
            </a:r>
          </a:p>
          <a:p>
            <a:r>
              <a:rPr lang="it-IT" sz="2800"/>
              <a:t>Olivenbaum 	olivo o ulivo</a:t>
            </a:r>
          </a:p>
          <a:p>
            <a:r>
              <a:rPr lang="it-IT" sz="2800"/>
              <a:t>Olivenhain 		oliveto</a:t>
            </a:r>
          </a:p>
          <a:p>
            <a:r>
              <a:rPr lang="it-IT" sz="2800"/>
              <a:t>Olivenbrei		pasta di olive</a:t>
            </a:r>
          </a:p>
          <a:p>
            <a:endParaRPr lang="it-IT" sz="2800"/>
          </a:p>
        </p:txBody>
      </p:sp>
    </p:spTree>
    <p:extLst>
      <p:ext uri="{BB962C8B-B14F-4D97-AF65-F5344CB8AC3E}">
        <p14:creationId xmlns:p14="http://schemas.microsoft.com/office/powerpoint/2010/main" val="36212494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Text Box 2"/>
          <p:cNvSpPr txBox="1">
            <a:spLocks noChangeArrowheads="1"/>
          </p:cNvSpPr>
          <p:nvPr/>
        </p:nvSpPr>
        <p:spPr bwMode="auto">
          <a:xfrm>
            <a:off x="381000" y="228600"/>
            <a:ext cx="8229600" cy="6048375"/>
          </a:xfrm>
          <a:prstGeom prst="rect">
            <a:avLst/>
          </a:prstGeom>
          <a:noFill/>
          <a:ln w="9525">
            <a:noFill/>
            <a:miter lim="800000"/>
            <a:headEnd/>
            <a:tailEnd/>
          </a:ln>
        </p:spPr>
        <p:txBody>
          <a:bodyPr>
            <a:spAutoFit/>
          </a:bodyPr>
          <a:lstStyle/>
          <a:p>
            <a:pPr lvl="2" algn="just">
              <a:lnSpc>
                <a:spcPct val="96000"/>
              </a:lnSpc>
            </a:pPr>
            <a:endParaRPr lang="it-IT"/>
          </a:p>
          <a:p>
            <a:r>
              <a:rPr lang="it-IT" sz="2800"/>
              <a:t>Lärm 				rumore</a:t>
            </a:r>
          </a:p>
          <a:p>
            <a:r>
              <a:rPr lang="it-IT" sz="2800"/>
              <a:t>Lärmigkeit 			rumorosità</a:t>
            </a:r>
          </a:p>
          <a:p>
            <a:r>
              <a:rPr lang="it-IT" sz="2800"/>
              <a:t>Lärmimmission 		immissione sonora</a:t>
            </a:r>
          </a:p>
          <a:p>
            <a:r>
              <a:rPr lang="it-IT" sz="2800"/>
              <a:t>Lärmempfindlichkeit 	sensibilità al rumore, acustica</a:t>
            </a:r>
          </a:p>
          <a:p>
            <a:r>
              <a:rPr lang="it-IT" sz="2800"/>
              <a:t>Lärmquelle 			sorgente sonora, acustica,</a:t>
            </a:r>
          </a:p>
          <a:p>
            <a:r>
              <a:rPr lang="it-IT" sz="2800"/>
              <a:t>	 			di rumore</a:t>
            </a:r>
          </a:p>
          <a:p>
            <a:r>
              <a:rPr lang="it-IT" sz="2800"/>
              <a:t>Lärmdosimeter 		dosimetro</a:t>
            </a:r>
          </a:p>
          <a:p>
            <a:r>
              <a:rPr lang="it-IT" sz="2800"/>
              <a:t>Lärmsanierung 		bonifica acustica, risanamento </a:t>
            </a:r>
          </a:p>
          <a:p>
            <a:r>
              <a:rPr lang="it-IT" sz="2800"/>
              <a:t>				acustico</a:t>
            </a:r>
          </a:p>
          <a:p>
            <a:r>
              <a:rPr lang="it-IT" sz="2800"/>
              <a:t>Lärmbelästigung 		annoyance</a:t>
            </a:r>
          </a:p>
          <a:p>
            <a:r>
              <a:rPr lang="it-IT" sz="2800"/>
              <a:t>Lärmbelastung 		inquinamento acustico, da </a:t>
            </a:r>
          </a:p>
          <a:p>
            <a:r>
              <a:rPr lang="it-IT" sz="2800"/>
              <a:t>				rumore, sonoro</a:t>
            </a:r>
          </a:p>
          <a:p>
            <a:r>
              <a:rPr lang="it-IT" sz="2800"/>
              <a:t>Lärmschwerhörigkeit 	ipoacusia da rumore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Text Box 2"/>
          <p:cNvSpPr txBox="1">
            <a:spLocks noChangeArrowheads="1"/>
          </p:cNvSpPr>
          <p:nvPr/>
        </p:nvSpPr>
        <p:spPr bwMode="auto">
          <a:xfrm>
            <a:off x="381000" y="228600"/>
            <a:ext cx="8229600" cy="5186363"/>
          </a:xfrm>
          <a:prstGeom prst="rect">
            <a:avLst/>
          </a:prstGeom>
          <a:noFill/>
          <a:ln w="9525">
            <a:noFill/>
            <a:miter lim="800000"/>
            <a:headEnd/>
            <a:tailEnd/>
          </a:ln>
        </p:spPr>
        <p:txBody>
          <a:bodyPr>
            <a:spAutoFit/>
          </a:bodyPr>
          <a:lstStyle/>
          <a:p>
            <a:pPr lvl="2" algn="just">
              <a:lnSpc>
                <a:spcPct val="96000"/>
              </a:lnSpc>
            </a:pPr>
            <a:endParaRPr lang="it-IT"/>
          </a:p>
          <a:p>
            <a:r>
              <a:rPr lang="it-IT" sz="2800"/>
              <a:t>Schall 			suono</a:t>
            </a:r>
          </a:p>
          <a:p>
            <a:r>
              <a:rPr lang="it-IT" sz="2800"/>
              <a:t>Schallspektrum 		spettro sonoro</a:t>
            </a:r>
          </a:p>
          <a:p>
            <a:r>
              <a:rPr lang="it-IT" sz="2800"/>
              <a:t>Schallexpositionspegel 	livello di esposizione sonora</a:t>
            </a:r>
          </a:p>
          <a:p>
            <a:r>
              <a:rPr lang="it-IT" sz="2800"/>
              <a:t>Schwallgeschwindigkeit 	velocità del suono</a:t>
            </a:r>
          </a:p>
          <a:p>
            <a:r>
              <a:rPr lang="it-IT" sz="2800"/>
              <a:t>Schallenergiedichte 	livello di energia acustica</a:t>
            </a:r>
          </a:p>
          <a:p>
            <a:r>
              <a:rPr lang="de-DE" sz="2800"/>
              <a:t>Schalldämmende </a:t>
            </a:r>
          </a:p>
          <a:p>
            <a:r>
              <a:rPr lang="de-DE" sz="2800"/>
              <a:t>Kapselung 			incapsulaggio</a:t>
            </a:r>
            <a:endParaRPr lang="it-IT" sz="2800"/>
          </a:p>
          <a:p>
            <a:r>
              <a:rPr lang="de-DE" sz="2800"/>
              <a:t>Schallschutzhelm 		casco</a:t>
            </a:r>
            <a:endParaRPr lang="it-IT" sz="2800"/>
          </a:p>
          <a:p>
            <a:r>
              <a:rPr lang="de-DE" sz="2800"/>
              <a:t>Integrierender </a:t>
            </a:r>
          </a:p>
          <a:p>
            <a:r>
              <a:rPr lang="de-DE" sz="2800"/>
              <a:t>Schallpegelmesser 		fonometro integratore</a:t>
            </a:r>
          </a:p>
          <a:p>
            <a:r>
              <a:rPr lang="de-DE" sz="2800"/>
              <a:t>schalldämmend		fonoisolante</a:t>
            </a:r>
            <a:endParaRPr lang="it-IT" sz="2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ext Box 2"/>
          <p:cNvSpPr txBox="1">
            <a:spLocks noChangeArrowheads="1"/>
          </p:cNvSpPr>
          <p:nvPr/>
        </p:nvSpPr>
        <p:spPr bwMode="auto">
          <a:xfrm>
            <a:off x="381000" y="228600"/>
            <a:ext cx="8229600" cy="5618163"/>
          </a:xfrm>
          <a:prstGeom prst="rect">
            <a:avLst/>
          </a:prstGeom>
          <a:noFill/>
          <a:ln w="9525">
            <a:noFill/>
            <a:miter lim="800000"/>
            <a:headEnd/>
            <a:tailEnd/>
          </a:ln>
        </p:spPr>
        <p:txBody>
          <a:bodyPr>
            <a:spAutoFit/>
          </a:bodyPr>
          <a:lstStyle/>
          <a:p>
            <a:pPr lvl="2" algn="just">
              <a:lnSpc>
                <a:spcPct val="96000"/>
              </a:lnSpc>
            </a:pPr>
            <a:endParaRPr lang="it-IT"/>
          </a:p>
          <a:p>
            <a:r>
              <a:rPr lang="it-IT" sz="2800"/>
              <a:t>-anlage, -apparat, -baugruppe,  </a:t>
            </a:r>
            <a:r>
              <a:rPr lang="de-DE" sz="2800"/>
              <a:t>-einheit, -einrichtung, </a:t>
            </a:r>
          </a:p>
          <a:p>
            <a:r>
              <a:rPr lang="de-DE" sz="2800"/>
              <a:t>-element, </a:t>
            </a:r>
            <a:r>
              <a:rPr lang="it-IT" sz="2800"/>
              <a:t>-gerät, -glied, -körper, -maschine	</a:t>
            </a:r>
            <a:r>
              <a:rPr lang="en-US" sz="2800"/>
              <a:t>-material, </a:t>
            </a:r>
          </a:p>
          <a:p>
            <a:r>
              <a:rPr lang="en-US" sz="2800"/>
              <a:t>-mechanismus, </a:t>
            </a:r>
            <a:r>
              <a:rPr lang="de-DE" sz="2800"/>
              <a:t>-medium, -mittel, -organ,	</a:t>
            </a:r>
            <a:endParaRPr lang="it-IT" sz="2800"/>
          </a:p>
          <a:p>
            <a:r>
              <a:rPr lang="de-DE" sz="2800"/>
              <a:t>-stoff, -stück, -system, -teil, -vorrichtung, -werkzeug</a:t>
            </a:r>
          </a:p>
          <a:p>
            <a:endParaRPr lang="de-DE" sz="2800"/>
          </a:p>
          <a:p>
            <a:r>
              <a:rPr lang="it-IT" sz="2800"/>
              <a:t>agente, attrezzo, elemento, </a:t>
            </a:r>
            <a:r>
              <a:rPr lang="de-DE" sz="2800"/>
              <a:t>impianto, macchina, materia, </a:t>
            </a:r>
            <a:r>
              <a:rPr lang="it-IT" sz="2800"/>
              <a:t>sistema, sostanza</a:t>
            </a:r>
          </a:p>
          <a:p>
            <a:r>
              <a:rPr lang="en-US" sz="2800"/>
              <a:t>suffissi: -tore, -trice, -ante</a:t>
            </a:r>
            <a:endParaRPr lang="it-IT" sz="2800"/>
          </a:p>
          <a:p>
            <a:endParaRPr lang="it-IT" sz="2800"/>
          </a:p>
          <a:p>
            <a:endParaRPr lang="it-IT" sz="2800"/>
          </a:p>
          <a:p>
            <a:endParaRPr lang="it-IT" sz="2800"/>
          </a:p>
          <a:p>
            <a:endParaRPr lang="it-IT" sz="28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Text Box 2"/>
          <p:cNvSpPr txBox="1">
            <a:spLocks noChangeArrowheads="1"/>
          </p:cNvSpPr>
          <p:nvPr/>
        </p:nvSpPr>
        <p:spPr bwMode="auto">
          <a:xfrm>
            <a:off x="381000" y="228600"/>
            <a:ext cx="8229600" cy="5186363"/>
          </a:xfrm>
          <a:prstGeom prst="rect">
            <a:avLst/>
          </a:prstGeom>
          <a:noFill/>
          <a:ln w="9525">
            <a:noFill/>
            <a:miter lim="800000"/>
            <a:headEnd/>
            <a:tailEnd/>
          </a:ln>
        </p:spPr>
        <p:txBody>
          <a:bodyPr>
            <a:spAutoFit/>
          </a:bodyPr>
          <a:lstStyle/>
          <a:p>
            <a:pPr lvl="2" algn="just">
              <a:lnSpc>
                <a:spcPct val="96000"/>
              </a:lnSpc>
            </a:pPr>
            <a:endParaRPr lang="it-IT"/>
          </a:p>
          <a:p>
            <a:r>
              <a:rPr lang="de-DE" sz="2800"/>
              <a:t>-ablauf, -aktion, -behandlung		</a:t>
            </a:r>
            <a:endParaRPr lang="it-IT" sz="2800"/>
          </a:p>
          <a:p>
            <a:r>
              <a:rPr lang="de-DE" sz="2800"/>
              <a:t>-betrieb, -bewegung, -funktion	-methode, -operation, </a:t>
            </a:r>
          </a:p>
          <a:p>
            <a:r>
              <a:rPr lang="de-DE" sz="2800"/>
              <a:t>-prozess, -tätigkeit, -technik, -technologie, </a:t>
            </a:r>
          </a:p>
          <a:p>
            <a:r>
              <a:rPr lang="de-DE" sz="2800"/>
              <a:t>-verfahren, -vorgang		</a:t>
            </a:r>
            <a:endParaRPr lang="it-IT" sz="2800"/>
          </a:p>
          <a:p>
            <a:endParaRPr lang="it-IT" sz="2800"/>
          </a:p>
          <a:p>
            <a:endParaRPr lang="it-IT" sz="2800"/>
          </a:p>
          <a:p>
            <a:r>
              <a:rPr lang="de-DE" sz="2800"/>
              <a:t>azione, reazione, funzione, tecnica, </a:t>
            </a:r>
          </a:p>
          <a:p>
            <a:r>
              <a:rPr lang="de-DE" sz="2800"/>
              <a:t>suffissi: -aggio, -ura, -ione, -mento</a:t>
            </a:r>
            <a:endParaRPr lang="it-IT" sz="2800"/>
          </a:p>
          <a:p>
            <a:endParaRPr lang="it-IT" sz="2800"/>
          </a:p>
          <a:p>
            <a:endParaRPr lang="it-IT" sz="2800"/>
          </a:p>
          <a:p>
            <a:endParaRPr lang="it-IT" sz="2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Text Box 2"/>
          <p:cNvSpPr txBox="1">
            <a:spLocks noChangeArrowheads="1"/>
          </p:cNvSpPr>
          <p:nvPr/>
        </p:nvSpPr>
        <p:spPr bwMode="auto">
          <a:xfrm>
            <a:off x="381000" y="228600"/>
            <a:ext cx="8229600" cy="3462338"/>
          </a:xfrm>
          <a:prstGeom prst="rect">
            <a:avLst/>
          </a:prstGeom>
          <a:noFill/>
          <a:ln w="9525">
            <a:noFill/>
            <a:miter lim="800000"/>
            <a:headEnd/>
            <a:tailEnd/>
          </a:ln>
        </p:spPr>
        <p:txBody>
          <a:bodyPr>
            <a:spAutoFit/>
          </a:bodyPr>
          <a:lstStyle/>
          <a:p>
            <a:pPr lvl="2" algn="just">
              <a:lnSpc>
                <a:spcPct val="96000"/>
              </a:lnSpc>
            </a:pPr>
            <a:endParaRPr lang="it-IT"/>
          </a:p>
          <a:p>
            <a:r>
              <a:rPr lang="de-DE" sz="2800"/>
              <a:t>-artikel, -teil, -erzeugnis, -gut,  </a:t>
            </a:r>
            <a:r>
              <a:rPr lang="it-IT" sz="2800"/>
              <a:t>-material, -ware, </a:t>
            </a:r>
          </a:p>
          <a:p>
            <a:r>
              <a:rPr lang="it-IT" sz="2800"/>
              <a:t>-menge, -objekt, </a:t>
            </a:r>
            <a:r>
              <a:rPr lang="de-DE" sz="2800"/>
              <a:t>-produkt, -substanz, -stoff, -stück</a:t>
            </a:r>
            <a:endParaRPr lang="it-IT" sz="2800"/>
          </a:p>
          <a:p>
            <a:endParaRPr lang="it-IT" sz="2800"/>
          </a:p>
          <a:p>
            <a:endParaRPr lang="it-IT" sz="2800"/>
          </a:p>
          <a:p>
            <a:r>
              <a:rPr lang="de-DE" sz="2800"/>
              <a:t>prodotto, articolo, materia, </a:t>
            </a:r>
            <a:r>
              <a:rPr lang="it-IT" sz="2800"/>
              <a:t>oggetto, sostanza, pezzo</a:t>
            </a:r>
          </a:p>
          <a:p>
            <a:endParaRPr lang="it-IT" sz="2800"/>
          </a:p>
          <a:p>
            <a:endParaRPr lang="it-IT" sz="2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ext Box 2"/>
          <p:cNvSpPr txBox="1">
            <a:spLocks noChangeArrowheads="1"/>
          </p:cNvSpPr>
          <p:nvPr/>
        </p:nvSpPr>
        <p:spPr bwMode="auto">
          <a:xfrm>
            <a:off x="381000" y="228600"/>
            <a:ext cx="8229600" cy="5618163"/>
          </a:xfrm>
          <a:prstGeom prst="rect">
            <a:avLst/>
          </a:prstGeom>
          <a:noFill/>
          <a:ln w="9525">
            <a:noFill/>
            <a:miter lim="800000"/>
            <a:headEnd/>
            <a:tailEnd/>
          </a:ln>
        </p:spPr>
        <p:txBody>
          <a:bodyPr>
            <a:spAutoFit/>
          </a:bodyPr>
          <a:lstStyle/>
          <a:p>
            <a:pPr lvl="2" algn="just">
              <a:lnSpc>
                <a:spcPct val="96000"/>
              </a:lnSpc>
            </a:pPr>
            <a:endParaRPr lang="it-IT"/>
          </a:p>
          <a:p>
            <a:r>
              <a:rPr lang="de-DE" sz="2800"/>
              <a:t>-bau, -fach, -forschung, </a:t>
            </a:r>
            <a:r>
              <a:rPr lang="it-IT" sz="2800"/>
              <a:t>-gewerbe , -handwerk, </a:t>
            </a:r>
          </a:p>
          <a:p>
            <a:r>
              <a:rPr lang="de-DE" sz="2800"/>
              <a:t>-herstellung,  -industrie, -kunde, -kunst, -lehre, -technik, -theorie, -verarbeitung, -wesen, -wirtschaft, </a:t>
            </a:r>
            <a:endParaRPr lang="it-IT" sz="2800"/>
          </a:p>
          <a:p>
            <a:r>
              <a:rPr lang="de-DE" sz="2800"/>
              <a:t>-wissenschaft</a:t>
            </a:r>
          </a:p>
          <a:p>
            <a:endParaRPr lang="de-DE" sz="2800"/>
          </a:p>
          <a:p>
            <a:r>
              <a:rPr lang="de-DE" sz="2800"/>
              <a:t>Suffissi: -ei, -graphie, -ik, -ismus, </a:t>
            </a:r>
            <a:r>
              <a:rPr lang="it-IT" sz="2800"/>
              <a:t>-logie, -nomie, -ur </a:t>
            </a:r>
            <a:endParaRPr lang="de-DE" sz="2800"/>
          </a:p>
          <a:p>
            <a:endParaRPr lang="de-DE" sz="2800"/>
          </a:p>
          <a:p>
            <a:r>
              <a:rPr lang="de-DE" sz="2800"/>
              <a:t>scienza, educazione, studio, </a:t>
            </a:r>
            <a:r>
              <a:rPr lang="it-IT" sz="2800"/>
              <a:t>competenza, materia, settore</a:t>
            </a:r>
          </a:p>
          <a:p>
            <a:endParaRPr lang="it-IT" sz="2800"/>
          </a:p>
          <a:p>
            <a:r>
              <a:rPr lang="de-DE" sz="2800"/>
              <a:t>suffissi: -nomia, -logia, -ica, -grafia</a:t>
            </a:r>
            <a:endParaRPr lang="it-IT" sz="2800"/>
          </a:p>
          <a:p>
            <a:endParaRPr lang="it-IT" sz="2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94413"/>
          </a:xfrm>
          <a:prstGeom prst="rect">
            <a:avLst/>
          </a:prstGeom>
          <a:noFill/>
          <a:ln w="9525">
            <a:noFill/>
            <a:miter lim="800000"/>
            <a:headEnd/>
            <a:tailEnd/>
          </a:ln>
        </p:spPr>
        <p:txBody>
          <a:bodyPr>
            <a:spAutoFit/>
          </a:bodyPr>
          <a:lstStyle/>
          <a:p>
            <a:endParaRPr lang="de-DE"/>
          </a:p>
          <a:p>
            <a:pPr>
              <a:lnSpc>
                <a:spcPct val="150000"/>
              </a:lnSpc>
            </a:pPr>
            <a:r>
              <a:rPr lang="de-DE" sz="2800"/>
              <a:t>Fach = eine in sich strukturierte Menge von Wissensbeständen und Kenntnissystemen sowie ein System von gegenstandsbedingten und zielgerichteten Handlungsweisen in einer bestimmten Sphäre der gesellschaftlichen Tätigkeit, eine Ergebnisform der gesellschaftlichen Arbeitsteilung mit fortschreitender Spezialisierung. (Gläser 1990)</a:t>
            </a:r>
            <a:endParaRPr lang="it-IT" sz="2800"/>
          </a:p>
          <a:p>
            <a:pPr>
              <a:lnSpc>
                <a:spcPct val="150000"/>
              </a:lnSpc>
            </a:pPr>
            <a:endParaRPr lang="de-DE"/>
          </a:p>
          <a:p>
            <a:pPr>
              <a:lnSpc>
                <a:spcPct val="150000"/>
              </a:lnSpc>
            </a:pPr>
            <a:r>
              <a:rPr lang="de-DE"/>
              <a:t> </a:t>
            </a:r>
            <a:endParaRPr lang="it-IT"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endParaRPr lang="it-IT" sz="2800" dirty="0"/>
          </a:p>
          <a:p>
            <a:r>
              <a:rPr lang="it-IT" sz="2800" dirty="0" smtClean="0"/>
              <a:t>Chi </a:t>
            </a:r>
            <a:r>
              <a:rPr lang="it-IT" sz="2800" dirty="0"/>
              <a:t>come lo scrivente si dedica da anni alla ricerca sulla televisione e sui media giornalistici non può che annotare la sua sorpresa di fronte alla povertà intellettuale dei discorsi e delle prese di posizione contro la televisione letti e ascoltati in questi mesi.</a:t>
            </a:r>
          </a:p>
          <a:p>
            <a:r>
              <a:rPr lang="it-IT" sz="2800" dirty="0"/>
              <a:t> </a:t>
            </a:r>
          </a:p>
          <a:p>
            <a:r>
              <a:rPr lang="de-DE" sz="2800" dirty="0"/>
              <a:t>Vor allem aus diesem Grund hat der Verfasser dieser Studie ein analytisches, mehr arbeitswirtschaftliches Vorgehen gewählt: ...</a:t>
            </a:r>
            <a:endParaRPr lang="it-IT" sz="2800" dirty="0"/>
          </a:p>
          <a:p>
            <a:endParaRPr lang="it-IT"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Text Box 2"/>
          <p:cNvSpPr txBox="1">
            <a:spLocks noChangeArrowheads="1"/>
          </p:cNvSpPr>
          <p:nvPr/>
        </p:nvSpPr>
        <p:spPr bwMode="auto">
          <a:xfrm>
            <a:off x="381000" y="228600"/>
            <a:ext cx="8229600" cy="5618163"/>
          </a:xfrm>
          <a:prstGeom prst="rect">
            <a:avLst/>
          </a:prstGeom>
          <a:noFill/>
          <a:ln w="9525">
            <a:noFill/>
            <a:miter lim="800000"/>
            <a:headEnd/>
            <a:tailEnd/>
          </a:ln>
        </p:spPr>
        <p:txBody>
          <a:bodyPr>
            <a:spAutoFit/>
          </a:bodyPr>
          <a:lstStyle/>
          <a:p>
            <a:pPr lvl="2" algn="just">
              <a:lnSpc>
                <a:spcPct val="96000"/>
              </a:lnSpc>
            </a:pPr>
            <a:endParaRPr lang="it-IT" dirty="0"/>
          </a:p>
          <a:p>
            <a:r>
              <a:rPr lang="de-DE" sz="2800" dirty="0"/>
              <a:t>Es wird eine neue Methode der Probennahme und Probenaufgabe bei der mit Gaschromatographie /</a:t>
            </a:r>
            <a:r>
              <a:rPr lang="de-DE" sz="2800" dirty="0" err="1"/>
              <a:t>Massenspektrometrie</a:t>
            </a:r>
            <a:r>
              <a:rPr lang="de-DE" sz="2800" dirty="0"/>
              <a:t> durchgeführten Luftanalyse im Ultraspurenbereich beschrieben. Bei dieser neuen Technik kommt es während der Probenaufgabe zu einer Vortrennung auf der </a:t>
            </a:r>
            <a:r>
              <a:rPr lang="de-DE" sz="2800" dirty="0" err="1"/>
              <a:t>gaschromatographischen</a:t>
            </a:r>
            <a:r>
              <a:rPr lang="de-DE" sz="2800" dirty="0"/>
              <a:t> Säule, da die bei der Probennahme mitkondensierten Luftbestandteile als Trägergas dienen. Wegen des bei der Probenaufgabe erzeugten Druckgradienten bezeichneten wir die Methode zunächst als „Druckaufgabe". </a:t>
            </a:r>
            <a:endParaRPr lang="it-IT" sz="2800" dirty="0"/>
          </a:p>
          <a:p>
            <a:endParaRPr lang="it-IT"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ext Box 2"/>
          <p:cNvSpPr txBox="1">
            <a:spLocks noChangeArrowheads="1"/>
          </p:cNvSpPr>
          <p:nvPr/>
        </p:nvSpPr>
        <p:spPr bwMode="auto">
          <a:xfrm>
            <a:off x="381000" y="228600"/>
            <a:ext cx="8229600" cy="3894138"/>
          </a:xfrm>
          <a:prstGeom prst="rect">
            <a:avLst/>
          </a:prstGeom>
          <a:noFill/>
          <a:ln w="9525">
            <a:noFill/>
            <a:miter lim="800000"/>
            <a:headEnd/>
            <a:tailEnd/>
          </a:ln>
        </p:spPr>
        <p:txBody>
          <a:bodyPr>
            <a:spAutoFit/>
          </a:bodyPr>
          <a:lstStyle/>
          <a:p>
            <a:pPr lvl="2" algn="just">
              <a:lnSpc>
                <a:spcPct val="96000"/>
              </a:lnSpc>
            </a:pPr>
            <a:endParaRPr lang="it-IT"/>
          </a:p>
          <a:p>
            <a:r>
              <a:rPr lang="it-IT" sz="2800"/>
              <a:t>Scoperta al Cern di Ginevra una nuova particella compatibile con l’ipotesi del bosone di Higgs. «Abbiamo osservato una particella finora sconosciuta che potrebbe essere il tanto agognato bosone predetto nel 1964» spiega la professoressa Marina Cobal, coordinatrice del team di fisici dell’Università di Udine che ha partecipato alla scoperta effettuata grazie al super acceleratore di particelle LHC.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ext Box 2"/>
          <p:cNvSpPr txBox="1">
            <a:spLocks noChangeArrowheads="1"/>
          </p:cNvSpPr>
          <p:nvPr/>
        </p:nvSpPr>
        <p:spPr bwMode="auto">
          <a:xfrm>
            <a:off x="381000" y="228600"/>
            <a:ext cx="8229600" cy="6048375"/>
          </a:xfrm>
          <a:prstGeom prst="rect">
            <a:avLst/>
          </a:prstGeom>
          <a:noFill/>
          <a:ln w="9525">
            <a:noFill/>
            <a:miter lim="800000"/>
            <a:headEnd/>
            <a:tailEnd/>
          </a:ln>
        </p:spPr>
        <p:txBody>
          <a:bodyPr>
            <a:spAutoFit/>
          </a:bodyPr>
          <a:lstStyle/>
          <a:p>
            <a:pPr lvl="2" algn="just">
              <a:lnSpc>
                <a:spcPct val="96000"/>
              </a:lnSpc>
            </a:pPr>
            <a:endParaRPr lang="it-IT"/>
          </a:p>
          <a:p>
            <a:r>
              <a:rPr lang="de-DE" sz="2800"/>
              <a:t>Verweilen wir zunächst ein bisschen auf dem dunklen Uhrengesicht, das dem Ewigen Kalender Diplomat jüngst ein neues Anlitz verleiht. Der Blick durch das entspiegelte Saphirglas fällt auf die eindeutigen Anzeigen und auf klare Instrumentarien. </a:t>
            </a:r>
            <a:endParaRPr lang="it-IT" sz="2800"/>
          </a:p>
          <a:p>
            <a:r>
              <a:rPr lang="de-DE" sz="2800"/>
              <a:t> </a:t>
            </a:r>
            <a:endParaRPr lang="it-IT" sz="2800"/>
          </a:p>
          <a:p>
            <a:r>
              <a:rPr lang="it-IT" sz="2800"/>
              <a:t>Il principio della falsa torsione è il seguente: consideriamo un tratto di filo fermo fra due punti fissi A e B. Nella parte centrale del filo facciamo agire un dispositivo atto a dare torsione al filo. Così facendo, secondo il senso di rotazione dell'elemento torcente, otterremo da una parte del filo una torsione del tipo S e dall'altra parte una torsione Z.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ext Box 2"/>
          <p:cNvSpPr txBox="1">
            <a:spLocks noChangeArrowheads="1"/>
          </p:cNvSpPr>
          <p:nvPr/>
        </p:nvSpPr>
        <p:spPr bwMode="auto">
          <a:xfrm>
            <a:off x="381000" y="228600"/>
            <a:ext cx="8229600" cy="3462338"/>
          </a:xfrm>
          <a:prstGeom prst="rect">
            <a:avLst/>
          </a:prstGeom>
          <a:noFill/>
          <a:ln w="9525">
            <a:noFill/>
            <a:miter lim="800000"/>
            <a:headEnd/>
            <a:tailEnd/>
          </a:ln>
        </p:spPr>
        <p:txBody>
          <a:bodyPr>
            <a:spAutoFit/>
          </a:bodyPr>
          <a:lstStyle/>
          <a:p>
            <a:pPr lvl="2" algn="just">
              <a:lnSpc>
                <a:spcPct val="96000"/>
              </a:lnSpc>
            </a:pPr>
            <a:endParaRPr lang="it-IT"/>
          </a:p>
          <a:p>
            <a:r>
              <a:rPr lang="de-DE" sz="2800"/>
              <a:t>Bei der natürlichen Abkühlung findet man mit steigender Geschwindigkeit eine ständige Abnahme der Kräuselung. </a:t>
            </a:r>
            <a:endParaRPr lang="it-IT" sz="2800"/>
          </a:p>
          <a:p>
            <a:r>
              <a:rPr lang="de-DE" sz="2800"/>
              <a:t> </a:t>
            </a:r>
            <a:endParaRPr lang="it-IT" sz="2800"/>
          </a:p>
          <a:p>
            <a:r>
              <a:rPr lang="it-IT" sz="2800"/>
              <a:t>Come già si è avuto modo di osservare, la struttura chimica di base di una fibra artificiale è composta da macromolecole, dette polimeri.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Text Box 2"/>
          <p:cNvSpPr txBox="1">
            <a:spLocks noChangeArrowheads="1"/>
          </p:cNvSpPr>
          <p:nvPr/>
        </p:nvSpPr>
        <p:spPr bwMode="auto">
          <a:xfrm>
            <a:off x="381000" y="228600"/>
            <a:ext cx="8229600" cy="3894138"/>
          </a:xfrm>
          <a:prstGeom prst="rect">
            <a:avLst/>
          </a:prstGeom>
          <a:noFill/>
          <a:ln w="9525">
            <a:noFill/>
            <a:miter lim="800000"/>
            <a:headEnd/>
            <a:tailEnd/>
          </a:ln>
        </p:spPr>
        <p:txBody>
          <a:bodyPr>
            <a:spAutoFit/>
          </a:bodyPr>
          <a:lstStyle/>
          <a:p>
            <a:pPr lvl="2" algn="just">
              <a:lnSpc>
                <a:spcPct val="96000"/>
              </a:lnSpc>
            </a:pPr>
            <a:endParaRPr lang="it-IT"/>
          </a:p>
          <a:p>
            <a:r>
              <a:rPr lang="it-IT" sz="2800"/>
              <a:t>L’impianto ricostruttivo accennato vede una sostanziale convergenza tra Beck, Giddens e vari commentatori. </a:t>
            </a:r>
          </a:p>
          <a:p>
            <a:r>
              <a:rPr lang="it-IT" sz="2800"/>
              <a:t> </a:t>
            </a:r>
          </a:p>
          <a:p>
            <a:r>
              <a:rPr lang="de-DE" sz="2800"/>
              <a:t>Damit kommt die Gesellschaftstheorie nicht nur windungs­reich wieder zu ihren Ursprüngen zurück, sie ist auch ge­zwungen, ihre evolutionstheoretischen Grundannahmen zu überdenken.</a:t>
            </a:r>
          </a:p>
          <a:p>
            <a:endParaRPr lang="it-IT" sz="28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Text Box 2"/>
          <p:cNvSpPr txBox="1">
            <a:spLocks noChangeArrowheads="1"/>
          </p:cNvSpPr>
          <p:nvPr/>
        </p:nvSpPr>
        <p:spPr bwMode="auto">
          <a:xfrm>
            <a:off x="381000" y="228600"/>
            <a:ext cx="8229600" cy="2170113"/>
          </a:xfrm>
          <a:prstGeom prst="rect">
            <a:avLst/>
          </a:prstGeom>
          <a:noFill/>
          <a:ln w="9525">
            <a:noFill/>
            <a:miter lim="800000"/>
            <a:headEnd/>
            <a:tailEnd/>
          </a:ln>
        </p:spPr>
        <p:txBody>
          <a:bodyPr>
            <a:spAutoFit/>
          </a:bodyPr>
          <a:lstStyle/>
          <a:p>
            <a:pPr lvl="2" algn="just">
              <a:lnSpc>
                <a:spcPct val="96000"/>
              </a:lnSpc>
            </a:pPr>
            <a:endParaRPr lang="it-IT"/>
          </a:p>
          <a:p>
            <a:r>
              <a:rPr lang="de-DE" sz="2800"/>
              <a:t>Lösen die Budgetdefizite expansive Impulse auf die wirtschaftlichen Aktivitäten aus, dann muss die EZB gegebenenfalls zur Sicherung der Preisniveaustabilität mit Zinserhöhungen reagieren.</a:t>
            </a:r>
            <a:endParaRPr lang="it-IT" sz="28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Text Box 2"/>
          <p:cNvSpPr txBox="1">
            <a:spLocks noChangeArrowheads="1"/>
          </p:cNvSpPr>
          <p:nvPr/>
        </p:nvSpPr>
        <p:spPr bwMode="auto">
          <a:xfrm>
            <a:off x="381000" y="228600"/>
            <a:ext cx="8229600" cy="3462338"/>
          </a:xfrm>
          <a:prstGeom prst="rect">
            <a:avLst/>
          </a:prstGeom>
          <a:noFill/>
          <a:ln w="9525">
            <a:noFill/>
            <a:miter lim="800000"/>
            <a:headEnd/>
            <a:tailEnd/>
          </a:ln>
        </p:spPr>
        <p:txBody>
          <a:bodyPr>
            <a:spAutoFit/>
          </a:bodyPr>
          <a:lstStyle/>
          <a:p>
            <a:pPr lvl="2" algn="just">
              <a:lnSpc>
                <a:spcPct val="96000"/>
              </a:lnSpc>
            </a:pPr>
            <a:endParaRPr lang="it-IT"/>
          </a:p>
          <a:p>
            <a:r>
              <a:rPr lang="de-DE" sz="2800"/>
              <a:t>Lesen Sie bitte die Bedienungsanleitung vollständig durch, bevor sie mit dem XYZ arbeiten.</a:t>
            </a:r>
            <a:endParaRPr lang="it-IT" sz="2800"/>
          </a:p>
          <a:p>
            <a:r>
              <a:rPr lang="de-DE" sz="2800"/>
              <a:t> </a:t>
            </a:r>
            <a:endParaRPr lang="it-IT" sz="2800"/>
          </a:p>
          <a:p>
            <a:r>
              <a:rPr lang="de-DE" sz="2800"/>
              <a:t>Deckelgriff nach rechts schwenken. Wenn der Punkt auf dem Cromargan-Deckel und der Punkt am Topfstielgriff sich in einer Linie befinden, Deckel abheben. </a:t>
            </a:r>
            <a:endParaRPr lang="it-IT" sz="2800"/>
          </a:p>
          <a:p>
            <a:r>
              <a:rPr lang="de-DE" sz="2800"/>
              <a:t> </a:t>
            </a:r>
            <a:endParaRPr lang="it-IT" sz="28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Text Box 2"/>
          <p:cNvSpPr txBox="1">
            <a:spLocks noChangeArrowheads="1"/>
          </p:cNvSpPr>
          <p:nvPr/>
        </p:nvSpPr>
        <p:spPr bwMode="auto">
          <a:xfrm>
            <a:off x="381000" y="228600"/>
            <a:ext cx="8229600" cy="4324350"/>
          </a:xfrm>
          <a:prstGeom prst="rect">
            <a:avLst/>
          </a:prstGeom>
          <a:noFill/>
          <a:ln w="9525">
            <a:noFill/>
            <a:miter lim="800000"/>
            <a:headEnd/>
            <a:tailEnd/>
          </a:ln>
        </p:spPr>
        <p:txBody>
          <a:bodyPr>
            <a:spAutoFit/>
          </a:bodyPr>
          <a:lstStyle/>
          <a:p>
            <a:pPr lvl="2" algn="just">
              <a:lnSpc>
                <a:spcPct val="96000"/>
              </a:lnSpc>
            </a:pPr>
            <a:endParaRPr lang="it-IT"/>
          </a:p>
          <a:p>
            <a:r>
              <a:rPr lang="it-IT" sz="2800"/>
              <a:t>Posizionate la macchina su una superficie solida, piana e non infiammabile. Lasciate uno spazio di almeno 5 cm fra la macchina ed eventuali pareti. </a:t>
            </a:r>
          </a:p>
          <a:p>
            <a:r>
              <a:rPr lang="it-IT" sz="2800"/>
              <a:t> </a:t>
            </a:r>
          </a:p>
          <a:p>
            <a:r>
              <a:rPr lang="it-IT" sz="2800"/>
              <a:t>Reinserire filtro e guarnizione: fare attenzione alla corretta sede!</a:t>
            </a:r>
          </a:p>
          <a:p>
            <a:r>
              <a:rPr lang="it-IT" sz="2800"/>
              <a:t/>
            </a:r>
            <a:br>
              <a:rPr lang="it-IT" sz="2800"/>
            </a:br>
            <a:r>
              <a:rPr lang="it-IT" sz="2800"/>
              <a:t>Inserisca il contenitore sul corpo motore e lo ruoti in senso orario fino a bloccarlo.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Text Box 2"/>
          <p:cNvSpPr txBox="1">
            <a:spLocks noChangeArrowheads="1"/>
          </p:cNvSpPr>
          <p:nvPr/>
        </p:nvSpPr>
        <p:spPr bwMode="auto">
          <a:xfrm>
            <a:off x="381000" y="228600"/>
            <a:ext cx="8229600" cy="1739900"/>
          </a:xfrm>
          <a:prstGeom prst="rect">
            <a:avLst/>
          </a:prstGeom>
          <a:noFill/>
          <a:ln w="9525">
            <a:noFill/>
            <a:miter lim="800000"/>
            <a:headEnd/>
            <a:tailEnd/>
          </a:ln>
        </p:spPr>
        <p:txBody>
          <a:bodyPr>
            <a:spAutoFit/>
          </a:bodyPr>
          <a:lstStyle/>
          <a:p>
            <a:pPr lvl="2" algn="just">
              <a:lnSpc>
                <a:spcPct val="96000"/>
              </a:lnSpc>
            </a:pPr>
            <a:endParaRPr lang="it-IT"/>
          </a:p>
          <a:p>
            <a:r>
              <a:rPr lang="de-DE" sz="2800"/>
              <a:t>Der Verband führt den Namen “….. e.V.“</a:t>
            </a:r>
            <a:endParaRPr lang="it-IT" sz="2800"/>
          </a:p>
          <a:p>
            <a:r>
              <a:rPr lang="de-DE" sz="2800"/>
              <a:t>Der Sitz des Verbandes ist Berlin.</a:t>
            </a:r>
            <a:endParaRPr lang="it-IT" sz="2800"/>
          </a:p>
          <a:p>
            <a:r>
              <a:rPr lang="de-DE" sz="2800"/>
              <a:t>Das Geschäftsjahr ist das Kalenderjahr.</a:t>
            </a:r>
            <a:endParaRPr lang="it-IT" sz="2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632200"/>
          </a:xfrm>
          <a:prstGeom prst="rect">
            <a:avLst/>
          </a:prstGeom>
          <a:noFill/>
          <a:ln w="9525">
            <a:noFill/>
            <a:miter lim="800000"/>
            <a:headEnd/>
            <a:tailEnd/>
          </a:ln>
        </p:spPr>
        <p:txBody>
          <a:bodyPr>
            <a:spAutoFit/>
          </a:bodyPr>
          <a:lstStyle/>
          <a:p>
            <a:endParaRPr lang="de-DE"/>
          </a:p>
          <a:p>
            <a:endParaRPr lang="de-DE"/>
          </a:p>
          <a:p>
            <a:r>
              <a:rPr lang="de-DE" sz="2800"/>
              <a:t>Naturwissenschaften = diejenigen Wissenschaften die entweder messende u.a. zu nachprüfbaren Ergebnissen führende Methoden verwenden oder deren Ergebnisse auf exakt definierten logischen und mathematischen Begriffen beruhen. (Brockhaus)</a:t>
            </a:r>
            <a:endParaRPr lang="it-IT" sz="2800"/>
          </a:p>
          <a:p>
            <a:pPr>
              <a:lnSpc>
                <a:spcPct val="150000"/>
              </a:lnSpc>
            </a:pP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Text Box 2"/>
          <p:cNvSpPr txBox="1">
            <a:spLocks noChangeArrowheads="1"/>
          </p:cNvSpPr>
          <p:nvPr/>
        </p:nvSpPr>
        <p:spPr bwMode="auto">
          <a:xfrm>
            <a:off x="381000" y="228600"/>
            <a:ext cx="8229600" cy="4756150"/>
          </a:xfrm>
          <a:prstGeom prst="rect">
            <a:avLst/>
          </a:prstGeom>
          <a:noFill/>
          <a:ln w="9525">
            <a:noFill/>
            <a:miter lim="800000"/>
            <a:headEnd/>
            <a:tailEnd/>
          </a:ln>
        </p:spPr>
        <p:txBody>
          <a:bodyPr>
            <a:spAutoFit/>
          </a:bodyPr>
          <a:lstStyle/>
          <a:p>
            <a:pPr lvl="2" algn="just">
              <a:lnSpc>
                <a:spcPct val="96000"/>
              </a:lnSpc>
            </a:pPr>
            <a:endParaRPr lang="it-IT" dirty="0"/>
          </a:p>
          <a:p>
            <a:r>
              <a:rPr lang="it-IT" sz="2800" b="1" dirty="0"/>
              <a:t>§ 27a </a:t>
            </a:r>
          </a:p>
          <a:p>
            <a:r>
              <a:rPr lang="de-DE" sz="2800" dirty="0"/>
              <a:t>Die Flughafenkoordinierung wird nach Maßgabe des Rechts der Europäischen Union vorgenommen.</a:t>
            </a:r>
          </a:p>
          <a:p>
            <a:endParaRPr lang="de-DE" sz="2800" dirty="0"/>
          </a:p>
          <a:p>
            <a:endParaRPr lang="de-DE" sz="2800" dirty="0"/>
          </a:p>
          <a:p>
            <a:r>
              <a:rPr lang="de-DE" sz="2800" b="1" dirty="0"/>
              <a:t>§ 27 Bestellung und Geschäftsführung des Vorstands</a:t>
            </a:r>
            <a:endParaRPr lang="it-IT" sz="2800" dirty="0"/>
          </a:p>
          <a:p>
            <a:r>
              <a:rPr lang="de-DE" sz="2800" dirty="0"/>
              <a:t>(1) Die Bestellung des Vorstands erfolgt durch Beschluss der Mitgliederversammlung.</a:t>
            </a:r>
            <a:endParaRPr lang="it-IT" sz="2800" dirty="0"/>
          </a:p>
          <a:p>
            <a:endParaRPr lang="de-DE" sz="2800" dirty="0"/>
          </a:p>
          <a:p>
            <a:endParaRPr lang="it-IT"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Text Box 2"/>
          <p:cNvSpPr txBox="1">
            <a:spLocks noChangeArrowheads="1"/>
          </p:cNvSpPr>
          <p:nvPr/>
        </p:nvSpPr>
        <p:spPr bwMode="auto">
          <a:xfrm>
            <a:off x="381000" y="228600"/>
            <a:ext cx="8229600" cy="3894138"/>
          </a:xfrm>
          <a:prstGeom prst="rect">
            <a:avLst/>
          </a:prstGeom>
          <a:noFill/>
          <a:ln w="9525">
            <a:noFill/>
            <a:miter lim="800000"/>
            <a:headEnd/>
            <a:tailEnd/>
          </a:ln>
        </p:spPr>
        <p:txBody>
          <a:bodyPr>
            <a:spAutoFit/>
          </a:bodyPr>
          <a:lstStyle/>
          <a:p>
            <a:pPr lvl="2" algn="just">
              <a:lnSpc>
                <a:spcPct val="96000"/>
              </a:lnSpc>
            </a:pPr>
            <a:endParaRPr lang="it-IT"/>
          </a:p>
          <a:p>
            <a:r>
              <a:rPr lang="it-IT" sz="2800"/>
              <a:t>Il modo verbale proprio della norma giuridica è l’indicativo presente, modo idoneo ad esprimere il comando. Il modo congiuntivo ed il tempo futuro non raggiungono lo stesso effetto, in quanto esprimono l’ipoteticità o la non immediatezza del precetto. In ogni caso, il ricorso a tempi o modi diversi dall’indicativo presente accentua la disomogeneità del testo ed e, perciò, evitato.</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Text Box 2"/>
          <p:cNvSpPr txBox="1">
            <a:spLocks noChangeArrowheads="1"/>
          </p:cNvSpPr>
          <p:nvPr/>
        </p:nvSpPr>
        <p:spPr bwMode="auto">
          <a:xfrm>
            <a:off x="381000" y="228600"/>
            <a:ext cx="8229600" cy="1308100"/>
          </a:xfrm>
          <a:prstGeom prst="rect">
            <a:avLst/>
          </a:prstGeom>
          <a:noFill/>
          <a:ln w="9525">
            <a:noFill/>
            <a:miter lim="800000"/>
            <a:headEnd/>
            <a:tailEnd/>
          </a:ln>
        </p:spPr>
        <p:txBody>
          <a:bodyPr>
            <a:spAutoFit/>
          </a:bodyPr>
          <a:lstStyle/>
          <a:p>
            <a:pPr lvl="2" algn="just">
              <a:lnSpc>
                <a:spcPct val="96000"/>
              </a:lnSpc>
            </a:pPr>
            <a:endParaRPr lang="it-IT"/>
          </a:p>
          <a:p>
            <a:r>
              <a:rPr lang="de-DE" sz="2800"/>
              <a:t>Das Steueraufkommen expandiert nach zwei Jahren des Rückgangs bzw. der Stagnation wieder kräftig. </a:t>
            </a:r>
            <a:endParaRPr lang="it-IT" sz="28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Text Box 2"/>
          <p:cNvSpPr txBox="1">
            <a:spLocks noChangeArrowheads="1"/>
          </p:cNvSpPr>
          <p:nvPr/>
        </p:nvSpPr>
        <p:spPr bwMode="auto">
          <a:xfrm>
            <a:off x="381000" y="228600"/>
            <a:ext cx="8229600" cy="3462338"/>
          </a:xfrm>
          <a:prstGeom prst="rect">
            <a:avLst/>
          </a:prstGeom>
          <a:noFill/>
          <a:ln w="9525">
            <a:noFill/>
            <a:miter lim="800000"/>
            <a:headEnd/>
            <a:tailEnd/>
          </a:ln>
        </p:spPr>
        <p:txBody>
          <a:bodyPr>
            <a:spAutoFit/>
          </a:bodyPr>
          <a:lstStyle/>
          <a:p>
            <a:pPr lvl="2" algn="just">
              <a:lnSpc>
                <a:spcPct val="96000"/>
              </a:lnSpc>
            </a:pPr>
            <a:endParaRPr lang="it-IT"/>
          </a:p>
          <a:p>
            <a:r>
              <a:rPr lang="de-DE" sz="2800"/>
              <a:t>Die Staatseinnahmen werden im Prognosezeitraum etwas schneller steigen als in den vergangenen beiden Jahren. Das Steueraufkommen expandiert nach zwei Jahren des Rückgangs bzw. der Stagnation wieder kräftig. </a:t>
            </a:r>
            <a:endParaRPr lang="it-IT" sz="2800"/>
          </a:p>
          <a:p>
            <a:endParaRPr lang="de-DE" sz="2800"/>
          </a:p>
          <a:p>
            <a:endParaRPr lang="it-IT" sz="28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Text Box 2"/>
          <p:cNvSpPr txBox="1">
            <a:spLocks noChangeArrowheads="1"/>
          </p:cNvSpPr>
          <p:nvPr/>
        </p:nvSpPr>
        <p:spPr bwMode="auto">
          <a:xfrm>
            <a:off x="381000" y="228600"/>
            <a:ext cx="8229600" cy="5618163"/>
          </a:xfrm>
          <a:prstGeom prst="rect">
            <a:avLst/>
          </a:prstGeom>
          <a:noFill/>
          <a:ln w="9525">
            <a:noFill/>
            <a:miter lim="800000"/>
            <a:headEnd/>
            <a:tailEnd/>
          </a:ln>
        </p:spPr>
        <p:txBody>
          <a:bodyPr>
            <a:spAutoFit/>
          </a:bodyPr>
          <a:lstStyle/>
          <a:p>
            <a:pPr lvl="2" algn="just">
              <a:lnSpc>
                <a:spcPct val="96000"/>
              </a:lnSpc>
            </a:pPr>
            <a:endParaRPr lang="it-IT"/>
          </a:p>
          <a:p>
            <a:r>
              <a:rPr lang="de-DE" sz="2800"/>
              <a:t>Dabei wird das Walzgut von zwei Walzen erfasst, die sich in Walzrichtung gegeneinander drehen. Es wird durch die Walzendrehung vorwärts bewegt. Im Walzspalt wird die Dicke des Walzguts durch den hohen Druck, den die Walzen ausüben, reduziert. </a:t>
            </a:r>
          </a:p>
          <a:p>
            <a:endParaRPr lang="de-DE" sz="2800"/>
          </a:p>
          <a:p>
            <a:r>
              <a:rPr lang="it-IT" sz="2800"/>
              <a:t>L'altoforno viene caricato dall'alto con una miscela di coke, minerali di ferro e calcare. … Periodicamente la ghisa viene estratta dal fondo, mentre un diverso canale di scolo permette di recuperare le scorie per avviarle a fasi successive del ciclo siderurgico.</a:t>
            </a:r>
          </a:p>
          <a:p>
            <a:endParaRPr lang="it-IT" sz="28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Text Box 2"/>
          <p:cNvSpPr txBox="1">
            <a:spLocks noChangeArrowheads="1"/>
          </p:cNvSpPr>
          <p:nvPr/>
        </p:nvSpPr>
        <p:spPr bwMode="auto">
          <a:xfrm>
            <a:off x="381000" y="228600"/>
            <a:ext cx="8229600" cy="6048375"/>
          </a:xfrm>
          <a:prstGeom prst="rect">
            <a:avLst/>
          </a:prstGeom>
          <a:noFill/>
          <a:ln w="9525">
            <a:noFill/>
            <a:miter lim="800000"/>
            <a:headEnd/>
            <a:tailEnd/>
          </a:ln>
        </p:spPr>
        <p:txBody>
          <a:bodyPr>
            <a:spAutoFit/>
          </a:bodyPr>
          <a:lstStyle/>
          <a:p>
            <a:pPr lvl="2" algn="just">
              <a:lnSpc>
                <a:spcPct val="96000"/>
              </a:lnSpc>
            </a:pPr>
            <a:endParaRPr lang="it-IT" dirty="0"/>
          </a:p>
          <a:p>
            <a:r>
              <a:rPr lang="de-DE" sz="2800" dirty="0"/>
              <a:t>Die Führungsstange (4 mm) aus Stahl ist ein Fertigprodukt, lediglich die Gesamtlänge von 743mm wird vom gelieferten Material abgesägt. Der durch das Sägen entstandene Grat ist von beiden Seiten durch eine Schleifscheibe zu entfernen.</a:t>
            </a:r>
          </a:p>
          <a:p>
            <a:endParaRPr lang="de-DE" sz="2800" dirty="0"/>
          </a:p>
          <a:p>
            <a:r>
              <a:rPr lang="de-DE" sz="2800" dirty="0"/>
              <a:t>Die Empfangs-NF muss im Empfänger hinter der Rauschsperre abgegriffen werden. Der NF-Jumper JP3 ist normalerweise gesteckt. Er ist nur dann zu entfernen, wenn keine Besprechung über den Zweitempfänger vorgesehen ist.</a:t>
            </a:r>
            <a:endParaRPr lang="it-IT" sz="2800" dirty="0"/>
          </a:p>
          <a:p>
            <a:endParaRPr lang="it-IT" sz="2800" dirty="0"/>
          </a:p>
          <a:p>
            <a:endParaRPr lang="it-IT" sz="2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Text Box 2"/>
          <p:cNvSpPr txBox="1">
            <a:spLocks noChangeArrowheads="1"/>
          </p:cNvSpPr>
          <p:nvPr/>
        </p:nvSpPr>
        <p:spPr bwMode="auto">
          <a:xfrm>
            <a:off x="381000" y="228600"/>
            <a:ext cx="8229600" cy="4756150"/>
          </a:xfrm>
          <a:prstGeom prst="rect">
            <a:avLst/>
          </a:prstGeom>
          <a:noFill/>
          <a:ln w="9525">
            <a:noFill/>
            <a:miter lim="800000"/>
            <a:headEnd/>
            <a:tailEnd/>
          </a:ln>
        </p:spPr>
        <p:txBody>
          <a:bodyPr>
            <a:spAutoFit/>
          </a:bodyPr>
          <a:lstStyle/>
          <a:p>
            <a:pPr lvl="2" algn="just">
              <a:lnSpc>
                <a:spcPct val="96000"/>
              </a:lnSpc>
            </a:pPr>
            <a:endParaRPr lang="it-IT"/>
          </a:p>
          <a:p>
            <a:r>
              <a:rPr lang="de-DE" sz="2800"/>
              <a:t>Man hat auch daran  zu denken, dass das Thomas-Fermi-Modell die individuellen Eigenschaften der Atome, die den systematischen Gang mit der Ordnungszahl verletzen, nicht wiedergibt.  </a:t>
            </a:r>
          </a:p>
          <a:p>
            <a:endParaRPr lang="de-DE" sz="2800"/>
          </a:p>
          <a:p>
            <a:endParaRPr lang="de-DE" sz="2800"/>
          </a:p>
          <a:p>
            <a:r>
              <a:rPr lang="de-DE" sz="2800"/>
              <a:t>Die innenliegenden Abstreifer lassen sich leicht entnehmen und reinigen.</a:t>
            </a:r>
            <a:endParaRPr lang="it-IT" sz="2800"/>
          </a:p>
          <a:p>
            <a:r>
              <a:rPr lang="de-DE" sz="2800"/>
              <a:t> </a:t>
            </a:r>
            <a:endParaRPr lang="it-IT" sz="2800"/>
          </a:p>
          <a:p>
            <a:endParaRPr lang="it-IT" sz="280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Text Box 2"/>
          <p:cNvSpPr txBox="1">
            <a:spLocks noChangeArrowheads="1"/>
          </p:cNvSpPr>
          <p:nvPr/>
        </p:nvSpPr>
        <p:spPr bwMode="auto">
          <a:xfrm>
            <a:off x="381000" y="228600"/>
            <a:ext cx="8229600" cy="3032125"/>
          </a:xfrm>
          <a:prstGeom prst="rect">
            <a:avLst/>
          </a:prstGeom>
          <a:noFill/>
          <a:ln w="9525">
            <a:noFill/>
            <a:miter lim="800000"/>
            <a:headEnd/>
            <a:tailEnd/>
          </a:ln>
        </p:spPr>
        <p:txBody>
          <a:bodyPr>
            <a:spAutoFit/>
          </a:bodyPr>
          <a:lstStyle/>
          <a:p>
            <a:pPr lvl="2" algn="just">
              <a:lnSpc>
                <a:spcPct val="96000"/>
              </a:lnSpc>
            </a:pPr>
            <a:endParaRPr lang="it-IT"/>
          </a:p>
          <a:p>
            <a:r>
              <a:rPr lang="de-DE" sz="2800"/>
              <a:t>Damit gerät auch die Frage der Qualität des gelieferten Stroms ins Blickfeld: soll diese in Atom- und Kohlekraftwerken produziert werden, oder wählt der Kunde regenerativ erzeugten Strom und leistet damit einen Beitrag auf dem Weg ins Solarzeitalter?</a:t>
            </a:r>
            <a:endParaRPr lang="it-IT" sz="2800"/>
          </a:p>
          <a:p>
            <a:endParaRPr lang="it-IT" sz="280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Text Box 2"/>
          <p:cNvSpPr txBox="1">
            <a:spLocks noChangeArrowheads="1"/>
          </p:cNvSpPr>
          <p:nvPr/>
        </p:nvSpPr>
        <p:spPr bwMode="auto">
          <a:xfrm>
            <a:off x="381000" y="228600"/>
            <a:ext cx="8229600" cy="2170113"/>
          </a:xfrm>
          <a:prstGeom prst="rect">
            <a:avLst/>
          </a:prstGeom>
          <a:noFill/>
          <a:ln w="9525">
            <a:noFill/>
            <a:miter lim="800000"/>
            <a:headEnd/>
            <a:tailEnd/>
          </a:ln>
        </p:spPr>
        <p:txBody>
          <a:bodyPr>
            <a:spAutoFit/>
          </a:bodyPr>
          <a:lstStyle/>
          <a:p>
            <a:pPr lvl="2" algn="just">
              <a:lnSpc>
                <a:spcPct val="96000"/>
              </a:lnSpc>
            </a:pPr>
            <a:endParaRPr lang="it-IT"/>
          </a:p>
          <a:p>
            <a:r>
              <a:rPr lang="de-DE" sz="2800"/>
              <a:t>Doch was versteckt sich hinter “Grüner Strom”? Wodurch unterscheidet er sich von “Egal- oder Altstrom?” Was sind nun die wichtigsten Eigenschaften, die der „grüne“ Strom aufweisen sollte?</a:t>
            </a:r>
            <a:endParaRPr lang="it-IT" sz="28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Text Box 2"/>
          <p:cNvSpPr txBox="1">
            <a:spLocks noChangeArrowheads="1"/>
          </p:cNvSpPr>
          <p:nvPr/>
        </p:nvSpPr>
        <p:spPr bwMode="auto">
          <a:xfrm>
            <a:off x="381000" y="228600"/>
            <a:ext cx="8229600" cy="3032125"/>
          </a:xfrm>
          <a:prstGeom prst="rect">
            <a:avLst/>
          </a:prstGeom>
          <a:noFill/>
          <a:ln w="9525">
            <a:noFill/>
            <a:miter lim="800000"/>
            <a:headEnd/>
            <a:tailEnd/>
          </a:ln>
        </p:spPr>
        <p:txBody>
          <a:bodyPr>
            <a:spAutoFit/>
          </a:bodyPr>
          <a:lstStyle/>
          <a:p>
            <a:pPr lvl="2" algn="just">
              <a:lnSpc>
                <a:spcPct val="96000"/>
              </a:lnSpc>
            </a:pPr>
            <a:endParaRPr lang="it-IT"/>
          </a:p>
          <a:p>
            <a:r>
              <a:rPr lang="de-DE" sz="2800"/>
              <a:t>Baue die Seil-Rollen-Kombinationen nach B10 in 2.2 auf!</a:t>
            </a:r>
            <a:endParaRPr lang="it-IT" sz="2800"/>
          </a:p>
          <a:p>
            <a:r>
              <a:rPr lang="de-DE" sz="2800"/>
              <a:t>Ermittle jeweils den Wirkungskgrad für unterschiedlich schwere angehängte Körper! Bestimme, wieviel Prozent der aufgewandten Arbeit jeweils zur Überwindung der Reibung dienen! </a:t>
            </a:r>
            <a:endParaRPr lang="it-IT" sz="2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046988"/>
          </a:xfrm>
          <a:prstGeom prst="rect">
            <a:avLst/>
          </a:prstGeom>
          <a:noFill/>
          <a:ln w="9525">
            <a:noFill/>
            <a:miter lim="800000"/>
            <a:headEnd/>
            <a:tailEnd/>
          </a:ln>
        </p:spPr>
        <p:txBody>
          <a:bodyPr>
            <a:spAutoFit/>
          </a:bodyPr>
          <a:lstStyle/>
          <a:p>
            <a:endParaRPr lang="de-DE" dirty="0" smtClean="0"/>
          </a:p>
          <a:p>
            <a:r>
              <a:rPr lang="de-DE" sz="2800" b="1" dirty="0" err="1" smtClean="0"/>
              <a:t>Modello</a:t>
            </a:r>
            <a:r>
              <a:rPr lang="de-DE" sz="2800" b="1" dirty="0" smtClean="0"/>
              <a:t> di L. Hoffmann</a:t>
            </a:r>
            <a:endParaRPr lang="de-DE" sz="2800" b="1" dirty="0"/>
          </a:p>
          <a:p>
            <a:endParaRPr lang="de-DE" sz="2800" dirty="0" smtClean="0"/>
          </a:p>
          <a:p>
            <a:pPr marL="457200" indent="-457200">
              <a:buAutoNum type="arabicParenR"/>
            </a:pPr>
            <a:r>
              <a:rPr lang="de-DE" sz="2800" dirty="0" smtClean="0"/>
              <a:t>Abstraktionsstufe</a:t>
            </a:r>
          </a:p>
          <a:p>
            <a:pPr marL="457200" indent="-457200">
              <a:buAutoNum type="arabicParenR"/>
            </a:pPr>
            <a:r>
              <a:rPr lang="de-DE" sz="2800" dirty="0" smtClean="0"/>
              <a:t>Äußere Sprachform</a:t>
            </a:r>
          </a:p>
          <a:p>
            <a:pPr marL="457200" indent="-457200">
              <a:buAutoNum type="arabicParenR"/>
            </a:pPr>
            <a:r>
              <a:rPr lang="de-DE" sz="2800" dirty="0" smtClean="0"/>
              <a:t>Milieu</a:t>
            </a:r>
          </a:p>
          <a:p>
            <a:pPr marL="457200" indent="-457200">
              <a:buAutoNum type="arabicParenR"/>
            </a:pPr>
            <a:r>
              <a:rPr lang="de-DE" sz="2800" dirty="0" smtClean="0"/>
              <a:t>Teilnehmer der Kommunikation</a:t>
            </a:r>
            <a:endParaRPr lang="de-DE" sz="2800" dirty="0"/>
          </a:p>
        </p:txBody>
      </p:sp>
    </p:spTree>
    <p:extLst>
      <p:ext uri="{BB962C8B-B14F-4D97-AF65-F5344CB8AC3E}">
        <p14:creationId xmlns:p14="http://schemas.microsoft.com/office/powerpoint/2010/main" val="36320671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462338"/>
          </a:xfrm>
          <a:prstGeom prst="rect">
            <a:avLst/>
          </a:prstGeom>
          <a:noFill/>
          <a:ln w="9525">
            <a:noFill/>
            <a:miter lim="800000"/>
            <a:headEnd/>
            <a:tailEnd/>
          </a:ln>
        </p:spPr>
        <p:txBody>
          <a:bodyPr>
            <a:spAutoFit/>
          </a:bodyPr>
          <a:lstStyle/>
          <a:p>
            <a:pPr lvl="2" algn="just">
              <a:lnSpc>
                <a:spcPct val="96000"/>
              </a:lnSpc>
            </a:pPr>
            <a:endParaRPr lang="it-IT"/>
          </a:p>
          <a:p>
            <a:r>
              <a:rPr lang="de-DE" sz="2800"/>
              <a:t>Ist W konstant, dann ist P um so größer, je kleiner t ist. </a:t>
            </a:r>
          </a:p>
          <a:p>
            <a:endParaRPr lang="it-IT" sz="2800"/>
          </a:p>
          <a:p>
            <a:r>
              <a:rPr lang="de-DE" sz="2800"/>
              <a:t>Ein Molekül ist symmetrisch, wenn man in ihm bestimmte Atome oder Atomgruppen miteinander vertauschen kann, ohne dass sich dabei sein Aussehen ändert. </a:t>
            </a:r>
            <a:endParaRPr lang="it-IT" sz="2800"/>
          </a:p>
          <a:p>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324350"/>
          </a:xfrm>
          <a:prstGeom prst="rect">
            <a:avLst/>
          </a:prstGeom>
          <a:noFill/>
          <a:ln w="9525">
            <a:noFill/>
            <a:miter lim="800000"/>
            <a:headEnd/>
            <a:tailEnd/>
          </a:ln>
        </p:spPr>
        <p:txBody>
          <a:bodyPr>
            <a:spAutoFit/>
          </a:bodyPr>
          <a:lstStyle/>
          <a:p>
            <a:pPr lvl="2" algn="just">
              <a:lnSpc>
                <a:spcPct val="96000"/>
              </a:lnSpc>
            </a:pPr>
            <a:endParaRPr lang="it-IT"/>
          </a:p>
          <a:p>
            <a:r>
              <a:rPr lang="de-DE" sz="2800"/>
              <a:t>Damit die Gleichung gelöst werden kann, muss erst der gemeinsame Nenner ermittelt werden. </a:t>
            </a:r>
            <a:endParaRPr lang="it-IT" sz="2800"/>
          </a:p>
          <a:p>
            <a:r>
              <a:rPr lang="de-DE" sz="2800"/>
              <a:t> </a:t>
            </a:r>
            <a:endParaRPr lang="it-IT" sz="2800"/>
          </a:p>
          <a:p>
            <a:r>
              <a:rPr lang="de-DE" sz="2800"/>
              <a:t>Bestmögliche Akustik durch konsequente Nutzung der zur Verfügung stehenden Fläche: um diesen Vorgaben in der Realität gerecht zu werden, bedarf es innovativer Lösungskonzepte, zumal für eine wirksame Dämpfung der Raumakustik in der Praxis nur wenige Flächen zur Verfügung stehen.</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324350"/>
          </a:xfrm>
          <a:prstGeom prst="rect">
            <a:avLst/>
          </a:prstGeom>
          <a:noFill/>
          <a:ln w="9525">
            <a:noFill/>
            <a:miter lim="800000"/>
            <a:headEnd/>
            <a:tailEnd/>
          </a:ln>
        </p:spPr>
        <p:txBody>
          <a:bodyPr>
            <a:spAutoFit/>
          </a:bodyPr>
          <a:lstStyle/>
          <a:p>
            <a:pPr lvl="2" algn="just">
              <a:lnSpc>
                <a:spcPct val="96000"/>
              </a:lnSpc>
            </a:pPr>
            <a:endParaRPr lang="it-IT"/>
          </a:p>
          <a:p>
            <a:r>
              <a:rPr lang="de-DE" sz="2800"/>
              <a:t>Die Anforderungen, die der Elektrostahlofenbetrieb an die feuerfesten Baustoffe stellt, sind schärfer und mannigfacher als beim Betrieb der übrigen Stahlschmelzofen. Bekanntlich beträgt die Lichtbogentemperatur über 3500°C. Infolgedessen ist eine sehr starke Abstrahlung vorhanden, die im feuerfesten Material eine sehr scharfe Aufheizung verursacht und ein starkes Temperaturgefälle besonders an der Innenflache der Zustellung hervorruft.</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2170113"/>
          </a:xfrm>
          <a:prstGeom prst="rect">
            <a:avLst/>
          </a:prstGeom>
          <a:noFill/>
          <a:ln w="9525">
            <a:noFill/>
            <a:miter lim="800000"/>
            <a:headEnd/>
            <a:tailEnd/>
          </a:ln>
        </p:spPr>
        <p:txBody>
          <a:bodyPr>
            <a:spAutoFit/>
          </a:bodyPr>
          <a:lstStyle/>
          <a:p>
            <a:pPr lvl="2" algn="just">
              <a:lnSpc>
                <a:spcPct val="96000"/>
              </a:lnSpc>
            </a:pPr>
            <a:endParaRPr lang="it-IT"/>
          </a:p>
          <a:p>
            <a:r>
              <a:rPr lang="de-DE" sz="2800"/>
              <a:t>Nach der Art der zwischen den Maschinenteilen auftretenden Reibung unterscheidet man Gleitlager und Wälzlager, nach der Richtung der vom Lager aufgenommenen Kräfte Radiallager und Axiallager.</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894138"/>
          </a:xfrm>
          <a:prstGeom prst="rect">
            <a:avLst/>
          </a:prstGeom>
          <a:noFill/>
          <a:ln w="9525">
            <a:noFill/>
            <a:miter lim="800000"/>
            <a:headEnd/>
            <a:tailEnd/>
          </a:ln>
        </p:spPr>
        <p:txBody>
          <a:bodyPr>
            <a:spAutoFit/>
          </a:bodyPr>
          <a:lstStyle/>
          <a:p>
            <a:pPr lvl="2" algn="just">
              <a:lnSpc>
                <a:spcPct val="96000"/>
              </a:lnSpc>
            </a:pPr>
            <a:endParaRPr lang="it-IT"/>
          </a:p>
          <a:p>
            <a:r>
              <a:rPr lang="it-IT" sz="2800"/>
              <a:t>Il calore sviluppato dalla combustione del coke, favorita dall'alta temperatura (fino a 870° C) di un getto d'aria calda che investe dal basso e attraversa la carica, innesca una reazione chimica fra il carbonio del coke e l'ossigeno degli ossidi di ferro che costituiscono i minerali. Il ferro, liberatosi dai minerali, si lega con una parte di carbonio e forma ghisa fusa, che cola verso il basso.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2578100"/>
          </a:xfrm>
          <a:prstGeom prst="rect">
            <a:avLst/>
          </a:prstGeom>
          <a:noFill/>
          <a:ln w="9525">
            <a:noFill/>
            <a:miter lim="800000"/>
            <a:headEnd/>
            <a:tailEnd/>
          </a:ln>
        </p:spPr>
        <p:txBody>
          <a:bodyPr>
            <a:spAutoFit/>
          </a:bodyPr>
          <a:lstStyle/>
          <a:p>
            <a:pPr lvl="2" algn="just">
              <a:lnSpc>
                <a:spcPct val="96000"/>
              </a:lnSpc>
            </a:pPr>
            <a:endParaRPr lang="it-IT"/>
          </a:p>
          <a:p>
            <a:r>
              <a:rPr lang="de-DE" sz="2800"/>
              <a:t>Zu deren Bestimmung ist es nicht nötig, alle Symmetrieelemente des Moleküls zu finden. Als Beispiel dient die Ermittlung der Punktgruppe von Chloroform mit Hilfe eines Algorithmus. </a:t>
            </a:r>
            <a:endParaRPr lang="it-IT" sz="2800"/>
          </a:p>
          <a:p>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2601913"/>
          </a:xfrm>
          <a:prstGeom prst="rect">
            <a:avLst/>
          </a:prstGeom>
          <a:noFill/>
          <a:ln w="9525">
            <a:noFill/>
            <a:miter lim="800000"/>
            <a:headEnd/>
            <a:tailEnd/>
          </a:ln>
        </p:spPr>
        <p:txBody>
          <a:bodyPr>
            <a:spAutoFit/>
          </a:bodyPr>
          <a:lstStyle/>
          <a:p>
            <a:pPr lvl="2" algn="just">
              <a:lnSpc>
                <a:spcPct val="96000"/>
              </a:lnSpc>
            </a:pPr>
            <a:endParaRPr lang="it-IT"/>
          </a:p>
          <a:p>
            <a:r>
              <a:rPr lang="de-DE" sz="2800"/>
              <a:t>Zur qualitativen Erklärung der Bindungslängen und kovalenten Radien ist es vorteilhaft, sich die Änderung der potentiellen Energie E</a:t>
            </a:r>
            <a:r>
              <a:rPr lang="de-DE" sz="2800" baseline="-25000"/>
              <a:t>p</a:t>
            </a:r>
            <a:r>
              <a:rPr lang="de-DE" sz="2800"/>
              <a:t> bei der Entstehung eines I</a:t>
            </a:r>
            <a:r>
              <a:rPr lang="de-DE" sz="2800" baseline="-25000"/>
              <a:t>2</a:t>
            </a:r>
            <a:r>
              <a:rPr lang="de-DE" sz="2800"/>
              <a:t>-Moleküls aus zwei I-Atomen in der Gasphase klarzumachen. </a:t>
            </a:r>
            <a:endParaRPr lang="it-IT" sz="2800"/>
          </a:p>
        </p:txBody>
      </p:sp>
      <p:sp>
        <p:nvSpPr>
          <p:cNvPr id="2" name="CasellaDiTesto 1"/>
          <p:cNvSpPr txBox="1">
            <a:spLocks noChangeArrowheads="1"/>
          </p:cNvSpPr>
          <p:nvPr/>
        </p:nvSpPr>
        <p:spPr bwMode="auto">
          <a:xfrm>
            <a:off x="381000" y="4076700"/>
            <a:ext cx="8367713" cy="1385888"/>
          </a:xfrm>
          <a:prstGeom prst="rect">
            <a:avLst/>
          </a:prstGeom>
          <a:noFill/>
          <a:ln w="9525">
            <a:noFill/>
            <a:miter lim="800000"/>
            <a:headEnd/>
            <a:tailEnd/>
          </a:ln>
        </p:spPr>
        <p:txBody>
          <a:bodyPr>
            <a:spAutoFit/>
          </a:bodyPr>
          <a:lstStyle/>
          <a:p>
            <a:r>
              <a:rPr lang="de-DE" sz="2800"/>
              <a:t>Man versteht darunter die Drehung des Moleküls um 2π = 360° um eine beliebige Achse. </a:t>
            </a:r>
            <a:endParaRPr lang="it-IT" sz="2800"/>
          </a:p>
          <a:p>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1308100"/>
          </a:xfrm>
          <a:prstGeom prst="rect">
            <a:avLst/>
          </a:prstGeom>
          <a:noFill/>
          <a:ln w="9525">
            <a:noFill/>
            <a:miter lim="800000"/>
            <a:headEnd/>
            <a:tailEnd/>
          </a:ln>
        </p:spPr>
        <p:txBody>
          <a:bodyPr>
            <a:spAutoFit/>
          </a:bodyPr>
          <a:lstStyle/>
          <a:p>
            <a:pPr lvl="2" algn="just">
              <a:lnSpc>
                <a:spcPct val="96000"/>
              </a:lnSpc>
            </a:pPr>
            <a:endParaRPr lang="it-IT"/>
          </a:p>
          <a:p>
            <a:r>
              <a:rPr lang="de-DE" sz="2800"/>
              <a:t>Als ich die Flüssigkeit abgoß, sah ich einen braunen Bodensatz.</a:t>
            </a:r>
            <a:endParaRPr lang="it-IT" sz="2800"/>
          </a:p>
        </p:txBody>
      </p:sp>
      <p:sp>
        <p:nvSpPr>
          <p:cNvPr id="2" name="CasellaDiTesto 1"/>
          <p:cNvSpPr txBox="1">
            <a:spLocks noChangeArrowheads="1"/>
          </p:cNvSpPr>
          <p:nvPr/>
        </p:nvSpPr>
        <p:spPr bwMode="auto">
          <a:xfrm>
            <a:off x="381000" y="1946275"/>
            <a:ext cx="8367713" cy="954088"/>
          </a:xfrm>
          <a:prstGeom prst="rect">
            <a:avLst/>
          </a:prstGeom>
          <a:noFill/>
          <a:ln w="9525">
            <a:noFill/>
            <a:miter lim="800000"/>
            <a:headEnd/>
            <a:tailEnd/>
          </a:ln>
        </p:spPr>
        <p:txBody>
          <a:bodyPr>
            <a:spAutoFit/>
          </a:bodyPr>
          <a:lstStyle/>
          <a:p>
            <a:r>
              <a:rPr lang="de-DE" sz="2800"/>
              <a:t>Wenn man die Flüssigkeit abgießt, sieht man einen braunen Bodensatz </a:t>
            </a:r>
            <a:endParaRPr lang="it-IT" sz="2800"/>
          </a:p>
        </p:txBody>
      </p:sp>
      <p:sp>
        <p:nvSpPr>
          <p:cNvPr id="3" name="CasellaDiTesto 2"/>
          <p:cNvSpPr txBox="1">
            <a:spLocks noChangeArrowheads="1"/>
          </p:cNvSpPr>
          <p:nvPr/>
        </p:nvSpPr>
        <p:spPr bwMode="auto">
          <a:xfrm>
            <a:off x="381000" y="3716338"/>
            <a:ext cx="8367713" cy="954087"/>
          </a:xfrm>
          <a:prstGeom prst="rect">
            <a:avLst/>
          </a:prstGeom>
          <a:noFill/>
          <a:ln w="9525">
            <a:noFill/>
            <a:miter lim="800000"/>
            <a:headEnd/>
            <a:tailEnd/>
          </a:ln>
        </p:spPr>
        <p:txBody>
          <a:bodyPr>
            <a:spAutoFit/>
          </a:bodyPr>
          <a:lstStyle/>
          <a:p>
            <a:r>
              <a:rPr lang="de-DE" sz="2800"/>
              <a:t>Wird die Flüssigkeit abgegossen, zeigt sich ein brauner Bodensatz </a:t>
            </a:r>
            <a:endParaRPr lang="it-IT" sz="2800"/>
          </a:p>
        </p:txBody>
      </p:sp>
      <p:sp>
        <p:nvSpPr>
          <p:cNvPr id="4" name="CasellaDiTesto 3"/>
          <p:cNvSpPr txBox="1">
            <a:spLocks noChangeArrowheads="1"/>
          </p:cNvSpPr>
          <p:nvPr/>
        </p:nvSpPr>
        <p:spPr bwMode="auto">
          <a:xfrm>
            <a:off x="381000" y="5013325"/>
            <a:ext cx="8367713" cy="954088"/>
          </a:xfrm>
          <a:prstGeom prst="rect">
            <a:avLst/>
          </a:prstGeom>
          <a:noFill/>
          <a:ln w="9525">
            <a:noFill/>
            <a:miter lim="800000"/>
            <a:headEnd/>
            <a:tailEnd/>
          </a:ln>
        </p:spPr>
        <p:txBody>
          <a:bodyPr>
            <a:spAutoFit/>
          </a:bodyPr>
          <a:lstStyle/>
          <a:p>
            <a:r>
              <a:rPr lang="de-DE" sz="2800"/>
              <a:t>Nach Abgießen der Flüssigkeit ist ein brauner Bodensatz sichtbar </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P spid="2" grpId="0"/>
      <p:bldP spid="3" grpId="0"/>
      <p:bldP spid="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1308100"/>
          </a:xfrm>
          <a:prstGeom prst="rect">
            <a:avLst/>
          </a:prstGeom>
          <a:noFill/>
          <a:ln w="9525">
            <a:noFill/>
            <a:miter lim="800000"/>
            <a:headEnd/>
            <a:tailEnd/>
          </a:ln>
        </p:spPr>
        <p:txBody>
          <a:bodyPr>
            <a:spAutoFit/>
          </a:bodyPr>
          <a:lstStyle/>
          <a:p>
            <a:pPr lvl="2" algn="just">
              <a:lnSpc>
                <a:spcPct val="96000"/>
              </a:lnSpc>
            </a:pPr>
            <a:endParaRPr lang="it-IT"/>
          </a:p>
          <a:p>
            <a:r>
              <a:rPr lang="de-DE" sz="2800"/>
              <a:t>Wegen des aufwendigen Verfahrens durch Hörvergleiche eine aufwendige Methode.</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2515112"/>
          </a:xfrm>
          <a:prstGeom prst="rect">
            <a:avLst/>
          </a:prstGeom>
          <a:noFill/>
          <a:ln w="9525">
            <a:noFill/>
            <a:miter lim="800000"/>
            <a:headEnd/>
            <a:tailEnd/>
          </a:ln>
        </p:spPr>
        <p:txBody>
          <a:bodyPr>
            <a:spAutoFit/>
          </a:bodyPr>
          <a:lstStyle/>
          <a:p>
            <a:pPr lvl="2" algn="just">
              <a:lnSpc>
                <a:spcPct val="96000"/>
              </a:lnSpc>
            </a:pPr>
            <a:endParaRPr lang="it-IT" dirty="0"/>
          </a:p>
          <a:p>
            <a:pPr lvl="2" algn="just">
              <a:lnSpc>
                <a:spcPct val="96000"/>
              </a:lnSpc>
            </a:pPr>
            <a:r>
              <a:rPr lang="it-IT" sz="2800" dirty="0" err="1"/>
              <a:t>Etw</a:t>
            </a:r>
            <a:r>
              <a:rPr lang="it-IT" sz="2800" dirty="0"/>
              <a:t>. in </a:t>
            </a:r>
            <a:r>
              <a:rPr lang="it-IT" sz="2800" dirty="0" err="1"/>
              <a:t>Betrieb</a:t>
            </a:r>
            <a:r>
              <a:rPr lang="it-IT" sz="2800" dirty="0"/>
              <a:t> </a:t>
            </a:r>
            <a:r>
              <a:rPr lang="it-IT" sz="2800" dirty="0" err="1"/>
              <a:t>nehmen</a:t>
            </a:r>
            <a:r>
              <a:rPr lang="it-IT" sz="2800" dirty="0"/>
              <a:t>/</a:t>
            </a:r>
            <a:r>
              <a:rPr lang="it-IT" sz="2800" dirty="0" err="1"/>
              <a:t>setzen</a:t>
            </a:r>
            <a:endParaRPr lang="it-IT" sz="2800" dirty="0"/>
          </a:p>
          <a:p>
            <a:pPr lvl="2" algn="just">
              <a:lnSpc>
                <a:spcPct val="96000"/>
              </a:lnSpc>
            </a:pPr>
            <a:endParaRPr lang="it-IT" sz="2800" dirty="0"/>
          </a:p>
          <a:p>
            <a:pPr lvl="2" algn="just">
              <a:lnSpc>
                <a:spcPct val="96000"/>
              </a:lnSpc>
            </a:pPr>
            <a:r>
              <a:rPr lang="it-IT" sz="2800" dirty="0" err="1"/>
              <a:t>Außer</a:t>
            </a:r>
            <a:r>
              <a:rPr lang="it-IT" sz="2800" dirty="0"/>
              <a:t> </a:t>
            </a:r>
            <a:r>
              <a:rPr lang="it-IT" sz="2800" dirty="0" err="1"/>
              <a:t>Betrieb</a:t>
            </a:r>
            <a:r>
              <a:rPr lang="it-IT" sz="2800" dirty="0"/>
              <a:t> </a:t>
            </a:r>
            <a:r>
              <a:rPr lang="it-IT" sz="2800" dirty="0" err="1"/>
              <a:t>setzen</a:t>
            </a:r>
            <a:endParaRPr lang="it-IT" sz="2800" dirty="0"/>
          </a:p>
          <a:p>
            <a:pPr lvl="2" algn="just">
              <a:lnSpc>
                <a:spcPct val="96000"/>
              </a:lnSpc>
            </a:pPr>
            <a:endParaRPr lang="it-IT" sz="2800" dirty="0"/>
          </a:p>
          <a:p>
            <a:pPr lvl="2" algn="just">
              <a:lnSpc>
                <a:spcPct val="96000"/>
              </a:lnSpc>
            </a:pPr>
            <a:r>
              <a:rPr lang="it-IT" sz="2800" dirty="0"/>
              <a:t>In/</a:t>
            </a:r>
            <a:r>
              <a:rPr lang="it-IT" sz="2800" dirty="0" err="1"/>
              <a:t>außer</a:t>
            </a:r>
            <a:r>
              <a:rPr lang="it-IT" sz="2800" dirty="0"/>
              <a:t> </a:t>
            </a:r>
            <a:r>
              <a:rPr lang="it-IT" sz="2800" dirty="0" err="1"/>
              <a:t>Betrieb</a:t>
            </a:r>
            <a:r>
              <a:rPr lang="it-IT" sz="2800" dirty="0"/>
              <a:t> </a:t>
            </a:r>
            <a:r>
              <a:rPr lang="it-IT" sz="2800" dirty="0" err="1"/>
              <a:t>sein</a:t>
            </a:r>
            <a:endParaRPr lang="it-IT" sz="2800" dirty="0"/>
          </a:p>
        </p:txBody>
      </p:sp>
      <p:sp>
        <p:nvSpPr>
          <p:cNvPr id="2" name="CasellaDiTesto 1"/>
          <p:cNvSpPr txBox="1"/>
          <p:nvPr/>
        </p:nvSpPr>
        <p:spPr>
          <a:xfrm>
            <a:off x="539552" y="3429000"/>
            <a:ext cx="8229600" cy="1754326"/>
          </a:xfrm>
          <a:prstGeom prst="rect">
            <a:avLst/>
          </a:prstGeom>
          <a:noFill/>
        </p:spPr>
        <p:txBody>
          <a:bodyPr wrap="square" rtlCol="0">
            <a:spAutoFit/>
          </a:bodyPr>
          <a:lstStyle/>
          <a:p>
            <a:r>
              <a:rPr lang="it-IT" sz="2800" dirty="0" err="1"/>
              <a:t>Berechnungen</a:t>
            </a:r>
            <a:r>
              <a:rPr lang="it-IT" sz="2800" dirty="0"/>
              <a:t> </a:t>
            </a:r>
            <a:r>
              <a:rPr lang="it-IT" sz="2800" dirty="0" err="1"/>
              <a:t>anstellen</a:t>
            </a:r>
            <a:endParaRPr lang="it-IT" sz="2800" dirty="0"/>
          </a:p>
          <a:p>
            <a:r>
              <a:rPr lang="it-IT" sz="2800" dirty="0" err="1"/>
              <a:t>Eine</a:t>
            </a:r>
            <a:r>
              <a:rPr lang="it-IT" sz="2800" dirty="0"/>
              <a:t> </a:t>
            </a:r>
            <a:r>
              <a:rPr lang="it-IT" sz="2800" dirty="0" err="1"/>
              <a:t>Reparatur</a:t>
            </a:r>
            <a:r>
              <a:rPr lang="it-IT" sz="2800" dirty="0"/>
              <a:t> </a:t>
            </a:r>
            <a:r>
              <a:rPr lang="it-IT" sz="2800" dirty="0" err="1"/>
              <a:t>ausführen</a:t>
            </a:r>
            <a:endParaRPr lang="it-IT" sz="2800" dirty="0"/>
          </a:p>
          <a:p>
            <a:r>
              <a:rPr lang="it-IT" sz="2800" dirty="0" err="1"/>
              <a:t>Eine</a:t>
            </a:r>
            <a:r>
              <a:rPr lang="it-IT" sz="2800" dirty="0"/>
              <a:t> </a:t>
            </a:r>
            <a:r>
              <a:rPr lang="it-IT" sz="2800" dirty="0" err="1"/>
              <a:t>Spannungsprüfung</a:t>
            </a:r>
            <a:r>
              <a:rPr lang="it-IT" sz="2800" dirty="0"/>
              <a:t> </a:t>
            </a:r>
            <a:r>
              <a:rPr lang="it-IT" sz="2800" dirty="0" err="1"/>
              <a:t>ausführen</a:t>
            </a:r>
            <a:endParaRPr lang="en-GB" sz="2800" dirty="0"/>
          </a:p>
          <a:p>
            <a:endParaRPr lang="en-GB" dirty="0"/>
          </a:p>
        </p:txBody>
      </p:sp>
    </p:spTree>
    <p:extLst>
      <p:ext uri="{BB962C8B-B14F-4D97-AF65-F5344CB8AC3E}">
        <p14:creationId xmlns:p14="http://schemas.microsoft.com/office/powerpoint/2010/main" val="20910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2092325"/>
          </a:xfrm>
          <a:prstGeom prst="rect">
            <a:avLst/>
          </a:prstGeom>
          <a:noFill/>
          <a:ln w="9525">
            <a:noFill/>
            <a:miter lim="800000"/>
            <a:headEnd/>
            <a:tailEnd/>
          </a:ln>
        </p:spPr>
        <p:txBody>
          <a:bodyPr>
            <a:spAutoFit/>
          </a:bodyPr>
          <a:lstStyle/>
          <a:p>
            <a:pPr>
              <a:defRPr/>
            </a:pPr>
            <a:r>
              <a:rPr lang="de-DE" sz="2600" dirty="0"/>
              <a:t>A	</a:t>
            </a:r>
          </a:p>
          <a:p>
            <a:pPr marL="457200" indent="-457200">
              <a:buFontTx/>
              <a:buAutoNum type="arabicPeriod"/>
              <a:defRPr/>
            </a:pPr>
            <a:r>
              <a:rPr lang="de-DE" sz="2600" dirty="0"/>
              <a:t>Höchste Abstraktionsstufe</a:t>
            </a:r>
          </a:p>
          <a:p>
            <a:pPr>
              <a:defRPr/>
            </a:pPr>
            <a:r>
              <a:rPr lang="de-DE" sz="2600" dirty="0"/>
              <a:t>2. Künstliche Symbole für Elemente und Relationen</a:t>
            </a:r>
          </a:p>
          <a:p>
            <a:pPr>
              <a:defRPr/>
            </a:pPr>
            <a:r>
              <a:rPr lang="de-DE" sz="2600" dirty="0"/>
              <a:t>3. Theoretische Grundlagenwissenschaften</a:t>
            </a:r>
          </a:p>
          <a:p>
            <a:pPr>
              <a:defRPr/>
            </a:pPr>
            <a:r>
              <a:rPr lang="de-DE" sz="2600" dirty="0"/>
              <a:t>4. Wissenschaftler ↔ Wissenschaftler</a:t>
            </a:r>
            <a:endParaRPr lang="it-IT" sz="2600" dirty="0"/>
          </a:p>
        </p:txBody>
      </p:sp>
      <p:sp>
        <p:nvSpPr>
          <p:cNvPr id="2" name="CasellaDiTesto 1"/>
          <p:cNvSpPr txBox="1">
            <a:spLocks noChangeArrowheads="1"/>
          </p:cNvSpPr>
          <p:nvPr/>
        </p:nvSpPr>
        <p:spPr bwMode="auto">
          <a:xfrm>
            <a:off x="301625" y="3357563"/>
            <a:ext cx="7783513" cy="2892425"/>
          </a:xfrm>
          <a:prstGeom prst="rect">
            <a:avLst/>
          </a:prstGeom>
          <a:noFill/>
          <a:ln w="9525">
            <a:noFill/>
            <a:miter lim="800000"/>
            <a:headEnd/>
            <a:tailEnd/>
          </a:ln>
        </p:spPr>
        <p:txBody>
          <a:bodyPr>
            <a:spAutoFit/>
          </a:bodyPr>
          <a:lstStyle/>
          <a:p>
            <a:pPr>
              <a:defRPr/>
            </a:pPr>
            <a:r>
              <a:rPr lang="de-DE" sz="2600" dirty="0"/>
              <a:t>B	</a:t>
            </a:r>
          </a:p>
          <a:p>
            <a:pPr marL="457200" indent="-457200">
              <a:buFontTx/>
              <a:buAutoNum type="arabicPeriod"/>
              <a:defRPr/>
            </a:pPr>
            <a:r>
              <a:rPr lang="de-DE" sz="2600" dirty="0"/>
              <a:t>Sehr hohe Abstraktionsstufe</a:t>
            </a:r>
          </a:p>
          <a:p>
            <a:pPr>
              <a:defRPr/>
            </a:pPr>
            <a:r>
              <a:rPr lang="de-DE" sz="2600" dirty="0"/>
              <a:t>2. Künstliche Symbole für Elemente, natürliche Sprache für Relationen</a:t>
            </a:r>
          </a:p>
          <a:p>
            <a:pPr>
              <a:defRPr/>
            </a:pPr>
            <a:r>
              <a:rPr lang="de-DE" sz="2600" dirty="0"/>
              <a:t>3. Experimentelle Wissenschaften </a:t>
            </a:r>
          </a:p>
          <a:p>
            <a:pPr>
              <a:defRPr/>
            </a:pPr>
            <a:r>
              <a:rPr lang="de-DE" sz="2600" dirty="0"/>
              <a:t>4. Wissenschaftler (Techniker) ↔ Wissenschaftler (Techniker) ↔ wissenschaftlich-technische Hilfskräfte</a:t>
            </a:r>
            <a:endParaRPr lang="it-IT"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032125"/>
          </a:xfrm>
          <a:prstGeom prst="rect">
            <a:avLst/>
          </a:prstGeom>
          <a:noFill/>
          <a:ln w="9525">
            <a:noFill/>
            <a:miter lim="800000"/>
            <a:headEnd/>
            <a:tailEnd/>
          </a:ln>
        </p:spPr>
        <p:txBody>
          <a:bodyPr>
            <a:spAutoFit/>
          </a:bodyPr>
          <a:lstStyle/>
          <a:p>
            <a:pPr lvl="2" algn="just">
              <a:lnSpc>
                <a:spcPct val="96000"/>
              </a:lnSpc>
            </a:pPr>
            <a:endParaRPr lang="it-IT"/>
          </a:p>
          <a:p>
            <a:r>
              <a:rPr lang="de-DE" sz="2800"/>
              <a:t>Jedoch wurde in fast allen Studien festgestellt, dass unter olivenölreicher Kost der Gehalt an HDL-Cholesterin unverändert blieb, während bei den polyensäurereichen Diäten eine Abnahme zu verzeichnen war, ebenso wie bei Diäten, bei denen ein Großteil des Fettes durch Kohlenhydrate ersetzt wurde.</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618163"/>
          </a:xfrm>
          <a:prstGeom prst="rect">
            <a:avLst/>
          </a:prstGeom>
          <a:noFill/>
          <a:ln w="9525">
            <a:noFill/>
            <a:miter lim="800000"/>
            <a:headEnd/>
            <a:tailEnd/>
          </a:ln>
        </p:spPr>
        <p:txBody>
          <a:bodyPr>
            <a:spAutoFit/>
          </a:bodyPr>
          <a:lstStyle/>
          <a:p>
            <a:pPr lvl="2" algn="just">
              <a:lnSpc>
                <a:spcPct val="96000"/>
              </a:lnSpc>
            </a:pPr>
            <a:endParaRPr lang="it-IT"/>
          </a:p>
          <a:p>
            <a:r>
              <a:rPr lang="de-DE" sz="2800"/>
              <a:t>Polyzyklische aromatische Kohlenwasserstoffe (PAK) sind feste, lipophile, meist farblose Verbindungen, die bei allen unvollständigen Verbrennungsprozessen organischer Substanzen entstehen. Sie kommen in Mineralölen und daraus hergestellten Produkten wie Bitumen, Pech, Teer und Ruß, in Flugasche, in Abgasen von PKWs, Hausbrand- u. Großfeuerungsanlagen, als unvermeidlicher Abfall in Kokereien, bei der Aluminium-, Eisen- und Stahlerzeugung, beim Räuchern von Fisch- und Fleischwaren, in Gemüse, Obst, Getreideerzeugnissen sowie in Fetten und Ölen vor.</a:t>
            </a:r>
            <a:endParaRPr 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401638" y="30163"/>
            <a:ext cx="8229600" cy="6555641"/>
          </a:xfrm>
          <a:prstGeom prst="rect">
            <a:avLst/>
          </a:prstGeom>
          <a:noFill/>
          <a:ln w="9525">
            <a:noFill/>
            <a:miter lim="800000"/>
            <a:headEnd/>
            <a:tailEnd/>
          </a:ln>
        </p:spPr>
        <p:txBody>
          <a:bodyPr>
            <a:spAutoFit/>
          </a:bodyPr>
          <a:lstStyle/>
          <a:p>
            <a:r>
              <a:rPr lang="it-IT" sz="2800" dirty="0" err="1" smtClean="0"/>
              <a:t>Hoffmann</a:t>
            </a:r>
            <a:r>
              <a:rPr lang="it-IT" sz="2800" dirty="0"/>
              <a:t>, L. (1985) </a:t>
            </a:r>
            <a:r>
              <a:rPr lang="it-IT" sz="2800" i="1" dirty="0" err="1"/>
              <a:t>Kommunikationsmittel</a:t>
            </a:r>
            <a:r>
              <a:rPr lang="it-IT" sz="2800" i="1" dirty="0"/>
              <a:t> </a:t>
            </a:r>
            <a:r>
              <a:rPr lang="it-IT" sz="2800" i="1" dirty="0" err="1"/>
              <a:t>Fachsprache</a:t>
            </a:r>
            <a:r>
              <a:rPr lang="it-IT" sz="2800" i="1" dirty="0"/>
              <a:t>: </a:t>
            </a:r>
            <a:r>
              <a:rPr lang="it-IT" sz="2800" i="1" dirty="0" err="1"/>
              <a:t>eine</a:t>
            </a:r>
            <a:r>
              <a:rPr lang="it-IT" sz="2800" i="1" dirty="0"/>
              <a:t> </a:t>
            </a:r>
            <a:r>
              <a:rPr lang="it-IT" sz="2800" i="1" dirty="0" err="1"/>
              <a:t>Einführung</a:t>
            </a:r>
            <a:r>
              <a:rPr lang="it-IT" sz="2800" dirty="0"/>
              <a:t>, </a:t>
            </a:r>
            <a:r>
              <a:rPr lang="it-IT" sz="2800" dirty="0" err="1"/>
              <a:t>Narr</a:t>
            </a:r>
            <a:r>
              <a:rPr lang="it-IT" sz="2800" dirty="0"/>
              <a:t>. </a:t>
            </a:r>
          </a:p>
          <a:p>
            <a:endParaRPr lang="it-IT" sz="2800" dirty="0"/>
          </a:p>
          <a:p>
            <a:r>
              <a:rPr lang="it-IT" sz="2800" dirty="0" err="1"/>
              <a:t>Horn-Helf</a:t>
            </a:r>
            <a:r>
              <a:rPr lang="it-IT" sz="2800" dirty="0"/>
              <a:t>, B. (1999) </a:t>
            </a:r>
            <a:r>
              <a:rPr lang="it-IT" sz="2800" i="1" dirty="0" err="1"/>
              <a:t>Technisches</a:t>
            </a:r>
            <a:r>
              <a:rPr lang="it-IT" sz="2800" i="1" dirty="0"/>
              <a:t> </a:t>
            </a:r>
            <a:r>
              <a:rPr lang="it-IT" sz="2800" i="1" dirty="0" err="1"/>
              <a:t>Übersetzen</a:t>
            </a:r>
            <a:r>
              <a:rPr lang="it-IT" sz="2800" i="1" dirty="0"/>
              <a:t> in </a:t>
            </a:r>
            <a:r>
              <a:rPr lang="it-IT" sz="2800" i="1" dirty="0" err="1"/>
              <a:t>Theorie</a:t>
            </a:r>
            <a:r>
              <a:rPr lang="it-IT" sz="2800" i="1" dirty="0"/>
              <a:t> und </a:t>
            </a:r>
            <a:r>
              <a:rPr lang="it-IT" sz="2800" i="1" dirty="0" err="1"/>
              <a:t>Praxis</a:t>
            </a:r>
            <a:r>
              <a:rPr lang="it-IT" sz="2800" dirty="0"/>
              <a:t>, </a:t>
            </a:r>
            <a:r>
              <a:rPr lang="it-IT" sz="2800" dirty="0" err="1"/>
              <a:t>Francke</a:t>
            </a:r>
            <a:r>
              <a:rPr lang="it-IT" sz="2800" dirty="0"/>
              <a:t>.</a:t>
            </a:r>
          </a:p>
          <a:p>
            <a:endParaRPr lang="it-IT" sz="2800" dirty="0"/>
          </a:p>
          <a:p>
            <a:r>
              <a:rPr lang="it-IT" sz="2800" dirty="0" err="1"/>
              <a:t>Niederhauser</a:t>
            </a:r>
            <a:r>
              <a:rPr lang="it-IT" sz="2800" dirty="0"/>
              <a:t>, J. (1999) </a:t>
            </a:r>
            <a:r>
              <a:rPr lang="it-IT" sz="2800" i="1" dirty="0" err="1"/>
              <a:t>Wissenschaftssprache</a:t>
            </a:r>
            <a:r>
              <a:rPr lang="it-IT" sz="2800" i="1" dirty="0"/>
              <a:t> und </a:t>
            </a:r>
            <a:r>
              <a:rPr lang="it-IT" sz="2800" i="1" dirty="0" err="1"/>
              <a:t>populӓrwissenschaftliche</a:t>
            </a:r>
            <a:r>
              <a:rPr lang="it-IT" sz="2800" i="1" dirty="0"/>
              <a:t> </a:t>
            </a:r>
            <a:r>
              <a:rPr lang="it-IT" sz="2800" i="1" dirty="0" err="1"/>
              <a:t>Vermittlung</a:t>
            </a:r>
            <a:r>
              <a:rPr lang="it-IT" sz="2800" dirty="0"/>
              <a:t>, </a:t>
            </a:r>
            <a:r>
              <a:rPr lang="it-IT" sz="2800" dirty="0" err="1"/>
              <a:t>Narr</a:t>
            </a:r>
            <a:r>
              <a:rPr lang="it-IT" sz="2800" dirty="0"/>
              <a:t>.</a:t>
            </a:r>
          </a:p>
          <a:p>
            <a:endParaRPr lang="fr-FR" sz="2800" dirty="0"/>
          </a:p>
          <a:p>
            <a:r>
              <a:rPr lang="fr-FR" sz="2800" dirty="0" err="1"/>
              <a:t>Roelcke</a:t>
            </a:r>
            <a:r>
              <a:rPr lang="fr-FR" sz="2800" dirty="0"/>
              <a:t>, T. (2005) </a:t>
            </a:r>
            <a:r>
              <a:rPr lang="fr-FR" sz="2800" i="1" dirty="0" err="1"/>
              <a:t>Fachsprachen</a:t>
            </a:r>
            <a:r>
              <a:rPr lang="fr-FR" sz="2800" dirty="0"/>
              <a:t> , Schmidt. </a:t>
            </a:r>
          </a:p>
          <a:p>
            <a:endParaRPr lang="fr-FR" sz="2800" dirty="0"/>
          </a:p>
          <a:p>
            <a:r>
              <a:rPr lang="fr-FR" sz="2800" dirty="0"/>
              <a:t>Schmitt, P.A. (1999</a:t>
            </a:r>
            <a:r>
              <a:rPr lang="fr-FR" sz="2800" dirty="0" smtClean="0"/>
              <a:t>) </a:t>
            </a:r>
            <a:r>
              <a:rPr lang="fr-FR" sz="2800" i="1" dirty="0"/>
              <a:t>Translation </a:t>
            </a:r>
            <a:r>
              <a:rPr lang="fr-FR" sz="2800" i="1" dirty="0" err="1"/>
              <a:t>und</a:t>
            </a:r>
            <a:r>
              <a:rPr lang="fr-FR" sz="2800" i="1" dirty="0"/>
              <a:t> </a:t>
            </a:r>
            <a:r>
              <a:rPr lang="fr-FR" sz="2800" i="1" dirty="0" err="1"/>
              <a:t>Technik</a:t>
            </a:r>
            <a:r>
              <a:rPr lang="fr-FR" sz="2800" dirty="0"/>
              <a:t>, </a:t>
            </a:r>
            <a:r>
              <a:rPr lang="fr-FR" sz="2800" dirty="0" err="1"/>
              <a:t>Stauffenburg</a:t>
            </a:r>
            <a:r>
              <a:rPr lang="fr-FR" sz="2800" dirty="0"/>
              <a:t>.</a:t>
            </a:r>
          </a:p>
          <a:p>
            <a:endParaRPr lang="fr-FR" sz="2800" dirty="0"/>
          </a:p>
          <a:p>
            <a:r>
              <a:rPr lang="fr-FR" sz="2800" dirty="0" err="1"/>
              <a:t>Stolze</a:t>
            </a:r>
            <a:r>
              <a:rPr lang="fr-FR" sz="2800" dirty="0"/>
              <a:t>, R. (2009</a:t>
            </a:r>
            <a:r>
              <a:rPr lang="fr-FR" sz="2800" dirty="0" smtClean="0"/>
              <a:t>) </a:t>
            </a:r>
            <a:r>
              <a:rPr lang="fr-FR" sz="2800" i="1" dirty="0" err="1"/>
              <a:t>Fach</a:t>
            </a:r>
            <a:r>
              <a:rPr lang="it-IT" sz="2800" i="1" dirty="0" err="1"/>
              <a:t>übersetzen</a:t>
            </a:r>
            <a:r>
              <a:rPr lang="it-IT" sz="2800" dirty="0"/>
              <a:t>, Frank &amp; </a:t>
            </a:r>
            <a:r>
              <a:rPr lang="it-IT" sz="2800" dirty="0" err="1"/>
              <a:t>Timme</a:t>
            </a:r>
            <a:r>
              <a:rPr lang="it-IT" sz="2800" i="1" dirty="0"/>
              <a:t>.</a:t>
            </a:r>
            <a:endParaRPr lang="it-IT" sz="2800" dirty="0"/>
          </a:p>
        </p:txBody>
      </p:sp>
      <p:sp>
        <p:nvSpPr>
          <p:cNvPr id="3" name="CasellaDiTesto 2"/>
          <p:cNvSpPr txBox="1">
            <a:spLocks noChangeArrowheads="1"/>
          </p:cNvSpPr>
          <p:nvPr/>
        </p:nvSpPr>
        <p:spPr bwMode="auto">
          <a:xfrm>
            <a:off x="436563" y="4797425"/>
            <a:ext cx="8528050" cy="461963"/>
          </a:xfrm>
          <a:prstGeom prst="rect">
            <a:avLst/>
          </a:prstGeom>
          <a:noFill/>
          <a:ln w="9525">
            <a:noFill/>
            <a:miter lim="800000"/>
            <a:headEnd/>
            <a:tailEnd/>
          </a:ln>
        </p:spPr>
        <p:txBody>
          <a:bodyPr>
            <a:spAutoFit/>
          </a:bodyPr>
          <a:lstStyle/>
          <a:p>
            <a:endParaRPr lang="it-IT"/>
          </a:p>
        </p:txBody>
      </p:sp>
    </p:spTree>
    <p:extLst>
      <p:ext uri="{BB962C8B-B14F-4D97-AF65-F5344CB8AC3E}">
        <p14:creationId xmlns:p14="http://schemas.microsoft.com/office/powerpoint/2010/main" val="5864477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954107"/>
          </a:xfrm>
          <a:prstGeom prst="rect">
            <a:avLst/>
          </a:prstGeom>
          <a:noFill/>
          <a:ln w="9525">
            <a:noFill/>
            <a:miter lim="800000"/>
            <a:headEnd/>
            <a:tailEnd/>
          </a:ln>
        </p:spPr>
        <p:txBody>
          <a:bodyPr>
            <a:spAutoFit/>
          </a:bodyPr>
          <a:lstStyle/>
          <a:p>
            <a:endParaRPr lang="it-IT" sz="2800" dirty="0"/>
          </a:p>
          <a:p>
            <a:r>
              <a:rPr lang="it-IT" sz="2800" b="1" dirty="0" smtClean="0"/>
              <a:t>Linguaggio medico</a:t>
            </a:r>
            <a:endParaRPr lang="it-IT" sz="2800" b="1" dirty="0"/>
          </a:p>
        </p:txBody>
      </p:sp>
    </p:spTree>
    <p:extLst>
      <p:ext uri="{BB962C8B-B14F-4D97-AF65-F5344CB8AC3E}">
        <p14:creationId xmlns:p14="http://schemas.microsoft.com/office/powerpoint/2010/main" val="2389415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2677656"/>
          </a:xfrm>
          <a:prstGeom prst="rect">
            <a:avLst/>
          </a:prstGeom>
          <a:noFill/>
          <a:ln w="9525">
            <a:noFill/>
            <a:miter lim="800000"/>
            <a:headEnd/>
            <a:tailEnd/>
          </a:ln>
        </p:spPr>
        <p:txBody>
          <a:bodyPr>
            <a:spAutoFit/>
          </a:bodyPr>
          <a:lstStyle/>
          <a:p>
            <a:endParaRPr lang="it-IT" sz="2800" dirty="0"/>
          </a:p>
          <a:p>
            <a:r>
              <a:rPr lang="it-IT" sz="2800" smtClean="0"/>
              <a:t>Bei </a:t>
            </a:r>
            <a:r>
              <a:rPr lang="it-IT" sz="2800" dirty="0" err="1"/>
              <a:t>der</a:t>
            </a:r>
            <a:r>
              <a:rPr lang="it-IT" sz="2800" dirty="0"/>
              <a:t> </a:t>
            </a:r>
            <a:r>
              <a:rPr lang="it-IT" sz="2800" dirty="0" err="1"/>
              <a:t>Leitveneninsuffizienz</a:t>
            </a:r>
            <a:r>
              <a:rPr lang="it-IT" sz="2800" dirty="0"/>
              <a:t> </a:t>
            </a:r>
            <a:r>
              <a:rPr lang="it-IT" sz="2800" dirty="0" err="1"/>
              <a:t>liegt</a:t>
            </a:r>
            <a:r>
              <a:rPr lang="it-IT" sz="2800" dirty="0"/>
              <a:t> </a:t>
            </a:r>
            <a:r>
              <a:rPr lang="it-IT" sz="2800" dirty="0" err="1"/>
              <a:t>eine</a:t>
            </a:r>
            <a:r>
              <a:rPr lang="it-IT" sz="2800" dirty="0"/>
              <a:t> </a:t>
            </a:r>
            <a:r>
              <a:rPr lang="it-IT" sz="2800" dirty="0" err="1"/>
              <a:t>Ektasie</a:t>
            </a:r>
            <a:r>
              <a:rPr lang="it-IT" sz="2800" dirty="0"/>
              <a:t> </a:t>
            </a:r>
            <a:r>
              <a:rPr lang="it-IT" sz="2800" dirty="0" err="1"/>
              <a:t>mit</a:t>
            </a:r>
            <a:r>
              <a:rPr lang="it-IT" sz="2800" dirty="0"/>
              <a:t> </a:t>
            </a:r>
            <a:r>
              <a:rPr lang="it-IT" sz="2800" dirty="0" err="1"/>
              <a:t>Klappeninsuffizienz</a:t>
            </a:r>
            <a:r>
              <a:rPr lang="it-IT" sz="2800" dirty="0"/>
              <a:t> </a:t>
            </a:r>
            <a:r>
              <a:rPr lang="it-IT" sz="2800" dirty="0" err="1"/>
              <a:t>der</a:t>
            </a:r>
            <a:r>
              <a:rPr lang="it-IT" sz="2800" dirty="0"/>
              <a:t> </a:t>
            </a:r>
            <a:r>
              <a:rPr lang="it-IT" sz="2800" dirty="0" err="1"/>
              <a:t>Leitvenen</a:t>
            </a:r>
            <a:r>
              <a:rPr lang="it-IT" sz="2800" dirty="0"/>
              <a:t> (</a:t>
            </a:r>
            <a:r>
              <a:rPr lang="it-IT" sz="2800" dirty="0" err="1"/>
              <a:t>Vv</a:t>
            </a:r>
            <a:r>
              <a:rPr lang="it-IT" sz="2800" dirty="0"/>
              <a:t>. </a:t>
            </a:r>
            <a:r>
              <a:rPr lang="it-IT" sz="2800" dirty="0" err="1"/>
              <a:t>tibiales</a:t>
            </a:r>
            <a:r>
              <a:rPr lang="it-IT" sz="2800" dirty="0"/>
              <a:t> et </a:t>
            </a:r>
            <a:r>
              <a:rPr lang="it-IT" sz="2800" dirty="0" err="1"/>
              <a:t>fibulares</a:t>
            </a:r>
            <a:r>
              <a:rPr lang="it-IT" sz="2800" dirty="0"/>
              <a:t>, V. poplitea, V. </a:t>
            </a:r>
            <a:r>
              <a:rPr lang="it-IT" sz="2800" dirty="0" err="1"/>
              <a:t>femoralis</a:t>
            </a:r>
            <a:r>
              <a:rPr lang="it-IT" sz="2800" dirty="0"/>
              <a:t>) </a:t>
            </a:r>
            <a:r>
              <a:rPr lang="it-IT" sz="2800" dirty="0" err="1"/>
              <a:t>vor</a:t>
            </a:r>
            <a:r>
              <a:rPr lang="it-IT" sz="2800" dirty="0"/>
              <a:t>; </a:t>
            </a:r>
            <a:r>
              <a:rPr lang="it-IT" sz="2800" dirty="0" err="1"/>
              <a:t>sie</a:t>
            </a:r>
            <a:r>
              <a:rPr lang="it-IT" sz="2800" dirty="0"/>
              <a:t> </a:t>
            </a:r>
            <a:r>
              <a:rPr lang="it-IT" sz="2800" dirty="0" err="1"/>
              <a:t>kann</a:t>
            </a:r>
            <a:r>
              <a:rPr lang="it-IT" sz="2800" dirty="0"/>
              <a:t> </a:t>
            </a:r>
            <a:r>
              <a:rPr lang="it-IT" sz="2800" dirty="0" err="1"/>
              <a:t>sowohl</a:t>
            </a:r>
            <a:r>
              <a:rPr lang="it-IT" sz="2800" dirty="0"/>
              <a:t> </a:t>
            </a:r>
            <a:r>
              <a:rPr lang="it-IT" sz="2800" dirty="0" err="1"/>
              <a:t>partiell</a:t>
            </a:r>
            <a:r>
              <a:rPr lang="it-IT" sz="2800" dirty="0"/>
              <a:t> </a:t>
            </a:r>
            <a:r>
              <a:rPr lang="it-IT" sz="2800" dirty="0" err="1"/>
              <a:t>als</a:t>
            </a:r>
            <a:r>
              <a:rPr lang="it-IT" sz="2800" dirty="0"/>
              <a:t> </a:t>
            </a:r>
            <a:r>
              <a:rPr lang="it-IT" sz="2800" dirty="0" err="1"/>
              <a:t>auch</a:t>
            </a:r>
            <a:r>
              <a:rPr lang="it-IT" sz="2800" dirty="0"/>
              <a:t> </a:t>
            </a:r>
            <a:r>
              <a:rPr lang="it-IT" sz="2800" dirty="0" err="1"/>
              <a:t>im</a:t>
            </a:r>
            <a:r>
              <a:rPr lang="it-IT" sz="2800" dirty="0"/>
              <a:t> </a:t>
            </a:r>
            <a:r>
              <a:rPr lang="it-IT" sz="2800" dirty="0" err="1"/>
              <a:t>gesamten</a:t>
            </a:r>
            <a:r>
              <a:rPr lang="it-IT" sz="2800" dirty="0"/>
              <a:t> </a:t>
            </a:r>
            <a:r>
              <a:rPr lang="it-IT" sz="2800" dirty="0" err="1"/>
              <a:t>Bereich</a:t>
            </a:r>
            <a:r>
              <a:rPr lang="it-IT" sz="2800" dirty="0"/>
              <a:t> </a:t>
            </a:r>
            <a:r>
              <a:rPr lang="it-IT" sz="2800" dirty="0" err="1"/>
              <a:t>der</a:t>
            </a:r>
            <a:r>
              <a:rPr lang="it-IT" sz="2800" dirty="0"/>
              <a:t> </a:t>
            </a:r>
            <a:r>
              <a:rPr lang="it-IT" sz="2800" dirty="0" err="1"/>
              <a:t>Leitvenen</a:t>
            </a:r>
            <a:r>
              <a:rPr lang="it-IT" sz="2800" dirty="0"/>
              <a:t> </a:t>
            </a:r>
            <a:r>
              <a:rPr lang="it-IT" sz="2800" dirty="0" err="1"/>
              <a:t>auftreten</a:t>
            </a:r>
            <a:r>
              <a:rPr lang="it-IT" sz="2800" dirty="0"/>
              <a:t>.</a:t>
            </a:r>
          </a:p>
        </p:txBody>
      </p:sp>
    </p:spTree>
    <p:extLst>
      <p:ext uri="{BB962C8B-B14F-4D97-AF65-F5344CB8AC3E}">
        <p14:creationId xmlns:p14="http://schemas.microsoft.com/office/powerpoint/2010/main" val="28346037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1800225"/>
          </a:xfrm>
          <a:prstGeom prst="rect">
            <a:avLst/>
          </a:prstGeom>
          <a:noFill/>
          <a:ln w="9525">
            <a:noFill/>
            <a:miter lim="800000"/>
            <a:headEnd/>
            <a:tailEnd/>
          </a:ln>
        </p:spPr>
        <p:txBody>
          <a:bodyPr>
            <a:spAutoFit/>
          </a:bodyPr>
          <a:lstStyle/>
          <a:p>
            <a:endParaRPr lang="it-IT" sz="2800"/>
          </a:p>
          <a:p>
            <a:r>
              <a:rPr lang="it-IT" sz="2800"/>
              <a:t>Auf der durch Interferoninduktion gesteigerten Natural-Killer-Zellaktivit</a:t>
            </a:r>
            <a:r>
              <a:rPr lang="en-US" sz="2800"/>
              <a:t>ät […] beruht die tumorhemmende Wirkung.</a:t>
            </a:r>
          </a:p>
        </p:txBody>
      </p:sp>
    </p:spTree>
    <p:extLst>
      <p:ext uri="{BB962C8B-B14F-4D97-AF65-F5344CB8AC3E}">
        <p14:creationId xmlns:p14="http://schemas.microsoft.com/office/powerpoint/2010/main" val="3997173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954107"/>
          </a:xfrm>
          <a:prstGeom prst="rect">
            <a:avLst/>
          </a:prstGeom>
          <a:noFill/>
          <a:ln w="9525">
            <a:noFill/>
            <a:miter lim="800000"/>
            <a:headEnd/>
            <a:tailEnd/>
          </a:ln>
        </p:spPr>
        <p:txBody>
          <a:bodyPr>
            <a:spAutoFit/>
          </a:bodyPr>
          <a:lstStyle/>
          <a:p>
            <a:endParaRPr lang="it-IT" sz="2800" dirty="0" smtClean="0"/>
          </a:p>
          <a:p>
            <a:r>
              <a:rPr lang="it-IT" sz="2800" dirty="0" err="1" smtClean="0"/>
              <a:t>Propylenglycol-difettsäureester</a:t>
            </a:r>
            <a:endParaRPr lang="it-IT" sz="2800" dirty="0"/>
          </a:p>
        </p:txBody>
      </p:sp>
    </p:spTree>
    <p:extLst>
      <p:ext uri="{BB962C8B-B14F-4D97-AF65-F5344CB8AC3E}">
        <p14:creationId xmlns:p14="http://schemas.microsoft.com/office/powerpoint/2010/main" val="212129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2246769"/>
          </a:xfrm>
          <a:prstGeom prst="rect">
            <a:avLst/>
          </a:prstGeom>
          <a:noFill/>
          <a:ln w="9525">
            <a:noFill/>
            <a:miter lim="800000"/>
            <a:headEnd/>
            <a:tailEnd/>
          </a:ln>
        </p:spPr>
        <p:txBody>
          <a:bodyPr>
            <a:spAutoFit/>
          </a:bodyPr>
          <a:lstStyle/>
          <a:p>
            <a:endParaRPr lang="it-IT" sz="2800" dirty="0"/>
          </a:p>
          <a:p>
            <a:r>
              <a:rPr lang="it-IT" sz="2800" dirty="0" err="1" smtClean="0"/>
              <a:t>Utilin</a:t>
            </a:r>
            <a:r>
              <a:rPr lang="it-IT" sz="2800" dirty="0" smtClean="0"/>
              <a:t> S </a:t>
            </a:r>
            <a:r>
              <a:rPr lang="it-IT" sz="2800" dirty="0" err="1" smtClean="0"/>
              <a:t>wird</a:t>
            </a:r>
            <a:r>
              <a:rPr lang="it-IT" sz="2800" dirty="0" smtClean="0"/>
              <a:t> </a:t>
            </a:r>
            <a:r>
              <a:rPr lang="it-IT" sz="2800" dirty="0" err="1" smtClean="0"/>
              <a:t>gewonnen</a:t>
            </a:r>
            <a:r>
              <a:rPr lang="it-IT" sz="2800" dirty="0" smtClean="0"/>
              <a:t> </a:t>
            </a:r>
            <a:r>
              <a:rPr lang="it-IT" sz="2800" dirty="0" err="1" smtClean="0"/>
              <a:t>durch</a:t>
            </a:r>
            <a:r>
              <a:rPr lang="it-IT" sz="2800" dirty="0" smtClean="0"/>
              <a:t> </a:t>
            </a:r>
            <a:r>
              <a:rPr lang="it-IT" sz="2800" dirty="0" err="1" smtClean="0"/>
              <a:t>Überimpfung</a:t>
            </a:r>
            <a:r>
              <a:rPr lang="it-IT" sz="2800" dirty="0" smtClean="0"/>
              <a:t> </a:t>
            </a:r>
            <a:r>
              <a:rPr lang="it-IT" sz="2800" dirty="0" err="1" smtClean="0"/>
              <a:t>der</a:t>
            </a:r>
            <a:r>
              <a:rPr lang="it-IT" sz="2800" dirty="0" smtClean="0"/>
              <a:t> </a:t>
            </a:r>
            <a:r>
              <a:rPr lang="it-IT" sz="2800" dirty="0" err="1" smtClean="0"/>
              <a:t>aus</a:t>
            </a:r>
            <a:r>
              <a:rPr lang="it-IT" sz="2800" dirty="0" smtClean="0"/>
              <a:t> </a:t>
            </a:r>
            <a:r>
              <a:rPr lang="it-IT" sz="2800" dirty="0" err="1" smtClean="0"/>
              <a:t>der</a:t>
            </a:r>
            <a:r>
              <a:rPr lang="it-IT" sz="2800" dirty="0" smtClean="0"/>
              <a:t> </a:t>
            </a:r>
            <a:r>
              <a:rPr lang="it-IT" sz="2800" dirty="0" err="1" smtClean="0"/>
              <a:t>Bakterienflora</a:t>
            </a:r>
            <a:r>
              <a:rPr lang="it-IT" sz="2800" dirty="0" smtClean="0"/>
              <a:t> </a:t>
            </a:r>
            <a:r>
              <a:rPr lang="it-IT" sz="2800" dirty="0" err="1" smtClean="0"/>
              <a:t>menschlicher</a:t>
            </a:r>
            <a:r>
              <a:rPr lang="it-IT" sz="2800" dirty="0" smtClean="0"/>
              <a:t> </a:t>
            </a:r>
            <a:r>
              <a:rPr lang="it-IT" sz="2800" dirty="0" err="1" smtClean="0"/>
              <a:t>Zahngranulomen</a:t>
            </a:r>
            <a:r>
              <a:rPr lang="it-IT" sz="2800" dirty="0" smtClean="0"/>
              <a:t> </a:t>
            </a:r>
            <a:r>
              <a:rPr lang="it-IT" sz="2800" dirty="0" err="1" smtClean="0"/>
              <a:t>isolierten</a:t>
            </a:r>
            <a:r>
              <a:rPr lang="it-IT" sz="2800" dirty="0" smtClean="0"/>
              <a:t> </a:t>
            </a:r>
            <a:r>
              <a:rPr lang="it-IT" sz="2800" dirty="0" err="1" smtClean="0"/>
              <a:t>Siphonospora</a:t>
            </a:r>
            <a:r>
              <a:rPr lang="it-IT" sz="2800" dirty="0" smtClean="0"/>
              <a:t> </a:t>
            </a:r>
            <a:r>
              <a:rPr lang="it-IT" sz="2800" dirty="0" err="1" smtClean="0"/>
              <a:t>polymorpha</a:t>
            </a:r>
            <a:r>
              <a:rPr lang="it-IT" sz="2800" dirty="0" smtClean="0"/>
              <a:t> DSM </a:t>
            </a:r>
            <a:r>
              <a:rPr lang="it-IT" sz="2800" dirty="0" err="1" smtClean="0"/>
              <a:t>Kulturen</a:t>
            </a:r>
            <a:r>
              <a:rPr lang="it-IT" sz="2800" dirty="0" smtClean="0"/>
              <a:t>.</a:t>
            </a:r>
          </a:p>
          <a:p>
            <a:endParaRPr lang="it-IT" sz="2800" dirty="0" smtClean="0"/>
          </a:p>
        </p:txBody>
      </p:sp>
    </p:spTree>
    <p:extLst>
      <p:ext uri="{BB962C8B-B14F-4D97-AF65-F5344CB8AC3E}">
        <p14:creationId xmlns:p14="http://schemas.microsoft.com/office/powerpoint/2010/main" val="1962271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endParaRPr lang="it-IT" sz="2800" dirty="0"/>
          </a:p>
          <a:p>
            <a:r>
              <a:rPr lang="it-IT" sz="2800" dirty="0" err="1" smtClean="0"/>
              <a:t>Langsame</a:t>
            </a:r>
            <a:r>
              <a:rPr lang="it-IT" sz="2800" dirty="0" smtClean="0"/>
              <a:t> </a:t>
            </a:r>
            <a:r>
              <a:rPr lang="it-IT" sz="2800" dirty="0" err="1" smtClean="0"/>
              <a:t>Formen</a:t>
            </a:r>
            <a:r>
              <a:rPr lang="it-IT" sz="2800" dirty="0" smtClean="0"/>
              <a:t> von </a:t>
            </a:r>
            <a:r>
              <a:rPr lang="it-IT" sz="2800" dirty="0" err="1" smtClean="0"/>
              <a:t>Herzrhythmusstörungen</a:t>
            </a:r>
            <a:endParaRPr lang="it-IT" sz="2800" dirty="0" smtClean="0"/>
          </a:p>
          <a:p>
            <a:endParaRPr lang="it-IT" sz="2800" dirty="0"/>
          </a:p>
          <a:p>
            <a:r>
              <a:rPr lang="it-IT" sz="2800" dirty="0" err="1"/>
              <a:t>Große</a:t>
            </a:r>
            <a:r>
              <a:rPr lang="it-IT" sz="2800" dirty="0"/>
              <a:t> </a:t>
            </a:r>
            <a:r>
              <a:rPr lang="it-IT" sz="2800" dirty="0" err="1"/>
              <a:t>Leber</a:t>
            </a:r>
            <a:endParaRPr lang="it-IT" sz="2800" dirty="0"/>
          </a:p>
          <a:p>
            <a:endParaRPr lang="it-IT" sz="2800" dirty="0" smtClean="0"/>
          </a:p>
          <a:p>
            <a:endParaRPr lang="it-IT" sz="2800" dirty="0"/>
          </a:p>
          <a:p>
            <a:r>
              <a:rPr lang="it-IT" sz="2800" dirty="0" err="1" smtClean="0"/>
              <a:t>Klappertest</a:t>
            </a:r>
            <a:endParaRPr lang="it-IT" sz="2800" dirty="0" smtClean="0"/>
          </a:p>
          <a:p>
            <a:endParaRPr lang="it-IT" sz="2800" dirty="0"/>
          </a:p>
        </p:txBody>
      </p:sp>
    </p:spTree>
    <p:extLst>
      <p:ext uri="{BB962C8B-B14F-4D97-AF65-F5344CB8AC3E}">
        <p14:creationId xmlns:p14="http://schemas.microsoft.com/office/powerpoint/2010/main" val="13973491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endParaRPr lang="it-IT" sz="2800" dirty="0"/>
          </a:p>
          <a:p>
            <a:r>
              <a:rPr lang="it-IT" sz="2800" dirty="0"/>
              <a:t>Morbilli  (</a:t>
            </a:r>
            <a:r>
              <a:rPr lang="it-IT" sz="2800" dirty="0" err="1"/>
              <a:t>Masern</a:t>
            </a:r>
            <a:r>
              <a:rPr lang="it-IT" sz="2800" dirty="0"/>
              <a:t>)</a:t>
            </a:r>
          </a:p>
          <a:p>
            <a:endParaRPr lang="it-IT" sz="2800" dirty="0"/>
          </a:p>
          <a:p>
            <a:r>
              <a:rPr lang="it-IT" sz="2800" dirty="0" err="1"/>
              <a:t>Kardial</a:t>
            </a:r>
            <a:endParaRPr lang="it-IT" sz="2800" dirty="0"/>
          </a:p>
          <a:p>
            <a:endParaRPr lang="it-IT" sz="2800" dirty="0"/>
          </a:p>
          <a:p>
            <a:r>
              <a:rPr lang="it-IT" sz="2800" dirty="0" err="1"/>
              <a:t>Hepatocholepathien</a:t>
            </a:r>
            <a:endParaRPr lang="it-IT" sz="2800" dirty="0"/>
          </a:p>
          <a:p>
            <a:endParaRPr lang="it-IT" sz="2800" dirty="0"/>
          </a:p>
        </p:txBody>
      </p:sp>
      <p:sp>
        <p:nvSpPr>
          <p:cNvPr id="2" name="CasellaDiTesto 1"/>
          <p:cNvSpPr txBox="1"/>
          <p:nvPr/>
        </p:nvSpPr>
        <p:spPr>
          <a:xfrm>
            <a:off x="467544" y="4149080"/>
            <a:ext cx="7488832" cy="1384995"/>
          </a:xfrm>
          <a:prstGeom prst="rect">
            <a:avLst/>
          </a:prstGeom>
          <a:noFill/>
        </p:spPr>
        <p:txBody>
          <a:bodyPr wrap="square" rtlCol="0">
            <a:spAutoFit/>
          </a:bodyPr>
          <a:lstStyle/>
          <a:p>
            <a:r>
              <a:rPr lang="it-IT" sz="2800" dirty="0" err="1"/>
              <a:t>Androginoide</a:t>
            </a:r>
            <a:endParaRPr lang="it-IT" sz="2800" dirty="0"/>
          </a:p>
          <a:p>
            <a:endParaRPr lang="it-IT" sz="2800" dirty="0"/>
          </a:p>
          <a:p>
            <a:r>
              <a:rPr lang="it-IT" sz="2800" dirty="0" err="1"/>
              <a:t>Ginoandroide</a:t>
            </a:r>
            <a:endParaRPr lang="it-IT" sz="2800" dirty="0"/>
          </a:p>
        </p:txBody>
      </p:sp>
    </p:spTree>
    <p:extLst>
      <p:ext uri="{BB962C8B-B14F-4D97-AF65-F5344CB8AC3E}">
        <p14:creationId xmlns:p14="http://schemas.microsoft.com/office/powerpoint/2010/main" val="23843357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2892425"/>
          </a:xfrm>
          <a:prstGeom prst="rect">
            <a:avLst/>
          </a:prstGeom>
          <a:noFill/>
          <a:ln w="9525">
            <a:noFill/>
            <a:miter lim="800000"/>
            <a:headEnd/>
            <a:tailEnd/>
          </a:ln>
        </p:spPr>
        <p:txBody>
          <a:bodyPr>
            <a:spAutoFit/>
          </a:bodyPr>
          <a:lstStyle/>
          <a:p>
            <a:pPr>
              <a:defRPr/>
            </a:pPr>
            <a:r>
              <a:rPr lang="de-DE" sz="2600" dirty="0"/>
              <a:t>C	</a:t>
            </a:r>
          </a:p>
          <a:p>
            <a:pPr marL="457200" indent="-457200">
              <a:buFontTx/>
              <a:buAutoNum type="arabicPeriod"/>
              <a:defRPr/>
            </a:pPr>
            <a:r>
              <a:rPr lang="de-DE" sz="2600" dirty="0"/>
              <a:t>Hohe Abstraktionsstufe </a:t>
            </a:r>
          </a:p>
          <a:p>
            <a:pPr>
              <a:defRPr/>
            </a:pPr>
            <a:r>
              <a:rPr lang="de-DE" sz="2600" dirty="0"/>
              <a:t>2. Natürliche Sprache mit einem sehr hohen Anteil an Fachterminologie und einer streng determinierten Syntax </a:t>
            </a:r>
          </a:p>
          <a:p>
            <a:pPr>
              <a:defRPr/>
            </a:pPr>
            <a:r>
              <a:rPr lang="de-DE" sz="2600" dirty="0"/>
              <a:t>3. Angewandte Wissenschaften und Technik </a:t>
            </a:r>
          </a:p>
          <a:p>
            <a:pPr>
              <a:defRPr/>
            </a:pPr>
            <a:r>
              <a:rPr lang="de-DE" sz="2600" dirty="0"/>
              <a:t>4. Wissenschaftler (Techniker) ↔ wissenschaftliche und technische Leiter der materiellen Produktion</a:t>
            </a:r>
            <a:endParaRPr lang="it-IT" sz="2600" dirty="0"/>
          </a:p>
        </p:txBody>
      </p:sp>
      <p:sp>
        <p:nvSpPr>
          <p:cNvPr id="2" name="CasellaDiTesto 1"/>
          <p:cNvSpPr txBox="1">
            <a:spLocks noChangeArrowheads="1"/>
          </p:cNvSpPr>
          <p:nvPr/>
        </p:nvSpPr>
        <p:spPr bwMode="auto">
          <a:xfrm>
            <a:off x="301625" y="3573463"/>
            <a:ext cx="7783513" cy="2892425"/>
          </a:xfrm>
          <a:prstGeom prst="rect">
            <a:avLst/>
          </a:prstGeom>
          <a:noFill/>
          <a:ln w="9525">
            <a:noFill/>
            <a:miter lim="800000"/>
            <a:headEnd/>
            <a:tailEnd/>
          </a:ln>
        </p:spPr>
        <p:txBody>
          <a:bodyPr>
            <a:spAutoFit/>
          </a:bodyPr>
          <a:lstStyle/>
          <a:p>
            <a:pPr>
              <a:defRPr/>
            </a:pPr>
            <a:r>
              <a:rPr lang="de-DE" sz="2600" dirty="0"/>
              <a:t>D	</a:t>
            </a:r>
          </a:p>
          <a:p>
            <a:pPr marL="457200" indent="-457200">
              <a:buFontTx/>
              <a:buAutoNum type="arabicPeriod"/>
              <a:defRPr/>
            </a:pPr>
            <a:r>
              <a:rPr lang="de-DE" sz="2600" dirty="0"/>
              <a:t>Niedrige Abstraktionsstufe </a:t>
            </a:r>
          </a:p>
          <a:p>
            <a:pPr>
              <a:defRPr/>
            </a:pPr>
            <a:r>
              <a:rPr lang="de-DE" sz="2600" dirty="0"/>
              <a:t>2. Natürliche Sprache mit einem hohen Anteil an Fachterminologie und einer relativ ungebundenen Syntax </a:t>
            </a:r>
          </a:p>
          <a:p>
            <a:pPr>
              <a:defRPr/>
            </a:pPr>
            <a:r>
              <a:rPr lang="de-DE" sz="2600" dirty="0"/>
              <a:t>3. Materielle Produktion </a:t>
            </a:r>
          </a:p>
          <a:p>
            <a:pPr>
              <a:defRPr/>
            </a:pPr>
            <a:r>
              <a:rPr lang="de-DE" sz="2600" dirty="0"/>
              <a:t>4. wissenschaftliche und technische Leiter der materiellen Produktion ↔ Facharbeiter (Angestellte)</a:t>
            </a:r>
            <a:endParaRPr lang="it-IT"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1384995"/>
          </a:xfrm>
          <a:prstGeom prst="rect">
            <a:avLst/>
          </a:prstGeom>
          <a:noFill/>
          <a:ln w="9525">
            <a:noFill/>
            <a:miter lim="800000"/>
            <a:headEnd/>
            <a:tailEnd/>
          </a:ln>
        </p:spPr>
        <p:txBody>
          <a:bodyPr>
            <a:spAutoFit/>
          </a:bodyPr>
          <a:lstStyle/>
          <a:p>
            <a:endParaRPr lang="it-IT" sz="2800" dirty="0"/>
          </a:p>
          <a:p>
            <a:r>
              <a:rPr lang="it-IT" sz="2800" dirty="0" err="1" smtClean="0"/>
              <a:t>Dekubitus</a:t>
            </a:r>
            <a:endParaRPr lang="it-IT" sz="2800" dirty="0" smtClean="0"/>
          </a:p>
          <a:p>
            <a:endParaRPr lang="it-IT" sz="2800" dirty="0"/>
          </a:p>
        </p:txBody>
      </p:sp>
      <p:sp>
        <p:nvSpPr>
          <p:cNvPr id="2" name="CasellaDiTesto 1"/>
          <p:cNvSpPr txBox="1"/>
          <p:nvPr/>
        </p:nvSpPr>
        <p:spPr>
          <a:xfrm>
            <a:off x="381000" y="2564904"/>
            <a:ext cx="8229600" cy="2554545"/>
          </a:xfrm>
          <a:prstGeom prst="rect">
            <a:avLst/>
          </a:prstGeom>
          <a:noFill/>
        </p:spPr>
        <p:txBody>
          <a:bodyPr wrap="square" rtlCol="0">
            <a:spAutoFit/>
          </a:bodyPr>
          <a:lstStyle/>
          <a:p>
            <a:r>
              <a:rPr lang="de-DE" sz="2800" dirty="0"/>
              <a:t>Der Schweregrad eines Dekubitus richtet sich nach der Ausdehnung in die Tiefe des Gewebes.</a:t>
            </a:r>
            <a:r>
              <a:rPr lang="de-DE" sz="2800" b="1" dirty="0"/>
              <a:t> </a:t>
            </a:r>
            <a:r>
              <a:rPr lang="de-DE" sz="2800" dirty="0"/>
              <a:t>Es werden üblicherweise vier verschiedene </a:t>
            </a:r>
            <a:r>
              <a:rPr lang="de-DE" sz="2800" dirty="0" err="1"/>
              <a:t>Dekubitusgrade</a:t>
            </a:r>
            <a:r>
              <a:rPr lang="de-DE" sz="2800" dirty="0"/>
              <a:t> bzw. -stadien voneinander unterschieden.</a:t>
            </a:r>
          </a:p>
          <a:p>
            <a:r>
              <a:rPr lang="de-DE" b="1" dirty="0"/>
              <a:t> </a:t>
            </a:r>
          </a:p>
          <a:p>
            <a:endParaRPr lang="it-IT" dirty="0"/>
          </a:p>
        </p:txBody>
      </p:sp>
    </p:spTree>
    <p:extLst>
      <p:ext uri="{BB962C8B-B14F-4D97-AF65-F5344CB8AC3E}">
        <p14:creationId xmlns:p14="http://schemas.microsoft.com/office/powerpoint/2010/main" val="2318478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endParaRPr lang="it-IT" sz="2800" dirty="0" smtClean="0"/>
          </a:p>
          <a:p>
            <a:r>
              <a:rPr lang="it-IT" sz="2800" dirty="0" err="1" smtClean="0"/>
              <a:t>Musculus</a:t>
            </a:r>
            <a:r>
              <a:rPr lang="it-IT" sz="2800" dirty="0" smtClean="0"/>
              <a:t> </a:t>
            </a:r>
            <a:r>
              <a:rPr lang="it-IT" sz="2800" dirty="0" err="1" smtClean="0"/>
              <a:t>adductor</a:t>
            </a:r>
            <a:r>
              <a:rPr lang="it-IT" sz="2800" dirty="0" smtClean="0"/>
              <a:t> </a:t>
            </a:r>
            <a:r>
              <a:rPr lang="it-IT" sz="2800" dirty="0" err="1" smtClean="0"/>
              <a:t>brevis</a:t>
            </a:r>
            <a:endParaRPr lang="it-IT" sz="2800" dirty="0" smtClean="0"/>
          </a:p>
          <a:p>
            <a:endParaRPr lang="it-IT" sz="2800" dirty="0"/>
          </a:p>
          <a:p>
            <a:r>
              <a:rPr lang="it-IT" sz="2800" dirty="0" err="1" smtClean="0"/>
              <a:t>Nervus</a:t>
            </a:r>
            <a:r>
              <a:rPr lang="it-IT" sz="2800" dirty="0" smtClean="0"/>
              <a:t> </a:t>
            </a:r>
            <a:r>
              <a:rPr lang="it-IT" sz="2800" dirty="0" err="1" smtClean="0"/>
              <a:t>medianus</a:t>
            </a:r>
            <a:endParaRPr lang="it-IT" sz="2800" dirty="0" smtClean="0"/>
          </a:p>
          <a:p>
            <a:endParaRPr lang="it-IT" sz="2800" dirty="0"/>
          </a:p>
          <a:p>
            <a:r>
              <a:rPr lang="it-IT" sz="2800" dirty="0" err="1"/>
              <a:t>G</a:t>
            </a:r>
            <a:r>
              <a:rPr lang="it-IT" sz="2800" dirty="0" err="1" smtClean="0"/>
              <a:t>landulae</a:t>
            </a:r>
            <a:r>
              <a:rPr lang="it-IT" sz="2800" dirty="0" smtClean="0"/>
              <a:t> </a:t>
            </a:r>
            <a:r>
              <a:rPr lang="it-IT" sz="2800" dirty="0" err="1"/>
              <a:t>parathyroideae</a:t>
            </a:r>
            <a:r>
              <a:rPr lang="it-IT" sz="2800" dirty="0"/>
              <a:t> </a:t>
            </a:r>
            <a:r>
              <a:rPr lang="it-IT" sz="2800" dirty="0" err="1" smtClean="0"/>
              <a:t>accessoriae</a:t>
            </a:r>
            <a:endParaRPr lang="it-IT" sz="2800" dirty="0" smtClean="0"/>
          </a:p>
          <a:p>
            <a:endParaRPr lang="it-IT" sz="2800" dirty="0"/>
          </a:p>
          <a:p>
            <a:endParaRPr lang="it-IT" sz="2800" dirty="0"/>
          </a:p>
          <a:p>
            <a:r>
              <a:rPr lang="it-IT" sz="2800" dirty="0"/>
              <a:t>https://www.unifr.ch/ifaa/Public/EntryPage/ViewTAOnLine.html</a:t>
            </a:r>
          </a:p>
        </p:txBody>
      </p:sp>
    </p:spTree>
    <p:extLst>
      <p:ext uri="{BB962C8B-B14F-4D97-AF65-F5344CB8AC3E}">
        <p14:creationId xmlns:p14="http://schemas.microsoft.com/office/powerpoint/2010/main" val="3246170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endParaRPr lang="it-IT" sz="2800" dirty="0"/>
          </a:p>
          <a:p>
            <a:r>
              <a:rPr lang="it-IT" sz="2800" dirty="0" smtClean="0"/>
              <a:t>Visus</a:t>
            </a:r>
          </a:p>
          <a:p>
            <a:endParaRPr lang="it-IT" sz="2800" dirty="0"/>
          </a:p>
          <a:p>
            <a:r>
              <a:rPr lang="it-IT" sz="2800" dirty="0" err="1" smtClean="0"/>
              <a:t>Ulcus</a:t>
            </a:r>
            <a:r>
              <a:rPr lang="it-IT" sz="2800" dirty="0" smtClean="0"/>
              <a:t> </a:t>
            </a:r>
            <a:r>
              <a:rPr lang="it-IT" sz="2800" dirty="0" err="1" smtClean="0"/>
              <a:t>cruris</a:t>
            </a:r>
            <a:endParaRPr lang="it-IT" sz="2800" dirty="0" smtClean="0"/>
          </a:p>
          <a:p>
            <a:endParaRPr lang="it-IT" sz="2800" dirty="0"/>
          </a:p>
          <a:p>
            <a:r>
              <a:rPr lang="it-IT" sz="2800" dirty="0" err="1" smtClean="0"/>
              <a:t>Ulcus</a:t>
            </a:r>
            <a:r>
              <a:rPr lang="it-IT" sz="2800" dirty="0" smtClean="0"/>
              <a:t> ventricoli</a:t>
            </a:r>
          </a:p>
          <a:p>
            <a:endParaRPr lang="it-IT" sz="2800" dirty="0"/>
          </a:p>
          <a:p>
            <a:r>
              <a:rPr lang="it-IT" sz="2800" dirty="0" err="1" smtClean="0"/>
              <a:t>Ulcus</a:t>
            </a:r>
            <a:r>
              <a:rPr lang="it-IT" sz="2800" dirty="0" smtClean="0"/>
              <a:t> </a:t>
            </a:r>
            <a:r>
              <a:rPr lang="it-IT" sz="2800" dirty="0" err="1" smtClean="0"/>
              <a:t>pepticum</a:t>
            </a:r>
            <a:endParaRPr lang="it-IT" sz="2800" dirty="0" smtClean="0"/>
          </a:p>
          <a:p>
            <a:endParaRPr lang="it-IT" sz="2800" dirty="0"/>
          </a:p>
          <a:p>
            <a:endParaRPr lang="it-IT" sz="2800" dirty="0"/>
          </a:p>
        </p:txBody>
      </p:sp>
    </p:spTree>
    <p:extLst>
      <p:ext uri="{BB962C8B-B14F-4D97-AF65-F5344CB8AC3E}">
        <p14:creationId xmlns:p14="http://schemas.microsoft.com/office/powerpoint/2010/main" val="2902912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endParaRPr lang="it-IT" sz="2800" dirty="0"/>
          </a:p>
          <a:p>
            <a:r>
              <a:rPr lang="it-IT" sz="2800" dirty="0" smtClean="0"/>
              <a:t>In </a:t>
            </a:r>
            <a:r>
              <a:rPr lang="it-IT" sz="2800" dirty="0" err="1" smtClean="0"/>
              <a:t>einer</a:t>
            </a:r>
            <a:r>
              <a:rPr lang="it-IT" sz="2800" dirty="0" smtClean="0"/>
              <a:t> </a:t>
            </a:r>
            <a:r>
              <a:rPr lang="it-IT" sz="2800" dirty="0" err="1" smtClean="0"/>
              <a:t>randomisierten</a:t>
            </a:r>
            <a:r>
              <a:rPr lang="it-IT" sz="2800" dirty="0" smtClean="0"/>
              <a:t> </a:t>
            </a:r>
            <a:r>
              <a:rPr lang="it-IT" sz="2800" dirty="0" err="1" smtClean="0"/>
              <a:t>einfachblinden</a:t>
            </a:r>
            <a:r>
              <a:rPr lang="it-IT" sz="2800" dirty="0" smtClean="0"/>
              <a:t> </a:t>
            </a:r>
            <a:r>
              <a:rPr lang="it-IT" sz="2800" dirty="0" err="1" smtClean="0"/>
              <a:t>Vergleichsstudie</a:t>
            </a:r>
            <a:r>
              <a:rPr lang="it-IT" sz="2800" dirty="0" smtClean="0"/>
              <a:t> </a:t>
            </a:r>
            <a:r>
              <a:rPr lang="it-IT" sz="2800" dirty="0" err="1" smtClean="0"/>
              <a:t>ist</a:t>
            </a:r>
            <a:r>
              <a:rPr lang="it-IT" sz="2800" dirty="0" smtClean="0"/>
              <a:t> die </a:t>
            </a:r>
            <a:r>
              <a:rPr lang="it-IT" sz="2800" dirty="0" err="1" smtClean="0"/>
              <a:t>Wirksamkeit</a:t>
            </a:r>
            <a:r>
              <a:rPr lang="it-IT" sz="2800" dirty="0" smtClean="0"/>
              <a:t> und </a:t>
            </a:r>
            <a:r>
              <a:rPr lang="it-IT" sz="2800" dirty="0" err="1" smtClean="0"/>
              <a:t>Verträglichkeit</a:t>
            </a:r>
            <a:r>
              <a:rPr lang="it-IT" sz="2800" dirty="0" smtClean="0"/>
              <a:t> von Dr. </a:t>
            </a:r>
            <a:r>
              <a:rPr lang="it-IT" sz="2800" dirty="0" err="1" smtClean="0"/>
              <a:t>Theiss</a:t>
            </a:r>
            <a:r>
              <a:rPr lang="it-IT" sz="2800" dirty="0" smtClean="0"/>
              <a:t> </a:t>
            </a:r>
            <a:r>
              <a:rPr lang="it-IT" sz="2800" dirty="0" err="1" smtClean="0"/>
              <a:t>Salbe</a:t>
            </a:r>
            <a:r>
              <a:rPr lang="it-IT" sz="2800" dirty="0" smtClean="0"/>
              <a:t> in </a:t>
            </a:r>
            <a:r>
              <a:rPr lang="it-IT" sz="2800" dirty="0" err="1" smtClean="0"/>
              <a:t>der</a:t>
            </a:r>
            <a:r>
              <a:rPr lang="it-IT" sz="2800" dirty="0" smtClean="0"/>
              <a:t> </a:t>
            </a:r>
            <a:r>
              <a:rPr lang="it-IT" sz="2800" dirty="0" err="1" smtClean="0"/>
              <a:t>unterstützenden</a:t>
            </a:r>
            <a:r>
              <a:rPr lang="it-IT" sz="2800" dirty="0" smtClean="0"/>
              <a:t> </a:t>
            </a:r>
            <a:r>
              <a:rPr lang="it-IT" sz="2800" dirty="0" err="1" smtClean="0"/>
              <a:t>Behandlung</a:t>
            </a:r>
            <a:r>
              <a:rPr lang="it-IT" sz="2800" dirty="0" smtClean="0"/>
              <a:t> </a:t>
            </a:r>
            <a:r>
              <a:rPr lang="it-IT" sz="2800" dirty="0" err="1" smtClean="0"/>
              <a:t>venöser</a:t>
            </a:r>
            <a:r>
              <a:rPr lang="it-IT" sz="2800" dirty="0" smtClean="0"/>
              <a:t> </a:t>
            </a:r>
            <a:r>
              <a:rPr lang="it-IT" sz="2800" dirty="0" err="1" smtClean="0"/>
              <a:t>Erkrankungen</a:t>
            </a:r>
            <a:r>
              <a:rPr lang="it-IT" sz="2800" dirty="0" smtClean="0"/>
              <a:t> </a:t>
            </a:r>
            <a:r>
              <a:rPr lang="it-IT" sz="2800" dirty="0" err="1" smtClean="0"/>
              <a:t>untersucht</a:t>
            </a:r>
            <a:r>
              <a:rPr lang="it-IT" sz="2800" dirty="0" smtClean="0"/>
              <a:t> </a:t>
            </a:r>
            <a:r>
              <a:rPr lang="it-IT" sz="2800" dirty="0" err="1" smtClean="0"/>
              <a:t>worden</a:t>
            </a:r>
            <a:r>
              <a:rPr lang="it-IT" sz="2800" dirty="0" smtClean="0"/>
              <a:t>. </a:t>
            </a:r>
            <a:r>
              <a:rPr lang="it-IT" sz="2800" dirty="0" err="1" smtClean="0"/>
              <a:t>Als</a:t>
            </a:r>
            <a:r>
              <a:rPr lang="it-IT" sz="2800" dirty="0" smtClean="0"/>
              <a:t> </a:t>
            </a:r>
            <a:r>
              <a:rPr lang="it-IT" sz="2800" dirty="0" err="1" smtClean="0"/>
              <a:t>Kontrollmedikation</a:t>
            </a:r>
            <a:r>
              <a:rPr lang="it-IT" sz="2800" dirty="0" smtClean="0"/>
              <a:t> </a:t>
            </a:r>
            <a:r>
              <a:rPr lang="it-IT" sz="2800" dirty="0" err="1" smtClean="0"/>
              <a:t>diente</a:t>
            </a:r>
            <a:r>
              <a:rPr lang="it-IT" sz="2800" dirty="0" smtClean="0"/>
              <a:t> </a:t>
            </a:r>
            <a:r>
              <a:rPr lang="it-IT" sz="2800" dirty="0" err="1" smtClean="0"/>
              <a:t>eine</a:t>
            </a:r>
            <a:r>
              <a:rPr lang="it-IT" sz="2800" dirty="0" smtClean="0"/>
              <a:t> </a:t>
            </a:r>
            <a:r>
              <a:rPr lang="it-IT" sz="2800" dirty="0" err="1" smtClean="0"/>
              <a:t>wirkstofffreie</a:t>
            </a:r>
            <a:r>
              <a:rPr lang="it-IT" sz="2800" dirty="0" smtClean="0"/>
              <a:t> </a:t>
            </a:r>
            <a:r>
              <a:rPr lang="it-IT" sz="2800" dirty="0" err="1" smtClean="0"/>
              <a:t>Salbengrundlage</a:t>
            </a:r>
            <a:r>
              <a:rPr lang="it-IT" sz="2800" dirty="0" smtClean="0"/>
              <a:t>. […] </a:t>
            </a:r>
            <a:r>
              <a:rPr lang="it-IT" sz="2800" dirty="0" err="1" smtClean="0"/>
              <a:t>Unter</a:t>
            </a:r>
            <a:r>
              <a:rPr lang="it-IT" sz="2800" dirty="0" smtClean="0"/>
              <a:t> </a:t>
            </a:r>
            <a:r>
              <a:rPr lang="it-IT" sz="2800" dirty="0" err="1" smtClean="0"/>
              <a:t>der</a:t>
            </a:r>
            <a:r>
              <a:rPr lang="it-IT" sz="2800" dirty="0" smtClean="0"/>
              <a:t> </a:t>
            </a:r>
            <a:r>
              <a:rPr lang="it-IT" sz="2800" dirty="0" err="1" smtClean="0"/>
              <a:t>Behandlung</a:t>
            </a:r>
            <a:r>
              <a:rPr lang="it-IT" sz="2800" dirty="0" smtClean="0"/>
              <a:t> </a:t>
            </a:r>
            <a:r>
              <a:rPr lang="it-IT" sz="2800" dirty="0" err="1" smtClean="0"/>
              <a:t>mit</a:t>
            </a:r>
            <a:r>
              <a:rPr lang="it-IT" sz="2800" dirty="0" smtClean="0"/>
              <a:t> </a:t>
            </a:r>
            <a:r>
              <a:rPr lang="it-IT" sz="2800" dirty="0" err="1" smtClean="0"/>
              <a:t>Verum</a:t>
            </a:r>
            <a:r>
              <a:rPr lang="it-IT" sz="2800" dirty="0" smtClean="0"/>
              <a:t> </a:t>
            </a:r>
            <a:r>
              <a:rPr lang="it-IT" sz="2800" dirty="0" err="1" smtClean="0"/>
              <a:t>kam</a:t>
            </a:r>
            <a:r>
              <a:rPr lang="it-IT" sz="2800" dirty="0" smtClean="0"/>
              <a:t> es </a:t>
            </a:r>
            <a:r>
              <a:rPr lang="it-IT" sz="2800" dirty="0" err="1" smtClean="0"/>
              <a:t>vor</a:t>
            </a:r>
            <a:r>
              <a:rPr lang="it-IT" sz="2800" dirty="0" smtClean="0"/>
              <a:t> </a:t>
            </a:r>
            <a:r>
              <a:rPr lang="it-IT" sz="2800" dirty="0" err="1" smtClean="0"/>
              <a:t>allem</a:t>
            </a:r>
            <a:r>
              <a:rPr lang="it-IT" sz="2800" dirty="0" smtClean="0"/>
              <a:t> bei </a:t>
            </a:r>
            <a:r>
              <a:rPr lang="it-IT" sz="2800" dirty="0" err="1" smtClean="0"/>
              <a:t>den</a:t>
            </a:r>
            <a:r>
              <a:rPr lang="it-IT" sz="2800" dirty="0" smtClean="0"/>
              <a:t> </a:t>
            </a:r>
            <a:r>
              <a:rPr lang="it-IT" sz="2800" dirty="0" err="1" smtClean="0"/>
              <a:t>subjektiven</a:t>
            </a:r>
            <a:r>
              <a:rPr lang="it-IT" sz="2800" dirty="0" smtClean="0"/>
              <a:t> </a:t>
            </a:r>
            <a:r>
              <a:rPr lang="it-IT" sz="2800" dirty="0" err="1" smtClean="0"/>
              <a:t>Beschwerden</a:t>
            </a:r>
            <a:r>
              <a:rPr lang="it-IT" sz="2800" dirty="0" smtClean="0"/>
              <a:t> </a:t>
            </a:r>
            <a:r>
              <a:rPr lang="it-IT" sz="2800" dirty="0" err="1" smtClean="0"/>
              <a:t>zu</a:t>
            </a:r>
            <a:r>
              <a:rPr lang="it-IT" sz="2800" dirty="0" smtClean="0"/>
              <a:t> </a:t>
            </a:r>
            <a:r>
              <a:rPr lang="it-IT" sz="2800" dirty="0" err="1" smtClean="0"/>
              <a:t>einer</a:t>
            </a:r>
            <a:r>
              <a:rPr lang="it-IT" sz="2800" dirty="0" smtClean="0"/>
              <a:t> </a:t>
            </a:r>
            <a:r>
              <a:rPr lang="it-IT" sz="2800" dirty="0" err="1" smtClean="0"/>
              <a:t>gegenüber</a:t>
            </a:r>
            <a:r>
              <a:rPr lang="it-IT" sz="2800" dirty="0" smtClean="0"/>
              <a:t> </a:t>
            </a:r>
            <a:r>
              <a:rPr lang="it-IT" sz="2800" dirty="0" err="1" smtClean="0"/>
              <a:t>Plazebo</a:t>
            </a:r>
            <a:r>
              <a:rPr lang="it-IT" sz="2800" dirty="0" smtClean="0"/>
              <a:t> </a:t>
            </a:r>
            <a:r>
              <a:rPr lang="it-IT" sz="2800" dirty="0" err="1" smtClean="0"/>
              <a:t>überlegenen</a:t>
            </a:r>
            <a:r>
              <a:rPr lang="it-IT" sz="2800" dirty="0" smtClean="0"/>
              <a:t> </a:t>
            </a:r>
            <a:r>
              <a:rPr lang="it-IT" sz="2800" dirty="0" err="1" smtClean="0"/>
              <a:t>positiven</a:t>
            </a:r>
            <a:r>
              <a:rPr lang="it-IT" sz="2800" dirty="0" smtClean="0"/>
              <a:t> </a:t>
            </a:r>
            <a:r>
              <a:rPr lang="it-IT" sz="2800" dirty="0" err="1" smtClean="0"/>
              <a:t>Beeinflussung</a:t>
            </a:r>
            <a:r>
              <a:rPr lang="it-IT" sz="2800" dirty="0" smtClean="0"/>
              <a:t>.</a:t>
            </a:r>
          </a:p>
        </p:txBody>
      </p:sp>
    </p:spTree>
    <p:extLst>
      <p:ext uri="{BB962C8B-B14F-4D97-AF65-F5344CB8AC3E}">
        <p14:creationId xmlns:p14="http://schemas.microsoft.com/office/powerpoint/2010/main" val="3710429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1815882"/>
          </a:xfrm>
          <a:prstGeom prst="rect">
            <a:avLst/>
          </a:prstGeom>
          <a:noFill/>
          <a:ln w="9525">
            <a:noFill/>
            <a:miter lim="800000"/>
            <a:headEnd/>
            <a:tailEnd/>
          </a:ln>
        </p:spPr>
        <p:txBody>
          <a:bodyPr>
            <a:spAutoFit/>
          </a:bodyPr>
          <a:lstStyle/>
          <a:p>
            <a:r>
              <a:rPr lang="it-IT" sz="2800" dirty="0" smtClean="0"/>
              <a:t>Nanosomie – </a:t>
            </a:r>
            <a:r>
              <a:rPr lang="it-IT" sz="2800" dirty="0" err="1" smtClean="0"/>
              <a:t>Zwergwuchs</a:t>
            </a:r>
            <a:endParaRPr lang="it-IT" sz="2800" dirty="0" smtClean="0"/>
          </a:p>
          <a:p>
            <a:endParaRPr lang="it-IT" sz="2800" dirty="0"/>
          </a:p>
          <a:p>
            <a:endParaRPr lang="it-IT" sz="2800" dirty="0"/>
          </a:p>
          <a:p>
            <a:r>
              <a:rPr lang="it-IT" sz="2800" dirty="0" err="1" smtClean="0"/>
              <a:t>Blenorrhea</a:t>
            </a:r>
            <a:r>
              <a:rPr lang="it-IT" sz="2800" dirty="0" smtClean="0"/>
              <a:t> umbilici – </a:t>
            </a:r>
            <a:r>
              <a:rPr lang="it-IT" sz="2800" dirty="0" err="1" smtClean="0"/>
              <a:t>nässender</a:t>
            </a:r>
            <a:r>
              <a:rPr lang="it-IT" sz="2800" dirty="0" smtClean="0"/>
              <a:t> </a:t>
            </a:r>
            <a:r>
              <a:rPr lang="it-IT" sz="2800" dirty="0" err="1" smtClean="0"/>
              <a:t>Nabel</a:t>
            </a:r>
            <a:endParaRPr lang="it-IT" sz="2800" dirty="0"/>
          </a:p>
        </p:txBody>
      </p:sp>
    </p:spTree>
    <p:extLst>
      <p:ext uri="{BB962C8B-B14F-4D97-AF65-F5344CB8AC3E}">
        <p14:creationId xmlns:p14="http://schemas.microsoft.com/office/powerpoint/2010/main" val="323900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dirty="0" err="1"/>
              <a:t>Nervus</a:t>
            </a:r>
            <a:r>
              <a:rPr lang="it-IT" sz="2800" dirty="0"/>
              <a:t> </a:t>
            </a:r>
            <a:r>
              <a:rPr lang="it-IT" sz="2800" dirty="0" err="1"/>
              <a:t>acusticus</a:t>
            </a:r>
            <a:r>
              <a:rPr lang="it-IT" sz="2800" dirty="0"/>
              <a:t> – </a:t>
            </a:r>
            <a:r>
              <a:rPr lang="it-IT" sz="2800" dirty="0" err="1"/>
              <a:t>Hörnerv</a:t>
            </a:r>
            <a:endParaRPr lang="it-IT" sz="2800" dirty="0"/>
          </a:p>
          <a:p>
            <a:endParaRPr lang="it-IT" sz="2800" dirty="0"/>
          </a:p>
          <a:p>
            <a:r>
              <a:rPr lang="it-IT" sz="2800" dirty="0" err="1"/>
              <a:t>Epatopathie</a:t>
            </a:r>
            <a:r>
              <a:rPr lang="it-IT" sz="2800" dirty="0"/>
              <a:t> - </a:t>
            </a:r>
            <a:r>
              <a:rPr lang="it-IT" sz="2800" dirty="0" err="1"/>
              <a:t>Lebererkrankung</a:t>
            </a:r>
            <a:endParaRPr lang="it-IT" sz="2800" dirty="0"/>
          </a:p>
          <a:p>
            <a:endParaRPr lang="it-IT" sz="2800" dirty="0"/>
          </a:p>
          <a:p>
            <a:r>
              <a:rPr lang="it-IT" sz="2800" dirty="0" err="1" smtClean="0"/>
              <a:t>Cheilognatopalatoschisis</a:t>
            </a:r>
            <a:r>
              <a:rPr lang="it-IT" sz="2800" dirty="0" smtClean="0"/>
              <a:t> – </a:t>
            </a:r>
            <a:r>
              <a:rPr lang="it-IT" sz="2800" dirty="0" err="1" smtClean="0"/>
              <a:t>Lippen</a:t>
            </a:r>
            <a:r>
              <a:rPr lang="it-IT" sz="2800" dirty="0" smtClean="0"/>
              <a:t>-Kiefer-</a:t>
            </a:r>
            <a:r>
              <a:rPr lang="it-IT" sz="2800" dirty="0" err="1" smtClean="0"/>
              <a:t>Gaumen</a:t>
            </a:r>
            <a:r>
              <a:rPr lang="it-IT" sz="2800" dirty="0" smtClean="0"/>
              <a:t>-</a:t>
            </a:r>
            <a:r>
              <a:rPr lang="it-IT" sz="2800" dirty="0" err="1" smtClean="0"/>
              <a:t>Spalte</a:t>
            </a:r>
            <a:r>
              <a:rPr lang="it-IT" sz="2800" dirty="0" smtClean="0"/>
              <a:t> - </a:t>
            </a:r>
            <a:r>
              <a:rPr lang="it-IT" sz="2800" dirty="0" err="1" smtClean="0"/>
              <a:t>Wolfsrachen</a:t>
            </a:r>
            <a:endParaRPr lang="it-IT" sz="2800" dirty="0" smtClean="0"/>
          </a:p>
          <a:p>
            <a:endParaRPr lang="it-IT" sz="2800" dirty="0"/>
          </a:p>
        </p:txBody>
      </p:sp>
    </p:spTree>
    <p:extLst>
      <p:ext uri="{BB962C8B-B14F-4D97-AF65-F5344CB8AC3E}">
        <p14:creationId xmlns:p14="http://schemas.microsoft.com/office/powerpoint/2010/main" val="1883981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r>
              <a:rPr lang="it-IT" sz="2800" dirty="0" smtClean="0"/>
              <a:t>Pneumonie</a:t>
            </a:r>
          </a:p>
          <a:p>
            <a:endParaRPr lang="it-IT" sz="2800" dirty="0"/>
          </a:p>
          <a:p>
            <a:r>
              <a:rPr lang="it-IT" sz="2800" dirty="0" err="1" smtClean="0"/>
              <a:t>Pyodermie</a:t>
            </a:r>
            <a:endParaRPr lang="it-IT" sz="2800" dirty="0" smtClean="0"/>
          </a:p>
          <a:p>
            <a:endParaRPr lang="it-IT" sz="2800" dirty="0"/>
          </a:p>
          <a:p>
            <a:r>
              <a:rPr lang="it-IT" sz="2800" dirty="0" err="1" smtClean="0"/>
              <a:t>Lycopin</a:t>
            </a:r>
            <a:endParaRPr lang="it-IT" sz="2800" dirty="0" smtClean="0"/>
          </a:p>
          <a:p>
            <a:endParaRPr lang="it-IT" sz="2800" dirty="0"/>
          </a:p>
          <a:p>
            <a:endParaRPr lang="it-IT" sz="2800" dirty="0"/>
          </a:p>
          <a:p>
            <a:r>
              <a:rPr lang="it-IT" sz="2800" dirty="0" err="1" smtClean="0"/>
              <a:t>Akrospirom</a:t>
            </a:r>
            <a:endParaRPr lang="it-IT" sz="2800" dirty="0"/>
          </a:p>
        </p:txBody>
      </p:sp>
    </p:spTree>
    <p:extLst>
      <p:ext uri="{BB962C8B-B14F-4D97-AF65-F5344CB8AC3E}">
        <p14:creationId xmlns:p14="http://schemas.microsoft.com/office/powerpoint/2010/main" val="11543529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r>
              <a:rPr lang="it-IT" sz="2800" dirty="0" err="1" smtClean="0"/>
              <a:t>Leberzirrhose</a:t>
            </a:r>
            <a:endParaRPr lang="it-IT" sz="2800" dirty="0" smtClean="0"/>
          </a:p>
          <a:p>
            <a:endParaRPr lang="it-IT" sz="2800" dirty="0"/>
          </a:p>
          <a:p>
            <a:r>
              <a:rPr lang="it-IT" sz="2800" dirty="0" err="1" smtClean="0"/>
              <a:t>Flachfront</a:t>
            </a:r>
            <a:r>
              <a:rPr lang="it-IT" sz="2800" dirty="0" smtClean="0"/>
              <a:t>/</a:t>
            </a:r>
            <a:r>
              <a:rPr lang="it-IT" sz="2800" dirty="0" err="1" smtClean="0"/>
              <a:t>Spitzfront</a:t>
            </a:r>
            <a:endParaRPr lang="it-IT" sz="2800" dirty="0" smtClean="0"/>
          </a:p>
          <a:p>
            <a:endParaRPr lang="it-IT" sz="2800" dirty="0"/>
          </a:p>
          <a:p>
            <a:r>
              <a:rPr lang="it-IT" sz="2800" dirty="0" err="1" smtClean="0"/>
              <a:t>Halsmark</a:t>
            </a:r>
            <a:endParaRPr lang="it-IT" sz="2800" dirty="0" smtClean="0"/>
          </a:p>
          <a:p>
            <a:endParaRPr lang="it-IT" sz="2800" dirty="0"/>
          </a:p>
          <a:p>
            <a:r>
              <a:rPr lang="it-IT" sz="2800" dirty="0" err="1" smtClean="0"/>
              <a:t>Behandlungsgruppe</a:t>
            </a:r>
            <a:endParaRPr lang="it-IT" sz="2800" dirty="0" smtClean="0"/>
          </a:p>
          <a:p>
            <a:endParaRPr lang="it-IT" sz="2800" dirty="0"/>
          </a:p>
          <a:p>
            <a:r>
              <a:rPr lang="it-IT" sz="2800" dirty="0" err="1" smtClean="0"/>
              <a:t>Raumforderung</a:t>
            </a:r>
            <a:endParaRPr lang="it-IT" sz="2800" dirty="0" smtClean="0"/>
          </a:p>
          <a:p>
            <a:endParaRPr lang="it-IT" sz="2800" dirty="0"/>
          </a:p>
          <a:p>
            <a:endParaRPr lang="it-IT" sz="2800" dirty="0"/>
          </a:p>
        </p:txBody>
      </p:sp>
    </p:spTree>
    <p:extLst>
      <p:ext uri="{BB962C8B-B14F-4D97-AF65-F5344CB8AC3E}">
        <p14:creationId xmlns:p14="http://schemas.microsoft.com/office/powerpoint/2010/main" val="15324804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err="1" smtClean="0"/>
              <a:t>Milzpunktion</a:t>
            </a:r>
            <a:endParaRPr lang="it-IT" sz="2800" dirty="0" smtClean="0"/>
          </a:p>
          <a:p>
            <a:endParaRPr lang="it-IT" sz="2800" dirty="0"/>
          </a:p>
          <a:p>
            <a:r>
              <a:rPr lang="it-IT" sz="2800" dirty="0" err="1" smtClean="0"/>
              <a:t>Beckenkamm</a:t>
            </a:r>
            <a:endParaRPr lang="it-IT" sz="2800" dirty="0" smtClean="0"/>
          </a:p>
          <a:p>
            <a:endParaRPr lang="it-IT" sz="2800" dirty="0"/>
          </a:p>
          <a:p>
            <a:r>
              <a:rPr lang="it-IT" sz="2800" dirty="0" err="1" smtClean="0"/>
              <a:t>Beckenbruch</a:t>
            </a:r>
            <a:endParaRPr lang="it-IT" sz="2800" dirty="0" smtClean="0"/>
          </a:p>
          <a:p>
            <a:endParaRPr lang="it-IT" sz="2800" dirty="0"/>
          </a:p>
          <a:p>
            <a:r>
              <a:rPr lang="it-IT" sz="2800" dirty="0" smtClean="0"/>
              <a:t>Kiefer-</a:t>
            </a:r>
            <a:r>
              <a:rPr lang="it-IT" sz="2800" dirty="0" err="1" smtClean="0"/>
              <a:t>Gesichtsverletzung</a:t>
            </a:r>
            <a:endParaRPr lang="it-IT" sz="2800" dirty="0" smtClean="0"/>
          </a:p>
          <a:p>
            <a:endParaRPr lang="it-IT" sz="2800" dirty="0"/>
          </a:p>
          <a:p>
            <a:endParaRPr lang="it-IT" sz="2800" dirty="0"/>
          </a:p>
        </p:txBody>
      </p:sp>
    </p:spTree>
    <p:extLst>
      <p:ext uri="{BB962C8B-B14F-4D97-AF65-F5344CB8AC3E}">
        <p14:creationId xmlns:p14="http://schemas.microsoft.com/office/powerpoint/2010/main" val="3667431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err="1" smtClean="0"/>
              <a:t>Strahlenkatarakt</a:t>
            </a:r>
            <a:endParaRPr lang="it-IT" sz="2800" dirty="0" smtClean="0"/>
          </a:p>
          <a:p>
            <a:endParaRPr lang="it-IT" sz="2800" dirty="0"/>
          </a:p>
          <a:p>
            <a:r>
              <a:rPr lang="it-IT" sz="2800" dirty="0" err="1" smtClean="0"/>
              <a:t>Geburtslähmung</a:t>
            </a:r>
            <a:endParaRPr lang="it-IT" sz="2800" dirty="0" smtClean="0"/>
          </a:p>
          <a:p>
            <a:endParaRPr lang="it-IT" sz="2800" dirty="0"/>
          </a:p>
          <a:p>
            <a:r>
              <a:rPr lang="it-IT" sz="2800" dirty="0" err="1" smtClean="0"/>
              <a:t>Defektwunde</a:t>
            </a:r>
            <a:endParaRPr lang="it-IT" sz="2800" dirty="0" smtClean="0"/>
          </a:p>
          <a:p>
            <a:endParaRPr lang="it-IT" sz="2800" dirty="0"/>
          </a:p>
          <a:p>
            <a:r>
              <a:rPr lang="it-IT" sz="2800" dirty="0" err="1" smtClean="0"/>
              <a:t>Breitspektrumpenicillline</a:t>
            </a:r>
            <a:endParaRPr lang="it-IT" sz="2800" dirty="0" smtClean="0"/>
          </a:p>
          <a:p>
            <a:endParaRPr lang="it-IT" sz="2800" dirty="0"/>
          </a:p>
          <a:p>
            <a:endParaRPr lang="it-IT" sz="2800" dirty="0"/>
          </a:p>
        </p:txBody>
      </p:sp>
    </p:spTree>
    <p:extLst>
      <p:ext uri="{BB962C8B-B14F-4D97-AF65-F5344CB8AC3E}">
        <p14:creationId xmlns:p14="http://schemas.microsoft.com/office/powerpoint/2010/main" val="23957293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892425"/>
          </a:xfrm>
          <a:prstGeom prst="rect">
            <a:avLst/>
          </a:prstGeom>
          <a:noFill/>
          <a:ln w="9525">
            <a:noFill/>
            <a:miter lim="800000"/>
            <a:headEnd/>
            <a:tailEnd/>
          </a:ln>
        </p:spPr>
        <p:txBody>
          <a:bodyPr>
            <a:spAutoFit/>
          </a:bodyPr>
          <a:lstStyle/>
          <a:p>
            <a:pPr>
              <a:defRPr/>
            </a:pPr>
            <a:r>
              <a:rPr lang="de-DE" sz="2600" dirty="0"/>
              <a:t>E	</a:t>
            </a:r>
          </a:p>
          <a:p>
            <a:pPr marL="457200" indent="-457200">
              <a:buFontTx/>
              <a:buAutoNum type="arabicPeriod"/>
              <a:defRPr/>
            </a:pPr>
            <a:r>
              <a:rPr lang="de-DE" sz="2600" dirty="0"/>
              <a:t>Sehr niedrige Abstraktionsstufe </a:t>
            </a:r>
          </a:p>
          <a:p>
            <a:pPr>
              <a:defRPr/>
            </a:pPr>
            <a:r>
              <a:rPr lang="de-DE" sz="2600" dirty="0"/>
              <a:t>2. Natürliche Sprache mit einigen Fachtermini und ungebundener Syntax </a:t>
            </a:r>
          </a:p>
          <a:p>
            <a:pPr>
              <a:defRPr/>
            </a:pPr>
            <a:r>
              <a:rPr lang="de-DE" sz="2600" dirty="0"/>
              <a:t>3. Konsumtion </a:t>
            </a:r>
          </a:p>
          <a:p>
            <a:pPr>
              <a:defRPr/>
            </a:pPr>
            <a:r>
              <a:rPr lang="de-DE" sz="2600" dirty="0"/>
              <a:t>4. Vertreter der materiellen Produktion ↔ Vertreter des Handels ↔ Konsumenten ↔ Konsumenten.</a:t>
            </a:r>
            <a:endParaRPr lang="it-IT"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endParaRPr lang="it-IT" sz="2800" dirty="0"/>
          </a:p>
          <a:p>
            <a:r>
              <a:rPr lang="it-IT" sz="2800" dirty="0" err="1" smtClean="0"/>
              <a:t>Obligate</a:t>
            </a:r>
            <a:r>
              <a:rPr lang="it-IT" sz="2800" dirty="0" smtClean="0"/>
              <a:t> </a:t>
            </a:r>
            <a:r>
              <a:rPr lang="it-IT" sz="2800" dirty="0" err="1" smtClean="0"/>
              <a:t>anaerobe</a:t>
            </a:r>
            <a:r>
              <a:rPr lang="it-IT" sz="2800" dirty="0" smtClean="0"/>
              <a:t> </a:t>
            </a:r>
            <a:r>
              <a:rPr lang="it-IT" sz="2800" dirty="0" err="1" smtClean="0"/>
              <a:t>Darmflora</a:t>
            </a:r>
            <a:endParaRPr lang="it-IT" sz="2800" dirty="0" smtClean="0"/>
          </a:p>
          <a:p>
            <a:endParaRPr lang="it-IT" sz="2800" dirty="0"/>
          </a:p>
          <a:p>
            <a:r>
              <a:rPr lang="it-IT" sz="2800" dirty="0" err="1" smtClean="0"/>
              <a:t>Funktionsstabile</a:t>
            </a:r>
            <a:r>
              <a:rPr lang="it-IT" sz="2800" dirty="0" smtClean="0"/>
              <a:t> </a:t>
            </a:r>
            <a:r>
              <a:rPr lang="it-IT" sz="2800" dirty="0" err="1" smtClean="0"/>
              <a:t>Osteosynthese</a:t>
            </a:r>
            <a:endParaRPr lang="it-IT" sz="2800" dirty="0" smtClean="0"/>
          </a:p>
          <a:p>
            <a:endParaRPr lang="it-IT" sz="2800" dirty="0"/>
          </a:p>
          <a:p>
            <a:r>
              <a:rPr lang="it-IT" sz="2800" dirty="0" err="1" smtClean="0"/>
              <a:t>Primär</a:t>
            </a:r>
            <a:r>
              <a:rPr lang="it-IT" sz="2800" dirty="0" smtClean="0"/>
              <a:t>-</a:t>
            </a:r>
            <a:r>
              <a:rPr lang="it-IT" sz="2800" dirty="0"/>
              <a:t>/</a:t>
            </a:r>
            <a:r>
              <a:rPr lang="it-IT" sz="2800" dirty="0" err="1" smtClean="0"/>
              <a:t>Sekundärversorgung</a:t>
            </a:r>
            <a:endParaRPr lang="it-IT" sz="2800" dirty="0" smtClean="0"/>
          </a:p>
          <a:p>
            <a:endParaRPr lang="it-IT" sz="2800" dirty="0"/>
          </a:p>
          <a:p>
            <a:r>
              <a:rPr lang="it-IT" sz="2800" dirty="0" err="1" smtClean="0"/>
              <a:t>Lappenvereinigung</a:t>
            </a:r>
            <a:endParaRPr lang="it-IT" sz="2800" dirty="0" smtClean="0"/>
          </a:p>
          <a:p>
            <a:endParaRPr lang="it-IT" sz="2800" dirty="0"/>
          </a:p>
          <a:p>
            <a:r>
              <a:rPr lang="it-IT" sz="2800" dirty="0" err="1" smtClean="0"/>
              <a:t>Stumpfe</a:t>
            </a:r>
            <a:r>
              <a:rPr lang="it-IT" sz="2800" dirty="0" smtClean="0"/>
              <a:t>/</a:t>
            </a:r>
            <a:r>
              <a:rPr lang="it-IT" sz="2800" dirty="0" err="1" smtClean="0"/>
              <a:t>perforierende</a:t>
            </a:r>
            <a:r>
              <a:rPr lang="it-IT" sz="2800" dirty="0" smtClean="0"/>
              <a:t> </a:t>
            </a:r>
            <a:r>
              <a:rPr lang="it-IT" sz="2800" dirty="0" err="1" smtClean="0"/>
              <a:t>Verletzung</a:t>
            </a:r>
            <a:endParaRPr lang="it-IT" sz="2800" dirty="0"/>
          </a:p>
        </p:txBody>
      </p:sp>
    </p:spTree>
    <p:extLst>
      <p:ext uri="{BB962C8B-B14F-4D97-AF65-F5344CB8AC3E}">
        <p14:creationId xmlns:p14="http://schemas.microsoft.com/office/powerpoint/2010/main" val="1196617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endParaRPr lang="it-IT" sz="2800" dirty="0" smtClean="0"/>
          </a:p>
          <a:p>
            <a:r>
              <a:rPr lang="it-IT" sz="2800" dirty="0" err="1"/>
              <a:t>Substanz</a:t>
            </a:r>
            <a:r>
              <a:rPr lang="it-IT" sz="2800" dirty="0"/>
              <a:t> von </a:t>
            </a:r>
            <a:r>
              <a:rPr lang="it-IT" sz="2800" dirty="0" err="1"/>
              <a:t>Landsteiner</a:t>
            </a:r>
            <a:r>
              <a:rPr lang="it-IT" sz="2800" dirty="0"/>
              <a:t> und </a:t>
            </a:r>
            <a:r>
              <a:rPr lang="it-IT" sz="2800" dirty="0" err="1"/>
              <a:t>Wiener</a:t>
            </a:r>
            <a:endParaRPr lang="it-IT" sz="2800" dirty="0"/>
          </a:p>
          <a:p>
            <a:r>
              <a:rPr lang="it-IT" sz="2800" dirty="0"/>
              <a:t>Pfeiffer-</a:t>
            </a:r>
            <a:r>
              <a:rPr lang="it-IT" sz="2800" dirty="0" err="1"/>
              <a:t>Drüsenfieber</a:t>
            </a:r>
            <a:endParaRPr lang="it-IT" sz="2800" dirty="0"/>
          </a:p>
          <a:p>
            <a:endParaRPr lang="it-IT" sz="2800" dirty="0" smtClean="0"/>
          </a:p>
          <a:p>
            <a:r>
              <a:rPr lang="it-IT" sz="2800" dirty="0" err="1" smtClean="0"/>
              <a:t>Boydsche</a:t>
            </a:r>
            <a:r>
              <a:rPr lang="it-IT" sz="2800" dirty="0" smtClean="0"/>
              <a:t> </a:t>
            </a:r>
            <a:r>
              <a:rPr lang="it-IT" sz="2800" dirty="0" smtClean="0"/>
              <a:t>Vene</a:t>
            </a:r>
          </a:p>
          <a:p>
            <a:endParaRPr lang="it-IT" sz="2800" dirty="0"/>
          </a:p>
          <a:p>
            <a:r>
              <a:rPr lang="it-IT" sz="2800" dirty="0" smtClean="0"/>
              <a:t>Parkinson-</a:t>
            </a:r>
            <a:r>
              <a:rPr lang="it-IT" sz="2800" dirty="0" err="1" smtClean="0"/>
              <a:t>Krise</a:t>
            </a:r>
            <a:endParaRPr lang="it-IT" sz="2800" dirty="0" smtClean="0"/>
          </a:p>
          <a:p>
            <a:endParaRPr lang="it-IT" sz="2800" dirty="0"/>
          </a:p>
          <a:p>
            <a:r>
              <a:rPr lang="it-IT" sz="2800" dirty="0" err="1" smtClean="0"/>
              <a:t>Fallop</a:t>
            </a:r>
            <a:r>
              <a:rPr lang="it-IT" sz="2800" dirty="0" smtClean="0"/>
              <a:t>-Tube / </a:t>
            </a:r>
            <a:r>
              <a:rPr lang="it-IT" sz="2800" dirty="0" err="1" smtClean="0"/>
              <a:t>Fallop</a:t>
            </a:r>
            <a:r>
              <a:rPr lang="it-IT" sz="2800" dirty="0" smtClean="0"/>
              <a:t>-Kanal</a:t>
            </a:r>
            <a:endParaRPr lang="it-IT" sz="2800" dirty="0" smtClean="0"/>
          </a:p>
          <a:p>
            <a:endParaRPr lang="it-IT" sz="2800" dirty="0"/>
          </a:p>
          <a:p>
            <a:r>
              <a:rPr lang="it-IT" sz="2800" dirty="0" err="1" smtClean="0"/>
              <a:t>Spontan</a:t>
            </a:r>
            <a:r>
              <a:rPr lang="it-IT" sz="2800" dirty="0" smtClean="0"/>
              <a:t>-Palma</a:t>
            </a:r>
            <a:endParaRPr lang="it-IT" sz="2800" dirty="0"/>
          </a:p>
        </p:txBody>
      </p:sp>
    </p:spTree>
    <p:extLst>
      <p:ext uri="{BB962C8B-B14F-4D97-AF65-F5344CB8AC3E}">
        <p14:creationId xmlns:p14="http://schemas.microsoft.com/office/powerpoint/2010/main" val="30576219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endParaRPr lang="it-IT" sz="2800" dirty="0" smtClean="0"/>
          </a:p>
          <a:p>
            <a:r>
              <a:rPr lang="it-IT" sz="2800" dirty="0"/>
              <a:t>ELISA</a:t>
            </a:r>
          </a:p>
          <a:p>
            <a:endParaRPr lang="it-IT" sz="2800" dirty="0"/>
          </a:p>
          <a:p>
            <a:r>
              <a:rPr lang="it-IT" sz="2800" dirty="0"/>
              <a:t>PET</a:t>
            </a:r>
          </a:p>
          <a:p>
            <a:endParaRPr lang="it-IT" sz="2800" dirty="0"/>
          </a:p>
          <a:p>
            <a:r>
              <a:rPr lang="it-IT" sz="2800" dirty="0"/>
              <a:t>TAC</a:t>
            </a:r>
          </a:p>
          <a:p>
            <a:endParaRPr lang="it-IT" sz="2800" dirty="0"/>
          </a:p>
          <a:p>
            <a:r>
              <a:rPr lang="it-IT" sz="2800" dirty="0"/>
              <a:t>BE</a:t>
            </a:r>
            <a:endParaRPr lang="it-IT" sz="2800" dirty="0"/>
          </a:p>
        </p:txBody>
      </p:sp>
    </p:spTree>
    <p:extLst>
      <p:ext uri="{BB962C8B-B14F-4D97-AF65-F5344CB8AC3E}">
        <p14:creationId xmlns:p14="http://schemas.microsoft.com/office/powerpoint/2010/main" val="605651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endParaRPr lang="it-IT" sz="2800" dirty="0" smtClean="0"/>
          </a:p>
          <a:p>
            <a:r>
              <a:rPr lang="it-IT" sz="2800" dirty="0" err="1" smtClean="0"/>
              <a:t>Tiefstand</a:t>
            </a:r>
            <a:endParaRPr lang="it-IT" sz="2800" dirty="0" smtClean="0"/>
          </a:p>
          <a:p>
            <a:endParaRPr lang="it-IT" sz="2800" dirty="0"/>
          </a:p>
          <a:p>
            <a:r>
              <a:rPr lang="it-IT" sz="2800" dirty="0" err="1" smtClean="0"/>
              <a:t>Rauschen</a:t>
            </a:r>
            <a:endParaRPr lang="it-IT" sz="2800" dirty="0" smtClean="0"/>
          </a:p>
          <a:p>
            <a:endParaRPr lang="it-IT" sz="2800" dirty="0"/>
          </a:p>
          <a:p>
            <a:r>
              <a:rPr lang="it-IT" sz="2800" dirty="0" err="1" smtClean="0"/>
              <a:t>Entwicklung</a:t>
            </a:r>
            <a:endParaRPr lang="it-IT" sz="2800" dirty="0" smtClean="0"/>
          </a:p>
          <a:p>
            <a:endParaRPr lang="it-IT" sz="2800" dirty="0"/>
          </a:p>
          <a:p>
            <a:r>
              <a:rPr lang="it-IT" sz="2800" dirty="0" err="1" smtClean="0"/>
              <a:t>Vorbeugen</a:t>
            </a:r>
            <a:endParaRPr lang="it-IT" sz="2800" dirty="0" smtClean="0"/>
          </a:p>
          <a:p>
            <a:endParaRPr lang="it-IT" sz="2800" dirty="0"/>
          </a:p>
          <a:p>
            <a:r>
              <a:rPr lang="it-IT" sz="2800" dirty="0" err="1" smtClean="0"/>
              <a:t>Hemeralopie</a:t>
            </a:r>
            <a:r>
              <a:rPr lang="it-IT" sz="2800" dirty="0" smtClean="0"/>
              <a:t> / </a:t>
            </a:r>
            <a:r>
              <a:rPr lang="it-IT" sz="2800" dirty="0" err="1" smtClean="0"/>
              <a:t>Nyktalopie</a:t>
            </a:r>
            <a:endParaRPr lang="it-IT" sz="2800" dirty="0"/>
          </a:p>
        </p:txBody>
      </p:sp>
    </p:spTree>
    <p:extLst>
      <p:ext uri="{BB962C8B-B14F-4D97-AF65-F5344CB8AC3E}">
        <p14:creationId xmlns:p14="http://schemas.microsoft.com/office/powerpoint/2010/main" val="14610876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6986528"/>
          </a:xfrm>
          <a:prstGeom prst="rect">
            <a:avLst/>
          </a:prstGeom>
          <a:noFill/>
          <a:ln w="9525">
            <a:noFill/>
            <a:miter lim="800000"/>
            <a:headEnd/>
            <a:tailEnd/>
          </a:ln>
        </p:spPr>
        <p:txBody>
          <a:bodyPr>
            <a:spAutoFit/>
          </a:bodyPr>
          <a:lstStyle/>
          <a:p>
            <a:endParaRPr lang="it-IT" sz="2800" dirty="0" smtClean="0"/>
          </a:p>
          <a:p>
            <a:r>
              <a:rPr lang="it-IT" sz="2800" dirty="0" err="1" smtClean="0"/>
              <a:t>Schlecht</a:t>
            </a:r>
            <a:r>
              <a:rPr lang="it-IT" sz="2800" dirty="0" smtClean="0"/>
              <a:t> </a:t>
            </a:r>
            <a:r>
              <a:rPr lang="it-IT" sz="2800" dirty="0" err="1" smtClean="0"/>
              <a:t>heilende</a:t>
            </a:r>
            <a:r>
              <a:rPr lang="it-IT" sz="2800" dirty="0" smtClean="0"/>
              <a:t> </a:t>
            </a:r>
            <a:r>
              <a:rPr lang="it-IT" sz="2800" dirty="0" err="1" smtClean="0"/>
              <a:t>Wunden</a:t>
            </a:r>
            <a:endParaRPr lang="it-IT" sz="2800" dirty="0" smtClean="0"/>
          </a:p>
          <a:p>
            <a:endParaRPr lang="it-IT" sz="2800" dirty="0"/>
          </a:p>
          <a:p>
            <a:r>
              <a:rPr lang="it-IT" sz="2800" dirty="0" err="1" smtClean="0"/>
              <a:t>Schlecht</a:t>
            </a:r>
            <a:r>
              <a:rPr lang="it-IT" sz="2800" dirty="0" smtClean="0"/>
              <a:t> </a:t>
            </a:r>
            <a:r>
              <a:rPr lang="it-IT" sz="2800" dirty="0" err="1" smtClean="0"/>
              <a:t>beeinflussbare</a:t>
            </a:r>
            <a:r>
              <a:rPr lang="it-IT" sz="2800" dirty="0" smtClean="0"/>
              <a:t> </a:t>
            </a:r>
            <a:r>
              <a:rPr lang="it-IT" sz="2800" dirty="0" err="1" smtClean="0"/>
              <a:t>Geschwüre</a:t>
            </a:r>
            <a:endParaRPr lang="it-IT" sz="2800" dirty="0" smtClean="0"/>
          </a:p>
          <a:p>
            <a:endParaRPr lang="it-IT" sz="2800" dirty="0"/>
          </a:p>
          <a:p>
            <a:r>
              <a:rPr lang="it-IT" sz="2800" dirty="0" smtClean="0"/>
              <a:t>In </a:t>
            </a:r>
            <a:r>
              <a:rPr lang="it-IT" sz="2800" dirty="0" err="1" smtClean="0"/>
              <a:t>der</a:t>
            </a:r>
            <a:r>
              <a:rPr lang="it-IT" sz="2800" dirty="0"/>
              <a:t> </a:t>
            </a:r>
            <a:r>
              <a:rPr lang="it-IT" sz="2800" dirty="0" err="1" smtClean="0"/>
              <a:t>unterstützenden</a:t>
            </a:r>
            <a:r>
              <a:rPr lang="it-IT" sz="2800" dirty="0" smtClean="0"/>
              <a:t> </a:t>
            </a:r>
            <a:r>
              <a:rPr lang="it-IT" sz="2800" dirty="0" err="1" smtClean="0"/>
              <a:t>Behandlung</a:t>
            </a:r>
            <a:r>
              <a:rPr lang="it-IT" sz="2800" dirty="0" smtClean="0"/>
              <a:t> von…</a:t>
            </a:r>
          </a:p>
          <a:p>
            <a:endParaRPr lang="it-IT" sz="2800" dirty="0"/>
          </a:p>
          <a:p>
            <a:r>
              <a:rPr lang="it-IT" sz="2800" dirty="0" err="1" smtClean="0"/>
              <a:t>Eine</a:t>
            </a:r>
            <a:r>
              <a:rPr lang="it-IT" sz="2800" dirty="0" smtClean="0"/>
              <a:t> </a:t>
            </a:r>
            <a:r>
              <a:rPr lang="it-IT" sz="2800" dirty="0" err="1" smtClean="0"/>
              <a:t>Diagnose</a:t>
            </a:r>
            <a:r>
              <a:rPr lang="it-IT" sz="2800" dirty="0" smtClean="0"/>
              <a:t> </a:t>
            </a:r>
            <a:r>
              <a:rPr lang="it-IT" sz="2800" dirty="0" err="1" smtClean="0"/>
              <a:t>stellen</a:t>
            </a:r>
            <a:endParaRPr lang="it-IT" sz="2800" dirty="0" smtClean="0"/>
          </a:p>
          <a:p>
            <a:endParaRPr lang="it-IT" sz="2800" dirty="0"/>
          </a:p>
          <a:p>
            <a:r>
              <a:rPr lang="it-IT" sz="2800" dirty="0" err="1" smtClean="0"/>
              <a:t>Nach</a:t>
            </a:r>
            <a:r>
              <a:rPr lang="it-IT" sz="2800" dirty="0" smtClean="0"/>
              <a:t> </a:t>
            </a:r>
            <a:r>
              <a:rPr lang="it-IT" sz="2800" dirty="0" err="1" smtClean="0"/>
              <a:t>durchgemachter</a:t>
            </a:r>
            <a:r>
              <a:rPr lang="it-IT" sz="2800" dirty="0" smtClean="0"/>
              <a:t> Embolie</a:t>
            </a:r>
          </a:p>
          <a:p>
            <a:endParaRPr lang="it-IT" sz="2800" dirty="0"/>
          </a:p>
          <a:p>
            <a:r>
              <a:rPr lang="it-IT" sz="2800" dirty="0" err="1" smtClean="0"/>
              <a:t>Abklingen</a:t>
            </a:r>
            <a:r>
              <a:rPr lang="it-IT" sz="2800" dirty="0" smtClean="0"/>
              <a:t> </a:t>
            </a:r>
            <a:r>
              <a:rPr lang="it-IT" sz="2800" dirty="0" err="1" smtClean="0"/>
              <a:t>des</a:t>
            </a:r>
            <a:r>
              <a:rPr lang="it-IT" sz="2800" dirty="0" smtClean="0"/>
              <a:t> </a:t>
            </a:r>
            <a:r>
              <a:rPr lang="it-IT" sz="2800" dirty="0" err="1" smtClean="0"/>
              <a:t>akuten</a:t>
            </a:r>
            <a:r>
              <a:rPr lang="it-IT" sz="2800" dirty="0" smtClean="0"/>
              <a:t> </a:t>
            </a:r>
            <a:r>
              <a:rPr lang="it-IT" sz="2800" dirty="0" err="1" smtClean="0"/>
              <a:t>Stadiums</a:t>
            </a:r>
            <a:endParaRPr lang="it-IT" sz="2800" dirty="0" smtClean="0"/>
          </a:p>
          <a:p>
            <a:endParaRPr lang="it-IT" sz="2800" dirty="0"/>
          </a:p>
          <a:p>
            <a:endParaRPr lang="it-IT" sz="2800" dirty="0" smtClean="0"/>
          </a:p>
          <a:p>
            <a:endParaRPr lang="it-IT" sz="2800" dirty="0"/>
          </a:p>
          <a:p>
            <a:endParaRPr lang="it-IT" sz="2800" dirty="0"/>
          </a:p>
        </p:txBody>
      </p:sp>
    </p:spTree>
    <p:extLst>
      <p:ext uri="{BB962C8B-B14F-4D97-AF65-F5344CB8AC3E}">
        <p14:creationId xmlns:p14="http://schemas.microsoft.com/office/powerpoint/2010/main" val="34743625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endParaRPr lang="it-IT" sz="2800" dirty="0" smtClean="0"/>
          </a:p>
          <a:p>
            <a:r>
              <a:rPr lang="it-IT" sz="2800" dirty="0" smtClean="0"/>
              <a:t>Ambulante </a:t>
            </a:r>
            <a:r>
              <a:rPr lang="it-IT" sz="2800" dirty="0" err="1" smtClean="0"/>
              <a:t>Patienten</a:t>
            </a:r>
            <a:endParaRPr lang="it-IT" sz="2800" dirty="0" smtClean="0"/>
          </a:p>
          <a:p>
            <a:endParaRPr lang="it-IT" sz="2800" dirty="0"/>
          </a:p>
          <a:p>
            <a:r>
              <a:rPr lang="it-IT" sz="2800" dirty="0" err="1" smtClean="0"/>
              <a:t>Bettlägerige</a:t>
            </a:r>
            <a:r>
              <a:rPr lang="it-IT" sz="2800" dirty="0" smtClean="0"/>
              <a:t> </a:t>
            </a:r>
            <a:r>
              <a:rPr lang="it-IT" sz="2800" dirty="0" err="1" smtClean="0"/>
              <a:t>Patienten</a:t>
            </a:r>
            <a:endParaRPr lang="it-IT" sz="2800" dirty="0" smtClean="0"/>
          </a:p>
          <a:p>
            <a:endParaRPr lang="it-IT" sz="2800" dirty="0"/>
          </a:p>
          <a:p>
            <a:r>
              <a:rPr lang="it-IT" sz="2800" dirty="0" err="1" smtClean="0"/>
              <a:t>Therapie</a:t>
            </a:r>
            <a:r>
              <a:rPr lang="it-IT" sz="2800" dirty="0" smtClean="0"/>
              <a:t> </a:t>
            </a:r>
            <a:r>
              <a:rPr lang="it-IT" sz="2800" dirty="0" err="1" smtClean="0"/>
              <a:t>der</a:t>
            </a:r>
            <a:r>
              <a:rPr lang="it-IT" sz="2800" dirty="0" smtClean="0"/>
              <a:t> </a:t>
            </a:r>
            <a:r>
              <a:rPr lang="it-IT" sz="2800" dirty="0" err="1" smtClean="0"/>
              <a:t>Wahl</a:t>
            </a:r>
            <a:endParaRPr lang="it-IT" sz="2800" dirty="0" smtClean="0"/>
          </a:p>
          <a:p>
            <a:endParaRPr lang="it-IT" sz="2800" dirty="0"/>
          </a:p>
          <a:p>
            <a:r>
              <a:rPr lang="it-IT" sz="2800" dirty="0" err="1"/>
              <a:t>verschreibungspflichtig</a:t>
            </a:r>
            <a:endParaRPr lang="it-IT" sz="2800" dirty="0"/>
          </a:p>
          <a:p>
            <a:endParaRPr lang="it-IT" sz="2800" dirty="0" smtClean="0"/>
          </a:p>
          <a:p>
            <a:endParaRPr lang="it-IT" sz="2800" dirty="0"/>
          </a:p>
          <a:p>
            <a:endParaRPr lang="it-IT" sz="2800" dirty="0"/>
          </a:p>
        </p:txBody>
      </p:sp>
    </p:spTree>
    <p:extLst>
      <p:ext uri="{BB962C8B-B14F-4D97-AF65-F5344CB8AC3E}">
        <p14:creationId xmlns:p14="http://schemas.microsoft.com/office/powerpoint/2010/main" val="3566514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wipe(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494463"/>
          </a:xfrm>
          <a:prstGeom prst="rect">
            <a:avLst/>
          </a:prstGeom>
          <a:noFill/>
          <a:ln w="9525">
            <a:noFill/>
            <a:miter lim="800000"/>
            <a:headEnd/>
            <a:tailEnd/>
          </a:ln>
        </p:spPr>
        <p:txBody>
          <a:bodyPr>
            <a:spAutoFit/>
          </a:bodyPr>
          <a:lstStyle/>
          <a:p>
            <a:r>
              <a:rPr lang="de-DE" sz="2800"/>
              <a:t>Was ist eine Angioplastie?</a:t>
            </a:r>
          </a:p>
          <a:p>
            <a:r>
              <a:rPr lang="de-DE" sz="2800"/>
              <a:t>Angioplastie ist eine Behandlung bei der verschlossene oder verengte Blutgefäße ohne Chirurgischen Eingriff von innen her aufgedehnt werden. Ein speziell geschulter Arzt, der interventionelle Radiologe, führt diese Behandlung durch. Bei der Angioplastie führt der Radiologe einen sehr kleinen Ballon, welcher auf einem dünnen, schlauchähnlichem Instrument (Katheter) montiert ist, durch einen kleinen Stichkanal in der Haut in das entsprechende Gefäß unter Röntgenkontrolle ein. Sobald der Ballonkatheter in dem Bereich der Verengung oder des Verschlusses plaziert ist, wird dieser aufgepumpt um die Arterie wieder zu eröffnen.</a:t>
            </a:r>
          </a:p>
          <a:p>
            <a:endParaRPr lang="de-DE" sz="2600"/>
          </a:p>
          <a:p>
            <a:r>
              <a:rPr lang="it-IT" sz="2600"/>
              <a:t>(Klinik für Radiologie und Neuroradiologie Kiel)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1897</TotalTime>
  <Words>2391</Words>
  <Application>Microsoft Office PowerPoint</Application>
  <PresentationFormat>Presentazione su schermo (4:3)</PresentationFormat>
  <Paragraphs>550</Paragraphs>
  <Slides>85</Slides>
  <Notes>85</Notes>
  <HiddenSlides>0</HiddenSlides>
  <MMClips>0</MMClips>
  <ScaleCrop>false</ScaleCrop>
  <HeadingPairs>
    <vt:vector size="4" baseType="variant">
      <vt:variant>
        <vt:lpstr>Tema</vt:lpstr>
      </vt:variant>
      <vt:variant>
        <vt:i4>1</vt:i4>
      </vt:variant>
      <vt:variant>
        <vt:lpstr>Titoli diapositive</vt:lpstr>
      </vt:variant>
      <vt:variant>
        <vt:i4>85</vt:i4>
      </vt:variant>
    </vt:vector>
  </HeadingPairs>
  <TitlesOfParts>
    <vt:vector size="86" baseType="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Enoa</dc:creator>
  <cp:lastModifiedBy>revisore</cp:lastModifiedBy>
  <cp:revision>324</cp:revision>
  <dcterms:created xsi:type="dcterms:W3CDTF">2009-11-29T10:38:01Z</dcterms:created>
  <dcterms:modified xsi:type="dcterms:W3CDTF">2017-03-28T11:20:04Z</dcterms:modified>
</cp:coreProperties>
</file>