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8"/>
  </p:notesMasterIdLst>
  <p:sldIdLst>
    <p:sldId id="275" r:id="rId3"/>
    <p:sldId id="262" r:id="rId4"/>
    <p:sldId id="296" r:id="rId5"/>
    <p:sldId id="280" r:id="rId6"/>
    <p:sldId id="286" r:id="rId7"/>
    <p:sldId id="281" r:id="rId8"/>
    <p:sldId id="282" r:id="rId9"/>
    <p:sldId id="293" r:id="rId10"/>
    <p:sldId id="257" r:id="rId11"/>
    <p:sldId id="294" r:id="rId12"/>
    <p:sldId id="299" r:id="rId13"/>
    <p:sldId id="300" r:id="rId14"/>
    <p:sldId id="297" r:id="rId15"/>
    <p:sldId id="302" r:id="rId16"/>
    <p:sldId id="306" r:id="rId17"/>
    <p:sldId id="311" r:id="rId18"/>
    <p:sldId id="344" r:id="rId19"/>
    <p:sldId id="331" r:id="rId20"/>
    <p:sldId id="332" r:id="rId21"/>
    <p:sldId id="333" r:id="rId22"/>
    <p:sldId id="334" r:id="rId23"/>
    <p:sldId id="335" r:id="rId24"/>
    <p:sldId id="336" r:id="rId25"/>
    <p:sldId id="337" r:id="rId26"/>
    <p:sldId id="338" r:id="rId27"/>
    <p:sldId id="339" r:id="rId28"/>
    <p:sldId id="340" r:id="rId29"/>
    <p:sldId id="341" r:id="rId30"/>
    <p:sldId id="307" r:id="rId31"/>
    <p:sldId id="309" r:id="rId32"/>
    <p:sldId id="310" r:id="rId33"/>
    <p:sldId id="303" r:id="rId34"/>
    <p:sldId id="304" r:id="rId35"/>
    <p:sldId id="305" r:id="rId36"/>
    <p:sldId id="308" r:id="rId37"/>
    <p:sldId id="312" r:id="rId38"/>
    <p:sldId id="314" r:id="rId39"/>
    <p:sldId id="315" r:id="rId40"/>
    <p:sldId id="330" r:id="rId41"/>
    <p:sldId id="313" r:id="rId42"/>
    <p:sldId id="321" r:id="rId43"/>
    <p:sldId id="322" r:id="rId44"/>
    <p:sldId id="323" r:id="rId45"/>
    <p:sldId id="324" r:id="rId46"/>
    <p:sldId id="325" r:id="rId47"/>
    <p:sldId id="326" r:id="rId48"/>
    <p:sldId id="327" r:id="rId49"/>
    <p:sldId id="328" r:id="rId50"/>
    <p:sldId id="329" r:id="rId51"/>
    <p:sldId id="342" r:id="rId52"/>
    <p:sldId id="343" r:id="rId53"/>
    <p:sldId id="316" r:id="rId54"/>
    <p:sldId id="317" r:id="rId55"/>
    <p:sldId id="318" r:id="rId56"/>
    <p:sldId id="319" r:id="rId57"/>
    <p:sldId id="320" r:id="rId58"/>
    <p:sldId id="285" r:id="rId59"/>
    <p:sldId id="287" r:id="rId60"/>
    <p:sldId id="295" r:id="rId61"/>
    <p:sldId id="274" r:id="rId62"/>
    <p:sldId id="288" r:id="rId63"/>
    <p:sldId id="273" r:id="rId64"/>
    <p:sldId id="289" r:id="rId65"/>
    <p:sldId id="292" r:id="rId66"/>
    <p:sldId id="291" r:id="rId6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53" autoAdjust="0"/>
    <p:restoredTop sz="94671" autoAdjust="0"/>
  </p:normalViewPr>
  <p:slideViewPr>
    <p:cSldViewPr>
      <p:cViewPr varScale="1">
        <p:scale>
          <a:sx n="82" d="100"/>
          <a:sy n="82" d="100"/>
        </p:scale>
        <p:origin x="182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6E627A-D8C9-40D6-8D0F-BB9A168D3408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B4AC95E0-A232-4022-B41D-2CF35FEF13C9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it-IT" sz="2000" dirty="0" err="1">
              <a:solidFill>
                <a:schemeClr val="bg1"/>
              </a:solidFill>
            </a:rPr>
            <a:t>Working</a:t>
          </a:r>
          <a:r>
            <a:rPr lang="it-IT" sz="2000" dirty="0">
              <a:solidFill>
                <a:schemeClr val="bg1"/>
              </a:solidFill>
            </a:rPr>
            <a:t> </a:t>
          </a:r>
          <a:r>
            <a:rPr lang="it-IT" sz="2000" dirty="0" err="1">
              <a:solidFill>
                <a:schemeClr val="bg1"/>
              </a:solidFill>
            </a:rPr>
            <a:t>groups</a:t>
          </a:r>
          <a:r>
            <a:rPr lang="it-IT" sz="2000" dirty="0">
              <a:solidFill>
                <a:schemeClr val="bg1"/>
              </a:solidFill>
            </a:rPr>
            <a:t> </a:t>
          </a:r>
          <a:r>
            <a:rPr lang="it-IT" sz="2000" dirty="0" err="1">
              <a:solidFill>
                <a:schemeClr val="bg1"/>
              </a:solidFill>
            </a:rPr>
            <a:t>involvement</a:t>
          </a:r>
          <a:r>
            <a:rPr lang="it-IT" sz="2000" dirty="0">
              <a:solidFill>
                <a:schemeClr val="bg1"/>
              </a:solidFill>
            </a:rPr>
            <a:t> (n. 9)</a:t>
          </a:r>
        </a:p>
      </dgm:t>
    </dgm:pt>
    <dgm:pt modelId="{AF78A369-FDB2-4404-92C5-459C3EC312FF}" type="parTrans" cxnId="{729A20FD-3AB6-44C6-975C-D61BA11E36A1}">
      <dgm:prSet/>
      <dgm:spPr/>
      <dgm:t>
        <a:bodyPr/>
        <a:lstStyle/>
        <a:p>
          <a:endParaRPr lang="it-IT" sz="2400"/>
        </a:p>
      </dgm:t>
    </dgm:pt>
    <dgm:pt modelId="{252D5942-64D3-4182-8EF9-7CE357EC4C79}" type="sibTrans" cxnId="{729A20FD-3AB6-44C6-975C-D61BA11E36A1}">
      <dgm:prSet/>
      <dgm:spPr/>
      <dgm:t>
        <a:bodyPr/>
        <a:lstStyle/>
        <a:p>
          <a:endParaRPr lang="it-IT" sz="2400"/>
        </a:p>
      </dgm:t>
    </dgm:pt>
    <dgm:pt modelId="{EF6DFA00-F123-46D0-A5DE-76FC6EEAD096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it-IT" sz="2000" dirty="0">
              <a:solidFill>
                <a:schemeClr val="bg1"/>
              </a:solidFill>
            </a:rPr>
            <a:t>Training</a:t>
          </a:r>
        </a:p>
      </dgm:t>
    </dgm:pt>
    <dgm:pt modelId="{7F270E2B-EC1D-4ADD-9DC8-FB494A7B461F}" type="parTrans" cxnId="{7635A6EC-FD01-4CA4-A060-F5E81E96A644}">
      <dgm:prSet/>
      <dgm:spPr/>
      <dgm:t>
        <a:bodyPr/>
        <a:lstStyle/>
        <a:p>
          <a:endParaRPr lang="it-IT" sz="2400"/>
        </a:p>
      </dgm:t>
    </dgm:pt>
    <dgm:pt modelId="{F17CC9C4-C5DC-4E95-B2C8-CAF50122415A}" type="sibTrans" cxnId="{7635A6EC-FD01-4CA4-A060-F5E81E96A644}">
      <dgm:prSet/>
      <dgm:spPr/>
      <dgm:t>
        <a:bodyPr/>
        <a:lstStyle/>
        <a:p>
          <a:endParaRPr lang="it-IT" sz="2400"/>
        </a:p>
      </dgm:t>
    </dgm:pt>
    <dgm:pt modelId="{A51A877F-CE87-49C3-9056-F3FF11364523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it-IT" sz="2000" dirty="0" err="1">
              <a:solidFill>
                <a:schemeClr val="bg1"/>
              </a:solidFill>
            </a:rPr>
            <a:t>Sw</a:t>
          </a:r>
          <a:r>
            <a:rPr lang="it-IT" sz="2000" dirty="0">
              <a:solidFill>
                <a:schemeClr val="bg1"/>
              </a:solidFill>
            </a:rPr>
            <a:t> </a:t>
          </a:r>
          <a:r>
            <a:rPr lang="it-IT" sz="2000" dirty="0" err="1">
              <a:solidFill>
                <a:schemeClr val="bg1"/>
              </a:solidFill>
            </a:rPr>
            <a:t>Configuration</a:t>
          </a:r>
          <a:r>
            <a:rPr lang="it-IT" sz="2000" dirty="0">
              <a:solidFill>
                <a:schemeClr val="bg1"/>
              </a:solidFill>
            </a:rPr>
            <a:t>/Start Up</a:t>
          </a:r>
        </a:p>
      </dgm:t>
    </dgm:pt>
    <dgm:pt modelId="{10C18AB0-8F88-4FCE-B16C-8929FC3D1293}" type="parTrans" cxnId="{345D6E9E-A614-4CB1-9E83-6469F6664D87}">
      <dgm:prSet/>
      <dgm:spPr/>
      <dgm:t>
        <a:bodyPr/>
        <a:lstStyle/>
        <a:p>
          <a:endParaRPr lang="it-IT" sz="2400"/>
        </a:p>
      </dgm:t>
    </dgm:pt>
    <dgm:pt modelId="{83B595CC-F7FA-4F8C-93AE-DC27CFC66F5D}" type="sibTrans" cxnId="{345D6E9E-A614-4CB1-9E83-6469F6664D87}">
      <dgm:prSet/>
      <dgm:spPr/>
      <dgm:t>
        <a:bodyPr/>
        <a:lstStyle/>
        <a:p>
          <a:endParaRPr lang="it-IT" sz="2400"/>
        </a:p>
      </dgm:t>
    </dgm:pt>
    <dgm:pt modelId="{3C659294-2BA7-489A-A4EA-B00DE1333360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it-IT" sz="2000" dirty="0" err="1">
              <a:solidFill>
                <a:schemeClr val="bg1"/>
              </a:solidFill>
            </a:rPr>
            <a:t>Usability</a:t>
          </a:r>
          <a:r>
            <a:rPr lang="it-IT" sz="2000" dirty="0">
              <a:solidFill>
                <a:schemeClr val="bg1"/>
              </a:solidFill>
            </a:rPr>
            <a:t> </a:t>
          </a:r>
          <a:r>
            <a:rPr lang="it-IT" sz="2000" dirty="0" err="1">
              <a:solidFill>
                <a:schemeClr val="bg1"/>
              </a:solidFill>
            </a:rPr>
            <a:t>Consolidation</a:t>
          </a:r>
          <a:endParaRPr lang="it-IT" sz="2000" dirty="0">
            <a:solidFill>
              <a:schemeClr val="bg1"/>
            </a:solidFill>
          </a:endParaRPr>
        </a:p>
      </dgm:t>
    </dgm:pt>
    <dgm:pt modelId="{DFA9385A-8027-4EB8-8795-721A52407AEF}" type="parTrans" cxnId="{C6942FD8-80FF-4542-B485-F1751649BA22}">
      <dgm:prSet/>
      <dgm:spPr/>
      <dgm:t>
        <a:bodyPr/>
        <a:lstStyle/>
        <a:p>
          <a:endParaRPr lang="it-IT" sz="2400"/>
        </a:p>
      </dgm:t>
    </dgm:pt>
    <dgm:pt modelId="{3970AF65-981D-47DC-9AE5-992374C78E45}" type="sibTrans" cxnId="{C6942FD8-80FF-4542-B485-F1751649BA22}">
      <dgm:prSet/>
      <dgm:spPr/>
      <dgm:t>
        <a:bodyPr/>
        <a:lstStyle/>
        <a:p>
          <a:endParaRPr lang="it-IT" sz="2400"/>
        </a:p>
      </dgm:t>
    </dgm:pt>
    <dgm:pt modelId="{77171CF1-7E48-446D-A64D-3971AD58F438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it-IT" sz="2000" dirty="0" err="1">
              <a:solidFill>
                <a:schemeClr val="bg1"/>
              </a:solidFill>
            </a:rPr>
            <a:t>Monitoring</a:t>
          </a:r>
          <a:endParaRPr lang="it-IT" sz="2000" dirty="0">
            <a:solidFill>
              <a:schemeClr val="bg1"/>
            </a:solidFill>
          </a:endParaRPr>
        </a:p>
      </dgm:t>
    </dgm:pt>
    <dgm:pt modelId="{E7A68BE0-BCF9-423D-9326-1E8041514DD9}" type="parTrans" cxnId="{B79D42C6-33F0-4068-B44C-BD9700D73E02}">
      <dgm:prSet/>
      <dgm:spPr/>
      <dgm:t>
        <a:bodyPr/>
        <a:lstStyle/>
        <a:p>
          <a:endParaRPr lang="it-IT" sz="2400"/>
        </a:p>
      </dgm:t>
    </dgm:pt>
    <dgm:pt modelId="{60FC4FAC-D34E-45D0-94D2-8076226FC7BD}" type="sibTrans" cxnId="{B79D42C6-33F0-4068-B44C-BD9700D73E02}">
      <dgm:prSet/>
      <dgm:spPr/>
      <dgm:t>
        <a:bodyPr/>
        <a:lstStyle/>
        <a:p>
          <a:endParaRPr lang="it-IT" sz="2400"/>
        </a:p>
      </dgm:t>
    </dgm:pt>
    <dgm:pt modelId="{7E14FE8E-BE1D-4FAA-B775-A2776C44D13C}" type="pres">
      <dgm:prSet presAssocID="{346E627A-D8C9-40D6-8D0F-BB9A168D3408}" presName="Name0" presStyleCnt="0">
        <dgm:presLayoutVars>
          <dgm:dir/>
          <dgm:animLvl val="lvl"/>
          <dgm:resizeHandles val="exact"/>
        </dgm:presLayoutVars>
      </dgm:prSet>
      <dgm:spPr/>
    </dgm:pt>
    <dgm:pt modelId="{F9C1C16B-C015-45FD-A3D5-8D2F6F838014}" type="pres">
      <dgm:prSet presAssocID="{77171CF1-7E48-446D-A64D-3971AD58F438}" presName="boxAndChildren" presStyleCnt="0"/>
      <dgm:spPr/>
    </dgm:pt>
    <dgm:pt modelId="{9C94CE8C-7D86-487C-B357-986768AA36EF}" type="pres">
      <dgm:prSet presAssocID="{77171CF1-7E48-446D-A64D-3971AD58F438}" presName="parentTextBox" presStyleLbl="node1" presStyleIdx="0" presStyleCnt="5"/>
      <dgm:spPr/>
    </dgm:pt>
    <dgm:pt modelId="{7EAFD2FB-CE0F-4B65-B483-831DEAB16E0F}" type="pres">
      <dgm:prSet presAssocID="{3970AF65-981D-47DC-9AE5-992374C78E45}" presName="sp" presStyleCnt="0"/>
      <dgm:spPr/>
    </dgm:pt>
    <dgm:pt modelId="{8455B31B-72F4-4DA7-80C7-569430BCF28C}" type="pres">
      <dgm:prSet presAssocID="{3C659294-2BA7-489A-A4EA-B00DE1333360}" presName="arrowAndChildren" presStyleCnt="0"/>
      <dgm:spPr/>
    </dgm:pt>
    <dgm:pt modelId="{8716700C-A714-491E-BB73-1EAD4D6BBFEE}" type="pres">
      <dgm:prSet presAssocID="{3C659294-2BA7-489A-A4EA-B00DE1333360}" presName="parentTextArrow" presStyleLbl="node1" presStyleIdx="1" presStyleCnt="5"/>
      <dgm:spPr/>
    </dgm:pt>
    <dgm:pt modelId="{DD4E2882-F788-4E63-B85C-FA0C34C715D3}" type="pres">
      <dgm:prSet presAssocID="{83B595CC-F7FA-4F8C-93AE-DC27CFC66F5D}" presName="sp" presStyleCnt="0"/>
      <dgm:spPr/>
    </dgm:pt>
    <dgm:pt modelId="{21A9DC3E-AF73-4C12-9E02-388058B83FA3}" type="pres">
      <dgm:prSet presAssocID="{A51A877F-CE87-49C3-9056-F3FF11364523}" presName="arrowAndChildren" presStyleCnt="0"/>
      <dgm:spPr/>
    </dgm:pt>
    <dgm:pt modelId="{79C3A7DD-63EC-4287-BFE2-7C6BC1767468}" type="pres">
      <dgm:prSet presAssocID="{A51A877F-CE87-49C3-9056-F3FF11364523}" presName="parentTextArrow" presStyleLbl="node1" presStyleIdx="2" presStyleCnt="5"/>
      <dgm:spPr/>
    </dgm:pt>
    <dgm:pt modelId="{D6AEB854-E900-4CBA-8FC1-A16F20A04698}" type="pres">
      <dgm:prSet presAssocID="{F17CC9C4-C5DC-4E95-B2C8-CAF50122415A}" presName="sp" presStyleCnt="0"/>
      <dgm:spPr/>
    </dgm:pt>
    <dgm:pt modelId="{0E6EDE6D-712E-4E1C-985F-0EE337060BBE}" type="pres">
      <dgm:prSet presAssocID="{EF6DFA00-F123-46D0-A5DE-76FC6EEAD096}" presName="arrowAndChildren" presStyleCnt="0"/>
      <dgm:spPr/>
    </dgm:pt>
    <dgm:pt modelId="{4854AB3A-C457-465F-848F-F413FE7C802A}" type="pres">
      <dgm:prSet presAssocID="{EF6DFA00-F123-46D0-A5DE-76FC6EEAD096}" presName="parentTextArrow" presStyleLbl="node1" presStyleIdx="3" presStyleCnt="5"/>
      <dgm:spPr/>
    </dgm:pt>
    <dgm:pt modelId="{E8DE836A-1F52-4D44-81A7-E7E64EE5D9B8}" type="pres">
      <dgm:prSet presAssocID="{252D5942-64D3-4182-8EF9-7CE357EC4C79}" presName="sp" presStyleCnt="0"/>
      <dgm:spPr/>
    </dgm:pt>
    <dgm:pt modelId="{D83366FE-2254-4534-B2C8-49F08919BBDF}" type="pres">
      <dgm:prSet presAssocID="{B4AC95E0-A232-4022-B41D-2CF35FEF13C9}" presName="arrowAndChildren" presStyleCnt="0"/>
      <dgm:spPr/>
    </dgm:pt>
    <dgm:pt modelId="{D9ACDC21-F40C-4C1D-AA75-557299E94A72}" type="pres">
      <dgm:prSet presAssocID="{B4AC95E0-A232-4022-B41D-2CF35FEF13C9}" presName="parentTextArrow" presStyleLbl="node1" presStyleIdx="4" presStyleCnt="5"/>
      <dgm:spPr/>
    </dgm:pt>
  </dgm:ptLst>
  <dgm:cxnLst>
    <dgm:cxn modelId="{B79D42C6-33F0-4068-B44C-BD9700D73E02}" srcId="{346E627A-D8C9-40D6-8D0F-BB9A168D3408}" destId="{77171CF1-7E48-446D-A64D-3971AD58F438}" srcOrd="4" destOrd="0" parTransId="{E7A68BE0-BCF9-423D-9326-1E8041514DD9}" sibTransId="{60FC4FAC-D34E-45D0-94D2-8076226FC7BD}"/>
    <dgm:cxn modelId="{48DD2BFF-0DEA-4B04-A2E9-BED135F79A29}" type="presOf" srcId="{A51A877F-CE87-49C3-9056-F3FF11364523}" destId="{79C3A7DD-63EC-4287-BFE2-7C6BC1767468}" srcOrd="0" destOrd="0" presId="urn:microsoft.com/office/officeart/2005/8/layout/process4"/>
    <dgm:cxn modelId="{FA33B895-0309-4589-BF0F-6C62F224A34C}" type="presOf" srcId="{3C659294-2BA7-489A-A4EA-B00DE1333360}" destId="{8716700C-A714-491E-BB73-1EAD4D6BBFEE}" srcOrd="0" destOrd="0" presId="urn:microsoft.com/office/officeart/2005/8/layout/process4"/>
    <dgm:cxn modelId="{ABCA44F2-3EFD-44F2-BA30-568900F0222C}" type="presOf" srcId="{77171CF1-7E48-446D-A64D-3971AD58F438}" destId="{9C94CE8C-7D86-487C-B357-986768AA36EF}" srcOrd="0" destOrd="0" presId="urn:microsoft.com/office/officeart/2005/8/layout/process4"/>
    <dgm:cxn modelId="{729A20FD-3AB6-44C6-975C-D61BA11E36A1}" srcId="{346E627A-D8C9-40D6-8D0F-BB9A168D3408}" destId="{B4AC95E0-A232-4022-B41D-2CF35FEF13C9}" srcOrd="0" destOrd="0" parTransId="{AF78A369-FDB2-4404-92C5-459C3EC312FF}" sibTransId="{252D5942-64D3-4182-8EF9-7CE357EC4C79}"/>
    <dgm:cxn modelId="{345D6E9E-A614-4CB1-9E83-6469F6664D87}" srcId="{346E627A-D8C9-40D6-8D0F-BB9A168D3408}" destId="{A51A877F-CE87-49C3-9056-F3FF11364523}" srcOrd="2" destOrd="0" parTransId="{10C18AB0-8F88-4FCE-B16C-8929FC3D1293}" sibTransId="{83B595CC-F7FA-4F8C-93AE-DC27CFC66F5D}"/>
    <dgm:cxn modelId="{B6BC8201-6249-4B4C-9A53-6583AC6168F7}" type="presOf" srcId="{EF6DFA00-F123-46D0-A5DE-76FC6EEAD096}" destId="{4854AB3A-C457-465F-848F-F413FE7C802A}" srcOrd="0" destOrd="0" presId="urn:microsoft.com/office/officeart/2005/8/layout/process4"/>
    <dgm:cxn modelId="{7635A6EC-FD01-4CA4-A060-F5E81E96A644}" srcId="{346E627A-D8C9-40D6-8D0F-BB9A168D3408}" destId="{EF6DFA00-F123-46D0-A5DE-76FC6EEAD096}" srcOrd="1" destOrd="0" parTransId="{7F270E2B-EC1D-4ADD-9DC8-FB494A7B461F}" sibTransId="{F17CC9C4-C5DC-4E95-B2C8-CAF50122415A}"/>
    <dgm:cxn modelId="{C6942FD8-80FF-4542-B485-F1751649BA22}" srcId="{346E627A-D8C9-40D6-8D0F-BB9A168D3408}" destId="{3C659294-2BA7-489A-A4EA-B00DE1333360}" srcOrd="3" destOrd="0" parTransId="{DFA9385A-8027-4EB8-8795-721A52407AEF}" sibTransId="{3970AF65-981D-47DC-9AE5-992374C78E45}"/>
    <dgm:cxn modelId="{A34C965A-549B-4775-9E4A-C09EB73CEE7A}" type="presOf" srcId="{B4AC95E0-A232-4022-B41D-2CF35FEF13C9}" destId="{D9ACDC21-F40C-4C1D-AA75-557299E94A72}" srcOrd="0" destOrd="0" presId="urn:microsoft.com/office/officeart/2005/8/layout/process4"/>
    <dgm:cxn modelId="{3E4306C0-E64F-4DD3-AD95-0656CE504D2A}" type="presOf" srcId="{346E627A-D8C9-40D6-8D0F-BB9A168D3408}" destId="{7E14FE8E-BE1D-4FAA-B775-A2776C44D13C}" srcOrd="0" destOrd="0" presId="urn:microsoft.com/office/officeart/2005/8/layout/process4"/>
    <dgm:cxn modelId="{B2374B72-ECCD-42C7-87E7-81E5DE4444E9}" type="presParOf" srcId="{7E14FE8E-BE1D-4FAA-B775-A2776C44D13C}" destId="{F9C1C16B-C015-45FD-A3D5-8D2F6F838014}" srcOrd="0" destOrd="0" presId="urn:microsoft.com/office/officeart/2005/8/layout/process4"/>
    <dgm:cxn modelId="{CD3527AC-A0DD-4437-91F2-F23815DE0BD4}" type="presParOf" srcId="{F9C1C16B-C015-45FD-A3D5-8D2F6F838014}" destId="{9C94CE8C-7D86-487C-B357-986768AA36EF}" srcOrd="0" destOrd="0" presId="urn:microsoft.com/office/officeart/2005/8/layout/process4"/>
    <dgm:cxn modelId="{CD451881-605F-40A5-9BBB-1C666F02CC33}" type="presParOf" srcId="{7E14FE8E-BE1D-4FAA-B775-A2776C44D13C}" destId="{7EAFD2FB-CE0F-4B65-B483-831DEAB16E0F}" srcOrd="1" destOrd="0" presId="urn:microsoft.com/office/officeart/2005/8/layout/process4"/>
    <dgm:cxn modelId="{F3E09A1F-4D9D-4EEA-863F-123BFD08F0AA}" type="presParOf" srcId="{7E14FE8E-BE1D-4FAA-B775-A2776C44D13C}" destId="{8455B31B-72F4-4DA7-80C7-569430BCF28C}" srcOrd="2" destOrd="0" presId="urn:microsoft.com/office/officeart/2005/8/layout/process4"/>
    <dgm:cxn modelId="{94690A94-FF75-4456-BC0F-F32464C3CC5C}" type="presParOf" srcId="{8455B31B-72F4-4DA7-80C7-569430BCF28C}" destId="{8716700C-A714-491E-BB73-1EAD4D6BBFEE}" srcOrd="0" destOrd="0" presId="urn:microsoft.com/office/officeart/2005/8/layout/process4"/>
    <dgm:cxn modelId="{D5D19B87-66C5-499D-8DCA-E390A5094D49}" type="presParOf" srcId="{7E14FE8E-BE1D-4FAA-B775-A2776C44D13C}" destId="{DD4E2882-F788-4E63-B85C-FA0C34C715D3}" srcOrd="3" destOrd="0" presId="urn:microsoft.com/office/officeart/2005/8/layout/process4"/>
    <dgm:cxn modelId="{F3AC003D-7392-4EAC-8840-E61863AA8F3C}" type="presParOf" srcId="{7E14FE8E-BE1D-4FAA-B775-A2776C44D13C}" destId="{21A9DC3E-AF73-4C12-9E02-388058B83FA3}" srcOrd="4" destOrd="0" presId="urn:microsoft.com/office/officeart/2005/8/layout/process4"/>
    <dgm:cxn modelId="{8EB9C0AF-4FF6-45E6-AD46-BBE8AE64229B}" type="presParOf" srcId="{21A9DC3E-AF73-4C12-9E02-388058B83FA3}" destId="{79C3A7DD-63EC-4287-BFE2-7C6BC1767468}" srcOrd="0" destOrd="0" presId="urn:microsoft.com/office/officeart/2005/8/layout/process4"/>
    <dgm:cxn modelId="{1AF02ECB-CDA4-49BC-AE05-30B4A32B1E7B}" type="presParOf" srcId="{7E14FE8E-BE1D-4FAA-B775-A2776C44D13C}" destId="{D6AEB854-E900-4CBA-8FC1-A16F20A04698}" srcOrd="5" destOrd="0" presId="urn:microsoft.com/office/officeart/2005/8/layout/process4"/>
    <dgm:cxn modelId="{47644577-67CD-43A5-A9C4-2D950B3EE06D}" type="presParOf" srcId="{7E14FE8E-BE1D-4FAA-B775-A2776C44D13C}" destId="{0E6EDE6D-712E-4E1C-985F-0EE337060BBE}" srcOrd="6" destOrd="0" presId="urn:microsoft.com/office/officeart/2005/8/layout/process4"/>
    <dgm:cxn modelId="{589D615D-C031-4E46-9FA8-3E901E2D1964}" type="presParOf" srcId="{0E6EDE6D-712E-4E1C-985F-0EE337060BBE}" destId="{4854AB3A-C457-465F-848F-F413FE7C802A}" srcOrd="0" destOrd="0" presId="urn:microsoft.com/office/officeart/2005/8/layout/process4"/>
    <dgm:cxn modelId="{FDDF9495-E2E8-4B7E-9E5D-867B710E426F}" type="presParOf" srcId="{7E14FE8E-BE1D-4FAA-B775-A2776C44D13C}" destId="{E8DE836A-1F52-4D44-81A7-E7E64EE5D9B8}" srcOrd="7" destOrd="0" presId="urn:microsoft.com/office/officeart/2005/8/layout/process4"/>
    <dgm:cxn modelId="{D96BBCC1-1C3E-477B-B657-1C700C489328}" type="presParOf" srcId="{7E14FE8E-BE1D-4FAA-B775-A2776C44D13C}" destId="{D83366FE-2254-4534-B2C8-49F08919BBDF}" srcOrd="8" destOrd="0" presId="urn:microsoft.com/office/officeart/2005/8/layout/process4"/>
    <dgm:cxn modelId="{F9D7A510-C7F4-4067-94D2-9D377C8D3715}" type="presParOf" srcId="{D83366FE-2254-4534-B2C8-49F08919BBDF}" destId="{D9ACDC21-F40C-4C1D-AA75-557299E94A7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94CE8C-7D86-487C-B357-986768AA36EF}">
      <dsp:nvSpPr>
        <dsp:cNvPr id="0" name=""/>
        <dsp:cNvSpPr/>
      </dsp:nvSpPr>
      <dsp:spPr>
        <a:xfrm>
          <a:off x="0" y="2967833"/>
          <a:ext cx="4399944" cy="486897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 err="1">
              <a:solidFill>
                <a:schemeClr val="bg1"/>
              </a:solidFill>
            </a:rPr>
            <a:t>Monitoring</a:t>
          </a:r>
          <a:endParaRPr lang="it-IT" sz="2000" kern="1200" dirty="0">
            <a:solidFill>
              <a:schemeClr val="bg1"/>
            </a:solidFill>
          </a:endParaRPr>
        </a:p>
      </dsp:txBody>
      <dsp:txXfrm>
        <a:off x="0" y="2967833"/>
        <a:ext cx="4399944" cy="486897"/>
      </dsp:txXfrm>
    </dsp:sp>
    <dsp:sp modelId="{8716700C-A714-491E-BB73-1EAD4D6BBFEE}">
      <dsp:nvSpPr>
        <dsp:cNvPr id="0" name=""/>
        <dsp:cNvSpPr/>
      </dsp:nvSpPr>
      <dsp:spPr>
        <a:xfrm rot="10800000">
          <a:off x="0" y="2226288"/>
          <a:ext cx="4399944" cy="748848"/>
        </a:xfrm>
        <a:prstGeom prst="upArrowCallou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 err="1">
              <a:solidFill>
                <a:schemeClr val="bg1"/>
              </a:solidFill>
            </a:rPr>
            <a:t>Usability</a:t>
          </a:r>
          <a:r>
            <a:rPr lang="it-IT" sz="2000" kern="1200" dirty="0">
              <a:solidFill>
                <a:schemeClr val="bg1"/>
              </a:solidFill>
            </a:rPr>
            <a:t> </a:t>
          </a:r>
          <a:r>
            <a:rPr lang="it-IT" sz="2000" kern="1200" dirty="0" err="1">
              <a:solidFill>
                <a:schemeClr val="bg1"/>
              </a:solidFill>
            </a:rPr>
            <a:t>Consolidation</a:t>
          </a:r>
          <a:endParaRPr lang="it-IT" sz="2000" kern="1200" dirty="0">
            <a:solidFill>
              <a:schemeClr val="bg1"/>
            </a:solidFill>
          </a:endParaRPr>
        </a:p>
      </dsp:txBody>
      <dsp:txXfrm rot="10800000">
        <a:off x="0" y="2226288"/>
        <a:ext cx="4399944" cy="486579"/>
      </dsp:txXfrm>
    </dsp:sp>
    <dsp:sp modelId="{79C3A7DD-63EC-4287-BFE2-7C6BC1767468}">
      <dsp:nvSpPr>
        <dsp:cNvPr id="0" name=""/>
        <dsp:cNvSpPr/>
      </dsp:nvSpPr>
      <dsp:spPr>
        <a:xfrm rot="10800000">
          <a:off x="0" y="1484743"/>
          <a:ext cx="4399944" cy="748848"/>
        </a:xfrm>
        <a:prstGeom prst="upArrowCallou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 err="1">
              <a:solidFill>
                <a:schemeClr val="bg1"/>
              </a:solidFill>
            </a:rPr>
            <a:t>Sw</a:t>
          </a:r>
          <a:r>
            <a:rPr lang="it-IT" sz="2000" kern="1200" dirty="0">
              <a:solidFill>
                <a:schemeClr val="bg1"/>
              </a:solidFill>
            </a:rPr>
            <a:t> </a:t>
          </a:r>
          <a:r>
            <a:rPr lang="it-IT" sz="2000" kern="1200" dirty="0" err="1">
              <a:solidFill>
                <a:schemeClr val="bg1"/>
              </a:solidFill>
            </a:rPr>
            <a:t>Configuration</a:t>
          </a:r>
          <a:r>
            <a:rPr lang="it-IT" sz="2000" kern="1200" dirty="0">
              <a:solidFill>
                <a:schemeClr val="bg1"/>
              </a:solidFill>
            </a:rPr>
            <a:t>/Start Up</a:t>
          </a:r>
        </a:p>
      </dsp:txBody>
      <dsp:txXfrm rot="10800000">
        <a:off x="0" y="1484743"/>
        <a:ext cx="4399944" cy="486579"/>
      </dsp:txXfrm>
    </dsp:sp>
    <dsp:sp modelId="{4854AB3A-C457-465F-848F-F413FE7C802A}">
      <dsp:nvSpPr>
        <dsp:cNvPr id="0" name=""/>
        <dsp:cNvSpPr/>
      </dsp:nvSpPr>
      <dsp:spPr>
        <a:xfrm rot="10800000">
          <a:off x="0" y="743197"/>
          <a:ext cx="4399944" cy="748848"/>
        </a:xfrm>
        <a:prstGeom prst="upArrowCallou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solidFill>
                <a:schemeClr val="bg1"/>
              </a:solidFill>
            </a:rPr>
            <a:t>Training</a:t>
          </a:r>
        </a:p>
      </dsp:txBody>
      <dsp:txXfrm rot="10800000">
        <a:off x="0" y="743197"/>
        <a:ext cx="4399944" cy="486579"/>
      </dsp:txXfrm>
    </dsp:sp>
    <dsp:sp modelId="{D9ACDC21-F40C-4C1D-AA75-557299E94A72}">
      <dsp:nvSpPr>
        <dsp:cNvPr id="0" name=""/>
        <dsp:cNvSpPr/>
      </dsp:nvSpPr>
      <dsp:spPr>
        <a:xfrm rot="10800000">
          <a:off x="0" y="1652"/>
          <a:ext cx="4399944" cy="748848"/>
        </a:xfrm>
        <a:prstGeom prst="upArrowCallou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 err="1">
              <a:solidFill>
                <a:schemeClr val="bg1"/>
              </a:solidFill>
            </a:rPr>
            <a:t>Working</a:t>
          </a:r>
          <a:r>
            <a:rPr lang="it-IT" sz="2000" kern="1200" dirty="0">
              <a:solidFill>
                <a:schemeClr val="bg1"/>
              </a:solidFill>
            </a:rPr>
            <a:t> </a:t>
          </a:r>
          <a:r>
            <a:rPr lang="it-IT" sz="2000" kern="1200" dirty="0" err="1">
              <a:solidFill>
                <a:schemeClr val="bg1"/>
              </a:solidFill>
            </a:rPr>
            <a:t>groups</a:t>
          </a:r>
          <a:r>
            <a:rPr lang="it-IT" sz="2000" kern="1200" dirty="0">
              <a:solidFill>
                <a:schemeClr val="bg1"/>
              </a:solidFill>
            </a:rPr>
            <a:t> </a:t>
          </a:r>
          <a:r>
            <a:rPr lang="it-IT" sz="2000" kern="1200" dirty="0" err="1">
              <a:solidFill>
                <a:schemeClr val="bg1"/>
              </a:solidFill>
            </a:rPr>
            <a:t>involvement</a:t>
          </a:r>
          <a:r>
            <a:rPr lang="it-IT" sz="2000" kern="1200" dirty="0">
              <a:solidFill>
                <a:schemeClr val="bg1"/>
              </a:solidFill>
            </a:rPr>
            <a:t> (n. 9)</a:t>
          </a:r>
        </a:p>
      </dsp:txBody>
      <dsp:txXfrm rot="10800000">
        <a:off x="0" y="1652"/>
        <a:ext cx="4399944" cy="4865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image" Target="../media/image60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image" Target="../media/image70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image" Target="../media/image30.e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image" Target="../media/image73.e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image" Target="../media/image75.e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image" Target="../media/image77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image" Target="../media/image85.e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image" Target="../media/image87.e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image" Target="../media/image89.e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image" Target="../media/image91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image" Target="../media/image39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4009C4-0AC7-4BA3-B9CA-EAE2C653D5FB}" type="datetimeFigureOut">
              <a:rPr lang="it-IT" smtClean="0"/>
              <a:t>28/03/2017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BA780-5C11-4734-9CFF-A15E18DAE5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9901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BA780-5C11-4734-9CFF-A15E18DAE5B5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9154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BA780-5C11-4734-9CFF-A15E18DAE5B5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8655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E7EBB-2254-48D0-AF3D-7062F1C1DC17}" type="datetimeFigureOut">
              <a:rPr lang="it-IT" smtClean="0"/>
              <a:t>28/03/2017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D9DC2-6CF0-49AC-BFE1-496FDB492C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1414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E7EBB-2254-48D0-AF3D-7062F1C1DC17}" type="datetimeFigureOut">
              <a:rPr lang="it-IT" smtClean="0"/>
              <a:t>28/03/2017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D9DC2-6CF0-49AC-BFE1-496FDB492C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7464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E7EBB-2254-48D0-AF3D-7062F1C1DC17}" type="datetimeFigureOut">
              <a:rPr lang="it-IT" smtClean="0"/>
              <a:t>28/03/2017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D9DC2-6CF0-49AC-BFE1-496FDB492C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7712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955C9E-E1A2-434B-A4DD-FC7795EA0A51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07346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775E7D-CDBC-44CB-8E8D-A5C60A386CF4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30723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99BBDB-52E6-45E2-B371-352B91F1EDDD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78744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AFA036-D7E9-4A5F-AAEE-D297B747CE34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33963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D11E43-AA13-42E8-8B3B-675732FBDB1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68932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00A2CF-DE1D-40B4-893C-E88C6E1176F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8462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72A176-20FF-4E08-83D7-3F9FA4DA189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33177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13C887-60D9-4544-A6D3-015C57A96B31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47112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E7EBB-2254-48D0-AF3D-7062F1C1DC17}" type="datetimeFigureOut">
              <a:rPr lang="it-IT" smtClean="0"/>
              <a:t>28/03/2017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D9DC2-6CF0-49AC-BFE1-496FDB492C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23740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F79429-A20E-4C6D-85C3-6389420927E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0168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BD9C7-E97B-4CAE-A022-DA72DDB15FA1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35406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75985E-E986-41B2-BABE-80A3C3C21CA3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994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B3AF4F7-2D22-48C2-95F7-7AC98E849E4B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4055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E7EBB-2254-48D0-AF3D-7062F1C1DC17}" type="datetimeFigureOut">
              <a:rPr lang="it-IT" smtClean="0"/>
              <a:t>28/03/2017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D9DC2-6CF0-49AC-BFE1-496FDB492C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1997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E7EBB-2254-48D0-AF3D-7062F1C1DC17}" type="datetimeFigureOut">
              <a:rPr lang="it-IT" smtClean="0"/>
              <a:t>28/03/2017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D9DC2-6CF0-49AC-BFE1-496FDB492C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9422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E7EBB-2254-48D0-AF3D-7062F1C1DC17}" type="datetimeFigureOut">
              <a:rPr lang="it-IT" smtClean="0"/>
              <a:t>28/03/2017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D9DC2-6CF0-49AC-BFE1-496FDB492C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713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E7EBB-2254-48D0-AF3D-7062F1C1DC17}" type="datetimeFigureOut">
              <a:rPr lang="it-IT" smtClean="0"/>
              <a:t>28/03/2017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D9DC2-6CF0-49AC-BFE1-496FDB492C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5307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E7EBB-2254-48D0-AF3D-7062F1C1DC17}" type="datetimeFigureOut">
              <a:rPr lang="it-IT" smtClean="0"/>
              <a:t>28/03/2017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D9DC2-6CF0-49AC-BFE1-496FDB492C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5824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E7EBB-2254-48D0-AF3D-7062F1C1DC17}" type="datetimeFigureOut">
              <a:rPr lang="it-IT" smtClean="0"/>
              <a:t>28/03/2017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D9DC2-6CF0-49AC-BFE1-496FDB492C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4190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E7EBB-2254-48D0-AF3D-7062F1C1DC17}" type="datetimeFigureOut">
              <a:rPr lang="it-IT" smtClean="0"/>
              <a:t>28/03/2017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D9DC2-6CF0-49AC-BFE1-496FDB492C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7737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E7EBB-2254-48D0-AF3D-7062F1C1DC17}" type="datetimeFigureOut">
              <a:rPr lang="it-IT" smtClean="0"/>
              <a:t>28/03/2017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D9DC2-6CF0-49AC-BFE1-496FDB492C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4907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AFD8880-F5C0-44AA-B313-4C39BAB81B98}" type="slidenum">
              <a:rPr 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984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3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3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0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41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43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45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57.wmf"/><Relationship Id="rId4" Type="http://schemas.openxmlformats.org/officeDocument/2006/relationships/oleObject" Target="../embeddings/oleObject16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1.e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6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6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6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64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65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66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67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wmf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71.e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70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72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74.e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73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76.e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75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78.e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77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81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4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wmf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86.em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85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88.emf"/><Relationship Id="rId5" Type="http://schemas.openxmlformats.org/officeDocument/2006/relationships/oleObject" Target="../embeddings/oleObject39.bin"/><Relationship Id="rId4" Type="http://schemas.openxmlformats.org/officeDocument/2006/relationships/image" Target="../media/image87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90.emf"/><Relationship Id="rId5" Type="http://schemas.openxmlformats.org/officeDocument/2006/relationships/oleObject" Target="../embeddings/oleObject41.bin"/><Relationship Id="rId4" Type="http://schemas.openxmlformats.org/officeDocument/2006/relationships/image" Target="../media/image89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92.emf"/><Relationship Id="rId5" Type="http://schemas.openxmlformats.org/officeDocument/2006/relationships/oleObject" Target="../embeddings/oleObject43.bin"/><Relationship Id="rId4" Type="http://schemas.openxmlformats.org/officeDocument/2006/relationships/image" Target="../media/image91.e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4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wmf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5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4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wmf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5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6.jpeg"/><Relationship Id="rId5" Type="http://schemas.openxmlformats.org/officeDocument/2006/relationships/image" Target="../media/image8.jpeg"/><Relationship Id="rId10" Type="http://schemas.openxmlformats.org/officeDocument/2006/relationships/image" Target="../media/image13.wmf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2" descr="http://domino05.altovicentino.asl/mail/ccanale.nsf/0/ba069913869c558e2639e1bf94c80836/Body/M2?OpenElement&amp;cid=image001.gif@01CEBB7A.B2BF9FB0"/>
          <p:cNvSpPr>
            <a:spLocks noChangeAspect="1" noChangeArrowheads="1"/>
          </p:cNvSpPr>
          <p:nvPr/>
        </p:nvSpPr>
        <p:spPr bwMode="auto">
          <a:xfrm>
            <a:off x="155575" y="-2833688"/>
            <a:ext cx="9096375" cy="591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grpSp>
        <p:nvGrpSpPr>
          <p:cNvPr id="15" name="Gruppo 1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8" name="Connettore 1 17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8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20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" t="10616" r="2858" b="18745"/>
          <a:stretch/>
        </p:blipFill>
        <p:spPr bwMode="auto">
          <a:xfrm>
            <a:off x="3347864" y="505874"/>
            <a:ext cx="4680519" cy="18788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CasellaDiTesto 22"/>
          <p:cNvSpPr txBox="1"/>
          <p:nvPr/>
        </p:nvSpPr>
        <p:spPr>
          <a:xfrm>
            <a:off x="2141567" y="2924944"/>
            <a:ext cx="4666662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000" b="1" dirty="0">
                <a:solidFill>
                  <a:schemeClr val="accent1">
                    <a:lumMod val="75000"/>
                  </a:schemeClr>
                </a:solidFill>
              </a:rPr>
              <a:t>H I S </a:t>
            </a:r>
          </a:p>
          <a:p>
            <a:pPr algn="ctr"/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and</a:t>
            </a:r>
          </a:p>
          <a:p>
            <a:pPr algn="ctr"/>
            <a:r>
              <a:rPr lang="it-IT" sz="1000" dirty="0">
                <a:solidFill>
                  <a:schemeClr val="accent1">
                    <a:lumMod val="75000"/>
                  </a:schemeClr>
                </a:solidFill>
              </a:rPr>
              <a:t>(..…</a:t>
            </a:r>
            <a:r>
              <a:rPr lang="it-IT" sz="1600" dirty="0" err="1">
                <a:solidFill>
                  <a:schemeClr val="accent1">
                    <a:lumMod val="75000"/>
                  </a:schemeClr>
                </a:solidFill>
              </a:rPr>
              <a:t>possibly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…..)</a:t>
            </a:r>
            <a:endParaRPr lang="it-IT" sz="10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it-IT" sz="4000" b="1" dirty="0">
                <a:solidFill>
                  <a:schemeClr val="accent1">
                    <a:lumMod val="75000"/>
                  </a:schemeClr>
                </a:solidFill>
              </a:rPr>
              <a:t>PAPERLESS HOSPITAL</a:t>
            </a:r>
            <a:endParaRPr lang="it-IT" sz="30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it-IT" sz="3000" dirty="0">
                <a:solidFill>
                  <a:schemeClr val="accent1">
                    <a:lumMod val="75000"/>
                  </a:schemeClr>
                </a:solidFill>
              </a:rPr>
              <a:t> Giancarlo Rizzotto </a:t>
            </a:r>
          </a:p>
          <a:p>
            <a:pPr algn="ctr"/>
            <a:r>
              <a:rPr lang="it-IT" sz="3000" dirty="0">
                <a:solidFill>
                  <a:schemeClr val="accent1">
                    <a:lumMod val="75000"/>
                  </a:schemeClr>
                </a:solidFill>
              </a:rPr>
              <a:t>Parte I</a:t>
            </a:r>
          </a:p>
          <a:p>
            <a:pPr algn="ctr"/>
            <a:r>
              <a:rPr lang="it-IT" sz="3000" dirty="0">
                <a:solidFill>
                  <a:schemeClr val="accent1">
                    <a:lumMod val="75000"/>
                  </a:schemeClr>
                </a:solidFill>
              </a:rPr>
              <a:t>La storia</a:t>
            </a:r>
            <a:endParaRPr lang="it-IT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5469360" y="565027"/>
            <a:ext cx="2631031" cy="12077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63298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2" descr="http://domino05.altovicentino.asl/mail/ccanale.nsf/0/ba069913869c558e2639e1bf94c80836/Body/M2?OpenElement&amp;cid=image001.gif@01CEBB7A.B2BF9FB0"/>
          <p:cNvSpPr>
            <a:spLocks noChangeAspect="1" noChangeArrowheads="1"/>
          </p:cNvSpPr>
          <p:nvPr/>
        </p:nvSpPr>
        <p:spPr bwMode="auto">
          <a:xfrm>
            <a:off x="155575" y="-2833688"/>
            <a:ext cx="9096375" cy="591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grpSp>
        <p:nvGrpSpPr>
          <p:cNvPr id="15" name="Gruppo 1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8" name="Connettore 1 17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8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20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7" y="552451"/>
            <a:ext cx="7934325" cy="5900885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619672" y="821430"/>
            <a:ext cx="6624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..è  rappresentabile , da punto di vista informativo …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3779912" y="3150262"/>
            <a:ext cx="248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….COSI’…..</a:t>
            </a:r>
          </a:p>
        </p:txBody>
      </p:sp>
    </p:spTree>
    <p:extLst>
      <p:ext uri="{BB962C8B-B14F-4D97-AF65-F5344CB8AC3E}">
        <p14:creationId xmlns:p14="http://schemas.microsoft.com/office/powerpoint/2010/main" val="137623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77" y="352396"/>
            <a:ext cx="8131245" cy="6197264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059832" y="352396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….in questo MODO…..</a:t>
            </a:r>
          </a:p>
        </p:txBody>
      </p:sp>
    </p:spTree>
    <p:extLst>
      <p:ext uri="{BB962C8B-B14F-4D97-AF65-F5344CB8AC3E}">
        <p14:creationId xmlns:p14="http://schemas.microsoft.com/office/powerpoint/2010/main" val="93948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30" y="404664"/>
            <a:ext cx="8136904" cy="6018338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2699792" y="1412776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….e anche in questo MODO…..</a:t>
            </a:r>
          </a:p>
        </p:txBody>
      </p:sp>
    </p:spTree>
    <p:extLst>
      <p:ext uri="{BB962C8B-B14F-4D97-AF65-F5344CB8AC3E}">
        <p14:creationId xmlns:p14="http://schemas.microsoft.com/office/powerpoint/2010/main" val="4036509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1" y="620688"/>
            <a:ext cx="7988497" cy="5716017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995936" y="764704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….uno degli elementi comuni a questi schemi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4103948" y="1379294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è il componente ANAGRAFICA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4188026" y="1779404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…Parliamone un po’….</a:t>
            </a:r>
          </a:p>
        </p:txBody>
      </p:sp>
    </p:spTree>
    <p:extLst>
      <p:ext uri="{BB962C8B-B14F-4D97-AF65-F5344CB8AC3E}">
        <p14:creationId xmlns:p14="http://schemas.microsoft.com/office/powerpoint/2010/main" val="3377311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7006210"/>
              </p:ext>
            </p:extLst>
          </p:nvPr>
        </p:nvGraphicFramePr>
        <p:xfrm>
          <a:off x="1763688" y="404664"/>
          <a:ext cx="5817096" cy="59320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" name="Acrobat Document" r:id="rId3" imgW="4533723" imgH="6415694" progId="AcroExch.Document.DC">
                  <p:embed/>
                </p:oleObj>
              </mc:Choice>
              <mc:Fallback>
                <p:oleObj name="Acrobat Document" r:id="rId3" imgW="4533723" imgH="641569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63688" y="404664"/>
                        <a:ext cx="5817096" cy="5932041"/>
                      </a:xfrm>
                      <a:prstGeom prst="rect">
                        <a:avLst/>
                      </a:prstGeom>
                      <a:ln w="25400"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asellaDiTesto 7"/>
          <p:cNvSpPr txBox="1"/>
          <p:nvPr/>
        </p:nvSpPr>
        <p:spPr>
          <a:xfrm>
            <a:off x="2267744" y="417442"/>
            <a:ext cx="5180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….e qui a farla da padrona è    I H E </a:t>
            </a:r>
          </a:p>
        </p:txBody>
      </p:sp>
    </p:spTree>
    <p:extLst>
      <p:ext uri="{BB962C8B-B14F-4D97-AF65-F5344CB8AC3E}">
        <p14:creationId xmlns:p14="http://schemas.microsoft.com/office/powerpoint/2010/main" val="296426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8078601"/>
              </p:ext>
            </p:extLst>
          </p:nvPr>
        </p:nvGraphicFramePr>
        <p:xfrm>
          <a:off x="339821" y="546995"/>
          <a:ext cx="4232179" cy="5909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2" name="Acrobat Document" r:id="rId3" imgW="4533723" imgH="6415694" progId="AcroExch.Document.DC">
                  <p:embed/>
                </p:oleObj>
              </mc:Choice>
              <mc:Fallback>
                <p:oleObj name="Acrobat Document" r:id="rId3" imgW="4533723" imgH="641569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9821" y="546995"/>
                        <a:ext cx="4232179" cy="5909911"/>
                      </a:xfrm>
                      <a:prstGeom prst="rect">
                        <a:avLst/>
                      </a:prstGeom>
                      <a:ln w="25400"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5400089"/>
              </p:ext>
            </p:extLst>
          </p:nvPr>
        </p:nvGraphicFramePr>
        <p:xfrm>
          <a:off x="4716016" y="536873"/>
          <a:ext cx="3957836" cy="5920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3" name="Acrobat Document" r:id="rId5" imgW="4533723" imgH="6415694" progId="AcroExch.Document.DC">
                  <p:embed/>
                </p:oleObj>
              </mc:Choice>
              <mc:Fallback>
                <p:oleObj name="Acrobat Document" r:id="rId5" imgW="4533723" imgH="641569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16016" y="536873"/>
                        <a:ext cx="3957836" cy="5920033"/>
                      </a:xfrm>
                      <a:prstGeom prst="rect">
                        <a:avLst/>
                      </a:prstGeom>
                      <a:ln w="25400"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2627784" y="536873"/>
            <a:ext cx="4680520" cy="371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…facciamo un richiamo all’…….. UML</a:t>
            </a:r>
          </a:p>
        </p:txBody>
      </p:sp>
    </p:spTree>
    <p:extLst>
      <p:ext uri="{BB962C8B-B14F-4D97-AF65-F5344CB8AC3E}">
        <p14:creationId xmlns:p14="http://schemas.microsoft.com/office/powerpoint/2010/main" val="3212663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CasellaDiTesto 6"/>
          <p:cNvSpPr txBox="1"/>
          <p:nvPr/>
        </p:nvSpPr>
        <p:spPr>
          <a:xfrm>
            <a:off x="1872950" y="366527"/>
            <a:ext cx="4680520" cy="371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…facciamo un richiamo all’…….. HL 7 </a:t>
            </a:r>
          </a:p>
        </p:txBody>
      </p:sp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8099533"/>
              </p:ext>
            </p:extLst>
          </p:nvPr>
        </p:nvGraphicFramePr>
        <p:xfrm>
          <a:off x="4582565" y="692696"/>
          <a:ext cx="4165899" cy="5825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0" name="Acrobat Document" r:id="rId3" imgW="4533723" imgH="6415694" progId="AcroExch.Document.DC">
                  <p:embed/>
                </p:oleObj>
              </mc:Choice>
              <mc:Fallback>
                <p:oleObj name="Acrobat Document" r:id="rId3" imgW="4533723" imgH="641569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82565" y="692696"/>
                        <a:ext cx="4165899" cy="5825224"/>
                      </a:xfrm>
                      <a:prstGeom prst="rect">
                        <a:avLst/>
                      </a:prstGeom>
                      <a:ln w="28575"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ggetto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5165575"/>
              </p:ext>
            </p:extLst>
          </p:nvPr>
        </p:nvGraphicFramePr>
        <p:xfrm>
          <a:off x="467545" y="692696"/>
          <a:ext cx="3960440" cy="5825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1" name="Acrobat Document" r:id="rId5" imgW="4533723" imgH="6415694" progId="AcroExch.Document.DC">
                  <p:embed/>
                </p:oleObj>
              </mc:Choice>
              <mc:Fallback>
                <p:oleObj name="Acrobat Document" r:id="rId5" imgW="4533723" imgH="641569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7545" y="692696"/>
                        <a:ext cx="3960440" cy="5825224"/>
                      </a:xfrm>
                      <a:prstGeom prst="rect">
                        <a:avLst/>
                      </a:prstGeom>
                      <a:ln w="28575"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CasellaDiTesto 14"/>
          <p:cNvSpPr txBox="1"/>
          <p:nvPr/>
        </p:nvSpPr>
        <p:spPr>
          <a:xfrm>
            <a:off x="827584" y="6309320"/>
            <a:ext cx="6268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Vai RACCOLTA TECNICA – IHE- vol.2x – </a:t>
            </a:r>
            <a:r>
              <a:rPr lang="it-IT" dirty="0" err="1"/>
              <a:t>pg</a:t>
            </a:r>
            <a:r>
              <a:rPr lang="it-IT" dirty="0"/>
              <a:t>. 17-25</a:t>
            </a:r>
          </a:p>
        </p:txBody>
      </p:sp>
    </p:spTree>
    <p:extLst>
      <p:ext uri="{BB962C8B-B14F-4D97-AF65-F5344CB8AC3E}">
        <p14:creationId xmlns:p14="http://schemas.microsoft.com/office/powerpoint/2010/main" val="542925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CasellaDiTesto 6"/>
          <p:cNvSpPr txBox="1"/>
          <p:nvPr/>
        </p:nvSpPr>
        <p:spPr>
          <a:xfrm>
            <a:off x="1872950" y="366527"/>
            <a:ext cx="4680520" cy="371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…con qualche «flash» di esempio </a:t>
            </a:r>
          </a:p>
        </p:txBody>
      </p:sp>
      <p:pic>
        <p:nvPicPr>
          <p:cNvPr id="16" name="Immagine 15"/>
          <p:cNvPicPr/>
          <p:nvPr/>
        </p:nvPicPr>
        <p:blipFill>
          <a:blip r:embed="rId2"/>
          <a:stretch>
            <a:fillRect/>
          </a:stretch>
        </p:blipFill>
        <p:spPr>
          <a:xfrm>
            <a:off x="615951" y="827766"/>
            <a:ext cx="6120130" cy="3647857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7" name="Immagine 16"/>
          <p:cNvPicPr/>
          <p:nvPr/>
        </p:nvPicPr>
        <p:blipFill>
          <a:blip r:embed="rId3"/>
          <a:stretch>
            <a:fillRect/>
          </a:stretch>
        </p:blipFill>
        <p:spPr>
          <a:xfrm>
            <a:off x="1872950" y="2595703"/>
            <a:ext cx="6803506" cy="363231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" name="Rettangolo 2"/>
          <p:cNvSpPr/>
          <p:nvPr/>
        </p:nvSpPr>
        <p:spPr>
          <a:xfrm>
            <a:off x="2915816" y="6212700"/>
            <a:ext cx="3495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/>
              <a:t>Vai HL7-OE-DICOM- cartella DICOM</a:t>
            </a:r>
          </a:p>
        </p:txBody>
      </p:sp>
    </p:spTree>
    <p:extLst>
      <p:ext uri="{BB962C8B-B14F-4D97-AF65-F5344CB8AC3E}">
        <p14:creationId xmlns:p14="http://schemas.microsoft.com/office/powerpoint/2010/main" val="3498906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CasellaDiTesto 6"/>
          <p:cNvSpPr txBox="1"/>
          <p:nvPr/>
        </p:nvSpPr>
        <p:spPr>
          <a:xfrm>
            <a:off x="2449959" y="444337"/>
            <a:ext cx="4680520" cy="371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…facciamo un richiamo al ……..DICOM </a:t>
            </a:r>
          </a:p>
        </p:txBody>
      </p:sp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8035484"/>
              </p:ext>
            </p:extLst>
          </p:nvPr>
        </p:nvGraphicFramePr>
        <p:xfrm>
          <a:off x="615951" y="738374"/>
          <a:ext cx="3668017" cy="5310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4" name="Document" r:id="rId3" imgW="5944043" imgH="7964566" progId="Word.Document.8">
                  <p:embed/>
                </p:oleObj>
              </mc:Choice>
              <mc:Fallback>
                <p:oleObj name="Document" r:id="rId3" imgW="5944043" imgH="7964566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5951" y="738374"/>
                        <a:ext cx="3668017" cy="53102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1535899" y="6205525"/>
            <a:ext cx="6268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Vai HL7-OE-DICOM- cartella DICOM</a:t>
            </a:r>
          </a:p>
        </p:txBody>
      </p:sp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2092697"/>
              </p:ext>
            </p:extLst>
          </p:nvPr>
        </p:nvGraphicFramePr>
        <p:xfrm>
          <a:off x="4499992" y="1077392"/>
          <a:ext cx="3888432" cy="48519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5" name="Document" r:id="rId5" imgW="6120000" imgH="8121600" progId="Word.OpenDocumentText.12">
                  <p:embed/>
                </p:oleObj>
              </mc:Choice>
              <mc:Fallback>
                <p:oleObj name="Document" r:id="rId5" imgW="6120000" imgH="8121600" progId="Word.OpenDocumentTex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99992" y="1077392"/>
                        <a:ext cx="3888432" cy="48519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magin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1" y="1148160"/>
            <a:ext cx="7959145" cy="456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2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CasellaDiTesto 6"/>
          <p:cNvSpPr txBox="1"/>
          <p:nvPr/>
        </p:nvSpPr>
        <p:spPr>
          <a:xfrm>
            <a:off x="2449959" y="444337"/>
            <a:ext cx="4680520" cy="371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…alle dichiarazioni di conformità dei produttori 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827584" y="6309320"/>
            <a:ext cx="6268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Vai HL7-OE-DICOM- cartella DICOM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4995640"/>
              </p:ext>
            </p:extLst>
          </p:nvPr>
        </p:nvGraphicFramePr>
        <p:xfrm>
          <a:off x="749340" y="1201179"/>
          <a:ext cx="3750652" cy="4847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7" name="Document" r:id="rId3" imgW="5944043" imgH="5114704" progId="Word.Document.8">
                  <p:embed/>
                </p:oleObj>
              </mc:Choice>
              <mc:Fallback>
                <p:oleObj name="Document" r:id="rId3" imgW="5944043" imgH="5114704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9340" y="1201179"/>
                        <a:ext cx="3750652" cy="4847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2851882"/>
              </p:ext>
            </p:extLst>
          </p:nvPr>
        </p:nvGraphicFramePr>
        <p:xfrm>
          <a:off x="4653324" y="1201179"/>
          <a:ext cx="3545915" cy="4847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8" name="Document" r:id="rId5" imgW="5944043" imgH="7918844" progId="Word.Document.8">
                  <p:embed/>
                </p:oleObj>
              </mc:Choice>
              <mc:Fallback>
                <p:oleObj name="Document" r:id="rId5" imgW="5944043" imgH="7918844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53324" y="1201179"/>
                        <a:ext cx="3545915" cy="48474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7404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18255" y="1844824"/>
            <a:ext cx="8424935" cy="193711"/>
          </a:xfrm>
        </p:spPr>
        <p:txBody>
          <a:bodyPr/>
          <a:lstStyle/>
          <a:p>
            <a:r>
              <a:rPr lang="it-IT" sz="6000" b="1" dirty="0">
                <a:latin typeface="Palace Script MT" panose="030303020206070C0B05" pitchFamily="66" charset="0"/>
                <a:ea typeface="Verdana" panose="020B0604030504040204" pitchFamily="34" charset="0"/>
                <a:cs typeface="Verdana" panose="020B0604030504040204" pitchFamily="34" charset="0"/>
              </a:rPr>
              <a:t>Breve storia illustrata del digitale  in Sanità</a:t>
            </a:r>
            <a:br>
              <a:rPr lang="it-IT" sz="6000" b="1" dirty="0">
                <a:latin typeface="Palace Script MT" panose="030303020206070C0B05" pitchFamily="66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it-IT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ARGOMENTI TRATTATI</a:t>
            </a:r>
            <a:br>
              <a:rPr lang="it-IT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it-IT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it-IT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it-IT" sz="6000" b="1" dirty="0">
                <a:latin typeface="Palace Script MT" panose="030303020206070C0B05" pitchFamily="66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it-IT" sz="6000" b="1" dirty="0">
                <a:latin typeface="Palace Script MT" panose="030303020206070C0B05" pitchFamily="66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it-IT" sz="1200" b="1" dirty="0">
                <a:latin typeface="Palace Script MT" panose="030303020206070C0B05" pitchFamily="66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it-IT" sz="1200" b="1" dirty="0">
              <a:latin typeface="Palace Script MT" panose="030303020206070C0B05" pitchFamily="66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8" name="Connettore 1 7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1 8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1 9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CasellaDiTesto 11"/>
          <p:cNvSpPr txBox="1"/>
          <p:nvPr/>
        </p:nvSpPr>
        <p:spPr>
          <a:xfrm>
            <a:off x="514907" y="1412776"/>
            <a:ext cx="8098633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storia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400" b="1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L’Interfaccia tra Sistemi Informativi Dipartimentali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400" b="1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Esempio : Anagrafe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Esempio : Repository – CDA2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Esempio : Order Entry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400" b="1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 ..miraggio… dell’ Unico Gestionale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400" b="1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Requisiti: Piattaforma HW – Server Farm –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Requisiti: Firma Digitale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Requisiti: Privacy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Requisiti: Conservazione Legale</a:t>
            </a:r>
          </a:p>
          <a:p>
            <a:endParaRPr lang="it-IT" sz="1400" b="1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Proposta Organizzativa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Requisiti: Acquisizione Tecnologie e Servizi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 </a:t>
            </a:r>
            <a:r>
              <a:rPr lang="it-IT" sz="1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Change</a:t>
            </a:r>
            <a:r>
              <a:rPr lang="it-IT" sz="1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Management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400" b="1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specifiche tecniche di approvvigionamento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620793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CasellaDiTesto 6"/>
          <p:cNvSpPr txBox="1"/>
          <p:nvPr/>
        </p:nvSpPr>
        <p:spPr>
          <a:xfrm>
            <a:off x="2449959" y="444337"/>
            <a:ext cx="4680520" cy="371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alle definizioni di I O D   e di SOP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827584" y="6309320"/>
            <a:ext cx="6268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Vai HL7-OE-DICOM- cartella DICOM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4704639"/>
              </p:ext>
            </p:extLst>
          </p:nvPr>
        </p:nvGraphicFramePr>
        <p:xfrm>
          <a:off x="827087" y="984295"/>
          <a:ext cx="3565401" cy="4712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8" name="Document" r:id="rId3" imgW="6120000" imgH="8392320" progId="Word.OpenDocumentText.12">
                  <p:embed/>
                </p:oleObj>
              </mc:Choice>
              <mc:Fallback>
                <p:oleObj name="Document" r:id="rId3" imgW="6120000" imgH="8392320" progId="Word.OpenDocumentTex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7087" y="984295"/>
                        <a:ext cx="3565401" cy="4712320"/>
                      </a:xfrm>
                      <a:prstGeom prst="rect">
                        <a:avLst/>
                      </a:prstGeom>
                      <a:ln w="2540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gget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1270916"/>
              </p:ext>
            </p:extLst>
          </p:nvPr>
        </p:nvGraphicFramePr>
        <p:xfrm>
          <a:off x="4716016" y="984295"/>
          <a:ext cx="3888432" cy="4712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9" name="Document" r:id="rId5" imgW="6120000" imgH="8353440" progId="Word.OpenDocumentText.12">
                  <p:embed/>
                </p:oleObj>
              </mc:Choice>
              <mc:Fallback>
                <p:oleObj name="Document" r:id="rId5" imgW="6120000" imgH="8353440" progId="Word.OpenDocumentTex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16016" y="984295"/>
                        <a:ext cx="3888432" cy="4712320"/>
                      </a:xfrm>
                      <a:prstGeom prst="rect">
                        <a:avLst/>
                      </a:prstGeom>
                      <a:ln w="2540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4872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CasellaDiTesto 6"/>
          <p:cNvSpPr txBox="1"/>
          <p:nvPr/>
        </p:nvSpPr>
        <p:spPr>
          <a:xfrm>
            <a:off x="2449959" y="444337"/>
            <a:ext cx="4680520" cy="371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alle SOP che usano «metodi» DIMSE C -STORE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827584" y="6309320"/>
            <a:ext cx="6268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Vai HL7-OE-DICOM- cartella DICOM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322778"/>
              </p:ext>
            </p:extLst>
          </p:nvPr>
        </p:nvGraphicFramePr>
        <p:xfrm>
          <a:off x="759966" y="816184"/>
          <a:ext cx="3804258" cy="5402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2" name="Document" r:id="rId3" imgW="6120000" imgH="7007760" progId="Word.OpenDocumentText.12">
                  <p:embed/>
                </p:oleObj>
              </mc:Choice>
              <mc:Fallback>
                <p:oleObj name="Document" r:id="rId3" imgW="6120000" imgH="7007760" progId="Word.OpenDocumentTex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9966" y="816184"/>
                        <a:ext cx="3804258" cy="5402601"/>
                      </a:xfrm>
                      <a:prstGeom prst="rect">
                        <a:avLst/>
                      </a:prstGeom>
                      <a:ln w="25400"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6860554"/>
              </p:ext>
            </p:extLst>
          </p:nvPr>
        </p:nvGraphicFramePr>
        <p:xfrm>
          <a:off x="4860032" y="816184"/>
          <a:ext cx="3816424" cy="5402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3" name="Document" r:id="rId5" imgW="6120000" imgH="8186400" progId="Word.OpenDocumentText.12">
                  <p:embed/>
                </p:oleObj>
              </mc:Choice>
              <mc:Fallback>
                <p:oleObj name="Document" r:id="rId5" imgW="6120000" imgH="8186400" progId="Word.OpenDocumentTex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60032" y="816184"/>
                        <a:ext cx="3816424" cy="5402601"/>
                      </a:xfrm>
                      <a:prstGeom prst="rect">
                        <a:avLst/>
                      </a:prstGeom>
                      <a:ln w="25400"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809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CasellaDiTesto 6"/>
          <p:cNvSpPr txBox="1"/>
          <p:nvPr/>
        </p:nvSpPr>
        <p:spPr>
          <a:xfrm>
            <a:off x="526104" y="444337"/>
            <a:ext cx="7970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e alle necessarie </a:t>
            </a:r>
            <a:r>
              <a:rPr lang="it-IT" dirty="0" err="1"/>
              <a:t>query</a:t>
            </a:r>
            <a:r>
              <a:rPr lang="it-IT" dirty="0"/>
              <a:t>/</a:t>
            </a:r>
            <a:r>
              <a:rPr lang="it-IT" dirty="0" err="1"/>
              <a:t>retrieve</a:t>
            </a:r>
            <a:r>
              <a:rPr lang="it-IT" dirty="0"/>
              <a:t> con servizi (metodi) DIMSE C-FIND,C-GET,C-MOVE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827584" y="6309320"/>
            <a:ext cx="6268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Vai HL7-OE-DICOM- cartella DICOM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8182380"/>
              </p:ext>
            </p:extLst>
          </p:nvPr>
        </p:nvGraphicFramePr>
        <p:xfrm>
          <a:off x="539552" y="883177"/>
          <a:ext cx="4077790" cy="5071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4" name="Document" r:id="rId3" imgW="6120000" imgH="6518160" progId="Word.OpenDocumentText.12">
                  <p:embed/>
                </p:oleObj>
              </mc:Choice>
              <mc:Fallback>
                <p:oleObj name="Document" r:id="rId3" imgW="6120000" imgH="6518160" progId="Word.OpenDocumentTex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552" y="883177"/>
                        <a:ext cx="4077790" cy="5071324"/>
                      </a:xfrm>
                      <a:prstGeom prst="rect">
                        <a:avLst/>
                      </a:prstGeom>
                      <a:ln w="28575"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gget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658039"/>
              </p:ext>
            </p:extLst>
          </p:nvPr>
        </p:nvGraphicFramePr>
        <p:xfrm>
          <a:off x="4716016" y="883176"/>
          <a:ext cx="3913857" cy="5071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5" name="Document" r:id="rId5" imgW="6120000" imgH="8292600" progId="Word.OpenDocumentText.12">
                  <p:embed/>
                </p:oleObj>
              </mc:Choice>
              <mc:Fallback>
                <p:oleObj name="Document" r:id="rId5" imgW="6120000" imgH="8292600" progId="Word.OpenDocumentTex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16016" y="883176"/>
                        <a:ext cx="3913857" cy="5071323"/>
                      </a:xfrm>
                      <a:prstGeom prst="rect">
                        <a:avLst/>
                      </a:prstGeom>
                      <a:ln w="28575"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9541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CasellaDiTesto 6"/>
          <p:cNvSpPr txBox="1"/>
          <p:nvPr/>
        </p:nvSpPr>
        <p:spPr>
          <a:xfrm>
            <a:off x="526104" y="444337"/>
            <a:ext cx="7970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 …mentre ormai il mondo WEB si poggia su XML, Web Services e WSDL…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827584" y="6309320"/>
            <a:ext cx="6268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Vai HL7-OE-DICOM- cartella DICOM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788" y="802499"/>
            <a:ext cx="6478896" cy="5362805"/>
          </a:xfrm>
          <a:prstGeom prst="rect">
            <a:avLst/>
          </a:prstGeom>
          <a:ln w="31750" cmpd="dbl">
            <a:solidFill>
              <a:schemeClr val="accent1"/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16" y="5085184"/>
            <a:ext cx="5220152" cy="59441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42135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CasellaDiTesto 6"/>
          <p:cNvSpPr txBox="1"/>
          <p:nvPr/>
        </p:nvSpPr>
        <p:spPr>
          <a:xfrm>
            <a:off x="526104" y="444337"/>
            <a:ext cx="7970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 il WSDL vuole il Port </a:t>
            </a:r>
            <a:r>
              <a:rPr lang="it-IT" dirty="0" err="1"/>
              <a:t>Type</a:t>
            </a:r>
            <a:r>
              <a:rPr lang="it-IT" dirty="0"/>
              <a:t>…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827584" y="6309320"/>
            <a:ext cx="6268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Vai HL7-OE-DICOM- cartella DICOM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834" y="922737"/>
            <a:ext cx="5597382" cy="519730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423" y="4581128"/>
            <a:ext cx="5531290" cy="3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436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CasellaDiTesto 6"/>
          <p:cNvSpPr txBox="1"/>
          <p:nvPr/>
        </p:nvSpPr>
        <p:spPr>
          <a:xfrm>
            <a:off x="526104" y="444337"/>
            <a:ext cx="7970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 il WSDL vuole il </a:t>
            </a:r>
            <a:r>
              <a:rPr lang="it-IT" dirty="0" err="1"/>
              <a:t>Binding</a:t>
            </a:r>
            <a:r>
              <a:rPr lang="it-IT" dirty="0"/>
              <a:t> …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827584" y="6309320"/>
            <a:ext cx="6268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Vai HL7-OE-DICOM- cartella DICOM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72" y="1093267"/>
            <a:ext cx="7102455" cy="4671465"/>
          </a:xfrm>
          <a:prstGeom prst="rect">
            <a:avLst/>
          </a:prstGeom>
          <a:ln w="57150" cmpd="thickThin">
            <a:solidFill>
              <a:schemeClr val="accent1"/>
            </a:solidFill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2142193"/>
            <a:ext cx="3817951" cy="1531753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4797026" y="1541422"/>
            <a:ext cx="3329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Ma anche il SOAP …</a:t>
            </a:r>
          </a:p>
        </p:txBody>
      </p:sp>
    </p:spTree>
    <p:extLst>
      <p:ext uri="{BB962C8B-B14F-4D97-AF65-F5344CB8AC3E}">
        <p14:creationId xmlns:p14="http://schemas.microsoft.com/office/powerpoint/2010/main" val="2675852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4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CasellaDiTesto 6"/>
          <p:cNvSpPr txBox="1"/>
          <p:nvPr/>
        </p:nvSpPr>
        <p:spPr>
          <a:xfrm>
            <a:off x="526104" y="444337"/>
            <a:ext cx="7970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 e SOAP ha il suo bel daffare …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66" y="768323"/>
            <a:ext cx="4968671" cy="5685013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468" y="1157670"/>
            <a:ext cx="4732866" cy="5079642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15" name="CasellaDiTesto 14"/>
          <p:cNvSpPr txBox="1"/>
          <p:nvPr/>
        </p:nvSpPr>
        <p:spPr>
          <a:xfrm>
            <a:off x="827584" y="6309320"/>
            <a:ext cx="6268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Vai HL7-OE-DICOM- cartella DICOM</a:t>
            </a:r>
          </a:p>
        </p:txBody>
      </p:sp>
    </p:spTree>
    <p:extLst>
      <p:ext uri="{BB962C8B-B14F-4D97-AF65-F5344CB8AC3E}">
        <p14:creationId xmlns:p14="http://schemas.microsoft.com/office/powerpoint/2010/main" val="2136403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57" y="601620"/>
            <a:ext cx="4817527" cy="583245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864" y="1521295"/>
            <a:ext cx="4877223" cy="495342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7" name="CasellaDiTesto 6"/>
          <p:cNvSpPr txBox="1"/>
          <p:nvPr/>
        </p:nvSpPr>
        <p:spPr>
          <a:xfrm>
            <a:off x="526104" y="444337"/>
            <a:ext cx="7970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 con il solito </a:t>
            </a:r>
            <a:r>
              <a:rPr lang="it-IT" dirty="0" err="1"/>
              <a:t>Header</a:t>
            </a:r>
            <a:r>
              <a:rPr lang="it-IT" dirty="0"/>
              <a:t> …. …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5345832" y="244087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 e dopo l’</a:t>
            </a:r>
            <a:r>
              <a:rPr lang="it-IT" dirty="0" err="1"/>
              <a:t>Header</a:t>
            </a:r>
            <a:r>
              <a:rPr lang="it-IT" dirty="0"/>
              <a:t> arriva il Body 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827584" y="6309320"/>
            <a:ext cx="6268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Vai HL7-OE-DICOM- cartella DICOM</a:t>
            </a:r>
          </a:p>
        </p:txBody>
      </p:sp>
    </p:spTree>
    <p:extLst>
      <p:ext uri="{BB962C8B-B14F-4D97-AF65-F5344CB8AC3E}">
        <p14:creationId xmlns:p14="http://schemas.microsoft.com/office/powerpoint/2010/main" val="3151669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526104" y="444337"/>
            <a:ext cx="7970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Senza dimenticare la gestione degli errori ( FAULT). …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827584" y="6309320"/>
            <a:ext cx="6268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Vai HL7-OE-DICOM- cartella DICOM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04" y="1327010"/>
            <a:ext cx="7331075" cy="3917019"/>
          </a:xfrm>
          <a:prstGeom prst="rect">
            <a:avLst/>
          </a:prstGeom>
          <a:ln w="28575">
            <a:solidFill>
              <a:schemeClr val="accent1">
                <a:shade val="95000"/>
                <a:satMod val="105000"/>
              </a:schemeClr>
            </a:solidFill>
          </a:ln>
        </p:spPr>
      </p:pic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5016128"/>
              </p:ext>
            </p:extLst>
          </p:nvPr>
        </p:nvGraphicFramePr>
        <p:xfrm>
          <a:off x="2377133" y="3431629"/>
          <a:ext cx="6119812" cy="273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4" name="Document" r:id="rId4" imgW="6120000" imgH="2733120" progId="Word.OpenDocumentText.12">
                  <p:embed/>
                </p:oleObj>
              </mc:Choice>
              <mc:Fallback>
                <p:oleObj name="Document" r:id="rId4" imgW="6120000" imgH="2733120" progId="Word.OpenDocumentTex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77133" y="3431629"/>
                        <a:ext cx="6119812" cy="2733675"/>
                      </a:xfrm>
                      <a:prstGeom prst="rect">
                        <a:avLst/>
                      </a:prstGeom>
                      <a:ln w="22225">
                        <a:solidFill>
                          <a:schemeClr val="accent1">
                            <a:shade val="95000"/>
                            <a:satMod val="10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asellaDiTesto 15"/>
          <p:cNvSpPr txBox="1"/>
          <p:nvPr/>
        </p:nvSpPr>
        <p:spPr>
          <a:xfrm>
            <a:off x="3961853" y="2614426"/>
            <a:ext cx="4113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 con uno sguardo riassuntivo sui WS </a:t>
            </a:r>
          </a:p>
        </p:txBody>
      </p:sp>
    </p:spTree>
    <p:extLst>
      <p:ext uri="{BB962C8B-B14F-4D97-AF65-F5344CB8AC3E}">
        <p14:creationId xmlns:p14="http://schemas.microsoft.com/office/powerpoint/2010/main" val="1134232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asellaDiTesto 1"/>
          <p:cNvSpPr txBox="1"/>
          <p:nvPr/>
        </p:nvSpPr>
        <p:spPr>
          <a:xfrm>
            <a:off x="1827782" y="405932"/>
            <a:ext cx="5488434" cy="1231106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Torniamo alla ANAGRAFICA AZIENDALE </a:t>
            </a:r>
          </a:p>
          <a:p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7" y="1498537"/>
            <a:ext cx="7934325" cy="495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3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94" y="355506"/>
            <a:ext cx="8424936" cy="6112667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531945" y="2016399"/>
            <a:ext cx="809863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storia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400" b="1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L’Interfaccia tra Sistemi Informativi Dipartimentali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400" b="1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Esempio : Anagrafe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Esempio : Repository – CDA2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Esempio : Order Entry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400" b="1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 ..miraggio… dell’ Unico Gestionale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400" b="1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699792" y="1053925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PARTE I</a:t>
            </a:r>
          </a:p>
        </p:txBody>
      </p:sp>
    </p:spTree>
    <p:extLst>
      <p:ext uri="{BB962C8B-B14F-4D97-AF65-F5344CB8AC3E}">
        <p14:creationId xmlns:p14="http://schemas.microsoft.com/office/powerpoint/2010/main" val="48590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CasellaDiTesto 4"/>
          <p:cNvSpPr txBox="1"/>
          <p:nvPr/>
        </p:nvSpPr>
        <p:spPr>
          <a:xfrm>
            <a:off x="1691680" y="6309320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Vai cartella RACCOLTA TECNICA – IHE/vol.2b –pg.12-35</a:t>
            </a:r>
          </a:p>
          <a:p>
            <a:endParaRPr lang="it-IT" dirty="0"/>
          </a:p>
        </p:txBody>
      </p:sp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9486296"/>
              </p:ext>
            </p:extLst>
          </p:nvPr>
        </p:nvGraphicFramePr>
        <p:xfrm>
          <a:off x="1259632" y="476672"/>
          <a:ext cx="6840760" cy="5860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5" name="Acrobat Document" r:id="rId3" imgW="4533723" imgH="6415694" progId="AcroExch.Document.DC">
                  <p:embed/>
                </p:oleObj>
              </mc:Choice>
              <mc:Fallback>
                <p:oleObj name="Acrobat Document" r:id="rId3" imgW="4533723" imgH="641569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59632" y="476672"/>
                        <a:ext cx="6840760" cy="58600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5856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7" y="1498537"/>
            <a:ext cx="7934325" cy="4954799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857332" y="621375"/>
            <a:ext cx="5472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….guardiamo ad un altro elemento COMUNE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03" y="1944204"/>
            <a:ext cx="5875146" cy="4203849"/>
          </a:xfrm>
          <a:prstGeom prst="rect">
            <a:avLst/>
          </a:prstGeom>
          <a:ln w="31750">
            <a:solidFill>
              <a:schemeClr val="accent1"/>
            </a:solidFill>
          </a:ln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037" y="1000322"/>
            <a:ext cx="5915944" cy="450886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6" name="CasellaDiTesto 15"/>
          <p:cNvSpPr txBox="1"/>
          <p:nvPr/>
        </p:nvSpPr>
        <p:spPr>
          <a:xfrm>
            <a:off x="5080268" y="1105513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Il   « REPOSITORY »</a:t>
            </a:r>
          </a:p>
        </p:txBody>
      </p:sp>
      <p:sp>
        <p:nvSpPr>
          <p:cNvPr id="4" name="Ovale 3"/>
          <p:cNvSpPr/>
          <p:nvPr/>
        </p:nvSpPr>
        <p:spPr>
          <a:xfrm>
            <a:off x="4537925" y="2229719"/>
            <a:ext cx="1512168" cy="125721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a destra 4"/>
          <p:cNvSpPr/>
          <p:nvPr/>
        </p:nvSpPr>
        <p:spPr>
          <a:xfrm rot="7114386">
            <a:off x="5235404" y="1913472"/>
            <a:ext cx="1145662" cy="18120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539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16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6" grpId="0"/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1" y="552450"/>
            <a:ext cx="7988497" cy="5900885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012160" y="501317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Diagramma E / R Repository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416543" y="303364"/>
            <a:ext cx="6387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….osserviamone, con qualche sospiro, il diagramma E/R</a:t>
            </a:r>
          </a:p>
        </p:txBody>
      </p:sp>
    </p:spTree>
    <p:extLst>
      <p:ext uri="{BB962C8B-B14F-4D97-AF65-F5344CB8AC3E}">
        <p14:creationId xmlns:p14="http://schemas.microsoft.com/office/powerpoint/2010/main" val="185517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1837791"/>
              </p:ext>
            </p:extLst>
          </p:nvPr>
        </p:nvGraphicFramePr>
        <p:xfrm>
          <a:off x="467544" y="552450"/>
          <a:ext cx="4104456" cy="586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0" name="Acrobat Document" r:id="rId3" imgW="4533723" imgH="6415694" progId="AcroExch.Document.DC">
                  <p:embed/>
                </p:oleObj>
              </mc:Choice>
              <mc:Fallback>
                <p:oleObj name="Acrobat Document" r:id="rId3" imgW="4533723" imgH="641569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7544" y="552450"/>
                        <a:ext cx="4104456" cy="5862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0213139"/>
              </p:ext>
            </p:extLst>
          </p:nvPr>
        </p:nvGraphicFramePr>
        <p:xfrm>
          <a:off x="4716016" y="458490"/>
          <a:ext cx="4104456" cy="6047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1" name="Acrobat Document" r:id="rId5" imgW="4533723" imgH="6415694" progId="AcroExch.Document.DC">
                  <p:embed/>
                </p:oleObj>
              </mc:Choice>
              <mc:Fallback>
                <p:oleObj name="Acrobat Document" r:id="rId5" imgW="4533723" imgH="641569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16016" y="458490"/>
                        <a:ext cx="4104456" cy="60477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asellaDiTesto 8"/>
          <p:cNvSpPr txBox="1"/>
          <p:nvPr/>
        </p:nvSpPr>
        <p:spPr>
          <a:xfrm>
            <a:off x="1406134" y="432729"/>
            <a:ext cx="6387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….e con …»  volontà ferrea « …leggiamoci il santo IHE</a:t>
            </a:r>
          </a:p>
        </p:txBody>
      </p:sp>
    </p:spTree>
    <p:extLst>
      <p:ext uri="{BB962C8B-B14F-4D97-AF65-F5344CB8AC3E}">
        <p14:creationId xmlns:p14="http://schemas.microsoft.com/office/powerpoint/2010/main" val="3753283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5242957"/>
              </p:ext>
            </p:extLst>
          </p:nvPr>
        </p:nvGraphicFramePr>
        <p:xfrm>
          <a:off x="1331640" y="404664"/>
          <a:ext cx="6408711" cy="6120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5" name="Acrobat Document" r:id="rId3" imgW="4533723" imgH="6415694" progId="AcroExch.Document.DC">
                  <p:embed/>
                </p:oleObj>
              </mc:Choice>
              <mc:Fallback>
                <p:oleObj name="Acrobat Document" r:id="rId3" imgW="4533723" imgH="641569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31640" y="404664"/>
                        <a:ext cx="6408711" cy="61206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1187624" y="6218785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Vai RACCOLTA TECNICA  – IHE – </a:t>
            </a:r>
            <a:r>
              <a:rPr lang="it-IT" dirty="0" err="1"/>
              <a:t>vol</a:t>
            </a:r>
            <a:r>
              <a:rPr lang="it-IT" dirty="0"/>
              <a:t> 1 -</a:t>
            </a:r>
            <a:r>
              <a:rPr lang="it-IT" dirty="0" err="1"/>
              <a:t>pg</a:t>
            </a:r>
            <a:r>
              <a:rPr lang="it-IT" dirty="0"/>
              <a:t>. 82-111 e </a:t>
            </a:r>
            <a:r>
              <a:rPr lang="it-IT" dirty="0" err="1"/>
              <a:t>vol</a:t>
            </a:r>
            <a:r>
              <a:rPr lang="it-IT" dirty="0"/>
              <a:t> 2 </a:t>
            </a:r>
            <a:r>
              <a:rPr lang="it-IT" dirty="0" err="1"/>
              <a:t>pg</a:t>
            </a:r>
            <a:r>
              <a:rPr lang="it-IT" dirty="0"/>
              <a:t> 145 -163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388333" y="404664"/>
            <a:ext cx="6387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….lo standard ITI -41-42-43  ed il 18</a:t>
            </a:r>
          </a:p>
        </p:txBody>
      </p:sp>
    </p:spTree>
    <p:extLst>
      <p:ext uri="{BB962C8B-B14F-4D97-AF65-F5344CB8AC3E}">
        <p14:creationId xmlns:p14="http://schemas.microsoft.com/office/powerpoint/2010/main" val="4262893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1988944"/>
              </p:ext>
            </p:extLst>
          </p:nvPr>
        </p:nvGraphicFramePr>
        <p:xfrm>
          <a:off x="1187624" y="446698"/>
          <a:ext cx="7309321" cy="5767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1" name="Acrobat Document" r:id="rId3" imgW="4533723" imgH="6415694" progId="AcroExch.Document.DC">
                  <p:embed/>
                </p:oleObj>
              </mc:Choice>
              <mc:Fallback>
                <p:oleObj name="Acrobat Document" r:id="rId3" imgW="4533723" imgH="641569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87624" y="446698"/>
                        <a:ext cx="7309321" cy="5767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asellaDiTesto 7"/>
          <p:cNvSpPr txBox="1"/>
          <p:nvPr/>
        </p:nvSpPr>
        <p:spPr>
          <a:xfrm>
            <a:off x="1370568" y="430267"/>
            <a:ext cx="6387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….e facciamoci del male con il DSUB</a:t>
            </a:r>
          </a:p>
        </p:txBody>
      </p:sp>
    </p:spTree>
    <p:extLst>
      <p:ext uri="{BB962C8B-B14F-4D97-AF65-F5344CB8AC3E}">
        <p14:creationId xmlns:p14="http://schemas.microsoft.com/office/powerpoint/2010/main" val="27558141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asellaDiTesto 1"/>
          <p:cNvSpPr txBox="1"/>
          <p:nvPr/>
        </p:nvSpPr>
        <p:spPr>
          <a:xfrm>
            <a:off x="755576" y="352731"/>
            <a:ext cx="788099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…</a:t>
            </a:r>
            <a:r>
              <a:rPr lang="it-IT" sz="4000" b="1" dirty="0">
                <a:latin typeface="Kunstler Script" panose="030304020206070D0D06" pitchFamily="66" charset="0"/>
              </a:rPr>
              <a:t>e ora un </a:t>
            </a:r>
            <a:r>
              <a:rPr lang="it-IT" sz="4000" b="1" dirty="0" err="1">
                <a:latin typeface="Kunstler Script" panose="030304020206070D0D06" pitchFamily="66" charset="0"/>
              </a:rPr>
              <a:t>pò</a:t>
            </a:r>
            <a:r>
              <a:rPr lang="it-IT" sz="4000" b="1" dirty="0">
                <a:latin typeface="Kunstler Script" panose="030304020206070D0D06" pitchFamily="66" charset="0"/>
              </a:rPr>
              <a:t> di ….scarabocchi , sani , miei    1</a:t>
            </a:r>
          </a:p>
          <a:p>
            <a:pPr algn="ctr"/>
            <a:endParaRPr lang="it-IT" dirty="0"/>
          </a:p>
        </p:txBody>
      </p:sp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0828981"/>
              </p:ext>
            </p:extLst>
          </p:nvPr>
        </p:nvGraphicFramePr>
        <p:xfrm>
          <a:off x="2297274" y="1021485"/>
          <a:ext cx="4533900" cy="5315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3" name="Acrobat Document" r:id="rId3" imgW="4533723" imgH="6415694" progId="AcroExch.Document.DC">
                  <p:embed/>
                </p:oleObj>
              </mc:Choice>
              <mc:Fallback>
                <p:oleObj name="Acrobat Document" r:id="rId3" imgW="4533723" imgH="641569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97274" y="1021485"/>
                        <a:ext cx="4533900" cy="5315220"/>
                      </a:xfrm>
                      <a:prstGeom prst="rect">
                        <a:avLst/>
                      </a:prstGeom>
                      <a:ln w="25400">
                        <a:solidFill>
                          <a:schemeClr val="accent1">
                            <a:shade val="95000"/>
                            <a:satMod val="10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1525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asellaDiTesto 1"/>
          <p:cNvSpPr txBox="1"/>
          <p:nvPr/>
        </p:nvSpPr>
        <p:spPr>
          <a:xfrm>
            <a:off x="1043608" y="189344"/>
            <a:ext cx="788099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…</a:t>
            </a:r>
            <a:r>
              <a:rPr lang="it-IT" sz="4000" b="1" dirty="0">
                <a:latin typeface="Kunstler Script" panose="030304020206070D0D06" pitchFamily="66" charset="0"/>
              </a:rPr>
              <a:t>e ora un </a:t>
            </a:r>
            <a:r>
              <a:rPr lang="it-IT" sz="4000" b="1" dirty="0" err="1">
                <a:latin typeface="Kunstler Script" panose="030304020206070D0D06" pitchFamily="66" charset="0"/>
              </a:rPr>
              <a:t>pò</a:t>
            </a:r>
            <a:r>
              <a:rPr lang="it-IT" sz="4000" b="1" dirty="0">
                <a:latin typeface="Kunstler Script" panose="030304020206070D0D06" pitchFamily="66" charset="0"/>
              </a:rPr>
              <a:t> di ….scarabocchi , sani , miei  2</a:t>
            </a:r>
          </a:p>
          <a:p>
            <a:pPr algn="ctr"/>
            <a:endParaRPr lang="it-IT" dirty="0"/>
          </a:p>
        </p:txBody>
      </p:sp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1920912"/>
              </p:ext>
            </p:extLst>
          </p:nvPr>
        </p:nvGraphicFramePr>
        <p:xfrm>
          <a:off x="2123728" y="836711"/>
          <a:ext cx="5400600" cy="54999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7" name="Acrobat Document" r:id="rId3" imgW="4533723" imgH="6415694" progId="AcroExch.Document.DC">
                  <p:embed/>
                </p:oleObj>
              </mc:Choice>
              <mc:Fallback>
                <p:oleObj name="Acrobat Document" r:id="rId3" imgW="4533723" imgH="641569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3728" y="836711"/>
                        <a:ext cx="5400600" cy="5499994"/>
                      </a:xfrm>
                      <a:prstGeom prst="rect">
                        <a:avLst/>
                      </a:prstGeom>
                      <a:ln w="25400">
                        <a:solidFill>
                          <a:schemeClr val="accent1">
                            <a:shade val="95000"/>
                            <a:satMod val="10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5532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asellaDiTesto 1"/>
          <p:cNvSpPr txBox="1"/>
          <p:nvPr/>
        </p:nvSpPr>
        <p:spPr>
          <a:xfrm>
            <a:off x="1043608" y="189344"/>
            <a:ext cx="788099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…</a:t>
            </a:r>
            <a:r>
              <a:rPr lang="it-IT" sz="4000" b="1" dirty="0">
                <a:latin typeface="Kunstler Script" panose="030304020206070D0D06" pitchFamily="66" charset="0"/>
              </a:rPr>
              <a:t>e ora un </a:t>
            </a:r>
            <a:r>
              <a:rPr lang="it-IT" sz="4000" b="1" dirty="0" err="1">
                <a:latin typeface="Kunstler Script" panose="030304020206070D0D06" pitchFamily="66" charset="0"/>
              </a:rPr>
              <a:t>pò</a:t>
            </a:r>
            <a:r>
              <a:rPr lang="it-IT" sz="4000" b="1" dirty="0">
                <a:latin typeface="Kunstler Script" panose="030304020206070D0D06" pitchFamily="66" charset="0"/>
              </a:rPr>
              <a:t> di ….scarabocchi , sani , miei  3 </a:t>
            </a:r>
          </a:p>
          <a:p>
            <a:pPr algn="ctr"/>
            <a:endParaRPr lang="it-IT" dirty="0"/>
          </a:p>
        </p:txBody>
      </p:sp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1013170"/>
              </p:ext>
            </p:extLst>
          </p:nvPr>
        </p:nvGraphicFramePr>
        <p:xfrm>
          <a:off x="2051720" y="764704"/>
          <a:ext cx="5616624" cy="5688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1" name="Acrobat Document" r:id="rId3" imgW="4533723" imgH="6415694" progId="AcroExch.Document.DC">
                  <p:embed/>
                </p:oleObj>
              </mc:Choice>
              <mc:Fallback>
                <p:oleObj name="Acrobat Document" r:id="rId3" imgW="4533723" imgH="641569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51720" y="764704"/>
                        <a:ext cx="5616624" cy="5688632"/>
                      </a:xfrm>
                      <a:prstGeom prst="rect">
                        <a:avLst/>
                      </a:prstGeom>
                      <a:ln w="25400">
                        <a:solidFill>
                          <a:schemeClr val="accent1">
                            <a:shade val="95000"/>
                            <a:satMod val="10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325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asellaDiTesto 1"/>
          <p:cNvSpPr txBox="1"/>
          <p:nvPr/>
        </p:nvSpPr>
        <p:spPr>
          <a:xfrm>
            <a:off x="1043608" y="189344"/>
            <a:ext cx="788099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…</a:t>
            </a:r>
            <a:r>
              <a:rPr lang="it-IT" sz="4000" b="1" dirty="0">
                <a:latin typeface="Kunstler Script" panose="030304020206070D0D06" pitchFamily="66" charset="0"/>
              </a:rPr>
              <a:t>e ora un </a:t>
            </a:r>
            <a:r>
              <a:rPr lang="it-IT" sz="4000" b="1" dirty="0" err="1">
                <a:latin typeface="Kunstler Script" panose="030304020206070D0D06" pitchFamily="66" charset="0"/>
              </a:rPr>
              <a:t>pò</a:t>
            </a:r>
            <a:r>
              <a:rPr lang="it-IT" sz="4000" b="1" dirty="0">
                <a:latin typeface="Kunstler Script" panose="030304020206070D0D06" pitchFamily="66" charset="0"/>
              </a:rPr>
              <a:t> di ….scarabocchi , sani , miei  4 </a:t>
            </a:r>
          </a:p>
          <a:p>
            <a:pPr algn="ctr"/>
            <a:endParaRPr lang="it-IT" dirty="0"/>
          </a:p>
        </p:txBody>
      </p:sp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6477732"/>
              </p:ext>
            </p:extLst>
          </p:nvPr>
        </p:nvGraphicFramePr>
        <p:xfrm>
          <a:off x="2325266" y="908720"/>
          <a:ext cx="4983038" cy="5427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9" name="Acrobat Document" r:id="rId3" imgW="4533723" imgH="6415694" progId="AcroExch.Document.DC">
                  <p:embed/>
                </p:oleObj>
              </mc:Choice>
              <mc:Fallback>
                <p:oleObj name="Acrobat Document" r:id="rId3" imgW="4533723" imgH="641569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25266" y="908720"/>
                        <a:ext cx="4983038" cy="5427986"/>
                      </a:xfrm>
                      <a:prstGeom prst="rect">
                        <a:avLst/>
                      </a:prstGeom>
                      <a:ln w="25400">
                        <a:solidFill>
                          <a:schemeClr val="accent1">
                            <a:shade val="95000"/>
                            <a:satMod val="10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0469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Disco magnetico 37"/>
          <p:cNvSpPr/>
          <p:nvPr/>
        </p:nvSpPr>
        <p:spPr>
          <a:xfrm>
            <a:off x="2679700" y="5473023"/>
            <a:ext cx="953908" cy="1037314"/>
          </a:xfrm>
          <a:prstGeom prst="flowChartMagneticDisk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Disco magnetico 40"/>
          <p:cNvSpPr/>
          <p:nvPr/>
        </p:nvSpPr>
        <p:spPr>
          <a:xfrm>
            <a:off x="4573545" y="5510180"/>
            <a:ext cx="772285" cy="1037314"/>
          </a:xfrm>
          <a:prstGeom prst="flowChartMagneticDisk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Disco magnetico 39"/>
          <p:cNvSpPr/>
          <p:nvPr/>
        </p:nvSpPr>
        <p:spPr>
          <a:xfrm>
            <a:off x="6496778" y="5267651"/>
            <a:ext cx="984323" cy="1069468"/>
          </a:xfrm>
          <a:prstGeom prst="flowChartMagneticDisk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Disco magnetico 36"/>
          <p:cNvSpPr/>
          <p:nvPr/>
        </p:nvSpPr>
        <p:spPr>
          <a:xfrm>
            <a:off x="1040322" y="2101280"/>
            <a:ext cx="772285" cy="86409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Disco magnetico 35"/>
          <p:cNvSpPr/>
          <p:nvPr/>
        </p:nvSpPr>
        <p:spPr>
          <a:xfrm>
            <a:off x="6694842" y="2504995"/>
            <a:ext cx="1025817" cy="1196166"/>
          </a:xfrm>
          <a:prstGeom prst="flowChartMagneticDisk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Disco magnetico 14"/>
          <p:cNvSpPr/>
          <p:nvPr/>
        </p:nvSpPr>
        <p:spPr>
          <a:xfrm>
            <a:off x="1161521" y="3864341"/>
            <a:ext cx="984384" cy="994032"/>
          </a:xfrm>
          <a:prstGeom prst="flowChartMagneticDisk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Disco magnetico 24"/>
          <p:cNvSpPr/>
          <p:nvPr/>
        </p:nvSpPr>
        <p:spPr>
          <a:xfrm>
            <a:off x="2434520" y="1210009"/>
            <a:ext cx="920927" cy="1171372"/>
          </a:xfrm>
          <a:prstGeom prst="flowChartMagneticDisk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Disco magnetico 22"/>
          <p:cNvSpPr/>
          <p:nvPr/>
        </p:nvSpPr>
        <p:spPr>
          <a:xfrm>
            <a:off x="1481341" y="5256101"/>
            <a:ext cx="953179" cy="1081018"/>
          </a:xfrm>
          <a:prstGeom prst="flowChartMagneticDisk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Disco magnetico 1"/>
          <p:cNvSpPr/>
          <p:nvPr/>
        </p:nvSpPr>
        <p:spPr>
          <a:xfrm>
            <a:off x="1073766" y="2101280"/>
            <a:ext cx="892848" cy="86409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C:\Users\giancarlo.rizzotto\Pictures\IMM_LONDRA\infermieri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59" y="3197105"/>
            <a:ext cx="977949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ttangolo 18"/>
          <p:cNvSpPr/>
          <p:nvPr/>
        </p:nvSpPr>
        <p:spPr>
          <a:xfrm>
            <a:off x="1246139" y="4172298"/>
            <a:ext cx="60305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LIS</a:t>
            </a:r>
          </a:p>
        </p:txBody>
      </p:sp>
      <p:pic>
        <p:nvPicPr>
          <p:cNvPr id="1029" name="Picture 5" descr="C:\Users\giancarlo.rizzotto\Pictures\IMM_LONDRA\medico1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94" y="1268462"/>
            <a:ext cx="1022598" cy="105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giancarlo.rizzotto\Pictures\IMM_LONDRA\medico2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55" y="5137342"/>
            <a:ext cx="1076325" cy="95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giancarlo.rizzotto\Pictures\IMM_LONDRA\medico2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608" y="654810"/>
            <a:ext cx="1327716" cy="120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Disco magnetico 26"/>
          <p:cNvSpPr/>
          <p:nvPr/>
        </p:nvSpPr>
        <p:spPr>
          <a:xfrm>
            <a:off x="3817406" y="955175"/>
            <a:ext cx="933122" cy="1163972"/>
          </a:xfrm>
          <a:prstGeom prst="flowChartMagneticDisk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32" name="Picture 8" descr="C:\Users\giancarlo.rizzotto\Pictures\IMM_LONDRA\infermieri4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131" y="806344"/>
            <a:ext cx="832793" cy="83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giancarlo.rizzotto\Pictures\IMM_LONDRA\medico18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323" y="4858373"/>
            <a:ext cx="986571" cy="104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giancarlo.rizzotto\Pictures\IMM_LONDRA\medico10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225" y="5078980"/>
            <a:ext cx="1060975" cy="84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Disco magnetico 34"/>
          <p:cNvSpPr/>
          <p:nvPr/>
        </p:nvSpPr>
        <p:spPr>
          <a:xfrm>
            <a:off x="5648237" y="1385155"/>
            <a:ext cx="924794" cy="1054679"/>
          </a:xfrm>
          <a:prstGeom prst="flowChartMagneticDisk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Picture 2" descr="C:\Users\giancarlo.rizzotto\Pictures\IMM_LONDRA\medico22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095" y="1138444"/>
            <a:ext cx="893676" cy="79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ttangolo 38"/>
          <p:cNvSpPr/>
          <p:nvPr/>
        </p:nvSpPr>
        <p:spPr>
          <a:xfrm>
            <a:off x="1107630" y="2439834"/>
            <a:ext cx="65274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RIS</a:t>
            </a:r>
          </a:p>
        </p:txBody>
      </p:sp>
      <p:pic>
        <p:nvPicPr>
          <p:cNvPr id="1028" name="Picture 4" descr="C:\Users\giancarlo.rizzotto\Pictures\IMM_LONDRA\infermieri48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558" y="1860618"/>
            <a:ext cx="852686" cy="95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ttangolo 20"/>
          <p:cNvSpPr/>
          <p:nvPr/>
        </p:nvSpPr>
        <p:spPr>
          <a:xfrm>
            <a:off x="1552473" y="5730070"/>
            <a:ext cx="59343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AP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2894984" y="5905071"/>
            <a:ext cx="70564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ICU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2465604" y="1595927"/>
            <a:ext cx="80156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ADT</a:t>
            </a:r>
          </a:p>
        </p:txBody>
      </p:sp>
      <p:sp>
        <p:nvSpPr>
          <p:cNvPr id="28" name="Rettangolo 27"/>
          <p:cNvSpPr/>
          <p:nvPr/>
        </p:nvSpPr>
        <p:spPr>
          <a:xfrm>
            <a:off x="3986805" y="1534085"/>
            <a:ext cx="75212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EPR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4756567" y="5928972"/>
            <a:ext cx="11785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1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OPERATING</a:t>
            </a:r>
          </a:p>
          <a:p>
            <a:pPr algn="ctr"/>
            <a:r>
              <a:rPr lang="it-IT" sz="1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Room</a:t>
            </a:r>
          </a:p>
        </p:txBody>
      </p:sp>
      <p:sp>
        <p:nvSpPr>
          <p:cNvPr id="32" name="Rettangolo 31"/>
          <p:cNvSpPr/>
          <p:nvPr/>
        </p:nvSpPr>
        <p:spPr>
          <a:xfrm>
            <a:off x="6508113" y="2963054"/>
            <a:ext cx="122142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Therapy</a:t>
            </a:r>
            <a:endParaRPr lang="it-IT" sz="2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5515921" y="1935878"/>
            <a:ext cx="1117807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1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Emergency</a:t>
            </a:r>
          </a:p>
        </p:txBody>
      </p:sp>
      <p:pic>
        <p:nvPicPr>
          <p:cNvPr id="1027" name="Picture 3" descr="C:\Program Files\Microsoft Office\MEDIA\CAGCAT10\j0211949.wm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319" y="758111"/>
            <a:ext cx="906582" cy="69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Disco magnetico 45"/>
          <p:cNvSpPr/>
          <p:nvPr/>
        </p:nvSpPr>
        <p:spPr>
          <a:xfrm>
            <a:off x="6607742" y="3868009"/>
            <a:ext cx="1252445" cy="1131797"/>
          </a:xfrm>
          <a:prstGeom prst="flowChartMagneticDisk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ettangolo 29"/>
          <p:cNvSpPr/>
          <p:nvPr/>
        </p:nvSpPr>
        <p:spPr>
          <a:xfrm>
            <a:off x="6433594" y="4217764"/>
            <a:ext cx="129594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1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Booking</a:t>
            </a:r>
          </a:p>
          <a:p>
            <a:pPr algn="ctr"/>
            <a:r>
              <a:rPr lang="it-IT" sz="1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Centre</a:t>
            </a:r>
          </a:p>
        </p:txBody>
      </p:sp>
      <p:pic>
        <p:nvPicPr>
          <p:cNvPr id="14" name="Picture 2" descr="C:\Users\giancarlo.rizzotto\Pictures\IMM_LONDRA\organi_5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918" y="5137342"/>
            <a:ext cx="986367" cy="73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giancarlo.rizzotto\Pictures\IMM_LONDRA\medicine4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207" y="2815336"/>
            <a:ext cx="781050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ttangolo 32"/>
          <p:cNvSpPr/>
          <p:nvPr/>
        </p:nvSpPr>
        <p:spPr>
          <a:xfrm>
            <a:off x="6496778" y="5767227"/>
            <a:ext cx="64152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CIS</a:t>
            </a:r>
          </a:p>
        </p:txBody>
      </p:sp>
      <p:sp>
        <p:nvSpPr>
          <p:cNvPr id="45" name="Rettangolo 44"/>
          <p:cNvSpPr/>
          <p:nvPr/>
        </p:nvSpPr>
        <p:spPr>
          <a:xfrm>
            <a:off x="3478922" y="3178624"/>
            <a:ext cx="129594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1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Booking</a:t>
            </a:r>
          </a:p>
          <a:p>
            <a:pPr algn="ctr"/>
            <a:r>
              <a:rPr lang="it-IT" sz="1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Centre</a:t>
            </a:r>
          </a:p>
        </p:txBody>
      </p:sp>
      <p:pic>
        <p:nvPicPr>
          <p:cNvPr id="24" name="Picture 3" descr="C:\Users\giancarlo.rizzotto\Pictures\IMM_LONDRA\infermieri44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855" y="3864341"/>
            <a:ext cx="958593" cy="93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72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3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3728E-6 L 0.04809 0.1591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79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0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2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2183E-6 L -0.02361 0.115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1" y="5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0"/>
                            </p:stCondLst>
                            <p:childTnLst>
                              <p:par>
                                <p:cTn id="26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0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3000" fill="hold"/>
                                        <p:tgtEl>
                                          <p:spTgt spid="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00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3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0"/>
                            </p:stCondLst>
                            <p:childTnLst>
                              <p:par>
                                <p:cTn id="35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000"/>
                            </p:stCondLst>
                            <p:childTnLst>
                              <p:par>
                                <p:cTn id="3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0"/>
                            </p:stCondLst>
                            <p:childTnLst>
                              <p:par>
                                <p:cTn id="4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3000" fill="hold"/>
                                        <p:tgtEl>
                                          <p:spTgt spid="1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3000"/>
                            </p:stCondLst>
                            <p:childTnLst>
                              <p:par>
                                <p:cTn id="4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3000" fill="hold"/>
                                        <p:tgtEl>
                                          <p:spTgt spid="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6000"/>
                            </p:stCondLst>
                            <p:childTnLst>
                              <p:par>
                                <p:cTn id="4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3000" fill="hold"/>
                                        <p:tgtEl>
                                          <p:spTgt spid="2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9000"/>
                            </p:stCondLst>
                            <p:childTnLst>
                              <p:par>
                                <p:cTn id="5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1.41536E-6 L -0.42795 -0.1001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-5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10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asellaDiTesto 2"/>
          <p:cNvSpPr txBox="1"/>
          <p:nvPr/>
        </p:nvSpPr>
        <p:spPr>
          <a:xfrm>
            <a:off x="1187624" y="692696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…..noi  TUTTI  abbiamo convissuto con questo PEZZO di (..storia) CARTA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600" y="1340768"/>
            <a:ext cx="6620799" cy="459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3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asellaDiTesto 2"/>
          <p:cNvSpPr txBox="1"/>
          <p:nvPr/>
        </p:nvSpPr>
        <p:spPr>
          <a:xfrm>
            <a:off x="1187624" y="692696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…..che si è TRASFORMATO  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10" y="1340768"/>
            <a:ext cx="8278380" cy="361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9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257679"/>
              </p:ext>
            </p:extLst>
          </p:nvPr>
        </p:nvGraphicFramePr>
        <p:xfrm>
          <a:off x="447505" y="552451"/>
          <a:ext cx="4533900" cy="59008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6" name="Acrobat Document" r:id="rId3" imgW="4533723" imgH="6415694" progId="AcroExch.Document.DC">
                  <p:embed/>
                </p:oleObj>
              </mc:Choice>
              <mc:Fallback>
                <p:oleObj name="Acrobat Document" r:id="rId3" imgW="4533723" imgH="641569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7505" y="552451"/>
                        <a:ext cx="4533900" cy="59008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819143"/>
              </p:ext>
            </p:extLst>
          </p:nvPr>
        </p:nvGraphicFramePr>
        <p:xfrm>
          <a:off x="4716016" y="552451"/>
          <a:ext cx="4104456" cy="5540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7" name="Acrobat Document" r:id="rId5" imgW="4533723" imgH="6415694" progId="AcroExch.Document.DC">
                  <p:embed/>
                </p:oleObj>
              </mc:Choice>
              <mc:Fallback>
                <p:oleObj name="Acrobat Document" r:id="rId5" imgW="4533723" imgH="641569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16016" y="552451"/>
                        <a:ext cx="4104456" cy="55408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asellaDiTesto 8"/>
          <p:cNvSpPr txBox="1"/>
          <p:nvPr/>
        </p:nvSpPr>
        <p:spPr>
          <a:xfrm>
            <a:off x="1388333" y="404664"/>
            <a:ext cx="6387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….e il nostro IHE (…IHE de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</a:rPr>
              <a:t>noartri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…)..il buon ARSENAL</a:t>
            </a:r>
          </a:p>
        </p:txBody>
      </p:sp>
    </p:spTree>
    <p:extLst>
      <p:ext uri="{BB962C8B-B14F-4D97-AF65-F5344CB8AC3E}">
        <p14:creationId xmlns:p14="http://schemas.microsoft.com/office/powerpoint/2010/main" val="1986462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4306599"/>
              </p:ext>
            </p:extLst>
          </p:nvPr>
        </p:nvGraphicFramePr>
        <p:xfrm>
          <a:off x="649014" y="552451"/>
          <a:ext cx="4533900" cy="5900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4" name="Acrobat Document" r:id="rId3" imgW="4533723" imgH="6415694" progId="AcroExch.Document.DC">
                  <p:embed/>
                </p:oleObj>
              </mc:Choice>
              <mc:Fallback>
                <p:oleObj name="Acrobat Document" r:id="rId3" imgW="4533723" imgH="641569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9014" y="552451"/>
                        <a:ext cx="4533900" cy="5900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5741553" y="2185676"/>
            <a:ext cx="2520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latin typeface="Kunstler Script" panose="030304020206070D0D06" pitchFamily="66" charset="0"/>
              </a:rPr>
              <a:t>ma ci son sempre i buoni</a:t>
            </a:r>
          </a:p>
          <a:p>
            <a:pPr algn="ctr"/>
            <a:r>
              <a:rPr lang="it-IT" sz="4400" b="1" dirty="0">
                <a:latin typeface="Kunstler Script" panose="030304020206070D0D06" pitchFamily="66" charset="0"/>
              </a:rPr>
              <a:t> scarabocchi </a:t>
            </a:r>
            <a:endParaRPr lang="it-IT" sz="4400" b="1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388333" y="404664"/>
            <a:ext cx="6387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….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</a:rPr>
              <a:t>referti,documenti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 sono pane del CDA2</a:t>
            </a:r>
          </a:p>
        </p:txBody>
      </p:sp>
    </p:spTree>
    <p:extLst>
      <p:ext uri="{BB962C8B-B14F-4D97-AF65-F5344CB8AC3E}">
        <p14:creationId xmlns:p14="http://schemas.microsoft.com/office/powerpoint/2010/main" val="1662149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7653333"/>
              </p:ext>
            </p:extLst>
          </p:nvPr>
        </p:nvGraphicFramePr>
        <p:xfrm>
          <a:off x="429858" y="552451"/>
          <a:ext cx="4286158" cy="5900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3" name="Acrobat Document" r:id="rId3" imgW="4533723" imgH="6415694" progId="AcroExch.Document.DC">
                  <p:embed/>
                </p:oleObj>
              </mc:Choice>
              <mc:Fallback>
                <p:oleObj name="Acrobat Document" r:id="rId3" imgW="4533723" imgH="641569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9858" y="552451"/>
                        <a:ext cx="4286158" cy="5900885"/>
                      </a:xfrm>
                      <a:prstGeom prst="rect">
                        <a:avLst/>
                      </a:prstGeom>
                      <a:ln w="25400">
                        <a:solidFill>
                          <a:schemeClr val="accent1">
                            <a:shade val="95000"/>
                            <a:satMod val="10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gget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9718017"/>
              </p:ext>
            </p:extLst>
          </p:nvPr>
        </p:nvGraphicFramePr>
        <p:xfrm>
          <a:off x="4827725" y="552452"/>
          <a:ext cx="3920740" cy="58889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4" name="Acrobat Document" r:id="rId5" imgW="4533723" imgH="6415694" progId="AcroExch.Document.DC">
                  <p:embed/>
                </p:oleObj>
              </mc:Choice>
              <mc:Fallback>
                <p:oleObj name="Acrobat Document" r:id="rId5" imgW="4533723" imgH="641569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27725" y="552452"/>
                        <a:ext cx="3920740" cy="5888918"/>
                      </a:xfrm>
                      <a:prstGeom prst="rect">
                        <a:avLst/>
                      </a:prstGeom>
                      <a:ln w="25400">
                        <a:solidFill>
                          <a:schemeClr val="accent1">
                            <a:shade val="95000"/>
                            <a:satMod val="10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74686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1999443"/>
              </p:ext>
            </p:extLst>
          </p:nvPr>
        </p:nvGraphicFramePr>
        <p:xfrm>
          <a:off x="404307" y="404664"/>
          <a:ext cx="4167694" cy="6090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6" name="Acrobat Document" r:id="rId3" imgW="4533723" imgH="6415694" progId="AcroExch.Document.DC">
                  <p:embed/>
                </p:oleObj>
              </mc:Choice>
              <mc:Fallback>
                <p:oleObj name="Acrobat Document" r:id="rId3" imgW="4533723" imgH="641569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4307" y="404664"/>
                        <a:ext cx="4167694" cy="6090248"/>
                      </a:xfrm>
                      <a:prstGeom prst="rect">
                        <a:avLst/>
                      </a:prstGeom>
                      <a:ln w="25400">
                        <a:solidFill>
                          <a:schemeClr val="accent1">
                            <a:shade val="95000"/>
                            <a:satMod val="10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688638"/>
              </p:ext>
            </p:extLst>
          </p:nvPr>
        </p:nvGraphicFramePr>
        <p:xfrm>
          <a:off x="4691112" y="404665"/>
          <a:ext cx="3985344" cy="6090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7" name="Acrobat Document" r:id="rId5" imgW="4533723" imgH="6415694" progId="AcroExch.Document.DC">
                  <p:embed/>
                </p:oleObj>
              </mc:Choice>
              <mc:Fallback>
                <p:oleObj name="Acrobat Document" r:id="rId5" imgW="4533723" imgH="641569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91112" y="404665"/>
                        <a:ext cx="3985344" cy="6090248"/>
                      </a:xfrm>
                      <a:prstGeom prst="rect">
                        <a:avLst/>
                      </a:prstGeom>
                      <a:ln w="25400">
                        <a:solidFill>
                          <a:schemeClr val="accent1">
                            <a:shade val="95000"/>
                            <a:satMod val="10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0440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8583622"/>
              </p:ext>
            </p:extLst>
          </p:nvPr>
        </p:nvGraphicFramePr>
        <p:xfrm>
          <a:off x="539552" y="393640"/>
          <a:ext cx="3960440" cy="60862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9" name="Acrobat Document" r:id="rId3" imgW="4533723" imgH="6415694" progId="AcroExch.Document.DC">
                  <p:embed/>
                </p:oleObj>
              </mc:Choice>
              <mc:Fallback>
                <p:oleObj name="Acrobat Document" r:id="rId3" imgW="4533723" imgH="641569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552" y="393640"/>
                        <a:ext cx="3960440" cy="6086298"/>
                      </a:xfrm>
                      <a:prstGeom prst="rect">
                        <a:avLst/>
                      </a:prstGeom>
                      <a:ln w="25400"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gget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3264584"/>
              </p:ext>
            </p:extLst>
          </p:nvPr>
        </p:nvGraphicFramePr>
        <p:xfrm>
          <a:off x="4680827" y="393640"/>
          <a:ext cx="3995629" cy="60862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0" name="Acrobat Document" r:id="rId5" imgW="4533723" imgH="6415694" progId="AcroExch.Document.DC">
                  <p:embed/>
                </p:oleObj>
              </mc:Choice>
              <mc:Fallback>
                <p:oleObj name="Acrobat Document" r:id="rId5" imgW="4533723" imgH="641569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80827" y="393640"/>
                        <a:ext cx="3995629" cy="6086297"/>
                      </a:xfrm>
                      <a:prstGeom prst="rect">
                        <a:avLst/>
                      </a:prstGeom>
                      <a:ln w="25400"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6726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11303"/>
            <a:ext cx="7920880" cy="552540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55576" y="5964281"/>
            <a:ext cx="8224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/>
              <a:t>…..ed INGRANDENDO la parte centrale ……</a:t>
            </a:r>
          </a:p>
        </p:txBody>
      </p:sp>
    </p:spTree>
    <p:extLst>
      <p:ext uri="{BB962C8B-B14F-4D97-AF65-F5344CB8AC3E}">
        <p14:creationId xmlns:p14="http://schemas.microsoft.com/office/powerpoint/2010/main" val="3135244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60" y="465042"/>
            <a:ext cx="8352928" cy="576063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15951" y="2132856"/>
            <a:ext cx="7988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…</a:t>
            </a:r>
            <a:r>
              <a:rPr lang="it-IT" sz="4800" b="1" dirty="0"/>
              <a:t>si ritrovano i concetti di.. </a:t>
            </a:r>
          </a:p>
        </p:txBody>
      </p:sp>
    </p:spTree>
    <p:extLst>
      <p:ext uri="{BB962C8B-B14F-4D97-AF65-F5344CB8AC3E}">
        <p14:creationId xmlns:p14="http://schemas.microsoft.com/office/powerpoint/2010/main" val="137013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9623427"/>
              </p:ext>
            </p:extLst>
          </p:nvPr>
        </p:nvGraphicFramePr>
        <p:xfrm>
          <a:off x="1331640" y="476089"/>
          <a:ext cx="6480720" cy="5860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4" name="Acrobat Document" r:id="rId3" imgW="4533723" imgH="6415694" progId="AcroExch.Document.DC">
                  <p:embed/>
                </p:oleObj>
              </mc:Choice>
              <mc:Fallback>
                <p:oleObj name="Acrobat Document" r:id="rId3" imgW="4533723" imgH="641569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31640" y="476089"/>
                        <a:ext cx="6480720" cy="5860034"/>
                      </a:xfrm>
                      <a:prstGeom prst="rect">
                        <a:avLst/>
                      </a:prstGeom>
                      <a:ln w="28575"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755576" y="6218785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Vedi UML </a:t>
            </a:r>
            <a:r>
              <a:rPr lang="it-IT" dirty="0" err="1"/>
              <a:t>Distilled</a:t>
            </a:r>
            <a:r>
              <a:rPr lang="it-IT" dirty="0"/>
              <a:t> 2nd Edition</a:t>
            </a:r>
          </a:p>
        </p:txBody>
      </p:sp>
    </p:spTree>
    <p:extLst>
      <p:ext uri="{BB962C8B-B14F-4D97-AF65-F5344CB8AC3E}">
        <p14:creationId xmlns:p14="http://schemas.microsoft.com/office/powerpoint/2010/main" val="311387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ttangolo 62"/>
          <p:cNvSpPr/>
          <p:nvPr/>
        </p:nvSpPr>
        <p:spPr>
          <a:xfrm>
            <a:off x="3548062" y="1484784"/>
            <a:ext cx="1952213" cy="42647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sellaDiTesto 21"/>
          <p:cNvSpPr txBox="1"/>
          <p:nvPr/>
        </p:nvSpPr>
        <p:spPr>
          <a:xfrm>
            <a:off x="7165767" y="392162"/>
            <a:ext cx="140615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000" b="1" i="1" dirty="0">
                <a:solidFill>
                  <a:schemeClr val="accent1">
                    <a:lumMod val="75000"/>
                  </a:schemeClr>
                </a:solidFill>
              </a:rPr>
              <a:t>Prima…</a:t>
            </a:r>
          </a:p>
        </p:txBody>
      </p:sp>
      <p:grpSp>
        <p:nvGrpSpPr>
          <p:cNvPr id="30" name="Gruppo 29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33" name="Connettore 1 32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1 33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34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35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Rettangolo 39"/>
          <p:cNvSpPr/>
          <p:nvPr/>
        </p:nvSpPr>
        <p:spPr>
          <a:xfrm>
            <a:off x="582593" y="1019419"/>
            <a:ext cx="1419793" cy="14506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2598" y="1030030"/>
            <a:ext cx="1419788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Rettangolo 43"/>
          <p:cNvSpPr/>
          <p:nvPr/>
        </p:nvSpPr>
        <p:spPr>
          <a:xfrm>
            <a:off x="582588" y="3098781"/>
            <a:ext cx="1419793" cy="14506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2598" y="3109392"/>
            <a:ext cx="1419788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Rettangolo 45"/>
          <p:cNvSpPr/>
          <p:nvPr/>
        </p:nvSpPr>
        <p:spPr>
          <a:xfrm>
            <a:off x="577742" y="5005783"/>
            <a:ext cx="1419793" cy="14506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2598" y="5000478"/>
            <a:ext cx="1419788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Freccia bidirezionale orizzontale 47"/>
          <p:cNvSpPr/>
          <p:nvPr/>
        </p:nvSpPr>
        <p:spPr>
          <a:xfrm>
            <a:off x="2339752" y="3287040"/>
            <a:ext cx="1080120" cy="683539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?</a:t>
            </a:r>
          </a:p>
        </p:txBody>
      </p:sp>
      <p:sp>
        <p:nvSpPr>
          <p:cNvPr id="49" name="Freccia bidirezionale orizzontale 48"/>
          <p:cNvSpPr/>
          <p:nvPr/>
        </p:nvSpPr>
        <p:spPr>
          <a:xfrm rot="5400000">
            <a:off x="814600" y="2502481"/>
            <a:ext cx="946074" cy="490619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?</a:t>
            </a:r>
          </a:p>
        </p:txBody>
      </p:sp>
      <p:sp>
        <p:nvSpPr>
          <p:cNvPr id="50" name="Freccia bidirezionale orizzontale 49"/>
          <p:cNvSpPr/>
          <p:nvPr/>
        </p:nvSpPr>
        <p:spPr>
          <a:xfrm rot="5400000">
            <a:off x="863705" y="4547843"/>
            <a:ext cx="856098" cy="490619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?</a:t>
            </a:r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8062" y="1484784"/>
            <a:ext cx="1952213" cy="19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8062" y="3769537"/>
            <a:ext cx="1952213" cy="19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" name="Freccia bidirezionale orizzontale 63"/>
          <p:cNvSpPr/>
          <p:nvPr/>
        </p:nvSpPr>
        <p:spPr>
          <a:xfrm>
            <a:off x="5724128" y="3256203"/>
            <a:ext cx="1080120" cy="683539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?</a:t>
            </a:r>
          </a:p>
        </p:txBody>
      </p:sp>
      <p:sp>
        <p:nvSpPr>
          <p:cNvPr id="28" name="CasellaDiTesto 27"/>
          <p:cNvSpPr txBox="1"/>
          <p:nvPr/>
        </p:nvSpPr>
        <p:spPr>
          <a:xfrm>
            <a:off x="3992021" y="2274753"/>
            <a:ext cx="1064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MedTrak</a:t>
            </a:r>
            <a:endParaRPr lang="it-IT" b="1" dirty="0"/>
          </a:p>
        </p:txBody>
      </p:sp>
      <p:sp>
        <p:nvSpPr>
          <p:cNvPr id="65" name="CasellaDiTesto 64"/>
          <p:cNvSpPr txBox="1"/>
          <p:nvPr/>
        </p:nvSpPr>
        <p:spPr>
          <a:xfrm>
            <a:off x="927597" y="1554753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L I S</a:t>
            </a:r>
          </a:p>
        </p:txBody>
      </p:sp>
      <p:sp>
        <p:nvSpPr>
          <p:cNvPr id="66" name="CasellaDiTesto 65"/>
          <p:cNvSpPr txBox="1"/>
          <p:nvPr/>
        </p:nvSpPr>
        <p:spPr>
          <a:xfrm>
            <a:off x="927597" y="362881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R I S</a:t>
            </a:r>
          </a:p>
        </p:txBody>
      </p:sp>
      <p:sp>
        <p:nvSpPr>
          <p:cNvPr id="67" name="CasellaDiTesto 66"/>
          <p:cNvSpPr txBox="1"/>
          <p:nvPr/>
        </p:nvSpPr>
        <p:spPr>
          <a:xfrm>
            <a:off x="927597" y="553581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C I S</a:t>
            </a:r>
          </a:p>
        </p:txBody>
      </p:sp>
      <p:sp>
        <p:nvSpPr>
          <p:cNvPr id="84" name="Rettangolo 83"/>
          <p:cNvSpPr/>
          <p:nvPr/>
        </p:nvSpPr>
        <p:spPr>
          <a:xfrm>
            <a:off x="6948259" y="1112302"/>
            <a:ext cx="1419793" cy="14506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8264" y="1122913"/>
            <a:ext cx="1419788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CasellaDiTesto 85"/>
          <p:cNvSpPr txBox="1"/>
          <p:nvPr/>
        </p:nvSpPr>
        <p:spPr>
          <a:xfrm>
            <a:off x="7293263" y="164763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I C U</a:t>
            </a:r>
          </a:p>
        </p:txBody>
      </p:sp>
      <p:sp>
        <p:nvSpPr>
          <p:cNvPr id="87" name="Rettangolo 86"/>
          <p:cNvSpPr/>
          <p:nvPr/>
        </p:nvSpPr>
        <p:spPr>
          <a:xfrm>
            <a:off x="6943399" y="3210215"/>
            <a:ext cx="1419793" cy="14506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3409" y="3220826"/>
            <a:ext cx="1419788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" name="CasellaDiTesto 88"/>
          <p:cNvSpPr txBox="1"/>
          <p:nvPr/>
        </p:nvSpPr>
        <p:spPr>
          <a:xfrm>
            <a:off x="7288408" y="374024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A P</a:t>
            </a:r>
          </a:p>
        </p:txBody>
      </p:sp>
      <p:sp>
        <p:nvSpPr>
          <p:cNvPr id="90" name="Rettangolo 89"/>
          <p:cNvSpPr/>
          <p:nvPr/>
        </p:nvSpPr>
        <p:spPr>
          <a:xfrm>
            <a:off x="6938553" y="5034842"/>
            <a:ext cx="1419793" cy="14506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3409" y="5029537"/>
            <a:ext cx="1419788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" name="CasellaDiTesto 91"/>
          <p:cNvSpPr txBox="1"/>
          <p:nvPr/>
        </p:nvSpPr>
        <p:spPr>
          <a:xfrm>
            <a:off x="7184789" y="5575482"/>
            <a:ext cx="883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Others</a:t>
            </a:r>
          </a:p>
        </p:txBody>
      </p:sp>
      <p:sp>
        <p:nvSpPr>
          <p:cNvPr id="93" name="CasellaDiTesto 92"/>
          <p:cNvSpPr txBox="1"/>
          <p:nvPr/>
        </p:nvSpPr>
        <p:spPr>
          <a:xfrm>
            <a:off x="3992021" y="4574871"/>
            <a:ext cx="1064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/>
              <a:t>TrakCare</a:t>
            </a:r>
            <a:endParaRPr lang="it-IT" b="1" dirty="0"/>
          </a:p>
          <a:p>
            <a:pPr algn="ctr"/>
            <a:r>
              <a:rPr lang="it-IT" b="1" dirty="0"/>
              <a:t>T69</a:t>
            </a:r>
          </a:p>
        </p:txBody>
      </p:sp>
      <p:sp>
        <p:nvSpPr>
          <p:cNvPr id="94" name="Freccia bidirezionale orizzontale 93"/>
          <p:cNvSpPr/>
          <p:nvPr/>
        </p:nvSpPr>
        <p:spPr>
          <a:xfrm rot="5400000">
            <a:off x="7244346" y="2627921"/>
            <a:ext cx="827622" cy="490619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?</a:t>
            </a:r>
          </a:p>
        </p:txBody>
      </p:sp>
      <p:sp>
        <p:nvSpPr>
          <p:cNvPr id="95" name="Freccia bidirezionale orizzontale 94"/>
          <p:cNvSpPr/>
          <p:nvPr/>
        </p:nvSpPr>
        <p:spPr>
          <a:xfrm rot="5400000">
            <a:off x="7230106" y="4547843"/>
            <a:ext cx="856099" cy="490619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7064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3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0"/>
                            </p:stCondLst>
                            <p:childTnLst>
                              <p:par>
                                <p:cTn id="60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000"/>
                            </p:stCondLst>
                            <p:childTnLst>
                              <p:par>
                                <p:cTn id="63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0"/>
                            </p:stCondLst>
                            <p:childTnLst>
                              <p:par>
                                <p:cTn id="7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000"/>
                            </p:stCondLst>
                            <p:childTnLst>
                              <p:par>
                                <p:cTn id="8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8000"/>
                            </p:stCondLst>
                            <p:childTnLst>
                              <p:par>
                                <p:cTn id="9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6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0"/>
                            </p:stCondLst>
                            <p:childTnLst>
                              <p:par>
                                <p:cTn id="98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1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2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250" autoRev="1" fill="remove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0" dur="250" autoRev="1" fill="remove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1" dur="250" autoRev="1" fill="remove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50" autoRev="1" fill="remove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4500"/>
                            </p:stCondLst>
                            <p:childTnLst>
                              <p:par>
                                <p:cTn id="1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9" dur="250" autoRev="1" fill="remove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0" dur="250" autoRev="1" fill="remove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1" dur="250" autoRev="1" fill="remove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250" autoRev="1" fill="remove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0"/>
                            </p:stCondLst>
                            <p:childTnLst>
                              <p:par>
                                <p:cTn id="124" presetID="6" presetClass="entr" presetSubtype="1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6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9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9000"/>
                            </p:stCondLst>
                            <p:childTnLst>
                              <p:par>
                                <p:cTn id="141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1000"/>
                            </p:stCondLst>
                            <p:childTnLst>
                              <p:par>
                                <p:cTn id="144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3000"/>
                            </p:stCondLst>
                            <p:childTnLst>
                              <p:par>
                                <p:cTn id="14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4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5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3500"/>
                            </p:stCondLst>
                            <p:childTnLst>
                              <p:par>
                                <p:cTn id="158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" dur="25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5" dur="25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6" dur="25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25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40" grpId="0" animBg="1"/>
      <p:bldP spid="44" grpId="0" animBg="1"/>
      <p:bldP spid="46" grpId="0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64" grpId="0" animBg="1"/>
      <p:bldP spid="64" grpId="1" animBg="1"/>
      <p:bldP spid="28" grpId="0"/>
      <p:bldP spid="65" grpId="0"/>
      <p:bldP spid="66" grpId="0"/>
      <p:bldP spid="67" grpId="0"/>
      <p:bldP spid="84" grpId="0" animBg="1"/>
      <p:bldP spid="86" grpId="0"/>
      <p:bldP spid="87" grpId="0" animBg="1"/>
      <p:bldP spid="89" grpId="0"/>
      <p:bldP spid="90" grpId="0" animBg="1"/>
      <p:bldP spid="92" grpId="0"/>
      <p:bldP spid="93" grpId="0"/>
      <p:bldP spid="94" grpId="0" animBg="1"/>
      <p:bldP spid="94" grpId="1" animBg="1"/>
      <p:bldP spid="95" grpId="0" animBg="1"/>
      <p:bldP spid="95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asellaDiTesto 2"/>
          <p:cNvSpPr txBox="1"/>
          <p:nvPr/>
        </p:nvSpPr>
        <p:spPr>
          <a:xfrm>
            <a:off x="755576" y="6218785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Vedi UML </a:t>
            </a:r>
            <a:r>
              <a:rPr lang="it-IT" dirty="0" err="1"/>
              <a:t>Distilled</a:t>
            </a:r>
            <a:r>
              <a:rPr lang="it-IT" dirty="0"/>
              <a:t> 2nd Edition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902" y="404664"/>
            <a:ext cx="6033882" cy="231439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720763"/>
            <a:ext cx="8280920" cy="3562241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2799647" y="898329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….RIASSUMENDO…..</a:t>
            </a:r>
          </a:p>
        </p:txBody>
      </p:sp>
    </p:spTree>
    <p:extLst>
      <p:ext uri="{BB962C8B-B14F-4D97-AF65-F5344CB8AC3E}">
        <p14:creationId xmlns:p14="http://schemas.microsoft.com/office/powerpoint/2010/main" val="957608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4" grpId="2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asellaDiTesto 13"/>
          <p:cNvSpPr txBox="1"/>
          <p:nvPr/>
        </p:nvSpPr>
        <p:spPr>
          <a:xfrm>
            <a:off x="2808142" y="552451"/>
            <a:ext cx="4500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….secondo queste considerazioni …..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08" y="1191334"/>
            <a:ext cx="7933107" cy="513632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55576" y="6218785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Vedi UML </a:t>
            </a:r>
            <a:r>
              <a:rPr lang="it-IT" dirty="0" err="1"/>
              <a:t>Distilled</a:t>
            </a:r>
            <a:r>
              <a:rPr lang="it-IT" dirty="0"/>
              <a:t> 2nd Edition</a:t>
            </a:r>
          </a:p>
        </p:txBody>
      </p:sp>
    </p:spTree>
    <p:extLst>
      <p:ext uri="{BB962C8B-B14F-4D97-AF65-F5344CB8AC3E}">
        <p14:creationId xmlns:p14="http://schemas.microsoft.com/office/powerpoint/2010/main" val="2869349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4" grpId="2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Disco magnetico 37"/>
          <p:cNvSpPr/>
          <p:nvPr/>
        </p:nvSpPr>
        <p:spPr>
          <a:xfrm>
            <a:off x="2679700" y="5473023"/>
            <a:ext cx="953908" cy="1037314"/>
          </a:xfrm>
          <a:prstGeom prst="flowChartMagneticDisk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Disco magnetico 40"/>
          <p:cNvSpPr/>
          <p:nvPr/>
        </p:nvSpPr>
        <p:spPr>
          <a:xfrm>
            <a:off x="4573545" y="5510180"/>
            <a:ext cx="772285" cy="1037314"/>
          </a:xfrm>
          <a:prstGeom prst="flowChartMagneticDisk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Disco magnetico 39"/>
          <p:cNvSpPr/>
          <p:nvPr/>
        </p:nvSpPr>
        <p:spPr>
          <a:xfrm>
            <a:off x="6496778" y="5267651"/>
            <a:ext cx="984323" cy="1069468"/>
          </a:xfrm>
          <a:prstGeom prst="flowChartMagneticDisk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Disco magnetico 36"/>
          <p:cNvSpPr/>
          <p:nvPr/>
        </p:nvSpPr>
        <p:spPr>
          <a:xfrm>
            <a:off x="1040322" y="2101280"/>
            <a:ext cx="772285" cy="86409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Disco magnetico 35"/>
          <p:cNvSpPr/>
          <p:nvPr/>
        </p:nvSpPr>
        <p:spPr>
          <a:xfrm>
            <a:off x="6694842" y="2504995"/>
            <a:ext cx="1025817" cy="1196166"/>
          </a:xfrm>
          <a:prstGeom prst="flowChartMagneticDisk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Disco magnetico 14"/>
          <p:cNvSpPr/>
          <p:nvPr/>
        </p:nvSpPr>
        <p:spPr>
          <a:xfrm>
            <a:off x="1161521" y="3864341"/>
            <a:ext cx="984384" cy="994032"/>
          </a:xfrm>
          <a:prstGeom prst="flowChartMagneticDisk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Disco magnetico 24"/>
          <p:cNvSpPr/>
          <p:nvPr/>
        </p:nvSpPr>
        <p:spPr>
          <a:xfrm>
            <a:off x="2434520" y="1210009"/>
            <a:ext cx="920927" cy="1171372"/>
          </a:xfrm>
          <a:prstGeom prst="flowChartMagneticDisk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Disco magnetico 22"/>
          <p:cNvSpPr/>
          <p:nvPr/>
        </p:nvSpPr>
        <p:spPr>
          <a:xfrm>
            <a:off x="1481341" y="5256101"/>
            <a:ext cx="953179" cy="1081018"/>
          </a:xfrm>
          <a:prstGeom prst="flowChartMagneticDisk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Disco magnetico 1"/>
          <p:cNvSpPr/>
          <p:nvPr/>
        </p:nvSpPr>
        <p:spPr>
          <a:xfrm>
            <a:off x="1061768" y="2119147"/>
            <a:ext cx="892848" cy="86409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C:\Users\giancarlo.rizzotto\Pictures\IMM_LONDRA\infermieri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59" y="3197105"/>
            <a:ext cx="977949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ttangolo 18"/>
          <p:cNvSpPr/>
          <p:nvPr/>
        </p:nvSpPr>
        <p:spPr>
          <a:xfrm>
            <a:off x="1246139" y="4172298"/>
            <a:ext cx="60305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LIS</a:t>
            </a:r>
          </a:p>
        </p:txBody>
      </p:sp>
      <p:pic>
        <p:nvPicPr>
          <p:cNvPr id="1029" name="Picture 5" descr="C:\Users\giancarlo.rizzotto\Pictures\IMM_LONDRA\medico1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94" y="1268462"/>
            <a:ext cx="1022598" cy="105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giancarlo.rizzotto\Pictures\IMM_LONDRA\medico2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55" y="5137342"/>
            <a:ext cx="1076325" cy="95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giancarlo.rizzotto\Pictures\IMM_LONDRA\medico2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614" y="654810"/>
            <a:ext cx="899773" cy="114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Disco magnetico 26"/>
          <p:cNvSpPr/>
          <p:nvPr/>
        </p:nvSpPr>
        <p:spPr>
          <a:xfrm>
            <a:off x="3817406" y="955175"/>
            <a:ext cx="933122" cy="1163972"/>
          </a:xfrm>
          <a:prstGeom prst="flowChartMagneticDisk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32" name="Picture 8" descr="C:\Users\giancarlo.rizzotto\Pictures\IMM_LONDRA\infermieri4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985" y="721637"/>
            <a:ext cx="832793" cy="83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giancarlo.rizzotto\Pictures\IMM_LONDRA\medico18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323" y="4858373"/>
            <a:ext cx="986571" cy="104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giancarlo.rizzotto\Pictures\IMM_LONDRA\medico10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225" y="5078980"/>
            <a:ext cx="1060975" cy="84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Disco magnetico 34"/>
          <p:cNvSpPr/>
          <p:nvPr/>
        </p:nvSpPr>
        <p:spPr>
          <a:xfrm>
            <a:off x="5648237" y="1385155"/>
            <a:ext cx="924794" cy="1054679"/>
          </a:xfrm>
          <a:prstGeom prst="flowChartMagneticDisk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Picture 2" descr="C:\Users\giancarlo.rizzotto\Pictures\IMM_LONDRA\medico22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095" y="1138444"/>
            <a:ext cx="893676" cy="79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ttangolo 38"/>
          <p:cNvSpPr/>
          <p:nvPr/>
        </p:nvSpPr>
        <p:spPr>
          <a:xfrm>
            <a:off x="1107630" y="2439834"/>
            <a:ext cx="65274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RIS</a:t>
            </a:r>
          </a:p>
        </p:txBody>
      </p:sp>
      <p:pic>
        <p:nvPicPr>
          <p:cNvPr id="1028" name="Picture 4" descr="C:\Users\giancarlo.rizzotto\Pictures\IMM_LONDRA\infermieri48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376" y="1795695"/>
            <a:ext cx="924322" cy="103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ttangolo 20"/>
          <p:cNvSpPr/>
          <p:nvPr/>
        </p:nvSpPr>
        <p:spPr>
          <a:xfrm>
            <a:off x="1552473" y="5730070"/>
            <a:ext cx="59343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AP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2894984" y="5905071"/>
            <a:ext cx="70564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ICU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2465604" y="1595927"/>
            <a:ext cx="80156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ADT</a:t>
            </a:r>
          </a:p>
        </p:txBody>
      </p:sp>
      <p:sp>
        <p:nvSpPr>
          <p:cNvPr id="28" name="Rettangolo 27"/>
          <p:cNvSpPr/>
          <p:nvPr/>
        </p:nvSpPr>
        <p:spPr>
          <a:xfrm>
            <a:off x="3986805" y="1534085"/>
            <a:ext cx="75212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EPR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4756567" y="5928972"/>
            <a:ext cx="11785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1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OPERATING</a:t>
            </a:r>
          </a:p>
          <a:p>
            <a:pPr algn="ctr"/>
            <a:r>
              <a:rPr lang="it-IT" sz="1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Room</a:t>
            </a:r>
          </a:p>
        </p:txBody>
      </p:sp>
      <p:sp>
        <p:nvSpPr>
          <p:cNvPr id="32" name="Rettangolo 31"/>
          <p:cNvSpPr/>
          <p:nvPr/>
        </p:nvSpPr>
        <p:spPr>
          <a:xfrm>
            <a:off x="6508113" y="2963054"/>
            <a:ext cx="122142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Therapy</a:t>
            </a:r>
            <a:endParaRPr lang="it-IT" sz="2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5515921" y="1935878"/>
            <a:ext cx="1117807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1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Emergency</a:t>
            </a:r>
          </a:p>
        </p:txBody>
      </p:sp>
      <p:pic>
        <p:nvPicPr>
          <p:cNvPr id="1027" name="Picture 3" descr="C:\Program Files\Microsoft Office\MEDIA\CAGCAT10\j0211949.wm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319" y="758111"/>
            <a:ext cx="906582" cy="69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Disco magnetico 45"/>
          <p:cNvSpPr/>
          <p:nvPr/>
        </p:nvSpPr>
        <p:spPr>
          <a:xfrm>
            <a:off x="6624253" y="3985987"/>
            <a:ext cx="1252445" cy="1010151"/>
          </a:xfrm>
          <a:prstGeom prst="flowChartMagneticDisk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" name="Picture 3" descr="C:\Users\giancarlo.rizzotto\Pictures\IMM_LONDRA\infermieri4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855" y="3864341"/>
            <a:ext cx="958593" cy="93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ttangolo 29"/>
          <p:cNvSpPr/>
          <p:nvPr/>
        </p:nvSpPr>
        <p:spPr>
          <a:xfrm>
            <a:off x="6551797" y="4352644"/>
            <a:ext cx="129594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1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Booking</a:t>
            </a:r>
          </a:p>
          <a:p>
            <a:pPr algn="ctr"/>
            <a:r>
              <a:rPr lang="it-IT" sz="1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Centre</a:t>
            </a:r>
          </a:p>
        </p:txBody>
      </p:sp>
      <p:pic>
        <p:nvPicPr>
          <p:cNvPr id="14" name="Picture 2" descr="C:\Users\giancarlo.rizzotto\Pictures\IMM_LONDRA\organi_5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918" y="5137342"/>
            <a:ext cx="986367" cy="73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giancarlo.rizzotto\Pictures\IMM_LONDRA\medicine4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285" y="2815336"/>
            <a:ext cx="781050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Disco magnetico 46"/>
          <p:cNvSpPr/>
          <p:nvPr/>
        </p:nvSpPr>
        <p:spPr>
          <a:xfrm>
            <a:off x="3162309" y="3193886"/>
            <a:ext cx="2565784" cy="836534"/>
          </a:xfrm>
          <a:prstGeom prst="flowChartMagneticDisk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circolare a sinistra 15"/>
          <p:cNvSpPr/>
          <p:nvPr/>
        </p:nvSpPr>
        <p:spPr>
          <a:xfrm rot="20489796">
            <a:off x="5049261" y="1711596"/>
            <a:ext cx="663171" cy="2294060"/>
          </a:xfrm>
          <a:prstGeom prst="curvedLeftArrow">
            <a:avLst>
              <a:gd name="adj1" fmla="val 25001"/>
              <a:gd name="adj2" fmla="val 155723"/>
              <a:gd name="adj3" fmla="val 294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9" name="Rettangolo 48"/>
          <p:cNvSpPr/>
          <p:nvPr/>
        </p:nvSpPr>
        <p:spPr>
          <a:xfrm>
            <a:off x="2999450" y="3525787"/>
            <a:ext cx="31537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8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CPOE-</a:t>
            </a:r>
            <a:r>
              <a:rPr lang="it-IT" sz="2800" b="1" dirty="0" err="1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sending</a:t>
            </a:r>
            <a:r>
              <a:rPr lang="it-IT" sz="28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it-IT" sz="2800" b="1" dirty="0" err="1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order</a:t>
            </a:r>
            <a:endParaRPr lang="it-IT" sz="28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0" name="Freccia circolare a destra 19"/>
          <p:cNvSpPr/>
          <p:nvPr/>
        </p:nvSpPr>
        <p:spPr>
          <a:xfrm rot="14822128" flipV="1">
            <a:off x="2447020" y="3502232"/>
            <a:ext cx="619713" cy="194778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51" name="Disco magnetico 50"/>
          <p:cNvSpPr/>
          <p:nvPr/>
        </p:nvSpPr>
        <p:spPr>
          <a:xfrm>
            <a:off x="3138397" y="2701444"/>
            <a:ext cx="2587770" cy="915683"/>
          </a:xfrm>
          <a:prstGeom prst="flowChartMagneticDisk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Rettangolo 51"/>
          <p:cNvSpPr/>
          <p:nvPr/>
        </p:nvSpPr>
        <p:spPr>
          <a:xfrm>
            <a:off x="3381343" y="3106997"/>
            <a:ext cx="222067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1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CPOE – </a:t>
            </a:r>
            <a:r>
              <a:rPr lang="it-IT" sz="1600" b="1" dirty="0" err="1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receiving</a:t>
            </a:r>
            <a:r>
              <a:rPr lang="it-IT" sz="1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it-IT" sz="1600" b="1" dirty="0" err="1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results</a:t>
            </a:r>
            <a:endParaRPr lang="it-IT" sz="16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3" name="Freccia circolare a sinistra 52"/>
          <p:cNvSpPr/>
          <p:nvPr/>
        </p:nvSpPr>
        <p:spPr>
          <a:xfrm rot="14897040">
            <a:off x="2425290" y="1984851"/>
            <a:ext cx="663171" cy="2294060"/>
          </a:xfrm>
          <a:prstGeom prst="curvedLeftArrow">
            <a:avLst>
              <a:gd name="adj1" fmla="val 25001"/>
              <a:gd name="adj2" fmla="val 155723"/>
              <a:gd name="adj3" fmla="val 349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54" name="Freccia circolare a destra 53"/>
          <p:cNvSpPr/>
          <p:nvPr/>
        </p:nvSpPr>
        <p:spPr>
          <a:xfrm rot="18707073" flipV="1">
            <a:off x="4378197" y="1754216"/>
            <a:ext cx="619713" cy="194778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3" name="Rettangolo 32"/>
          <p:cNvSpPr/>
          <p:nvPr/>
        </p:nvSpPr>
        <p:spPr>
          <a:xfrm>
            <a:off x="6496778" y="5767227"/>
            <a:ext cx="64152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CIS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179512" y="276225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Torniamo al « </a:t>
            </a:r>
            <a:r>
              <a:rPr lang="it-IT" b="1" dirty="0" err="1">
                <a:solidFill>
                  <a:schemeClr val="accent1">
                    <a:lumMod val="75000"/>
                  </a:schemeClr>
                </a:solidFill>
              </a:rPr>
              <a:t>Computerized</a:t>
            </a:r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accent1">
                    <a:lumMod val="75000"/>
                  </a:schemeClr>
                </a:solidFill>
              </a:rPr>
              <a:t>Physician</a:t>
            </a:r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 Order Entry « </a:t>
            </a:r>
          </a:p>
        </p:txBody>
      </p:sp>
    </p:spTree>
    <p:extLst>
      <p:ext uri="{BB962C8B-B14F-4D97-AF65-F5344CB8AC3E}">
        <p14:creationId xmlns:p14="http://schemas.microsoft.com/office/powerpoint/2010/main" val="130970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3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16" grpId="0" animBg="1"/>
      <p:bldP spid="16" grpId="1" animBg="1"/>
      <p:bldP spid="49" grpId="0"/>
      <p:bldP spid="20" grpId="0" animBg="1"/>
      <p:bldP spid="20" grpId="1" animBg="1"/>
      <p:bldP spid="51" grpId="0" animBg="1"/>
      <p:bldP spid="52" grpId="0"/>
      <p:bldP spid="53" grpId="0" animBg="1"/>
      <p:bldP spid="5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5137007"/>
              </p:ext>
            </p:extLst>
          </p:nvPr>
        </p:nvGraphicFramePr>
        <p:xfrm>
          <a:off x="307975" y="418876"/>
          <a:ext cx="4264025" cy="6034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8" name="Acrobat Document" r:id="rId3" imgW="4533723" imgH="6415694" progId="AcroExch.Document.DC">
                  <p:embed/>
                </p:oleObj>
              </mc:Choice>
              <mc:Fallback>
                <p:oleObj name="Acrobat Document" r:id="rId3" imgW="4533723" imgH="641569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7975" y="418876"/>
                        <a:ext cx="4264025" cy="60344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7902831"/>
              </p:ext>
            </p:extLst>
          </p:nvPr>
        </p:nvGraphicFramePr>
        <p:xfrm>
          <a:off x="4499992" y="276225"/>
          <a:ext cx="4176464" cy="61771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9" name="Acrobat Document" r:id="rId5" imgW="4533723" imgH="6415694" progId="AcroExch.Document.DC">
                  <p:embed/>
                </p:oleObj>
              </mc:Choice>
              <mc:Fallback>
                <p:oleObj name="Acrobat Document" r:id="rId5" imgW="4533723" imgH="641569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99992" y="276225"/>
                        <a:ext cx="4176464" cy="61771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1043608" y="6268670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Vai a HL7 – OE – MIRTH- GPI-ITS-DEDA-EXP 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1388333" y="404664"/>
            <a:ext cx="6387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….vediamo come se la cavano i nostri fornitori </a:t>
            </a:r>
          </a:p>
        </p:txBody>
      </p:sp>
    </p:spTree>
    <p:extLst>
      <p:ext uri="{BB962C8B-B14F-4D97-AF65-F5344CB8AC3E}">
        <p14:creationId xmlns:p14="http://schemas.microsoft.com/office/powerpoint/2010/main" val="1880498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8923238"/>
              </p:ext>
            </p:extLst>
          </p:nvPr>
        </p:nvGraphicFramePr>
        <p:xfrm>
          <a:off x="307975" y="552451"/>
          <a:ext cx="4533900" cy="60044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0" name="Acrobat Document" r:id="rId3" imgW="4533723" imgH="6415694" progId="AcroExch.Document.DC">
                  <p:embed/>
                </p:oleObj>
              </mc:Choice>
              <mc:Fallback>
                <p:oleObj name="Acrobat Document" r:id="rId3" imgW="4533723" imgH="641569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7975" y="552451"/>
                        <a:ext cx="4533900" cy="60044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gget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1021229"/>
              </p:ext>
            </p:extLst>
          </p:nvPr>
        </p:nvGraphicFramePr>
        <p:xfrm>
          <a:off x="4427984" y="410657"/>
          <a:ext cx="4392488" cy="6105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1" name="Acrobat Document" r:id="rId5" imgW="4533723" imgH="6415694" progId="AcroExch.Document.DC">
                  <p:embed/>
                </p:oleObj>
              </mc:Choice>
              <mc:Fallback>
                <p:oleObj name="Acrobat Document" r:id="rId5" imgW="4533723" imgH="641569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27984" y="410657"/>
                        <a:ext cx="4392488" cy="61057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1115616" y="6225575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Vai a HL7 – OE – MIRTH- GPI-ITS-DEDA-EXP 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157861" y="516427"/>
            <a:ext cx="3946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C’è da………. SBIZZARRIRSI</a:t>
            </a:r>
          </a:p>
        </p:txBody>
      </p:sp>
    </p:spTree>
    <p:extLst>
      <p:ext uri="{BB962C8B-B14F-4D97-AF65-F5344CB8AC3E}">
        <p14:creationId xmlns:p14="http://schemas.microsoft.com/office/powerpoint/2010/main" val="1471901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7034587"/>
              </p:ext>
            </p:extLst>
          </p:nvPr>
        </p:nvGraphicFramePr>
        <p:xfrm>
          <a:off x="457039" y="442912"/>
          <a:ext cx="4330985" cy="58937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92" name="Acrobat Document" r:id="rId3" imgW="4533723" imgH="6415694" progId="AcroExch.Document.DC">
                  <p:embed/>
                </p:oleObj>
              </mc:Choice>
              <mc:Fallback>
                <p:oleObj name="Acrobat Document" r:id="rId3" imgW="4533723" imgH="641569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039" y="442912"/>
                        <a:ext cx="4330985" cy="58937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4298623"/>
              </p:ext>
            </p:extLst>
          </p:nvPr>
        </p:nvGraphicFramePr>
        <p:xfrm>
          <a:off x="4644008" y="404664"/>
          <a:ext cx="4068961" cy="6048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93" name="Acrobat Document" r:id="rId5" imgW="4533723" imgH="6415694" progId="AcroExch.Document.DC">
                  <p:embed/>
                </p:oleObj>
              </mc:Choice>
              <mc:Fallback>
                <p:oleObj name="Acrobat Document" r:id="rId5" imgW="4533723" imgH="641569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44008" y="404664"/>
                        <a:ext cx="4068961" cy="60486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asellaDiTesto 13"/>
          <p:cNvSpPr txBox="1"/>
          <p:nvPr/>
        </p:nvSpPr>
        <p:spPr>
          <a:xfrm>
            <a:off x="1115616" y="6225575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Vai a HL7 – OE – MIRTH- GPI-ITS-DEDA-EXP 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1450352" y="2132856"/>
            <a:ext cx="6387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….o chi ricorre a moduli Open Source </a:t>
            </a:r>
          </a:p>
        </p:txBody>
      </p:sp>
    </p:spTree>
    <p:extLst>
      <p:ext uri="{BB962C8B-B14F-4D97-AF65-F5344CB8AC3E}">
        <p14:creationId xmlns:p14="http://schemas.microsoft.com/office/powerpoint/2010/main" val="2336026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337693"/>
              </p:ext>
            </p:extLst>
          </p:nvPr>
        </p:nvGraphicFramePr>
        <p:xfrm>
          <a:off x="467543" y="476671"/>
          <a:ext cx="4374331" cy="5860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5" name="Acrobat Document" r:id="rId3" imgW="4533723" imgH="6415694" progId="AcroExch.Document.DC">
                  <p:embed/>
                </p:oleObj>
              </mc:Choice>
              <mc:Fallback>
                <p:oleObj name="Acrobat Document" r:id="rId3" imgW="4533723" imgH="641569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7543" y="476671"/>
                        <a:ext cx="4374331" cy="58600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asellaDiTesto 13"/>
          <p:cNvSpPr txBox="1"/>
          <p:nvPr/>
        </p:nvSpPr>
        <p:spPr>
          <a:xfrm>
            <a:off x="1115616" y="6225575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Vai a HL7 – OE – MIRTH- GPI-ITS-DEDA-EXP </a:t>
            </a:r>
          </a:p>
        </p:txBody>
      </p:sp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5623035"/>
              </p:ext>
            </p:extLst>
          </p:nvPr>
        </p:nvGraphicFramePr>
        <p:xfrm>
          <a:off x="4302124" y="476671"/>
          <a:ext cx="4374333" cy="5860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6" name="Acrobat Document" r:id="rId5" imgW="4533723" imgH="6415694" progId="AcroExch.Document.DC">
                  <p:embed/>
                </p:oleObj>
              </mc:Choice>
              <mc:Fallback>
                <p:oleObj name="Acrobat Document" r:id="rId5" imgW="4533723" imgH="641569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02124" y="476671"/>
                        <a:ext cx="4374333" cy="58600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CasellaDiTesto 14"/>
          <p:cNvSpPr txBox="1"/>
          <p:nvPr/>
        </p:nvSpPr>
        <p:spPr>
          <a:xfrm>
            <a:off x="1378344" y="352396"/>
            <a:ext cx="6387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….e chi scomoda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</a:rPr>
              <a:t>specifche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 «lombarde» , il SISS</a:t>
            </a:r>
          </a:p>
        </p:txBody>
      </p:sp>
    </p:spTree>
    <p:extLst>
      <p:ext uri="{BB962C8B-B14F-4D97-AF65-F5344CB8AC3E}">
        <p14:creationId xmlns:p14="http://schemas.microsoft.com/office/powerpoint/2010/main" val="2586265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Disco magnetico 54"/>
          <p:cNvSpPr/>
          <p:nvPr/>
        </p:nvSpPr>
        <p:spPr>
          <a:xfrm>
            <a:off x="3113191" y="4117118"/>
            <a:ext cx="2671376" cy="836534"/>
          </a:xfrm>
          <a:prstGeom prst="flowChartMagneticDisk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7" name="Disco magnetico 46"/>
          <p:cNvSpPr/>
          <p:nvPr/>
        </p:nvSpPr>
        <p:spPr>
          <a:xfrm>
            <a:off x="3113191" y="3335764"/>
            <a:ext cx="2612976" cy="836534"/>
          </a:xfrm>
          <a:prstGeom prst="flowChartMagneticDisk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Disco magnetico 50"/>
          <p:cNvSpPr/>
          <p:nvPr/>
        </p:nvSpPr>
        <p:spPr>
          <a:xfrm>
            <a:off x="3138397" y="2459143"/>
            <a:ext cx="2587770" cy="915683"/>
          </a:xfrm>
          <a:prstGeom prst="flowChartMagneticDisk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Disco magnetico 37"/>
          <p:cNvSpPr/>
          <p:nvPr/>
        </p:nvSpPr>
        <p:spPr>
          <a:xfrm>
            <a:off x="2679700" y="5473023"/>
            <a:ext cx="953908" cy="1037314"/>
          </a:xfrm>
          <a:prstGeom prst="flowChartMagneticDisk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Disco magnetico 40"/>
          <p:cNvSpPr/>
          <p:nvPr/>
        </p:nvSpPr>
        <p:spPr>
          <a:xfrm>
            <a:off x="4573545" y="5510180"/>
            <a:ext cx="772285" cy="1037314"/>
          </a:xfrm>
          <a:prstGeom prst="flowChartMagneticDisk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Disco magnetico 39"/>
          <p:cNvSpPr/>
          <p:nvPr/>
        </p:nvSpPr>
        <p:spPr>
          <a:xfrm>
            <a:off x="6496778" y="5267651"/>
            <a:ext cx="984323" cy="1069468"/>
          </a:xfrm>
          <a:prstGeom prst="flowChartMagneticDisk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Disco magnetico 36"/>
          <p:cNvSpPr/>
          <p:nvPr/>
        </p:nvSpPr>
        <p:spPr>
          <a:xfrm>
            <a:off x="1040322" y="2101280"/>
            <a:ext cx="772285" cy="86409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Disco magnetico 35"/>
          <p:cNvSpPr/>
          <p:nvPr/>
        </p:nvSpPr>
        <p:spPr>
          <a:xfrm>
            <a:off x="6694842" y="2504995"/>
            <a:ext cx="1025817" cy="1196166"/>
          </a:xfrm>
          <a:prstGeom prst="flowChartMagneticDisk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Disco magnetico 14"/>
          <p:cNvSpPr/>
          <p:nvPr/>
        </p:nvSpPr>
        <p:spPr>
          <a:xfrm>
            <a:off x="1161521" y="3864341"/>
            <a:ext cx="984384" cy="994032"/>
          </a:xfrm>
          <a:prstGeom prst="flowChartMagneticDisk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Disco magnetico 24"/>
          <p:cNvSpPr/>
          <p:nvPr/>
        </p:nvSpPr>
        <p:spPr>
          <a:xfrm>
            <a:off x="2434520" y="1210009"/>
            <a:ext cx="920927" cy="1171372"/>
          </a:xfrm>
          <a:prstGeom prst="flowChartMagneticDisk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Disco magnetico 22"/>
          <p:cNvSpPr/>
          <p:nvPr/>
        </p:nvSpPr>
        <p:spPr>
          <a:xfrm>
            <a:off x="1481341" y="5256101"/>
            <a:ext cx="953179" cy="1081018"/>
          </a:xfrm>
          <a:prstGeom prst="flowChartMagneticDisk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Disco magnetico 1"/>
          <p:cNvSpPr/>
          <p:nvPr/>
        </p:nvSpPr>
        <p:spPr>
          <a:xfrm>
            <a:off x="1061768" y="2119147"/>
            <a:ext cx="892848" cy="86409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C:\Users\giancarlo.rizzotto\Pictures\IMM_LONDRA\infermieri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59" y="3197105"/>
            <a:ext cx="977949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ttangolo 18"/>
          <p:cNvSpPr/>
          <p:nvPr/>
        </p:nvSpPr>
        <p:spPr>
          <a:xfrm>
            <a:off x="1246139" y="4172298"/>
            <a:ext cx="60305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LIS</a:t>
            </a:r>
          </a:p>
        </p:txBody>
      </p:sp>
      <p:pic>
        <p:nvPicPr>
          <p:cNvPr id="1029" name="Picture 5" descr="C:\Users\giancarlo.rizzotto\Pictures\IMM_LONDRA\medico1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94" y="1268462"/>
            <a:ext cx="1022598" cy="105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giancarlo.rizzotto\Pictures\IMM_LONDRA\medico2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55" y="5137342"/>
            <a:ext cx="1076325" cy="95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giancarlo.rizzotto\Pictures\IMM_LONDRA\medico2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614" y="654810"/>
            <a:ext cx="899773" cy="114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Disco magnetico 26"/>
          <p:cNvSpPr/>
          <p:nvPr/>
        </p:nvSpPr>
        <p:spPr>
          <a:xfrm>
            <a:off x="3817406" y="955175"/>
            <a:ext cx="933122" cy="1163972"/>
          </a:xfrm>
          <a:prstGeom prst="flowChartMagneticDisk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32" name="Picture 8" descr="C:\Users\giancarlo.rizzotto\Pictures\IMM_LONDRA\infermieri4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894" y="758111"/>
            <a:ext cx="832793" cy="83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giancarlo.rizzotto\Pictures\IMM_LONDRA\medico18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170" y="4996138"/>
            <a:ext cx="986571" cy="104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giancarlo.rizzotto\Pictures\IMM_LONDRA\medico10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225" y="5078980"/>
            <a:ext cx="1060975" cy="84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Disco magnetico 34"/>
          <p:cNvSpPr/>
          <p:nvPr/>
        </p:nvSpPr>
        <p:spPr>
          <a:xfrm>
            <a:off x="5648237" y="1385155"/>
            <a:ext cx="924794" cy="1054679"/>
          </a:xfrm>
          <a:prstGeom prst="flowChartMagneticDisk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Picture 2" descr="C:\Users\giancarlo.rizzotto\Pictures\IMM_LONDRA\medico22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095" y="1138444"/>
            <a:ext cx="893676" cy="79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ttangolo 38"/>
          <p:cNvSpPr/>
          <p:nvPr/>
        </p:nvSpPr>
        <p:spPr>
          <a:xfrm>
            <a:off x="1107630" y="2439834"/>
            <a:ext cx="65274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RIS</a:t>
            </a:r>
          </a:p>
        </p:txBody>
      </p:sp>
      <p:pic>
        <p:nvPicPr>
          <p:cNvPr id="1028" name="Picture 4" descr="C:\Users\giancarlo.rizzotto\Pictures\IMM_LONDRA\infermieri48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376" y="1795695"/>
            <a:ext cx="924322" cy="103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ttangolo 20"/>
          <p:cNvSpPr/>
          <p:nvPr/>
        </p:nvSpPr>
        <p:spPr>
          <a:xfrm>
            <a:off x="1552473" y="5730070"/>
            <a:ext cx="59343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AP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2894984" y="5905071"/>
            <a:ext cx="70564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ICU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2465604" y="1595927"/>
            <a:ext cx="80156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ADT</a:t>
            </a:r>
          </a:p>
        </p:txBody>
      </p:sp>
      <p:sp>
        <p:nvSpPr>
          <p:cNvPr id="28" name="Rettangolo 27"/>
          <p:cNvSpPr/>
          <p:nvPr/>
        </p:nvSpPr>
        <p:spPr>
          <a:xfrm>
            <a:off x="3969171" y="1534085"/>
            <a:ext cx="78739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EHR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4756567" y="5928972"/>
            <a:ext cx="11785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1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OPERATING</a:t>
            </a:r>
          </a:p>
          <a:p>
            <a:pPr algn="ctr"/>
            <a:r>
              <a:rPr lang="it-IT" sz="1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Room</a:t>
            </a:r>
          </a:p>
        </p:txBody>
      </p:sp>
      <p:sp>
        <p:nvSpPr>
          <p:cNvPr id="33" name="Rettangolo 32"/>
          <p:cNvSpPr/>
          <p:nvPr/>
        </p:nvSpPr>
        <p:spPr>
          <a:xfrm>
            <a:off x="6496778" y="5767227"/>
            <a:ext cx="64152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CIS</a:t>
            </a:r>
          </a:p>
        </p:txBody>
      </p:sp>
      <p:sp>
        <p:nvSpPr>
          <p:cNvPr id="32" name="Rettangolo 31"/>
          <p:cNvSpPr/>
          <p:nvPr/>
        </p:nvSpPr>
        <p:spPr>
          <a:xfrm>
            <a:off x="6508113" y="2963054"/>
            <a:ext cx="122142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Therapy</a:t>
            </a:r>
            <a:endParaRPr lang="it-IT" sz="2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5515921" y="1935878"/>
            <a:ext cx="1117807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1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Emergency</a:t>
            </a:r>
          </a:p>
        </p:txBody>
      </p:sp>
      <p:pic>
        <p:nvPicPr>
          <p:cNvPr id="1027" name="Picture 3" descr="C:\Program Files\Microsoft Office\MEDIA\CAGCAT10\j0211949.wm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319" y="758111"/>
            <a:ext cx="906582" cy="69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Disco magnetico 45"/>
          <p:cNvSpPr/>
          <p:nvPr/>
        </p:nvSpPr>
        <p:spPr>
          <a:xfrm>
            <a:off x="6624253" y="3985987"/>
            <a:ext cx="1252445" cy="1010151"/>
          </a:xfrm>
          <a:prstGeom prst="flowChartMagneticDisk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" name="Picture 3" descr="C:\Users\giancarlo.rizzotto\Pictures\IMM_LONDRA\infermieri4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855" y="3864341"/>
            <a:ext cx="958593" cy="93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ttangolo 29"/>
          <p:cNvSpPr/>
          <p:nvPr/>
        </p:nvSpPr>
        <p:spPr>
          <a:xfrm>
            <a:off x="6551797" y="4352644"/>
            <a:ext cx="129594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1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Booking</a:t>
            </a:r>
          </a:p>
          <a:p>
            <a:pPr algn="ctr"/>
            <a:r>
              <a:rPr lang="it-IT" sz="1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Centre</a:t>
            </a:r>
          </a:p>
        </p:txBody>
      </p:sp>
      <p:pic>
        <p:nvPicPr>
          <p:cNvPr id="14" name="Picture 2" descr="C:\Users\giancarlo.rizzotto\Pictures\IMM_LONDRA\organi_5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918" y="5137342"/>
            <a:ext cx="986367" cy="73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giancarlo.rizzotto\Pictures\IMM_LONDRA\medicine4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285" y="2815336"/>
            <a:ext cx="781050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ettangolo 51"/>
          <p:cNvSpPr/>
          <p:nvPr/>
        </p:nvSpPr>
        <p:spPr>
          <a:xfrm>
            <a:off x="3493562" y="2790051"/>
            <a:ext cx="190327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1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XDS</a:t>
            </a:r>
          </a:p>
          <a:p>
            <a:pPr algn="ctr"/>
            <a:r>
              <a:rPr lang="it-IT" sz="1600" b="1" dirty="0" err="1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Registry</a:t>
            </a:r>
            <a:r>
              <a:rPr lang="it-IT" sz="1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- </a:t>
            </a:r>
            <a:r>
              <a:rPr lang="it-IT" sz="1600" b="1" dirty="0" err="1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repository</a:t>
            </a:r>
            <a:endParaRPr lang="it-IT" sz="16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9" name="Rettangolo 48"/>
          <p:cNvSpPr/>
          <p:nvPr/>
        </p:nvSpPr>
        <p:spPr>
          <a:xfrm>
            <a:off x="3633608" y="3525787"/>
            <a:ext cx="171222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8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CPOE</a:t>
            </a:r>
          </a:p>
        </p:txBody>
      </p:sp>
      <p:sp>
        <p:nvSpPr>
          <p:cNvPr id="56" name="Rettangolo 55"/>
          <p:cNvSpPr/>
          <p:nvPr/>
        </p:nvSpPr>
        <p:spPr>
          <a:xfrm>
            <a:off x="3667498" y="4414199"/>
            <a:ext cx="171222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8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MPI</a:t>
            </a:r>
          </a:p>
        </p:txBody>
      </p:sp>
      <p:sp>
        <p:nvSpPr>
          <p:cNvPr id="26" name="Disco magnetico 25"/>
          <p:cNvSpPr/>
          <p:nvPr/>
        </p:nvSpPr>
        <p:spPr>
          <a:xfrm>
            <a:off x="558492" y="1020880"/>
            <a:ext cx="7969596" cy="5196801"/>
          </a:xfrm>
          <a:prstGeom prst="flowChartMagneticDisk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16200000" scaled="0"/>
          </a:gradFill>
          <a:ln w="508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/>
          <p:cNvSpPr/>
          <p:nvPr/>
        </p:nvSpPr>
        <p:spPr>
          <a:xfrm>
            <a:off x="3840067" y="2967335"/>
            <a:ext cx="146386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EPR </a:t>
            </a:r>
          </a:p>
          <a:p>
            <a:pPr algn="ctr"/>
            <a:r>
              <a:rPr lang="it-IT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</a:t>
            </a:r>
          </a:p>
          <a:p>
            <a:pPr algn="ctr"/>
            <a:r>
              <a:rPr lang="it-IT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ERP</a:t>
            </a:r>
          </a:p>
        </p:txBody>
      </p:sp>
    </p:spTree>
    <p:extLst>
      <p:ext uri="{BB962C8B-B14F-4D97-AF65-F5344CB8AC3E}">
        <p14:creationId xmlns:p14="http://schemas.microsoft.com/office/powerpoint/2010/main" val="258695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7380312" y="397800"/>
            <a:ext cx="14259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i="1" dirty="0">
                <a:solidFill>
                  <a:schemeClr val="accent1">
                    <a:lumMod val="75000"/>
                  </a:schemeClr>
                </a:solidFill>
              </a:rPr>
              <a:t>… </a:t>
            </a:r>
            <a:r>
              <a:rPr lang="it-IT" sz="3000" b="1" i="1" dirty="0" err="1">
                <a:solidFill>
                  <a:schemeClr val="accent1">
                    <a:lumMod val="75000"/>
                  </a:schemeClr>
                </a:solidFill>
              </a:rPr>
              <a:t>after</a:t>
            </a:r>
            <a:endParaRPr lang="it-IT" sz="3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0" name="Gruppo 19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23" name="Connettore 1 22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23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24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25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33353" y="1228576"/>
            <a:ext cx="1738109" cy="1762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218718">
            <a:off x="3548062" y="525454"/>
            <a:ext cx="1738109" cy="1762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0071" y="1228575"/>
            <a:ext cx="1738109" cy="1762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7723" y="2348880"/>
            <a:ext cx="1738109" cy="1762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9934975">
            <a:off x="2085753" y="3240219"/>
            <a:ext cx="1738109" cy="1762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71462" y="4221088"/>
            <a:ext cx="1738109" cy="1762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263120">
            <a:off x="5220071" y="3109392"/>
            <a:ext cx="1738109" cy="1762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CasellaDiTesto 33"/>
          <p:cNvSpPr txBox="1"/>
          <p:nvPr/>
        </p:nvSpPr>
        <p:spPr>
          <a:xfrm>
            <a:off x="3850009" y="2948296"/>
            <a:ext cx="12535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EPR</a:t>
            </a:r>
            <a:endParaRPr lang="it-IT" sz="1400" dirty="0"/>
          </a:p>
          <a:p>
            <a:pPr algn="ctr"/>
            <a:r>
              <a:rPr lang="it-IT" sz="1400" b="1" dirty="0"/>
              <a:t>ERP</a:t>
            </a:r>
            <a:endParaRPr lang="it-IT" sz="2000" b="1" dirty="0"/>
          </a:p>
        </p:txBody>
      </p:sp>
      <p:sp>
        <p:nvSpPr>
          <p:cNvPr id="36" name="CasellaDiTesto 35"/>
          <p:cNvSpPr txBox="1"/>
          <p:nvPr/>
        </p:nvSpPr>
        <p:spPr>
          <a:xfrm>
            <a:off x="4057076" y="1227483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L I S</a:t>
            </a:r>
          </a:p>
        </p:txBody>
      </p:sp>
      <p:sp>
        <p:nvSpPr>
          <p:cNvPr id="37" name="CasellaDiTesto 36"/>
          <p:cNvSpPr txBox="1"/>
          <p:nvPr/>
        </p:nvSpPr>
        <p:spPr>
          <a:xfrm>
            <a:off x="2442367" y="194169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R I S</a:t>
            </a:r>
          </a:p>
        </p:txBody>
      </p:sp>
      <p:sp>
        <p:nvSpPr>
          <p:cNvPr id="38" name="CasellaDiTesto 37"/>
          <p:cNvSpPr txBox="1"/>
          <p:nvPr/>
        </p:nvSpPr>
        <p:spPr>
          <a:xfrm>
            <a:off x="4134627" y="4928013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C I S</a:t>
            </a:r>
          </a:p>
        </p:txBody>
      </p:sp>
      <p:sp>
        <p:nvSpPr>
          <p:cNvPr id="39" name="CasellaDiTesto 38"/>
          <p:cNvSpPr txBox="1"/>
          <p:nvPr/>
        </p:nvSpPr>
        <p:spPr>
          <a:xfrm>
            <a:off x="2576052" y="3927063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I C U</a:t>
            </a:r>
          </a:p>
        </p:txBody>
      </p:sp>
      <p:sp>
        <p:nvSpPr>
          <p:cNvPr id="40" name="CasellaDiTesto 39"/>
          <p:cNvSpPr txBox="1"/>
          <p:nvPr/>
        </p:nvSpPr>
        <p:spPr>
          <a:xfrm>
            <a:off x="5729085" y="380615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A P</a:t>
            </a:r>
          </a:p>
        </p:txBody>
      </p:sp>
      <p:sp>
        <p:nvSpPr>
          <p:cNvPr id="41" name="CasellaDiTesto 40"/>
          <p:cNvSpPr txBox="1"/>
          <p:nvPr/>
        </p:nvSpPr>
        <p:spPr>
          <a:xfrm>
            <a:off x="5657471" y="1925333"/>
            <a:ext cx="853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Others</a:t>
            </a:r>
          </a:p>
        </p:txBody>
      </p:sp>
      <p:sp>
        <p:nvSpPr>
          <p:cNvPr id="35" name="Disco magnetico 34"/>
          <p:cNvSpPr/>
          <p:nvPr/>
        </p:nvSpPr>
        <p:spPr>
          <a:xfrm>
            <a:off x="555718" y="755045"/>
            <a:ext cx="7969596" cy="5196801"/>
          </a:xfrm>
          <a:prstGeom prst="flowChartMagneticDisk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16200000" scaled="0"/>
          </a:gradFill>
          <a:ln w="508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Rettangolo 41"/>
          <p:cNvSpPr/>
          <p:nvPr/>
        </p:nvSpPr>
        <p:spPr>
          <a:xfrm>
            <a:off x="3758313" y="2967335"/>
            <a:ext cx="1627370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EPR</a:t>
            </a:r>
          </a:p>
          <a:p>
            <a:pPr algn="ctr"/>
            <a:r>
              <a:rPr lang="it-IT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</a:t>
            </a:r>
          </a:p>
          <a:p>
            <a:pPr algn="ctr"/>
            <a:r>
              <a:rPr lang="it-IT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ERP</a:t>
            </a:r>
            <a:r>
              <a:rPr lang="it-IT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endParaRPr lang="it-IT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496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000"/>
                            </p:stCondLst>
                            <p:childTnLst>
                              <p:par>
                                <p:cTn id="81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1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37" grpId="0"/>
      <p:bldP spid="38" grpId="0"/>
      <p:bldP spid="39" grpId="0"/>
      <p:bldP spid="40" grpId="0"/>
      <p:bldP spid="41" grpId="0"/>
      <p:bldP spid="35" grpId="0" animBg="1"/>
      <p:bldP spid="35" grpId="1" animBg="1"/>
      <p:bldP spid="4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6861735" y="290084"/>
            <a:ext cx="19504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000" b="1" i="1" dirty="0">
                <a:solidFill>
                  <a:schemeClr val="accent1">
                    <a:lumMod val="75000"/>
                  </a:schemeClr>
                </a:solidFill>
              </a:rPr>
              <a:t>Il progetto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667917" y="1355210"/>
            <a:ext cx="8008540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500" b="1" u="sng" dirty="0" err="1">
                <a:solidFill>
                  <a:schemeClr val="accent1">
                    <a:lumMod val="75000"/>
                  </a:schemeClr>
                </a:solidFill>
              </a:rPr>
              <a:t>Phase</a:t>
            </a:r>
            <a:r>
              <a:rPr lang="it-IT" sz="2500" b="1" u="sng" dirty="0">
                <a:solidFill>
                  <a:schemeClr val="accent1">
                    <a:lumMod val="75000"/>
                  </a:schemeClr>
                </a:solidFill>
              </a:rPr>
              <a:t> 1</a:t>
            </a:r>
            <a:r>
              <a:rPr lang="it-IT" u="sng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	</a:t>
            </a:r>
          </a:p>
          <a:p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		- ADT</a:t>
            </a:r>
          </a:p>
          <a:p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		- EHR</a:t>
            </a:r>
          </a:p>
          <a:p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		- EMERGENCY</a:t>
            </a:r>
          </a:p>
          <a:p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		- DRUG  THERAPY</a:t>
            </a:r>
          </a:p>
          <a:p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		- CPOE (VS LIS , RIS,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internal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advice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		-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Pediatric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Ward</a:t>
            </a:r>
            <a:endParaRPr lang="it-IT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it-IT" dirty="0"/>
          </a:p>
          <a:p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667916" y="3655184"/>
            <a:ext cx="5412572" cy="2139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500" b="1" u="sng" dirty="0" err="1">
                <a:solidFill>
                  <a:schemeClr val="accent1">
                    <a:lumMod val="75000"/>
                  </a:schemeClr>
                </a:solidFill>
              </a:rPr>
              <a:t>Phase</a:t>
            </a:r>
            <a:r>
              <a:rPr lang="it-IT" sz="2500" b="1" u="sng" dirty="0">
                <a:solidFill>
                  <a:schemeClr val="accent1">
                    <a:lumMod val="75000"/>
                  </a:schemeClr>
                </a:solidFill>
              </a:rPr>
              <a:t> 2	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	</a:t>
            </a:r>
          </a:p>
          <a:p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		- BOOKING CENTRE / CASH DESK</a:t>
            </a:r>
          </a:p>
          <a:p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		- OUTPATIENT CARE SERVICES</a:t>
            </a:r>
          </a:p>
          <a:p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		- E PRESCRIPTION </a:t>
            </a:r>
          </a:p>
          <a:p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		- CPOE (VS AP)</a:t>
            </a:r>
          </a:p>
          <a:p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		- OPERATING ROOM MANAGEMENT</a:t>
            </a:r>
          </a:p>
          <a:p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		- DRUG DISTRIBUTION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13819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Disco magnetico 37"/>
          <p:cNvSpPr/>
          <p:nvPr/>
        </p:nvSpPr>
        <p:spPr>
          <a:xfrm>
            <a:off x="2679700" y="5473023"/>
            <a:ext cx="953908" cy="1037314"/>
          </a:xfrm>
          <a:prstGeom prst="flowChartMagneticDisk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Disco magnetico 40"/>
          <p:cNvSpPr/>
          <p:nvPr/>
        </p:nvSpPr>
        <p:spPr>
          <a:xfrm>
            <a:off x="4573545" y="5510180"/>
            <a:ext cx="772285" cy="1037314"/>
          </a:xfrm>
          <a:prstGeom prst="flowChartMagneticDisk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Disco magnetico 39"/>
          <p:cNvSpPr/>
          <p:nvPr/>
        </p:nvSpPr>
        <p:spPr>
          <a:xfrm>
            <a:off x="6496778" y="5267651"/>
            <a:ext cx="984323" cy="1069468"/>
          </a:xfrm>
          <a:prstGeom prst="flowChartMagneticDisk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Disco magnetico 36"/>
          <p:cNvSpPr/>
          <p:nvPr/>
        </p:nvSpPr>
        <p:spPr>
          <a:xfrm>
            <a:off x="1040322" y="2101280"/>
            <a:ext cx="772285" cy="86409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Disco magnetico 35"/>
          <p:cNvSpPr/>
          <p:nvPr/>
        </p:nvSpPr>
        <p:spPr>
          <a:xfrm>
            <a:off x="6694842" y="2504995"/>
            <a:ext cx="1025817" cy="1196166"/>
          </a:xfrm>
          <a:prstGeom prst="flowChartMagneticDisk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Disco magnetico 14"/>
          <p:cNvSpPr/>
          <p:nvPr/>
        </p:nvSpPr>
        <p:spPr>
          <a:xfrm>
            <a:off x="1161521" y="3864341"/>
            <a:ext cx="984384" cy="994032"/>
          </a:xfrm>
          <a:prstGeom prst="flowChartMagneticDisk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Disco magnetico 24"/>
          <p:cNvSpPr/>
          <p:nvPr/>
        </p:nvSpPr>
        <p:spPr>
          <a:xfrm>
            <a:off x="2434520" y="1210009"/>
            <a:ext cx="920927" cy="1171372"/>
          </a:xfrm>
          <a:prstGeom prst="flowChartMagneticDisk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Disco magnetico 22"/>
          <p:cNvSpPr/>
          <p:nvPr/>
        </p:nvSpPr>
        <p:spPr>
          <a:xfrm>
            <a:off x="1481341" y="5256101"/>
            <a:ext cx="953179" cy="1081018"/>
          </a:xfrm>
          <a:prstGeom prst="flowChartMagneticDisk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Disco magnetico 1"/>
          <p:cNvSpPr/>
          <p:nvPr/>
        </p:nvSpPr>
        <p:spPr>
          <a:xfrm>
            <a:off x="1061768" y="2119147"/>
            <a:ext cx="892848" cy="86409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C:\Users\giancarlo.rizzotto\Pictures\IMM_LONDRA\infermieri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59" y="3197105"/>
            <a:ext cx="977949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ttangolo 18"/>
          <p:cNvSpPr/>
          <p:nvPr/>
        </p:nvSpPr>
        <p:spPr>
          <a:xfrm>
            <a:off x="1246139" y="4172298"/>
            <a:ext cx="60305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LIS</a:t>
            </a:r>
          </a:p>
        </p:txBody>
      </p:sp>
      <p:pic>
        <p:nvPicPr>
          <p:cNvPr id="1029" name="Picture 5" descr="C:\Users\giancarlo.rizzotto\Pictures\IMM_LONDRA\medico1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94" y="1268462"/>
            <a:ext cx="1022598" cy="105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giancarlo.rizzotto\Pictures\IMM_LONDRA\medico2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55" y="5137342"/>
            <a:ext cx="1076325" cy="95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giancarlo.rizzotto\Pictures\IMM_LONDRA\medico2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614" y="654810"/>
            <a:ext cx="899773" cy="114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Disco magnetico 26"/>
          <p:cNvSpPr/>
          <p:nvPr/>
        </p:nvSpPr>
        <p:spPr>
          <a:xfrm>
            <a:off x="3817406" y="955175"/>
            <a:ext cx="933122" cy="1163972"/>
          </a:xfrm>
          <a:prstGeom prst="flowChartMagneticDisk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32" name="Picture 8" descr="C:\Users\giancarlo.rizzotto\Pictures\IMM_LONDRA\infermieri4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894" y="758111"/>
            <a:ext cx="832793" cy="83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giancarlo.rizzotto\Pictures\IMM_LONDRA\medico18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323" y="4858373"/>
            <a:ext cx="986571" cy="104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giancarlo.rizzotto\Pictures\IMM_LONDRA\medico10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225" y="5078980"/>
            <a:ext cx="1060975" cy="84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Disco magnetico 34"/>
          <p:cNvSpPr/>
          <p:nvPr/>
        </p:nvSpPr>
        <p:spPr>
          <a:xfrm>
            <a:off x="5648237" y="1385155"/>
            <a:ext cx="924794" cy="1054679"/>
          </a:xfrm>
          <a:prstGeom prst="flowChartMagneticDisk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Picture 2" descr="C:\Users\giancarlo.rizzotto\Pictures\IMM_LONDRA\medico22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095" y="1138444"/>
            <a:ext cx="893676" cy="79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ttangolo 38"/>
          <p:cNvSpPr/>
          <p:nvPr/>
        </p:nvSpPr>
        <p:spPr>
          <a:xfrm>
            <a:off x="1107630" y="2439834"/>
            <a:ext cx="65274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RIS</a:t>
            </a:r>
          </a:p>
        </p:txBody>
      </p:sp>
      <p:pic>
        <p:nvPicPr>
          <p:cNvPr id="1028" name="Picture 4" descr="C:\Users\giancarlo.rizzotto\Pictures\IMM_LONDRA\infermieri48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376" y="1795695"/>
            <a:ext cx="924322" cy="103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ttangolo 20"/>
          <p:cNvSpPr/>
          <p:nvPr/>
        </p:nvSpPr>
        <p:spPr>
          <a:xfrm>
            <a:off x="1552473" y="5730070"/>
            <a:ext cx="59343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AP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2894984" y="5905071"/>
            <a:ext cx="70564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ICU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2465604" y="1595927"/>
            <a:ext cx="80156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ADT</a:t>
            </a:r>
          </a:p>
        </p:txBody>
      </p:sp>
      <p:sp>
        <p:nvSpPr>
          <p:cNvPr id="28" name="Rettangolo 27"/>
          <p:cNvSpPr/>
          <p:nvPr/>
        </p:nvSpPr>
        <p:spPr>
          <a:xfrm>
            <a:off x="3986805" y="1534085"/>
            <a:ext cx="75212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EPR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4756567" y="5928972"/>
            <a:ext cx="11785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1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OPERATING</a:t>
            </a:r>
          </a:p>
          <a:p>
            <a:pPr algn="ctr"/>
            <a:r>
              <a:rPr lang="it-IT" sz="1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Room</a:t>
            </a:r>
          </a:p>
        </p:txBody>
      </p:sp>
      <p:sp>
        <p:nvSpPr>
          <p:cNvPr id="32" name="Rettangolo 31"/>
          <p:cNvSpPr/>
          <p:nvPr/>
        </p:nvSpPr>
        <p:spPr>
          <a:xfrm>
            <a:off x="6508113" y="2963054"/>
            <a:ext cx="122142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Therapy</a:t>
            </a:r>
            <a:endParaRPr lang="it-IT" sz="2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5515921" y="1935878"/>
            <a:ext cx="1117807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1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Emergency</a:t>
            </a:r>
          </a:p>
        </p:txBody>
      </p:sp>
      <p:pic>
        <p:nvPicPr>
          <p:cNvPr id="1027" name="Picture 3" descr="C:\Program Files\Microsoft Office\MEDIA\CAGCAT10\j0211949.wm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319" y="758111"/>
            <a:ext cx="906582" cy="69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Disco magnetico 45"/>
          <p:cNvSpPr/>
          <p:nvPr/>
        </p:nvSpPr>
        <p:spPr>
          <a:xfrm>
            <a:off x="6624253" y="3985987"/>
            <a:ext cx="1252445" cy="1010151"/>
          </a:xfrm>
          <a:prstGeom prst="flowChartMagneticDisk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" name="Picture 3" descr="C:\Users\giancarlo.rizzotto\Pictures\IMM_LONDRA\infermieri4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855" y="3864341"/>
            <a:ext cx="958593" cy="93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ttangolo 29"/>
          <p:cNvSpPr/>
          <p:nvPr/>
        </p:nvSpPr>
        <p:spPr>
          <a:xfrm>
            <a:off x="6551797" y="4352644"/>
            <a:ext cx="129594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1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Booking</a:t>
            </a:r>
          </a:p>
          <a:p>
            <a:pPr algn="ctr"/>
            <a:r>
              <a:rPr lang="it-IT" sz="1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Centre</a:t>
            </a:r>
          </a:p>
        </p:txBody>
      </p:sp>
      <p:pic>
        <p:nvPicPr>
          <p:cNvPr id="14" name="Picture 2" descr="C:\Users\giancarlo.rizzotto\Pictures\IMM_LONDRA\organi_5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918" y="5137342"/>
            <a:ext cx="986367" cy="73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giancarlo.rizzotto\Pictures\IMM_LONDRA\medicine4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285" y="2815336"/>
            <a:ext cx="781050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Disco magnetico 46"/>
          <p:cNvSpPr/>
          <p:nvPr/>
        </p:nvSpPr>
        <p:spPr>
          <a:xfrm>
            <a:off x="3162309" y="3193886"/>
            <a:ext cx="2565784" cy="836534"/>
          </a:xfrm>
          <a:prstGeom prst="flowChartMagneticDisk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circolare a sinistra 15"/>
          <p:cNvSpPr/>
          <p:nvPr/>
        </p:nvSpPr>
        <p:spPr>
          <a:xfrm rot="7331373">
            <a:off x="5384718" y="3467427"/>
            <a:ext cx="663171" cy="2294060"/>
          </a:xfrm>
          <a:prstGeom prst="curvedLeftArrow">
            <a:avLst>
              <a:gd name="adj1" fmla="val 25001"/>
              <a:gd name="adj2" fmla="val 155723"/>
              <a:gd name="adj3" fmla="val 489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9" name="Rettangolo 48"/>
          <p:cNvSpPr/>
          <p:nvPr/>
        </p:nvSpPr>
        <p:spPr>
          <a:xfrm>
            <a:off x="3633608" y="3525787"/>
            <a:ext cx="171222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8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CPOE</a:t>
            </a:r>
          </a:p>
        </p:txBody>
      </p:sp>
      <p:sp>
        <p:nvSpPr>
          <p:cNvPr id="20" name="Freccia circolare a destra 19"/>
          <p:cNvSpPr/>
          <p:nvPr/>
        </p:nvSpPr>
        <p:spPr>
          <a:xfrm rot="14822128" flipV="1">
            <a:off x="2447020" y="3502232"/>
            <a:ext cx="619713" cy="194778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51" name="Disco magnetico 50"/>
          <p:cNvSpPr/>
          <p:nvPr/>
        </p:nvSpPr>
        <p:spPr>
          <a:xfrm>
            <a:off x="3138397" y="2701444"/>
            <a:ext cx="2587770" cy="915683"/>
          </a:xfrm>
          <a:prstGeom prst="flowChartMagneticDisk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Rettangolo 51"/>
          <p:cNvSpPr/>
          <p:nvPr/>
        </p:nvSpPr>
        <p:spPr>
          <a:xfrm>
            <a:off x="3493562" y="2986500"/>
            <a:ext cx="190327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1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XDS</a:t>
            </a:r>
          </a:p>
          <a:p>
            <a:pPr algn="ctr"/>
            <a:r>
              <a:rPr lang="it-IT" sz="1600" b="1" dirty="0" err="1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Registry</a:t>
            </a:r>
            <a:r>
              <a:rPr lang="it-IT" sz="1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- </a:t>
            </a:r>
            <a:r>
              <a:rPr lang="it-IT" sz="1600" b="1" dirty="0" err="1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repository</a:t>
            </a:r>
            <a:endParaRPr lang="it-IT" sz="16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3" name="Freccia circolare a sinistra 52"/>
          <p:cNvSpPr/>
          <p:nvPr/>
        </p:nvSpPr>
        <p:spPr>
          <a:xfrm rot="14897040">
            <a:off x="2425290" y="1984851"/>
            <a:ext cx="663171" cy="2294060"/>
          </a:xfrm>
          <a:prstGeom prst="curvedLeftArrow">
            <a:avLst>
              <a:gd name="adj1" fmla="val 25001"/>
              <a:gd name="adj2" fmla="val 155723"/>
              <a:gd name="adj3" fmla="val 349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54" name="Freccia circolare a destra 53"/>
          <p:cNvSpPr/>
          <p:nvPr/>
        </p:nvSpPr>
        <p:spPr>
          <a:xfrm rot="6797671" flipV="1">
            <a:off x="5898258" y="2597384"/>
            <a:ext cx="619713" cy="194778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3" name="Rettangolo 32"/>
          <p:cNvSpPr/>
          <p:nvPr/>
        </p:nvSpPr>
        <p:spPr>
          <a:xfrm>
            <a:off x="6496778" y="5767227"/>
            <a:ext cx="64152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CIS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1812607" y="276225"/>
            <a:ext cx="5908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Computerized</a:t>
            </a:r>
            <a:r>
              <a:rPr lang="it-IT" dirty="0"/>
              <a:t> </a:t>
            </a:r>
            <a:r>
              <a:rPr lang="it-IT" dirty="0" err="1"/>
              <a:t>Physician</a:t>
            </a:r>
            <a:r>
              <a:rPr lang="it-IT" dirty="0"/>
              <a:t> Order Entry + </a:t>
            </a:r>
            <a:r>
              <a:rPr lang="it-IT" dirty="0" err="1"/>
              <a:t>XDSb</a:t>
            </a:r>
            <a:r>
              <a:rPr lang="it-IT" dirty="0"/>
              <a:t> management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9874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3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16" grpId="0" animBg="1"/>
      <p:bldP spid="16" grpId="1" animBg="1"/>
      <p:bldP spid="49" grpId="0"/>
      <p:bldP spid="20" grpId="0" animBg="1"/>
      <p:bldP spid="20" grpId="1" animBg="1"/>
      <p:bldP spid="51" grpId="0" animBg="1"/>
      <p:bldP spid="52" grpId="0"/>
      <p:bldP spid="53" grpId="0" animBg="1"/>
      <p:bldP spid="5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a 4"/>
          <p:cNvGraphicFramePr/>
          <p:nvPr>
            <p:extLst>
              <p:ext uri="{D42A27DB-BD31-4B8C-83A1-F6EECF244321}">
                <p14:modId xmlns:p14="http://schemas.microsoft.com/office/powerpoint/2010/main" val="3381851533"/>
              </p:ext>
            </p:extLst>
          </p:nvPr>
        </p:nvGraphicFramePr>
        <p:xfrm>
          <a:off x="539552" y="1124744"/>
          <a:ext cx="4399944" cy="345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5874204"/>
              </p:ext>
            </p:extLst>
          </p:nvPr>
        </p:nvGraphicFramePr>
        <p:xfrm>
          <a:off x="5162078" y="1268760"/>
          <a:ext cx="3547002" cy="23580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28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016">
                <a:tc>
                  <a:txBody>
                    <a:bodyPr/>
                    <a:lstStyle/>
                    <a:p>
                      <a:r>
                        <a:rPr lang="it-IT" sz="1600" dirty="0"/>
                        <a:t>Hospital </a:t>
                      </a:r>
                      <a:r>
                        <a:rPr lang="it-IT" sz="1600" dirty="0" err="1"/>
                        <a:t>ward</a:t>
                      </a:r>
                      <a:r>
                        <a:rPr lang="it-IT" sz="1600" dirty="0"/>
                        <a:t> </a:t>
                      </a:r>
                    </a:p>
                    <a:p>
                      <a:r>
                        <a:rPr lang="it-IT" sz="1600" dirty="0"/>
                        <a:t>/</a:t>
                      </a:r>
                      <a:r>
                        <a:rPr lang="it-IT" sz="1600" dirty="0" err="1"/>
                        <a:t>services</a:t>
                      </a:r>
                      <a:endParaRPr lang="it-IT" sz="16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n.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2971">
                <a:tc>
                  <a:txBody>
                    <a:bodyPr/>
                    <a:lstStyle/>
                    <a:p>
                      <a:r>
                        <a:rPr lang="it-IT" sz="1600" dirty="0" err="1"/>
                        <a:t>Wards</a:t>
                      </a:r>
                      <a:endParaRPr lang="it-IT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16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877">
                <a:tc>
                  <a:txBody>
                    <a:bodyPr/>
                    <a:lstStyle/>
                    <a:p>
                      <a:r>
                        <a:rPr lang="it-IT" sz="1600" dirty="0" err="1"/>
                        <a:t>Lanes</a:t>
                      </a:r>
                      <a:endParaRPr lang="it-IT" sz="16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27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2971">
                <a:tc>
                  <a:txBody>
                    <a:bodyPr/>
                    <a:lstStyle/>
                    <a:p>
                      <a:r>
                        <a:rPr lang="it-IT" sz="1600" dirty="0" err="1"/>
                        <a:t>Beds</a:t>
                      </a:r>
                      <a:endParaRPr lang="it-IT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358 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2971">
                <a:tc>
                  <a:txBody>
                    <a:bodyPr/>
                    <a:lstStyle/>
                    <a:p>
                      <a:r>
                        <a:rPr lang="it-IT" sz="1600" dirty="0" err="1"/>
                        <a:t>Outpatient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visit</a:t>
                      </a:r>
                      <a:r>
                        <a:rPr lang="it-IT" sz="1600" dirty="0"/>
                        <a:t> rooms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24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868248"/>
              </p:ext>
            </p:extLst>
          </p:nvPr>
        </p:nvGraphicFramePr>
        <p:xfrm>
          <a:off x="5345832" y="3780727"/>
          <a:ext cx="3181111" cy="2371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86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10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14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r>
                        <a:rPr lang="it-IT" sz="1600" dirty="0"/>
                        <a:t>Training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6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 err="1"/>
                        <a:t>Ours</a:t>
                      </a:r>
                      <a:endParaRPr lang="it-IT" sz="16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r>
                        <a:rPr lang="it-IT" sz="1600" dirty="0" err="1"/>
                        <a:t>Phase</a:t>
                      </a:r>
                      <a:r>
                        <a:rPr lang="it-IT" sz="1600" dirty="0"/>
                        <a:t> 1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err="1"/>
                        <a:t>Key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Users</a:t>
                      </a:r>
                      <a:endParaRPr lang="it-IT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37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537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err="1"/>
                        <a:t>Users</a:t>
                      </a:r>
                      <a:endParaRPr lang="it-IT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472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640">
                <a:tc rowSpan="2">
                  <a:txBody>
                    <a:bodyPr/>
                    <a:lstStyle/>
                    <a:p>
                      <a:r>
                        <a:rPr lang="it-IT" sz="1600" dirty="0" err="1"/>
                        <a:t>Phase</a:t>
                      </a:r>
                      <a:r>
                        <a:rPr lang="it-IT" sz="1600" dirty="0"/>
                        <a:t> 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err="1"/>
                        <a:t>Key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Users</a:t>
                      </a:r>
                      <a:endParaRPr lang="it-IT" sz="16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95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err="1"/>
                        <a:t>Users</a:t>
                      </a:r>
                      <a:endParaRPr lang="it-IT" sz="16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112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1486">
                <a:tc rowSpan="2">
                  <a:txBody>
                    <a:bodyPr/>
                    <a:lstStyle/>
                    <a:p>
                      <a:r>
                        <a:rPr lang="it-IT" sz="1600" dirty="0" err="1"/>
                        <a:t>Distinct</a:t>
                      </a:r>
                      <a:r>
                        <a:rPr lang="it-IT" sz="1600" baseline="0" dirty="0"/>
                        <a:t> by</a:t>
                      </a:r>
                      <a:endParaRPr lang="it-IT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 err="1"/>
                        <a:t>Phisycian</a:t>
                      </a:r>
                      <a:endParaRPr lang="it-IT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190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148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err="1"/>
                        <a:t>Nurses</a:t>
                      </a:r>
                      <a:endParaRPr lang="it-IT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511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8" name="Tabel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5659451"/>
              </p:ext>
            </p:extLst>
          </p:nvPr>
        </p:nvGraphicFramePr>
        <p:xfrm>
          <a:off x="827584" y="4682846"/>
          <a:ext cx="3888432" cy="18442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5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30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r>
                        <a:rPr lang="it-IT" sz="1600" dirty="0" err="1"/>
                        <a:t>Medical</a:t>
                      </a:r>
                      <a:r>
                        <a:rPr lang="it-IT" sz="1600" baseline="0" dirty="0"/>
                        <a:t> Reports</a:t>
                      </a:r>
                      <a:r>
                        <a:rPr lang="it-IT" sz="1600" dirty="0"/>
                        <a:t> (</a:t>
                      </a:r>
                      <a:r>
                        <a:rPr lang="it-IT" sz="1600" dirty="0" err="1"/>
                        <a:t>year</a:t>
                      </a:r>
                      <a:r>
                        <a:rPr lang="it-IT" sz="1600" dirty="0"/>
                        <a:t> 2012)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n.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2971">
                <a:tc>
                  <a:txBody>
                    <a:bodyPr/>
                    <a:lstStyle/>
                    <a:p>
                      <a:r>
                        <a:rPr lang="it-IT" sz="1600" dirty="0"/>
                        <a:t>First </a:t>
                      </a:r>
                      <a:r>
                        <a:rPr lang="it-IT" sz="1600" dirty="0" err="1"/>
                        <a:t>Aid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Verbals</a:t>
                      </a:r>
                      <a:endParaRPr lang="it-IT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62.000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178">
                <a:tc>
                  <a:txBody>
                    <a:bodyPr/>
                    <a:lstStyle/>
                    <a:p>
                      <a:r>
                        <a:rPr lang="it-IT" sz="1600" dirty="0" err="1"/>
                        <a:t>Discharge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letters</a:t>
                      </a:r>
                      <a:endParaRPr lang="it-IT" sz="16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22.735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2971">
                <a:tc>
                  <a:txBody>
                    <a:bodyPr/>
                    <a:lstStyle/>
                    <a:p>
                      <a:r>
                        <a:rPr lang="it-IT" sz="1600" dirty="0" err="1"/>
                        <a:t>Specialist</a:t>
                      </a:r>
                      <a:r>
                        <a:rPr lang="it-IT" sz="1600" dirty="0"/>
                        <a:t> reports 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288.792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2971">
                <a:tc>
                  <a:txBody>
                    <a:bodyPr/>
                    <a:lstStyle/>
                    <a:p>
                      <a:r>
                        <a:rPr lang="it-IT" sz="1600" dirty="0"/>
                        <a:t>Operating Room Minutes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13.243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0" name="Gruppo 9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3" name="Connettore 1 12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1 14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CasellaDiTesto 3"/>
          <p:cNvSpPr txBox="1"/>
          <p:nvPr/>
        </p:nvSpPr>
        <p:spPr>
          <a:xfrm>
            <a:off x="5580112" y="430007"/>
            <a:ext cx="3128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accent1">
                    <a:lumMod val="75000"/>
                  </a:schemeClr>
                </a:solidFill>
              </a:rPr>
              <a:t>Operating </a:t>
            </a:r>
            <a:r>
              <a:rPr lang="it-IT" sz="2800" b="1" dirty="0" err="1">
                <a:solidFill>
                  <a:schemeClr val="accent1">
                    <a:lumMod val="75000"/>
                  </a:schemeClr>
                </a:solidFill>
              </a:rPr>
              <a:t>Modes</a:t>
            </a:r>
            <a:endParaRPr lang="it-IT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85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19447"/>
            <a:ext cx="567055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07" y="3428999"/>
            <a:ext cx="4376885" cy="2789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751" y="3429000"/>
            <a:ext cx="3581287" cy="2789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642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166" y="546743"/>
            <a:ext cx="5700713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828" y="3406775"/>
            <a:ext cx="6529387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790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112037" y="5951021"/>
            <a:ext cx="2891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Servizio Risorse Informatiche</a:t>
            </a:r>
          </a:p>
          <a:p>
            <a:pPr algn="ctr"/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Eng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. Giancarlo Rizzotto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33" y="1021484"/>
            <a:ext cx="7261225" cy="4207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412776"/>
            <a:ext cx="15113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022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175" y="628745"/>
            <a:ext cx="567055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506498"/>
            <a:ext cx="6984776" cy="271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074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532928" y="2417112"/>
            <a:ext cx="34994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6000" b="1" dirty="0" err="1">
                <a:solidFill>
                  <a:schemeClr val="accent1">
                    <a:lumMod val="75000"/>
                  </a:schemeClr>
                </a:solidFill>
              </a:rPr>
              <a:t>Thank</a:t>
            </a:r>
            <a:r>
              <a:rPr lang="it-IT" sz="6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6000" b="1" dirty="0" err="1">
                <a:solidFill>
                  <a:schemeClr val="accent1">
                    <a:lumMod val="75000"/>
                  </a:schemeClr>
                </a:solidFill>
              </a:rPr>
              <a:t>you</a:t>
            </a:r>
            <a:endParaRPr lang="it-IT" sz="6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27366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Disco magnetico 37"/>
          <p:cNvSpPr/>
          <p:nvPr/>
        </p:nvSpPr>
        <p:spPr>
          <a:xfrm>
            <a:off x="2679700" y="5473023"/>
            <a:ext cx="953908" cy="1037314"/>
          </a:xfrm>
          <a:prstGeom prst="flowChartMagneticDisk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Disco magnetico 40"/>
          <p:cNvSpPr/>
          <p:nvPr/>
        </p:nvSpPr>
        <p:spPr>
          <a:xfrm>
            <a:off x="4573545" y="5510180"/>
            <a:ext cx="772285" cy="1037314"/>
          </a:xfrm>
          <a:prstGeom prst="flowChartMagneticDisk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Disco magnetico 39"/>
          <p:cNvSpPr/>
          <p:nvPr/>
        </p:nvSpPr>
        <p:spPr>
          <a:xfrm>
            <a:off x="6496778" y="5267651"/>
            <a:ext cx="984323" cy="1069468"/>
          </a:xfrm>
          <a:prstGeom prst="flowChartMagneticDisk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Disco magnetico 36"/>
          <p:cNvSpPr/>
          <p:nvPr/>
        </p:nvSpPr>
        <p:spPr>
          <a:xfrm>
            <a:off x="1040322" y="2101280"/>
            <a:ext cx="772285" cy="86409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Disco magnetico 35"/>
          <p:cNvSpPr/>
          <p:nvPr/>
        </p:nvSpPr>
        <p:spPr>
          <a:xfrm>
            <a:off x="6694842" y="2504995"/>
            <a:ext cx="1025817" cy="1196166"/>
          </a:xfrm>
          <a:prstGeom prst="flowChartMagneticDisk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Disco magnetico 14"/>
          <p:cNvSpPr/>
          <p:nvPr/>
        </p:nvSpPr>
        <p:spPr>
          <a:xfrm>
            <a:off x="1161521" y="3864341"/>
            <a:ext cx="984384" cy="994032"/>
          </a:xfrm>
          <a:prstGeom prst="flowChartMagneticDisk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Disco magnetico 24"/>
          <p:cNvSpPr/>
          <p:nvPr/>
        </p:nvSpPr>
        <p:spPr>
          <a:xfrm>
            <a:off x="2434520" y="1210009"/>
            <a:ext cx="920927" cy="1171372"/>
          </a:xfrm>
          <a:prstGeom prst="flowChartMagneticDisk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Disco magnetico 22"/>
          <p:cNvSpPr/>
          <p:nvPr/>
        </p:nvSpPr>
        <p:spPr>
          <a:xfrm>
            <a:off x="1481341" y="5256101"/>
            <a:ext cx="953179" cy="1081018"/>
          </a:xfrm>
          <a:prstGeom prst="flowChartMagneticDisk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Disco magnetico 1"/>
          <p:cNvSpPr/>
          <p:nvPr/>
        </p:nvSpPr>
        <p:spPr>
          <a:xfrm>
            <a:off x="1061768" y="2119147"/>
            <a:ext cx="892848" cy="86409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ttangolo 18"/>
          <p:cNvSpPr/>
          <p:nvPr/>
        </p:nvSpPr>
        <p:spPr>
          <a:xfrm>
            <a:off x="1246139" y="4172298"/>
            <a:ext cx="60305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LIS</a:t>
            </a:r>
          </a:p>
        </p:txBody>
      </p:sp>
      <p:pic>
        <p:nvPicPr>
          <p:cNvPr id="1029" name="Picture 5" descr="C:\Users\giancarlo.rizzotto\Pictures\IMM_LONDRA\medico1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94" y="1268462"/>
            <a:ext cx="1022598" cy="105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giancarlo.rizzotto\Pictures\IMM_LONDRA\medico2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55" y="5137342"/>
            <a:ext cx="1076325" cy="95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giancarlo.rizzotto\Pictures\IMM_LONDRA\medico2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614" y="654810"/>
            <a:ext cx="899773" cy="114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Disco magnetico 26"/>
          <p:cNvSpPr/>
          <p:nvPr/>
        </p:nvSpPr>
        <p:spPr>
          <a:xfrm>
            <a:off x="3817406" y="955175"/>
            <a:ext cx="933122" cy="1163972"/>
          </a:xfrm>
          <a:prstGeom prst="flowChartMagneticDisk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32" name="Picture 8" descr="C:\Users\giancarlo.rizzotto\Pictures\IMM_LONDRA\infermieri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894" y="758111"/>
            <a:ext cx="832793" cy="83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giancarlo.rizzotto\Pictures\IMM_LONDRA\medico18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323" y="4858373"/>
            <a:ext cx="986571" cy="104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giancarlo.rizzotto\Pictures\IMM_LONDRA\medico1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225" y="5078980"/>
            <a:ext cx="1060975" cy="84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Disco magnetico 34"/>
          <p:cNvSpPr/>
          <p:nvPr/>
        </p:nvSpPr>
        <p:spPr>
          <a:xfrm>
            <a:off x="5648237" y="1385155"/>
            <a:ext cx="924794" cy="1054679"/>
          </a:xfrm>
          <a:prstGeom prst="flowChartMagneticDisk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Picture 2" descr="C:\Users\giancarlo.rizzotto\Pictures\IMM_LONDRA\medico22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095" y="1138444"/>
            <a:ext cx="893676" cy="79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ttangolo 38"/>
          <p:cNvSpPr/>
          <p:nvPr/>
        </p:nvSpPr>
        <p:spPr>
          <a:xfrm>
            <a:off x="1107630" y="2439834"/>
            <a:ext cx="65274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RIS</a:t>
            </a:r>
          </a:p>
        </p:txBody>
      </p:sp>
      <p:pic>
        <p:nvPicPr>
          <p:cNvPr id="1028" name="Picture 4" descr="C:\Users\giancarlo.rizzotto\Pictures\IMM_LONDRA\infermieri4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376" y="1795695"/>
            <a:ext cx="924322" cy="103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ttangolo 20"/>
          <p:cNvSpPr/>
          <p:nvPr/>
        </p:nvSpPr>
        <p:spPr>
          <a:xfrm>
            <a:off x="1552473" y="5730070"/>
            <a:ext cx="59343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AP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2894984" y="5905071"/>
            <a:ext cx="70564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ICU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2465604" y="1595927"/>
            <a:ext cx="80156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ADT</a:t>
            </a:r>
          </a:p>
        </p:txBody>
      </p:sp>
      <p:sp>
        <p:nvSpPr>
          <p:cNvPr id="28" name="Rettangolo 27"/>
          <p:cNvSpPr/>
          <p:nvPr/>
        </p:nvSpPr>
        <p:spPr>
          <a:xfrm>
            <a:off x="3969171" y="1534085"/>
            <a:ext cx="78739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EHR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4756567" y="5928972"/>
            <a:ext cx="11785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1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OPERATING</a:t>
            </a:r>
          </a:p>
          <a:p>
            <a:pPr algn="ctr"/>
            <a:r>
              <a:rPr lang="it-IT" sz="1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Room</a:t>
            </a:r>
          </a:p>
        </p:txBody>
      </p:sp>
      <p:sp>
        <p:nvSpPr>
          <p:cNvPr id="32" name="Rettangolo 31"/>
          <p:cNvSpPr/>
          <p:nvPr/>
        </p:nvSpPr>
        <p:spPr>
          <a:xfrm>
            <a:off x="6508113" y="2963054"/>
            <a:ext cx="122142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Therapy</a:t>
            </a:r>
            <a:endParaRPr lang="it-IT" sz="2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5515921" y="1935878"/>
            <a:ext cx="1117807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1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Emergency</a:t>
            </a:r>
          </a:p>
        </p:txBody>
      </p:sp>
      <p:pic>
        <p:nvPicPr>
          <p:cNvPr id="1027" name="Picture 3" descr="C:\Program Files\Microsoft Office\MEDIA\CAGCAT10\j0211949.wm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319" y="758111"/>
            <a:ext cx="906582" cy="69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Disco magnetico 45"/>
          <p:cNvSpPr/>
          <p:nvPr/>
        </p:nvSpPr>
        <p:spPr>
          <a:xfrm>
            <a:off x="6624253" y="3985987"/>
            <a:ext cx="1252445" cy="1010151"/>
          </a:xfrm>
          <a:prstGeom prst="flowChartMagneticDisk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" name="Picture 3" descr="C:\Users\giancarlo.rizzotto\Pictures\IMM_LONDRA\infermieri4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855" y="3864341"/>
            <a:ext cx="958593" cy="93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ttangolo 29"/>
          <p:cNvSpPr/>
          <p:nvPr/>
        </p:nvSpPr>
        <p:spPr>
          <a:xfrm>
            <a:off x="6551797" y="4352644"/>
            <a:ext cx="129594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1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Booking</a:t>
            </a:r>
          </a:p>
          <a:p>
            <a:pPr algn="ctr"/>
            <a:r>
              <a:rPr lang="it-IT" sz="1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Centre</a:t>
            </a:r>
          </a:p>
        </p:txBody>
      </p:sp>
      <p:pic>
        <p:nvPicPr>
          <p:cNvPr id="14" name="Picture 2" descr="C:\Users\giancarlo.rizzotto\Pictures\IMM_LONDRA\organi_5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918" y="5137342"/>
            <a:ext cx="986367" cy="73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giancarlo.rizzotto\Pictures\IMM_LONDRA\medicine4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285" y="2815336"/>
            <a:ext cx="781050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Disco magnetico 46"/>
          <p:cNvSpPr/>
          <p:nvPr/>
        </p:nvSpPr>
        <p:spPr>
          <a:xfrm>
            <a:off x="3192375" y="2962257"/>
            <a:ext cx="2565784" cy="836534"/>
          </a:xfrm>
          <a:prstGeom prst="flowChartMagneticDisk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Rettangolo 48"/>
          <p:cNvSpPr/>
          <p:nvPr/>
        </p:nvSpPr>
        <p:spPr>
          <a:xfrm>
            <a:off x="3687179" y="3155328"/>
            <a:ext cx="171222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8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CPOE</a:t>
            </a:r>
          </a:p>
        </p:txBody>
      </p:sp>
      <p:sp>
        <p:nvSpPr>
          <p:cNvPr id="20" name="Freccia circolare a destra 19"/>
          <p:cNvSpPr/>
          <p:nvPr/>
        </p:nvSpPr>
        <p:spPr>
          <a:xfrm rot="17303835" flipV="1">
            <a:off x="2275303" y="2411901"/>
            <a:ext cx="808792" cy="242227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51" name="Disco magnetico 50"/>
          <p:cNvSpPr/>
          <p:nvPr/>
        </p:nvSpPr>
        <p:spPr>
          <a:xfrm>
            <a:off x="3208446" y="3942690"/>
            <a:ext cx="2587770" cy="915683"/>
          </a:xfrm>
          <a:prstGeom prst="flowChartMagneticDisk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Rettangolo 51"/>
          <p:cNvSpPr/>
          <p:nvPr/>
        </p:nvSpPr>
        <p:spPr>
          <a:xfrm>
            <a:off x="3591651" y="4241006"/>
            <a:ext cx="190327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1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XDS</a:t>
            </a:r>
          </a:p>
          <a:p>
            <a:pPr algn="ctr"/>
            <a:r>
              <a:rPr lang="it-IT" sz="1600" b="1" dirty="0" err="1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Registry</a:t>
            </a:r>
            <a:r>
              <a:rPr lang="it-IT" sz="1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- </a:t>
            </a:r>
            <a:r>
              <a:rPr lang="it-IT" sz="1600" b="1" dirty="0" err="1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repository</a:t>
            </a:r>
            <a:endParaRPr lang="it-IT" sz="16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3" name="Freccia circolare a sinistra 52"/>
          <p:cNvSpPr/>
          <p:nvPr/>
        </p:nvSpPr>
        <p:spPr>
          <a:xfrm rot="19784512">
            <a:off x="5061309" y="1622583"/>
            <a:ext cx="425766" cy="1633969"/>
          </a:xfrm>
          <a:prstGeom prst="curvedLeftArrow">
            <a:avLst>
              <a:gd name="adj1" fmla="val 25001"/>
              <a:gd name="adj2" fmla="val 102834"/>
              <a:gd name="adj3" fmla="val 286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55" name="Freccia circolare a sinistra 54"/>
          <p:cNvSpPr/>
          <p:nvPr/>
        </p:nvSpPr>
        <p:spPr>
          <a:xfrm rot="18053621">
            <a:off x="2802110" y="1581614"/>
            <a:ext cx="966505" cy="3224543"/>
          </a:xfrm>
          <a:prstGeom prst="curvedLeftArrow">
            <a:avLst>
              <a:gd name="adj1" fmla="val 25001"/>
              <a:gd name="adj2" fmla="val 102834"/>
              <a:gd name="adj3" fmla="val 286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6" name="Freccia circolare in su 25"/>
          <p:cNvSpPr/>
          <p:nvPr/>
        </p:nvSpPr>
        <p:spPr>
          <a:xfrm rot="16200000">
            <a:off x="3713414" y="2422999"/>
            <a:ext cx="2524160" cy="974436"/>
          </a:xfrm>
          <a:prstGeom prst="curvedUpArrow">
            <a:avLst>
              <a:gd name="adj1" fmla="val 25000"/>
              <a:gd name="adj2" fmla="val 103578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3" name="Rettangolo 32"/>
          <p:cNvSpPr/>
          <p:nvPr/>
        </p:nvSpPr>
        <p:spPr>
          <a:xfrm>
            <a:off x="6496778" y="5767227"/>
            <a:ext cx="64152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CIS</a:t>
            </a:r>
          </a:p>
        </p:txBody>
      </p:sp>
      <p:sp>
        <p:nvSpPr>
          <p:cNvPr id="54" name="CasellaDiTesto 53"/>
          <p:cNvSpPr txBox="1"/>
          <p:nvPr/>
        </p:nvSpPr>
        <p:spPr>
          <a:xfrm>
            <a:off x="1812608" y="276225"/>
            <a:ext cx="657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Computerized</a:t>
            </a:r>
            <a:r>
              <a:rPr lang="it-IT" dirty="0"/>
              <a:t> </a:t>
            </a:r>
            <a:r>
              <a:rPr lang="it-IT" dirty="0" err="1"/>
              <a:t>Physician</a:t>
            </a:r>
            <a:r>
              <a:rPr lang="it-IT" dirty="0"/>
              <a:t> Order Entry + </a:t>
            </a:r>
            <a:r>
              <a:rPr lang="it-IT" dirty="0" err="1"/>
              <a:t>XDSb</a:t>
            </a:r>
            <a:r>
              <a:rPr lang="it-IT" dirty="0"/>
              <a:t> management</a:t>
            </a:r>
          </a:p>
        </p:txBody>
      </p:sp>
    </p:spTree>
    <p:extLst>
      <p:ext uri="{BB962C8B-B14F-4D97-AF65-F5344CB8AC3E}">
        <p14:creationId xmlns:p14="http://schemas.microsoft.com/office/powerpoint/2010/main" val="354108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3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9" grpId="0"/>
      <p:bldP spid="20" grpId="0" animBg="1"/>
      <p:bldP spid="20" grpId="1" animBg="1"/>
      <p:bldP spid="51" grpId="0" animBg="1"/>
      <p:bldP spid="52" grpId="0"/>
      <p:bldP spid="53" grpId="0" animBg="1"/>
      <p:bldP spid="53" grpId="1" animBg="1"/>
      <p:bldP spid="5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ccia a destra con strisce 1"/>
          <p:cNvSpPr/>
          <p:nvPr/>
        </p:nvSpPr>
        <p:spPr>
          <a:xfrm>
            <a:off x="2539013" y="2120385"/>
            <a:ext cx="3960440" cy="666400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C:\Users\giancarlo.rizzotto\Pictures\IMM_LONDRA\medico1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13" y="1402980"/>
            <a:ext cx="1709924" cy="138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iancarlo.rizzotto\Pictures\IMM_LONDRA\medico2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267527"/>
            <a:ext cx="1781103" cy="165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Disco magnetico 13"/>
          <p:cNvSpPr/>
          <p:nvPr/>
        </p:nvSpPr>
        <p:spPr>
          <a:xfrm>
            <a:off x="2627784" y="3964279"/>
            <a:ext cx="3528392" cy="915683"/>
          </a:xfrm>
          <a:prstGeom prst="flowChartMagneticDisk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3531556" y="4242525"/>
            <a:ext cx="190327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1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XDS</a:t>
            </a:r>
          </a:p>
          <a:p>
            <a:pPr algn="ctr"/>
            <a:r>
              <a:rPr lang="it-IT" sz="1600" b="1" dirty="0" err="1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Registry</a:t>
            </a:r>
            <a:r>
              <a:rPr lang="it-IT" sz="1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- </a:t>
            </a:r>
            <a:r>
              <a:rPr lang="it-IT" sz="1600" b="1" dirty="0" err="1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repository</a:t>
            </a:r>
            <a:endParaRPr lang="it-IT" sz="16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6" name="Freccia circolare a sinistra 15"/>
          <p:cNvSpPr/>
          <p:nvPr/>
        </p:nvSpPr>
        <p:spPr>
          <a:xfrm rot="18829970">
            <a:off x="2697466" y="1868849"/>
            <a:ext cx="663171" cy="3048677"/>
          </a:xfrm>
          <a:prstGeom prst="curvedLeftArrow">
            <a:avLst>
              <a:gd name="adj1" fmla="val 25001"/>
              <a:gd name="adj2" fmla="val 155723"/>
              <a:gd name="adj3" fmla="val 349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7" name="Freccia circolare a sinistra 16"/>
          <p:cNvSpPr/>
          <p:nvPr/>
        </p:nvSpPr>
        <p:spPr>
          <a:xfrm rot="13804358">
            <a:off x="5721552" y="1397840"/>
            <a:ext cx="679656" cy="3453152"/>
          </a:xfrm>
          <a:prstGeom prst="curvedLeftArrow">
            <a:avLst>
              <a:gd name="adj1" fmla="val 25001"/>
              <a:gd name="adj2" fmla="val 155723"/>
              <a:gd name="adj3" fmla="val 489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028" name="Picture 4" descr="C:\Users\giancarlo.rizzotto\Pictures\IMM_LONDRA\RUNNIN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08" y="261813"/>
            <a:ext cx="1368152" cy="172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giancarlo.rizzotto\Pictures\IMM_LONDRA\Cattur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330" y="3056262"/>
            <a:ext cx="73906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giancarlo.rizzotto\Pictures\IMM_LONDRA\Cattura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131" y="3109392"/>
            <a:ext cx="895698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giancarlo.rizzotto\Pictures\IMM_LONDRA\Cattura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834" y="3124416"/>
            <a:ext cx="762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sellaDiTesto 20"/>
          <p:cNvSpPr txBox="1"/>
          <p:nvPr/>
        </p:nvSpPr>
        <p:spPr>
          <a:xfrm>
            <a:off x="2652033" y="5524242"/>
            <a:ext cx="4444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Referto Ambulatoriale – consultazione MMG</a:t>
            </a:r>
          </a:p>
        </p:txBody>
      </p:sp>
    </p:spTree>
    <p:extLst>
      <p:ext uri="{BB962C8B-B14F-4D97-AF65-F5344CB8AC3E}">
        <p14:creationId xmlns:p14="http://schemas.microsoft.com/office/powerpoint/2010/main" val="312186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4 -0.008 0.018 -0.016 0.023 -0.016 c 0.031 0 0.063 0.125 0.063 0.25 c 0 -0.063 0.016 -0.125 0.031 -0.125 c 0.016 0 0.031 0.063 0.031 0.125 c 0 -0.031 0.008 -0.063 0.016 -0.063 c 0.008 0 0.016 0.031 0.016 0.063 c 0 -0.016 0.004 -0.031 0.008 -0.031 c 0.004 0 0.008 0.016 0.008 0.031 c 0 -0.008 0.002 -0.016 0.004 -0.016 c 0.001 0 0.004 0.008 0.004 0.016 c 0 -0.004 0.001 -0.008 0.002 -0.008 c 0 0.001 0.002 0.004 0.002 0.008 c 0 -0.002 0 -0.004 0.001 -0.004 c 0 0.001 0.001 0.002 0.001 0.004 c 0 -0.001 0 -0.002 0 -0.003 c 0.001 0 0.001 0.001 0.001 0.002 c 0.001 0 0.001 -0.001 0.001 -0.002 c 0.001 0 0.001 0.001 0.001 0.002 E" pathEditMode="relative" ptsTypes="">
                                      <p:cBhvr>
                                        <p:cTn id="1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336 0.23334 C 0.21649 0.24121 0.22951 0.24953 0.23402 0.24953 C 0.26267 0.24953 0.29184 0.12557 0.29184 0.00231 C 0.29184 0.06429 0.30642 0.12557 0.32066 0.12557 C 0.33524 0.12557 0.34913 0.06336 0.34913 0.00231 C 0.34913 0.03237 0.35642 0.06406 0.36389 0.06406 C 0.37118 0.06406 0.37847 0.03353 0.37847 0.00231 C 0.37847 0.01757 0.38229 0.03237 0.38576 0.03237 C 0.38941 0.03237 0.39323 0.01665 0.39323 0.00231 C 0.39323 0.00994 0.39531 0.01757 0.39705 0.01757 C 0.39791 0.01757 0.40086 0.00971 0.40086 0.00231 C 0.40086 0.00555 0.40156 0.00994 0.40243 0.00994 C 0.40243 0.00902 0.40434 0.00601 0.40434 0.00231 C 0.40434 0.0037 0.40434 0.00555 0.40538 0.00555 C 0.40538 0.00485 0.40659 0.00346 0.40659 0.00231 C 0.40659 0.00277 0.40659 0.0037 0.40659 0.00485 C 0.40729 0.00485 0.40729 0.0037 0.40729 0.00277 C 0.40833 0.00277 0.40833 0.00346 0.40833 0.00485 C 0.40955 0.00485 0.40955 0.0037 0.40955 0.00277 " pathEditMode="relative" rAng="0" ptsTypes="fffffffffffffffffff">
                                      <p:cBhvr>
                                        <p:cTn id="2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9" y="-1075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7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500"/>
                            </p:stCondLst>
                            <p:childTnLst>
                              <p:par>
                                <p:cTn id="8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500"/>
                            </p:stCondLst>
                            <p:childTnLst>
                              <p:par>
                                <p:cTn id="10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14" grpId="0" animBg="1"/>
      <p:bldP spid="15" grpId="0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ttore 1 9"/>
            <p:cNvCxnSpPr/>
            <p:nvPr/>
          </p:nvCxnSpPr>
          <p:spPr>
            <a:xfrm>
              <a:off x="1547664" y="276225"/>
              <a:ext cx="759633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0" y="6597352"/>
              <a:ext cx="70961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307975" y="1021485"/>
              <a:ext cx="0" cy="58365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8820472" y="0"/>
              <a:ext cx="0" cy="62187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76" y="764704"/>
            <a:ext cx="8368481" cy="51973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971600" y="2132856"/>
            <a:ext cx="72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FF00"/>
                </a:solidFill>
              </a:rPr>
              <a:t>..un nostro ospedale, una nostra azienda sanitaria , realtà «FISICA»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295636" y="3047450"/>
            <a:ext cx="6624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FF00"/>
                </a:solidFill>
              </a:rPr>
              <a:t>..che si «tocca» con mano , nell’immaginario di ognuno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1295636" y="3847375"/>
            <a:ext cx="6624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FF00"/>
                </a:solidFill>
              </a:rPr>
              <a:t>..come i muri , gli EDIFICI rappresentati in questa IMMAGINE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1403648" y="2132856"/>
            <a:ext cx="6624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FF00"/>
                </a:solidFill>
              </a:rPr>
              <a:t>..un nostro ospedale, una nostra azienda, realtà «FISICA»</a:t>
            </a:r>
          </a:p>
        </p:txBody>
      </p:sp>
    </p:spTree>
    <p:extLst>
      <p:ext uri="{BB962C8B-B14F-4D97-AF65-F5344CB8AC3E}">
        <p14:creationId xmlns:p14="http://schemas.microsoft.com/office/powerpoint/2010/main" val="97938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9" grpId="0"/>
      <p:bldP spid="9" grpId="1"/>
      <p:bldP spid="14" grpId="0"/>
      <p:bldP spid="14" grpId="1"/>
      <p:bldP spid="15" grpId="0"/>
      <p:bldP spid="15" grpId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4494</TotalTime>
  <Words>975</Words>
  <Application>Microsoft Office PowerPoint</Application>
  <PresentationFormat>Presentazione su schermo (4:3)</PresentationFormat>
  <Paragraphs>295</Paragraphs>
  <Slides>65</Slides>
  <Notes>2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65</vt:i4>
      </vt:variant>
    </vt:vector>
  </HeadingPairs>
  <TitlesOfParts>
    <vt:vector size="74" baseType="lpstr">
      <vt:lpstr>Arial</vt:lpstr>
      <vt:lpstr>Calibri</vt:lpstr>
      <vt:lpstr>Kunstler Script</vt:lpstr>
      <vt:lpstr>Palace Script MT</vt:lpstr>
      <vt:lpstr>Verdana</vt:lpstr>
      <vt:lpstr>Tema di Office</vt:lpstr>
      <vt:lpstr>Struttura predefinita</vt:lpstr>
      <vt:lpstr>Document</vt:lpstr>
      <vt:lpstr>Acrobat Document</vt:lpstr>
      <vt:lpstr>Presentazione standard di PowerPoint</vt:lpstr>
      <vt:lpstr>Breve storia illustrata del digitale  in Sanità ARGOMENTI TRATTATI    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Chiara Canale</dc:creator>
  <cp:lastModifiedBy>Marco Rizzotto</cp:lastModifiedBy>
  <cp:revision>326</cp:revision>
  <dcterms:created xsi:type="dcterms:W3CDTF">2013-06-14T08:34:32Z</dcterms:created>
  <dcterms:modified xsi:type="dcterms:W3CDTF">2017-03-28T04:53:07Z</dcterms:modified>
</cp:coreProperties>
</file>