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9"/>
  </p:notesMasterIdLst>
  <p:handoutMasterIdLst>
    <p:handoutMasterId r:id="rId50"/>
  </p:handoutMasterIdLst>
  <p:sldIdLst>
    <p:sldId id="272" r:id="rId3"/>
    <p:sldId id="277" r:id="rId4"/>
    <p:sldId id="280" r:id="rId5"/>
    <p:sldId id="389" r:id="rId6"/>
    <p:sldId id="304" r:id="rId7"/>
    <p:sldId id="391" r:id="rId8"/>
    <p:sldId id="392" r:id="rId9"/>
    <p:sldId id="393" r:id="rId10"/>
    <p:sldId id="394" r:id="rId11"/>
    <p:sldId id="395" r:id="rId12"/>
    <p:sldId id="396" r:id="rId13"/>
    <p:sldId id="397" r:id="rId14"/>
    <p:sldId id="400" r:id="rId15"/>
    <p:sldId id="401" r:id="rId16"/>
    <p:sldId id="402" r:id="rId17"/>
    <p:sldId id="403" r:id="rId18"/>
    <p:sldId id="404" r:id="rId19"/>
    <p:sldId id="399" r:id="rId20"/>
    <p:sldId id="405" r:id="rId21"/>
    <p:sldId id="406" r:id="rId22"/>
    <p:sldId id="407" r:id="rId23"/>
    <p:sldId id="408" r:id="rId24"/>
    <p:sldId id="409" r:id="rId25"/>
    <p:sldId id="390" r:id="rId26"/>
    <p:sldId id="411" r:id="rId27"/>
    <p:sldId id="412" r:id="rId28"/>
    <p:sldId id="413" r:id="rId29"/>
    <p:sldId id="410"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4/3/2017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4/3/2017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4/3/2017</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1"/>
            <a:ext cx="9601200" cy="255616"/>
          </a:xfrm>
        </p:spPr>
        <p:txBody>
          <a:bodyPr/>
          <a:lstStyle/>
          <a:p>
            <a:r>
              <a:rPr lang="en-US" sz="3600" dirty="0" smtClean="0"/>
              <a:t>CALENDARIO LEZIONI AGGIORNATO</a:t>
            </a:r>
            <a:endParaRPr lang="en-US" sz="3600" dirty="0"/>
          </a:p>
        </p:txBody>
      </p:sp>
      <p:sp>
        <p:nvSpPr>
          <p:cNvPr id="3" name="Subtitle 2"/>
          <p:cNvSpPr>
            <a:spLocks noGrp="1"/>
          </p:cNvSpPr>
          <p:nvPr>
            <p:ph type="subTitle" idx="1"/>
          </p:nvPr>
        </p:nvSpPr>
        <p:spPr>
          <a:xfrm>
            <a:off x="1295400" y="2013757"/>
            <a:ext cx="9601200" cy="3825933"/>
          </a:xfrm>
        </p:spPr>
        <p:txBody>
          <a:bodyPr>
            <a:normAutofit/>
          </a:bodyPr>
          <a:lstStyle/>
          <a:p>
            <a:pPr algn="l"/>
            <a:r>
              <a:rPr lang="en-US" sz="2000" dirty="0" smtClean="0"/>
              <a:t>10 APRILE</a:t>
            </a:r>
          </a:p>
          <a:p>
            <a:pPr algn="l"/>
            <a:r>
              <a:rPr lang="en-US" sz="2000" b="1" dirty="0" smtClean="0">
                <a:solidFill>
                  <a:srgbClr val="FF0000"/>
                </a:solidFill>
              </a:rPr>
              <a:t>17 APRILE NO (PASQUETTA) -&gt; MERCOLEDI’ 19 </a:t>
            </a:r>
            <a:r>
              <a:rPr lang="en-US" sz="2000" b="1" dirty="0" err="1" smtClean="0">
                <a:solidFill>
                  <a:srgbClr val="FF0000"/>
                </a:solidFill>
              </a:rPr>
              <a:t>aPRILE</a:t>
            </a:r>
            <a:r>
              <a:rPr lang="en-US" sz="2000" b="1" dirty="0" smtClean="0">
                <a:solidFill>
                  <a:srgbClr val="FF0000"/>
                </a:solidFill>
              </a:rPr>
              <a:t> LABORATORIO</a:t>
            </a:r>
          </a:p>
          <a:p>
            <a:pPr algn="l"/>
            <a:r>
              <a:rPr lang="en-US" sz="2000" b="1" dirty="0" smtClean="0">
                <a:solidFill>
                  <a:srgbClr val="FF0000"/>
                </a:solidFill>
              </a:rPr>
              <a:t>24 APRILE NO</a:t>
            </a:r>
          </a:p>
          <a:p>
            <a:pPr algn="l"/>
            <a:r>
              <a:rPr lang="en-US" sz="2000" b="1" dirty="0" smtClean="0">
                <a:solidFill>
                  <a:srgbClr val="FF0000"/>
                </a:solidFill>
              </a:rPr>
              <a:t>1 MAGGIO NO -&gt; MERCOLEDI’ 3 MAGGIO</a:t>
            </a:r>
          </a:p>
          <a:p>
            <a:pPr algn="l"/>
            <a:r>
              <a:rPr lang="en-US" sz="2000" dirty="0" smtClean="0">
                <a:solidFill>
                  <a:schemeClr val="tx2"/>
                </a:solidFill>
              </a:rPr>
              <a:t>8 MAGGIO - </a:t>
            </a:r>
            <a:r>
              <a:rPr lang="en-US" sz="2000" b="1" dirty="0" smtClean="0">
                <a:solidFill>
                  <a:schemeClr val="tx2"/>
                </a:solidFill>
              </a:rPr>
              <a:t>LABORATORIO</a:t>
            </a:r>
          </a:p>
          <a:p>
            <a:pPr algn="l"/>
            <a:r>
              <a:rPr lang="en-US" sz="2000" dirty="0" smtClean="0">
                <a:solidFill>
                  <a:schemeClr val="tx2"/>
                </a:solidFill>
              </a:rPr>
              <a:t>15 MAGGIO</a:t>
            </a:r>
          </a:p>
          <a:p>
            <a:pPr algn="l"/>
            <a:r>
              <a:rPr lang="en-US" sz="2000" dirty="0" smtClean="0">
                <a:solidFill>
                  <a:schemeClr val="tx2"/>
                </a:solidFill>
              </a:rPr>
              <a:t>22 MAGGIO</a:t>
            </a:r>
          </a:p>
          <a:p>
            <a:pPr algn="l"/>
            <a:r>
              <a:rPr lang="en-US" sz="2000" dirty="0" smtClean="0">
                <a:solidFill>
                  <a:schemeClr val="tx2"/>
                </a:solidFill>
              </a:rPr>
              <a:t>29 MAGGIO – </a:t>
            </a:r>
            <a:r>
              <a:rPr lang="en-US" sz="2000" b="1" dirty="0" smtClean="0">
                <a:solidFill>
                  <a:schemeClr val="tx2"/>
                </a:solidFill>
              </a:rPr>
              <a:t>LABORATORIO</a:t>
            </a:r>
          </a:p>
          <a:p>
            <a:pPr algn="l"/>
            <a:r>
              <a:rPr lang="en-US" sz="2000" b="1" dirty="0" smtClean="0">
                <a:solidFill>
                  <a:srgbClr val="FF0000"/>
                </a:solidFill>
              </a:rPr>
              <a:t>5 GIUGNO – (DATA DI RISERVA </a:t>
            </a:r>
            <a:r>
              <a:rPr lang="en-US" sz="2000" b="1" dirty="0" err="1" smtClean="0">
                <a:solidFill>
                  <a:srgbClr val="FF0000"/>
                </a:solidFill>
              </a:rPr>
              <a:t>anche</a:t>
            </a:r>
            <a:r>
              <a:rPr lang="en-US" sz="2000" b="1" dirty="0" smtClean="0">
                <a:solidFill>
                  <a:srgbClr val="FF0000"/>
                </a:solidFill>
              </a:rPr>
              <a:t> per </a:t>
            </a:r>
            <a:r>
              <a:rPr lang="en-US" sz="2000" b="1" dirty="0" err="1" smtClean="0">
                <a:solidFill>
                  <a:srgbClr val="FF0000"/>
                </a:solidFill>
              </a:rPr>
              <a:t>eventuale</a:t>
            </a:r>
            <a:r>
              <a:rPr lang="en-US" sz="2000" b="1" dirty="0" smtClean="0">
                <a:solidFill>
                  <a:srgbClr val="FF0000"/>
                </a:solidFill>
              </a:rPr>
              <a:t> </a:t>
            </a:r>
            <a:r>
              <a:rPr lang="en-US" sz="2000" b="1" dirty="0" err="1" smtClean="0">
                <a:solidFill>
                  <a:srgbClr val="FF0000"/>
                </a:solidFill>
              </a:rPr>
              <a:t>laboratorio</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L’allinemento in questa posizione tra le due sequenze è A-A</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Andiamo a vedere i punteggi </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ottenuti </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smtClean="0">
                <a:latin typeface="Calibri" panose="020F0502020204030204" pitchFamily="34" charset="0"/>
                <a:ea typeface="굴림" charset="-127"/>
                <a:cs typeface="Calibri" panose="020F0502020204030204" pitchFamily="34" charset="0"/>
              </a:rPr>
              <a:t>l’allineamento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non veniva applicata alcuna penalità per l’inserzione di gap</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smtClean="0">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smtClean="0"/>
              <a:t>Proviamo a vedere un exempio con:</a:t>
            </a:r>
            <a:endParaRPr lang="it-IT" sz="2400" dirty="0"/>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a:t>
            </a:r>
            <a:r>
              <a:rPr lang="it-IT" sz="1600" dirty="0"/>
              <a:t>i</a:t>
            </a:r>
            <a:r>
              <a:rPr lang="it-IT" sz="2400" dirty="0"/>
              <a:t>b</a:t>
            </a:r>
            <a:r>
              <a:rPr lang="it-IT" sz="1600" dirty="0"/>
              <a:t>j</a:t>
            </a:r>
            <a:r>
              <a:rPr lang="it-IT" sz="2400" dirty="0" smtClean="0"/>
              <a:t>)=-5 </a:t>
            </a:r>
            <a:r>
              <a:rPr lang="it-IT" sz="2400" dirty="0"/>
              <a:t>(mismatch)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r>
              <a:rPr lang="it-IT" b="1" u="sng" dirty="0" smtClean="0"/>
              <a:t>D’ora in poi indicherò con una freccia soltanto i passaggi che utilizzo per determinare lo score di una casella:in questo caso lo score 5 è sato dal passaggio in diagonale.</a:t>
            </a:r>
          </a:p>
          <a:p>
            <a:endParaRPr lang="it-IT" dirty="0"/>
          </a:p>
          <a:p>
            <a:r>
              <a:rPr lang="it-IT" dirty="0" smtClean="0"/>
              <a:t>Questo ci tornerà utile per il passaggio di traceback</a:t>
            </a:r>
            <a:endParaRPr lang="it-IT" dirty="0"/>
          </a:p>
        </p:txBody>
      </p:sp>
      <p:sp>
        <p:nvSpPr>
          <p:cNvPr id="5" name="TextBox 4"/>
          <p:cNvSpPr txBox="1"/>
          <p:nvPr/>
        </p:nvSpPr>
        <p:spPr>
          <a:xfrm>
            <a:off x="5830685" y="4900668"/>
            <a:ext cx="5961568" cy="1200329"/>
          </a:xfrm>
          <a:prstGeom prst="rect">
            <a:avLst/>
          </a:prstGeom>
          <a:noFill/>
        </p:spPr>
        <p:txBody>
          <a:bodyPr wrap="square" rtlCol="0">
            <a:spAutoFit/>
          </a:bodyPr>
          <a:lstStyle/>
          <a:p>
            <a:r>
              <a:rPr lang="it-IT" dirty="0" smtClean="0"/>
              <a:t>N.B: in questo caso l’inizializzazione della matrice comporta l’inserizione di penalità -4 cumulativamente lungo entrambi gli assi per penalizzare l’inizio dell’allineamento con un gap</a:t>
            </a:r>
            <a:endParaRPr lang="it-IT" dirty="0"/>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t-IT" dirty="0" smtClean="0"/>
              <a:t>il </a:t>
            </a:r>
            <a:r>
              <a:rPr lang="it-IT" dirty="0"/>
              <a:t>fatto di aver usato matrici di sostituzione contenenti esclusivamente valori positivi </a:t>
            </a:r>
            <a:r>
              <a:rPr lang="it-IT" dirty="0" smtClean="0"/>
              <a:t>nel primo esempio fa </a:t>
            </a:r>
            <a:r>
              <a:rPr lang="it-IT" dirty="0"/>
              <a:t>sì che </a:t>
            </a:r>
            <a:r>
              <a:rPr lang="it-IT" b="1" dirty="0"/>
              <a:t>il valore massimo della matrice si trovi sempre nell’ultima riga o nell’ultima </a:t>
            </a:r>
            <a:r>
              <a:rPr lang="it-IT" b="1" dirty="0" smtClean="0"/>
              <a:t>colonna</a:t>
            </a:r>
          </a:p>
          <a:p>
            <a:r>
              <a:rPr lang="it-IT" dirty="0" smtClean="0"/>
              <a:t>Anche nel secondo esempio più complesso siamo sempre stati in grado di risalire ad un percorso definito, anche se in alcuni casi ci siamo spostati su caselle con uno score più basso</a:t>
            </a:r>
            <a:endParaRPr lang="it-IT" dirty="0"/>
          </a:p>
          <a:p>
            <a:r>
              <a:rPr lang="it-IT" dirty="0"/>
              <a:t>ne consegue che l’allineamento ottenuto è un allineamento </a:t>
            </a:r>
            <a:r>
              <a:rPr lang="it-IT" b="1" dirty="0" smtClean="0"/>
              <a:t>globale </a:t>
            </a:r>
            <a:r>
              <a:rPr lang="it-IT" dirty="0" smtClean="0"/>
              <a:t>-&gt; le due sequenze target sono state allineate dall’inizio alla fine per la loro intera lunghezza</a:t>
            </a:r>
          </a:p>
          <a:p>
            <a:r>
              <a:rPr lang="it-IT" dirty="0"/>
              <a:t>se le matrici contenessero invece sia valori positivi che negativi (come le </a:t>
            </a:r>
            <a:r>
              <a:rPr lang="it-IT" dirty="0" smtClean="0"/>
              <a:t>PAM ad esempio), </a:t>
            </a:r>
            <a:r>
              <a:rPr lang="it-IT" dirty="0"/>
              <a:t>i valori più alti potrebbero trovarsi anche in porzioni </a:t>
            </a:r>
            <a:r>
              <a:rPr lang="it-IT" b="1" dirty="0"/>
              <a:t>INTERNE</a:t>
            </a:r>
            <a:r>
              <a:rPr lang="it-IT" dirty="0"/>
              <a:t> alla matrice e descrivere di conseguenza </a:t>
            </a:r>
            <a:r>
              <a:rPr lang="it-IT" b="1" dirty="0"/>
              <a:t>allineamenti locali</a:t>
            </a:r>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9946871" cy="4343400"/>
          </a:xfrm>
        </p:spPr>
        <p:txBody>
          <a:bodyPr>
            <a:normAutofit fontScale="92500"/>
          </a:bodyPr>
          <a:lstStyle/>
          <a:p>
            <a:r>
              <a:rPr lang="it-IT" dirty="0" smtClean="0"/>
              <a:t>L’algoritmo di Smith e Waterman è un algoritmo di </a:t>
            </a:r>
            <a:r>
              <a:rPr lang="it-IT" b="1" dirty="0" smtClean="0"/>
              <a:t>allineamento locale</a:t>
            </a:r>
          </a:p>
          <a:p>
            <a:r>
              <a:rPr lang="it-IT" dirty="0" smtClean="0"/>
              <a:t>Vengono testati dei </a:t>
            </a:r>
            <a:r>
              <a:rPr lang="it-IT" b="1" dirty="0" smtClean="0"/>
              <a:t>path alternativi</a:t>
            </a:r>
            <a:r>
              <a:rPr lang="it-IT" dirty="0" smtClean="0"/>
              <a:t> nella score matrix</a:t>
            </a:r>
          </a:p>
          <a:p>
            <a:r>
              <a:rPr lang="it-IT" dirty="0" smtClean="0"/>
              <a:t>E’ </a:t>
            </a:r>
            <a:r>
              <a:rPr lang="it-IT" b="1" dirty="0" smtClean="0"/>
              <a:t>molto sensibile </a:t>
            </a:r>
            <a:r>
              <a:rPr lang="it-IT" dirty="0" smtClean="0"/>
              <a:t>e quindi è ottimale per rilevare piccole regioni di similarità in sequenze che mostrano scarsa omologia</a:t>
            </a:r>
          </a:p>
          <a:p>
            <a:r>
              <a:rPr lang="it-IT" dirty="0" smtClean="0"/>
              <a:t>Ha trovato un grosso successo nella bioinformatica: </a:t>
            </a:r>
            <a:r>
              <a:rPr lang="it-IT" b="1" dirty="0" smtClean="0"/>
              <a:t>FASTA</a:t>
            </a:r>
            <a:r>
              <a:rPr lang="it-IT" dirty="0" smtClean="0"/>
              <a:t> e </a:t>
            </a:r>
            <a:r>
              <a:rPr lang="it-IT" b="1" dirty="0" smtClean="0"/>
              <a:t>BLAST</a:t>
            </a:r>
            <a:r>
              <a:rPr lang="it-IT" dirty="0" smtClean="0"/>
              <a:t> si basa su alcuni aspetti di questo algoritmo</a:t>
            </a:r>
          </a:p>
          <a:p>
            <a:r>
              <a:rPr lang="it-IT" b="1" dirty="0" smtClean="0"/>
              <a:t>Si basa su matrici di similarità (PAM o BLOSUM)</a:t>
            </a:r>
            <a:r>
              <a:rPr lang="it-IT" dirty="0" smtClean="0"/>
              <a:t> e quindi assegna score positivi a match perfetti o residui simili e score negativi a sostituzioni sfavorite e gaps</a:t>
            </a:r>
          </a:p>
          <a:p>
            <a:r>
              <a:rPr lang="it-IT" dirty="0" smtClean="0"/>
              <a:t>Nell’inizializzazione la riga 1 e la colonna 1 contengono soltanto valori = 0</a:t>
            </a:r>
          </a:p>
          <a:p>
            <a:r>
              <a:rPr lang="it-IT" b="1" dirty="0" smtClean="0"/>
              <a:t>Se nella score matrix una casella assume valori minori di 0 questi vengono portati a zero</a:t>
            </a:r>
            <a:endParaRPr lang="it-IT" b="1"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4</a:t>
            </a:r>
            <a:br>
              <a:rPr lang="it-IT" sz="4800" dirty="0" smtClean="0"/>
            </a:br>
            <a:r>
              <a:rPr lang="it-IT" sz="4800" dirty="0" smtClean="0"/>
              <a:t>Algoritmi per l’allineamento tra sequenze – FASTA ed introduzione a BLAST</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a:bodyPr>
          <a:lstStyle/>
          <a:p>
            <a:r>
              <a:rPr lang="it-IT" b="1" dirty="0" smtClean="0"/>
              <a:t>Il traceback si ferma quando si incontra una casella con valore zero!</a:t>
            </a:r>
          </a:p>
          <a:p>
            <a:r>
              <a:rPr lang="it-IT" dirty="0" smtClean="0"/>
              <a:t>Ne segue che posso ottenere più allineamenti locali per una stessa coppia di sequenze</a:t>
            </a:r>
          </a:p>
          <a:p>
            <a:r>
              <a:rPr lang="it-IT" dirty="0" smtClean="0"/>
              <a:t>Ne segue anche che il valore più alto nell’intera score matrix può essere spesso localizzato all’interno della matrice stessa e che il traceback non deva necessariamente iniziare da una delle estremità della matrice</a:t>
            </a:r>
            <a:endParaRPr lang="it-IT"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smtClean="0"/>
              <a:t>Notate che in questo caso, essendo presente una ripetizione «TT» sono possibili due percorsi alternativi e quindi anche due allineamenti alternativi,come mostrato nell’esempio a fianco</a:t>
            </a:r>
            <a:endParaRPr lang="it-IT" dirty="0"/>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
        <p:nvSpPr>
          <p:cNvPr id="3" name="TextBox 2"/>
          <p:cNvSpPr txBox="1"/>
          <p:nvPr/>
        </p:nvSpPr>
        <p:spPr>
          <a:xfrm>
            <a:off x="810491" y="1236519"/>
            <a:ext cx="10466417" cy="4431983"/>
          </a:xfrm>
          <a:prstGeom prst="rect">
            <a:avLst/>
          </a:prstGeom>
          <a:noFill/>
        </p:spPr>
        <p:txBody>
          <a:bodyPr wrap="square" rtlCol="0">
            <a:spAutoFit/>
          </a:bodyPr>
          <a:lstStyle/>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2400" dirty="0"/>
              <a:t>il valore assoluto dei punteggi che associamo agli allineamenti </a:t>
            </a:r>
            <a:r>
              <a:rPr lang="it-IT" sz="2400" b="1" dirty="0"/>
              <a:t>dipende dai valori contenuti nella matrice di sostituzione</a:t>
            </a:r>
            <a:r>
              <a:rPr lang="it-IT" sz="2400" dirty="0"/>
              <a:t> che </a:t>
            </a:r>
            <a:r>
              <a:rPr lang="it-IT" sz="2400" dirty="0" smtClean="0"/>
              <a:t>utilizziamo</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Ne consegue che un allineamento effettuato utilizzando matrici diverse può essere caratterizzato da score di allineamento diversi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ci sono matrici i cui valori variano tra 0 e 100, altre che variano da -1 a +1, adottando punteggi </a:t>
            </a:r>
            <a:r>
              <a:rPr lang="it-IT" sz="2400" dirty="0" smtClean="0"/>
              <a:t>decimali</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é </a:t>
            </a:r>
            <a:r>
              <a:rPr lang="it-IT" sz="2400" dirty="0"/>
              <a:t>importante notare che il punteggio massimo lo è </a:t>
            </a:r>
            <a:r>
              <a:rPr lang="it-IT" sz="2400" b="1" dirty="0"/>
              <a:t>in senso relativo </a:t>
            </a:r>
            <a:endParaRPr lang="it-IT" sz="2400" dirty="0"/>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3" name="Content Placeholder 2"/>
          <p:cNvSpPr>
            <a:spLocks noGrp="1"/>
          </p:cNvSpPr>
          <p:nvPr>
            <p:ph idx="1"/>
          </p:nvPr>
        </p:nvSpPr>
        <p:spPr>
          <a:xfrm>
            <a:off x="1143693" y="1683327"/>
            <a:ext cx="9509760" cy="4790625"/>
          </a:xfrm>
        </p:spPr>
        <p:txBody>
          <a:bodyPr/>
          <a:lstStyle/>
          <a:p>
            <a:pPr algn="just"/>
            <a:r>
              <a:rPr lang="it-IT" dirty="0" smtClean="0"/>
              <a:t>Nel corso degli anni sono stati sviluppati una serie di software che sfruttano gli algoritmi di N&amp;W o di S&amp;W con alcune modifiche e permettendo naturalmente di variare alcuni parametri (ad esempio le penalità per i gap o la matrice di sostituzione da usare)</a:t>
            </a:r>
          </a:p>
          <a:p>
            <a:pPr algn="just"/>
            <a:r>
              <a:rPr lang="en-US" dirty="0"/>
              <a:t>Huang, X. (1994) On Global Sequence Alignment. Computer Applications in the Biosciences 10, 227-235</a:t>
            </a:r>
            <a:r>
              <a:rPr lang="en-US" dirty="0" smtClean="0"/>
              <a:t>.</a:t>
            </a:r>
          </a:p>
          <a:p>
            <a:pPr algn="just"/>
            <a:r>
              <a:rPr lang="en-US" dirty="0"/>
              <a:t>Huang, X. and Miller, W. (1991) A Time-Efficient, Linear-Space Local Similarity Algorithm. Advances in Applied Mathematics 12, 337-357</a:t>
            </a:r>
            <a:r>
              <a:rPr lang="en-US" dirty="0" smtClean="0"/>
              <a:t>.</a:t>
            </a:r>
          </a:p>
          <a:p>
            <a:pPr algn="just"/>
            <a:r>
              <a:rPr lang="it-IT" dirty="0" smtClean="0"/>
              <a:t>Ad esempio </a:t>
            </a:r>
            <a:r>
              <a:rPr lang="it-IT" b="1" dirty="0" smtClean="0"/>
              <a:t>SIM</a:t>
            </a:r>
            <a:r>
              <a:rPr lang="it-IT" dirty="0" smtClean="0"/>
              <a:t> è un programma con interfaccia web basato sull’algoritmo S&amp;W (per allineamenti globali) che è in grado di gestire sequenze genomiche delle lunghezza di svariate Kb</a:t>
            </a:r>
            <a:endParaRPr lang="it-IT" dirty="0"/>
          </a:p>
        </p:txBody>
      </p:sp>
    </p:spTree>
    <p:extLst>
      <p:ext uri="{BB962C8B-B14F-4D97-AF65-F5344CB8AC3E}">
        <p14:creationId xmlns:p14="http://schemas.microsoft.com/office/powerpoint/2010/main" val="3676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503" y="1673225"/>
            <a:ext cx="7956995" cy="4343400"/>
          </a:xfrm>
        </p:spPr>
      </p:pic>
    </p:spTree>
    <p:extLst>
      <p:ext uri="{BB962C8B-B14F-4D97-AF65-F5344CB8AC3E}">
        <p14:creationId xmlns:p14="http://schemas.microsoft.com/office/powerpoint/2010/main" val="36395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327" y="1673225"/>
            <a:ext cx="9171346" cy="4343400"/>
          </a:xfrm>
        </p:spPr>
      </p:pic>
      <p:sp>
        <p:nvSpPr>
          <p:cNvPr id="7" name="TextBox 6"/>
          <p:cNvSpPr txBox="1"/>
          <p:nvPr/>
        </p:nvSpPr>
        <p:spPr>
          <a:xfrm>
            <a:off x="6670965" y="3106882"/>
            <a:ext cx="3522518" cy="923330"/>
          </a:xfrm>
          <a:prstGeom prst="rect">
            <a:avLst/>
          </a:prstGeom>
          <a:noFill/>
        </p:spPr>
        <p:txBody>
          <a:bodyPr wrap="square" rtlCol="0">
            <a:spAutoFit/>
          </a:bodyPr>
          <a:lstStyle/>
          <a:p>
            <a:r>
              <a:rPr lang="it-IT" b="1" dirty="0" smtClean="0"/>
              <a:t>PIR</a:t>
            </a:r>
          </a:p>
          <a:p>
            <a:endParaRPr lang="it-IT" b="1" dirty="0"/>
          </a:p>
          <a:p>
            <a:r>
              <a:rPr lang="it-IT" b="1" dirty="0" smtClean="0"/>
              <a:t>Protein Information Resource</a:t>
            </a:r>
            <a:endParaRPr lang="it-IT" b="1" dirty="0"/>
          </a:p>
        </p:txBody>
      </p:sp>
    </p:spTree>
    <p:extLst>
      <p:ext uri="{BB962C8B-B14F-4D97-AF65-F5344CB8AC3E}">
        <p14:creationId xmlns:p14="http://schemas.microsoft.com/office/powerpoint/2010/main" val="6830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7" name="TextBox 6"/>
          <p:cNvSpPr txBox="1"/>
          <p:nvPr/>
        </p:nvSpPr>
        <p:spPr>
          <a:xfrm>
            <a:off x="7793182" y="2493818"/>
            <a:ext cx="3834247" cy="1477328"/>
          </a:xfrm>
          <a:prstGeom prst="rect">
            <a:avLst/>
          </a:prstGeom>
          <a:noFill/>
        </p:spPr>
        <p:txBody>
          <a:bodyPr wrap="square" rtlCol="0">
            <a:spAutoFit/>
          </a:bodyPr>
          <a:lstStyle/>
          <a:p>
            <a:r>
              <a:rPr lang="it-IT" b="1" dirty="0" smtClean="0"/>
              <a:t>LALIGN</a:t>
            </a:r>
          </a:p>
          <a:p>
            <a:endParaRPr lang="it-IT" dirty="0"/>
          </a:p>
          <a:p>
            <a:r>
              <a:rPr lang="it-IT" dirty="0" smtClean="0"/>
              <a:t>Sviluppato ed hostato sul portale dell’Expasy (Swiss Bioinformatics Institute)</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1694007"/>
            <a:ext cx="6141839" cy="4343400"/>
          </a:xfrm>
        </p:spPr>
      </p:pic>
    </p:spTree>
    <p:extLst>
      <p:ext uri="{BB962C8B-B14F-4D97-AF65-F5344CB8AC3E}">
        <p14:creationId xmlns:p14="http://schemas.microsoft.com/office/powerpoint/2010/main" val="4199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a:t>
            </a:r>
            <a:endParaRPr lang="it-IT" dirty="0"/>
          </a:p>
        </p:txBody>
      </p:sp>
      <p:sp>
        <p:nvSpPr>
          <p:cNvPr id="3" name="Content Placeholder 2"/>
          <p:cNvSpPr>
            <a:spLocks noGrp="1"/>
          </p:cNvSpPr>
          <p:nvPr>
            <p:ph idx="1"/>
          </p:nvPr>
        </p:nvSpPr>
        <p:spPr>
          <a:xfrm>
            <a:off x="665711" y="1559052"/>
            <a:ext cx="6161116" cy="4343400"/>
          </a:xfrm>
        </p:spPr>
        <p:txBody>
          <a:bodyPr>
            <a:normAutofit fontScale="92500" lnSpcReduction="10000"/>
          </a:bodyPr>
          <a:lstStyle/>
          <a:p>
            <a:endParaRPr lang="it-IT" dirty="0"/>
          </a:p>
          <a:p>
            <a:r>
              <a:rPr lang="it-IT" b="1" dirty="0"/>
              <a:t>Euristica</a:t>
            </a:r>
            <a:r>
              <a:rPr lang="it-IT" dirty="0"/>
              <a:t>, dal verbo greco heuriskein (“trovare”). </a:t>
            </a:r>
          </a:p>
          <a:p>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a:t>
            </a:r>
            <a:r>
              <a:rPr lang="it-IT" b="1" dirty="0" smtClean="0"/>
              <a:t>scientifici</a:t>
            </a:r>
            <a:endParaRPr lang="it-IT" dirty="0"/>
          </a:p>
          <a:p>
            <a:r>
              <a:rPr lang="it-IT" dirty="0"/>
              <a:t>gli algoritmi descritti effettuano delle ricerche esaustive ed esplorano tutto lo spazio degli allineamenti </a:t>
            </a:r>
            <a:r>
              <a:rPr lang="it-IT" dirty="0" smtClean="0"/>
              <a:t>possibili e come abbiamo visto richiedono n</a:t>
            </a:r>
            <a:r>
              <a:rPr lang="it-IT" baseline="30000" dirty="0" smtClean="0"/>
              <a:t>2</a:t>
            </a:r>
            <a:r>
              <a:rPr lang="it-IT" dirty="0" smtClean="0"/>
              <a:t> operazioni (dove n è la lunghezza delle sequenze da allineare)</a:t>
            </a:r>
            <a:endParaRPr lang="it-IT" dirty="0"/>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endParaRPr lang="it-IT" dirty="0"/>
          </a:p>
          <a:p>
            <a:r>
              <a:rPr lang="it-IT" b="1" dirty="0" smtClean="0"/>
              <a:t>Come già detto più volte, visto che le ricerche per similarità spesso vanno effettuate all’interno di grossi database nucleotidici o proteici, è assolutamente necessario utilizzare dei </a:t>
            </a:r>
            <a:r>
              <a:rPr lang="it-IT" b="1" u="sng" dirty="0" smtClean="0"/>
              <a:t>metodi rapidi che consentano di ottenere un risultato in tempi ragionevoli</a:t>
            </a:r>
            <a:endParaRPr lang="it-IT" dirty="0"/>
          </a:p>
          <a:p>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r>
              <a:rPr lang="it-IT" dirty="0"/>
              <a:t>in pratica la ricerca è resa più veloce a scapito della certezza di avere veramente trovato la soluzione migliore. </a:t>
            </a:r>
            <a:endParaRPr lang="it-IT" b="1" u="sng" dirty="0" smtClean="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r>
              <a:rPr lang="it-IT" sz="2400" dirty="0" smtClean="0"/>
              <a:t>abbiamo </a:t>
            </a:r>
            <a:r>
              <a:rPr lang="it-IT" sz="2400" dirty="0"/>
              <a:t>visto che un algoritmo che esplora tutti i possibili allineamenti tra due sequenze di lunghezza </a:t>
            </a:r>
            <a:r>
              <a:rPr lang="it-IT" sz="2400" dirty="0" smtClean="0"/>
              <a:t>n</a:t>
            </a:r>
            <a:r>
              <a:rPr lang="it-IT" sz="2400" dirty="0"/>
              <a:t>, è un algoritmo di ordine </a:t>
            </a:r>
            <a:r>
              <a:rPr lang="it-IT" sz="2400" b="1" dirty="0"/>
              <a:t>n</a:t>
            </a:r>
            <a:r>
              <a:rPr lang="it-IT" sz="2400" b="1" baseline="30000" dirty="0"/>
              <a:t>2</a:t>
            </a:r>
            <a:r>
              <a:rPr lang="it-IT" sz="2400" dirty="0"/>
              <a:t> </a:t>
            </a:r>
          </a:p>
          <a:p>
            <a:r>
              <a:rPr lang="it-IT" sz="2400" dirty="0"/>
              <a:t>considerando anche il problema dei </a:t>
            </a:r>
            <a:r>
              <a:rPr lang="it-IT" sz="2400" b="1" i="1" dirty="0"/>
              <a:t>gap</a:t>
            </a:r>
            <a:r>
              <a:rPr lang="it-IT" sz="2400" dirty="0"/>
              <a:t>, i tempi di esecuzione si allungherebbero di </a:t>
            </a:r>
            <a:r>
              <a:rPr lang="it-IT" sz="2400" dirty="0" smtClean="0"/>
              <a:t>moltissimo</a:t>
            </a:r>
          </a:p>
          <a:p>
            <a:r>
              <a:rPr lang="it-IT" sz="2400" dirty="0" smtClean="0"/>
              <a:t>Se dovessi allineare due sequenze di 100 e 95 nucleotidi avrei circa </a:t>
            </a:r>
            <a:r>
              <a:rPr lang="it-IT" sz="2400" b="1" dirty="0" smtClean="0">
                <a:solidFill>
                  <a:srgbClr val="FF0000"/>
                </a:solidFill>
              </a:rPr>
              <a:t>55 milioni di possibili allineamenti</a:t>
            </a:r>
            <a:r>
              <a:rPr lang="it-IT" sz="2400" dirty="0" smtClean="0"/>
              <a:t>, considerando la possibile inserzione di soli 5 gaps</a:t>
            </a:r>
            <a:endParaRPr lang="it-IT" sz="2400" dirty="0"/>
          </a:p>
          <a:p>
            <a:r>
              <a:rPr lang="it-IT" sz="2400" dirty="0"/>
              <a:t>una intelligente soluzione a questo problema viene dagli algoritmi che utilizzano la </a:t>
            </a:r>
            <a:r>
              <a:rPr lang="it-IT" sz="2400" b="1" u="sng" dirty="0" smtClean="0"/>
              <a:t>programmazione dinamica</a:t>
            </a:r>
            <a:endParaRPr lang="it-IT" sz="2400" dirty="0"/>
          </a:p>
          <a:p>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r>
              <a:rPr lang="it-IT" dirty="0" smtClean="0"/>
              <a:t>Basta pensare all’incremento stratosferico del numero di sequenze depositate in GenBank e quelle relative al sequenziamento di genomi... La scala è logaritmica!</a:t>
            </a:r>
            <a:endParaRPr lang="it-IT" b="1" u="sng" dirty="0" smtClean="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32" y="2522549"/>
            <a:ext cx="10058400" cy="3854327"/>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sp>
        <p:nvSpPr>
          <p:cNvPr id="3" name="Content Placeholder 2"/>
          <p:cNvSpPr>
            <a:spLocks noGrp="1"/>
          </p:cNvSpPr>
          <p:nvPr>
            <p:ph idx="1"/>
          </p:nvPr>
        </p:nvSpPr>
        <p:spPr/>
        <p:txBody>
          <a:bodyPr/>
          <a:lstStyle/>
          <a:p>
            <a:pPr marL="45720" indent="0">
              <a:buNone/>
            </a:pPr>
            <a:endParaRPr lang="it-IT" dirty="0"/>
          </a:p>
          <a:p>
            <a:pPr marL="45720" indent="0">
              <a:buNone/>
            </a:pPr>
            <a:r>
              <a:rPr lang="it-IT" dirty="0" smtClean="0"/>
              <a:t>I due strumenti che senza dubbio hanno incontrato il maggior successo in questo campo sono:</a:t>
            </a:r>
          </a:p>
          <a:p>
            <a:endParaRPr lang="it-IT" dirty="0"/>
          </a:p>
          <a:p>
            <a:pPr marL="45720" indent="0">
              <a:buNone/>
            </a:pPr>
            <a:r>
              <a:rPr lang="it-IT" b="1" u="sng" dirty="0" smtClean="0"/>
              <a:t>FASTA</a:t>
            </a:r>
            <a:r>
              <a:rPr lang="it-IT" dirty="0" smtClean="0"/>
              <a:t>, pubblicato </a:t>
            </a:r>
            <a:r>
              <a:rPr lang="it-IT" dirty="0"/>
              <a:t>nel 1985 da </a:t>
            </a:r>
          </a:p>
          <a:p>
            <a:pPr marL="45720" indent="0">
              <a:buNone/>
            </a:pPr>
            <a:r>
              <a:rPr lang="en-US" dirty="0"/>
              <a:t>Pearson, W.R. &amp; </a:t>
            </a:r>
            <a:r>
              <a:rPr lang="en-US" dirty="0" err="1"/>
              <a:t>Lipman</a:t>
            </a:r>
            <a:r>
              <a:rPr lang="en-US" dirty="0"/>
              <a:t>, D.J. (1988) Improved tools for biological sequence comparison." Proc. Natl. Acad. Sci. USA 85:2444-2448. </a:t>
            </a:r>
          </a:p>
          <a:p>
            <a:pPr marL="45720" indent="0">
              <a:buNone/>
            </a:pPr>
            <a:r>
              <a:rPr lang="it-IT" b="1" u="sng" dirty="0" smtClean="0"/>
              <a:t>BLAST</a:t>
            </a:r>
            <a:r>
              <a:rPr lang="it-IT" dirty="0" smtClean="0"/>
              <a:t>, pubblicato </a:t>
            </a:r>
            <a:r>
              <a:rPr lang="it-IT" dirty="0"/>
              <a:t>nel 1990 da </a:t>
            </a:r>
          </a:p>
          <a:p>
            <a:pPr marL="45720" indent="0">
              <a:buNone/>
            </a:pPr>
            <a:r>
              <a:rPr lang="it-IT" dirty="0"/>
              <a:t>Altschul, S.F., Gish, W., Miller, W., Myers, E.W. &amp; Lipman, D.J. (1990) "Basic local alignment search tool." J. Mol. Biol. 215:403-410. </a:t>
            </a:r>
          </a:p>
        </p:txBody>
      </p:sp>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L’algoritmo implementato in FASTA si basa su una strategia di </a:t>
            </a:r>
            <a:r>
              <a:rPr lang="it-IT" b="1" u="sng" dirty="0" smtClean="0"/>
              <a:t>indicizzazione</a:t>
            </a:r>
            <a:r>
              <a:rPr lang="it-IT" dirty="0" smtClean="0"/>
              <a:t> delle parole: la sequenza della proteina </a:t>
            </a:r>
            <a:r>
              <a:rPr lang="it-IT" b="1" dirty="0" smtClean="0"/>
              <a:t>QUERY</a:t>
            </a:r>
            <a:r>
              <a:rPr lang="it-IT" dirty="0" smtClean="0"/>
              <a:t> (cioè di input) viene spezzettata in parole di lunghezza </a:t>
            </a:r>
            <a:r>
              <a:rPr lang="it-IT" b="1" dirty="0" smtClean="0"/>
              <a:t>ktup (k-tuples) </a:t>
            </a:r>
            <a:r>
              <a:rPr lang="it-IT" dirty="0" smtClean="0"/>
              <a:t>che vengono contrassegnate da un indice</a:t>
            </a:r>
          </a:p>
          <a:p>
            <a:r>
              <a:rPr lang="it-IT" dirty="0" smtClean="0"/>
              <a:t>Maggiore è il valore ktup, più rapida (ma anche meno accurata) è la ricerca. Per una proteina, con ktup =2, avrò sempre e comunque al massimo 20</a:t>
            </a:r>
            <a:r>
              <a:rPr lang="it-IT" baseline="30000" dirty="0" smtClean="0"/>
              <a:t>2</a:t>
            </a:r>
            <a:r>
              <a:rPr lang="it-IT" dirty="0" smtClean="0"/>
              <a:t> = 400 combinazioni possibili (cioè coppie di amino acidi)</a:t>
            </a:r>
            <a:endParaRPr lang="it-IT" dirty="0"/>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Ogni </a:t>
            </a:r>
            <a:r>
              <a:rPr lang="it-IT" b="1" dirty="0" smtClean="0"/>
              <a:t>SUBJECT</a:t>
            </a:r>
            <a:r>
              <a:rPr lang="it-IT" dirty="0" smtClean="0"/>
              <a:t> (possibile risultato) della banca dati viene consultato nello stesso modo ma, anzichè essere indicizzato come la sequenza query, viene consultato l’indice della query per vedere dove si posiziona il match e </a:t>
            </a:r>
            <a:r>
              <a:rPr lang="it-IT" b="1" dirty="0" smtClean="0"/>
              <a:t>viene memorizzata la diagonale corrispondente</a:t>
            </a:r>
            <a:r>
              <a:rPr lang="it-IT" dirty="0" smtClean="0"/>
              <a:t> (ripensate al dot plot).</a:t>
            </a:r>
          </a:p>
          <a:p>
            <a:r>
              <a:rPr lang="it-IT" dirty="0" smtClean="0"/>
              <a:t>Se nella riga successiva della matrice (cioè alla parola successiva della subject) c’è corrispondenza sulla stessa diagonale allora la parola viene memorizzata e si allunga la diagonale.</a:t>
            </a:r>
          </a:p>
          <a:p>
            <a:r>
              <a:rPr lang="it-IT" dirty="0" smtClean="0"/>
              <a:t>Vengono quindi riconosciute le diagonali che totalizzano i punteggi migliori, che corrispondono ai segmenti allineabili più lunghi e quindi con i punteggi migliori</a:t>
            </a:r>
            <a:endParaRPr lang="it-IT" dirty="0"/>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3" name="Content Placeholder 2"/>
          <p:cNvSpPr>
            <a:spLocks noGrp="1"/>
          </p:cNvSpPr>
          <p:nvPr>
            <p:ph idx="1"/>
          </p:nvPr>
        </p:nvSpPr>
        <p:spPr>
          <a:xfrm>
            <a:off x="1341120" y="1673352"/>
            <a:ext cx="4820689" cy="4343400"/>
          </a:xfrm>
        </p:spPr>
        <p:txBody>
          <a:bodyPr/>
          <a:lstStyle/>
          <a:p>
            <a:pPr marL="502920" indent="-457200">
              <a:buAutoNum type="arabicParenR"/>
            </a:pPr>
            <a:r>
              <a:rPr lang="it-IT" dirty="0" smtClean="0"/>
              <a:t>Individuazione delle diagonali</a:t>
            </a:r>
          </a:p>
          <a:p>
            <a:pPr marL="502920" indent="-457200">
              <a:buAutoNum type="arabicParenR"/>
            </a:pPr>
            <a:r>
              <a:rPr lang="it-IT" dirty="0" smtClean="0"/>
              <a:t>Re-scoring delle diagonali usando una matrice PAM</a:t>
            </a:r>
            <a:r>
              <a:rPr lang="it-IT" dirty="0"/>
              <a:t> </a:t>
            </a:r>
            <a:r>
              <a:rPr lang="it-IT" dirty="0" smtClean="0"/>
              <a:t>e mantenimento delle diagonali con punteggio &gt; soglia</a:t>
            </a:r>
          </a:p>
          <a:p>
            <a:pPr marL="502920" indent="-457200">
              <a:buAutoNum type="arabicParenR"/>
            </a:pPr>
            <a:r>
              <a:rPr lang="it-IT" dirty="0" smtClean="0"/>
              <a:t>Inserzione di gaps per congiungere le diagonali, eliminazione degli altri segmenti</a:t>
            </a:r>
          </a:p>
          <a:p>
            <a:pPr marL="502920" indent="-457200">
              <a:buAutoNum type="arabicParenR"/>
            </a:pPr>
            <a:r>
              <a:rPr lang="it-IT" dirty="0" smtClean="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r>
              <a:rPr lang="it-IT" dirty="0" smtClean="0"/>
              <a:t>Nel dettaglio...</a:t>
            </a:r>
          </a:p>
          <a:p>
            <a:endParaRPr lang="it-IT" dirty="0"/>
          </a:p>
          <a:p>
            <a:r>
              <a:rPr lang="it-IT" dirty="0" smtClean="0"/>
              <a:t>Step 1: individuo tutte le parole contigue su una diagonale con dimensione &gt; ktup, basandomi sulla sola identità</a:t>
            </a:r>
          </a:p>
          <a:p>
            <a:endParaRPr lang="it-IT" dirty="0"/>
          </a:p>
          <a:p>
            <a:endParaRPr lang="it-IT" dirty="0" smtClean="0"/>
          </a:p>
          <a:p>
            <a:endParaRPr lang="it-IT" dirty="0"/>
          </a:p>
          <a:p>
            <a:endParaRPr lang="it-IT" dirty="0" smtClean="0"/>
          </a:p>
          <a:p>
            <a:endParaRPr lang="it-IT" dirty="0"/>
          </a:p>
          <a:p>
            <a:endParaRPr lang="it-IT" dirty="0" smtClean="0"/>
          </a:p>
          <a:p>
            <a:r>
              <a:rPr lang="it-IT" dirty="0" smtClean="0"/>
              <a:t>Step 2: ricalcolo i punteggi per ciascuna diagonale utilizzando una </a:t>
            </a:r>
            <a:r>
              <a:rPr lang="it-IT" dirty="0" smtClean="0"/>
              <a:t>matrice </a:t>
            </a:r>
            <a:r>
              <a:rPr lang="it-IT" dirty="0" smtClean="0"/>
              <a:t>di sostituzione (solitamente PAM250). Successivamente tutte le diagonali con score &lt; di una soglia arbitraria vengono scartate -&gt; mantengo solo dei frammenti di allineamento con score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416320"/>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La ricerca però viene effettuata </a:t>
            </a:r>
            <a:r>
              <a:rPr lang="it-IT" b="1" dirty="0" smtClean="0"/>
              <a:t>iterativamente</a:t>
            </a:r>
            <a:r>
              <a:rPr lang="it-IT" dirty="0" smtClean="0"/>
              <a:t> all’interno di un database di sequenze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smtClean="0"/>
              <a:t>Come faccio a scegliere quali sono le sequenze su cui «vale la pena» passare agli step successivi di analisi?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Ogni sequenza </a:t>
            </a:r>
            <a:r>
              <a:rPr lang="it-IT" b="1" dirty="0" smtClean="0"/>
              <a:t>subject</a:t>
            </a:r>
            <a:r>
              <a:rPr lang="it-IT" dirty="0" smtClean="0"/>
              <a:t> (dal database) viene contrassegnata da un punteggio </a:t>
            </a:r>
            <a:r>
              <a:rPr lang="it-IT" b="1" u="sng" dirty="0" smtClean="0"/>
              <a:t>Init1</a:t>
            </a:r>
            <a:r>
              <a:rPr lang="it-IT" dirty="0" smtClean="0"/>
              <a:t>, calcolato sulla base degli step1 e 2 in cui vengono individuate le </a:t>
            </a:r>
            <a:r>
              <a:rPr lang="it-IT" b="1" u="sng" dirty="0" smtClean="0"/>
              <a:t>Best Initial Regions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Viene creata una </a:t>
            </a:r>
            <a:r>
              <a:rPr lang="it-IT" b="1" dirty="0" smtClean="0"/>
              <a:t>graduatoria</a:t>
            </a:r>
            <a:r>
              <a:rPr lang="it-IT" dirty="0" smtClean="0"/>
              <a:t> sulla base di questi score e vengono determinate deglle soglie (sulla base dello score o, più semplicemente, sulla base di un numero massimo di sequenze target) per tenere in considerazione le sequenze subject per le fasi di analisi successive</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3927764" y="1745673"/>
            <a:ext cx="7450281" cy="3970318"/>
          </a:xfrm>
          <a:prstGeom prst="rect">
            <a:avLst/>
          </a:prstGeom>
          <a:noFill/>
        </p:spPr>
        <p:txBody>
          <a:bodyPr wrap="square" rtlCol="0">
            <a:spAutoFit/>
          </a:bodyPr>
          <a:lstStyle/>
          <a:p>
            <a:r>
              <a:rPr lang="it-IT" dirty="0" smtClean="0"/>
              <a:t>Nel dettaglio...</a:t>
            </a:r>
          </a:p>
          <a:p>
            <a:endParaRPr lang="it-IT" dirty="0"/>
          </a:p>
          <a:p>
            <a:r>
              <a:rPr lang="it-IT" dirty="0" smtClean="0"/>
              <a:t>Step 3: i frammenti che si trovano entro una determinata distanza soglia vengono uniti tramite dei gap</a:t>
            </a:r>
          </a:p>
          <a:p>
            <a:endParaRPr lang="it-IT" dirty="0"/>
          </a:p>
          <a:p>
            <a:endParaRPr lang="it-IT" dirty="0" smtClean="0"/>
          </a:p>
          <a:p>
            <a:endParaRPr lang="it-IT" dirty="0" smtClean="0"/>
          </a:p>
          <a:p>
            <a:endParaRPr lang="it-IT" dirty="0"/>
          </a:p>
          <a:p>
            <a:endParaRPr lang="it-IT" dirty="0"/>
          </a:p>
          <a:p>
            <a:endParaRPr lang="it-IT" dirty="0" smtClean="0"/>
          </a:p>
          <a:p>
            <a:r>
              <a:rPr lang="it-IT" dirty="0" smtClean="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Best Initial Regions vengono congiunte e vengono applicati i </a:t>
            </a:r>
            <a:r>
              <a:rPr lang="it-IT" b="1" dirty="0" smtClean="0"/>
              <a:t>parametri di penalità per i gap</a:t>
            </a:r>
            <a:r>
              <a:rPr lang="it-IT" dirty="0" smtClean="0"/>
              <a:t> (sia per la loro inserzione che per la loro estensione)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Si ottiene un nuovo puntaggio per ciascuna sequenza subject, detto </a:t>
            </a:r>
            <a:r>
              <a:rPr lang="it-IT" b="1" u="sng" dirty="0" smtClean="0"/>
              <a:t>InitN</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L’algoritmo Smith &amp; Waterman </a:t>
            </a:r>
            <a:r>
              <a:rPr lang="it-IT" b="1" dirty="0" smtClean="0"/>
              <a:t>rifinisce quindi l’allinemento</a:t>
            </a:r>
            <a:r>
              <a:rPr lang="it-IT" dirty="0" smtClean="0"/>
              <a:t> lavorando su una banda piutosto stretta (di solito &lt; 20 aa)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Lo score finale ottenuto dall’intero procedimento di quattro step è detto </a:t>
            </a:r>
            <a:r>
              <a:rPr lang="it-IT" b="1" u="sng" dirty="0" smtClean="0"/>
              <a:t>Opt</a:t>
            </a:r>
          </a:p>
          <a:p>
            <a:pPr marL="285750" indent="-285750">
              <a:buFont typeface="Arial" panose="020B0604020202020204" pitchFamily="34" charset="0"/>
              <a:buChar char="•"/>
            </a:pPr>
            <a:endParaRPr lang="it-IT" b="1" u="sng" dirty="0"/>
          </a:p>
          <a:p>
            <a:pPr marL="285750" indent="-285750">
              <a:buFont typeface="Arial" panose="020B0604020202020204" pitchFamily="34" charset="0"/>
              <a:buChar char="•"/>
            </a:pPr>
            <a:endParaRPr lang="it-IT" b="1" u="sng" dirty="0" smtClean="0"/>
          </a:p>
          <a:p>
            <a:pPr marL="285750" indent="-285750">
              <a:buFont typeface="Arial" panose="020B0604020202020204" pitchFamily="34" charset="0"/>
              <a:buChar char="•"/>
            </a:pPr>
            <a:r>
              <a:rPr lang="it-IT" b="1" u="sng" dirty="0" smtClean="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4247317"/>
          </a:xfrm>
          <a:prstGeom prst="rect">
            <a:avLst/>
          </a:prstGeom>
          <a:noFill/>
        </p:spPr>
        <p:txBody>
          <a:bodyPr wrap="square" rtlCol="0">
            <a:spAutoFit/>
          </a:bodyPr>
          <a:lstStyle/>
          <a:p>
            <a:r>
              <a:rPr lang="it-IT" dirty="0" smtClean="0"/>
              <a:t>Un esempio di un’allineamento tra due sequenze amino acidiche ottenuto con FASTA</a:t>
            </a:r>
          </a:p>
          <a:p>
            <a:endParaRPr lang="it-IT" dirty="0"/>
          </a:p>
          <a:p>
            <a:endParaRPr lang="it-IT" dirty="0" smtClean="0"/>
          </a:p>
          <a:p>
            <a:endParaRPr lang="it-IT" dirty="0"/>
          </a:p>
          <a:p>
            <a:r>
              <a:rPr lang="it-IT" dirty="0" smtClean="0"/>
              <a:t>Ricordiamoci anche che:</a:t>
            </a:r>
          </a:p>
          <a:p>
            <a:endParaRPr lang="it-IT" dirty="0"/>
          </a:p>
          <a:p>
            <a:r>
              <a:rPr lang="it-IT" b="1" dirty="0" smtClean="0"/>
              <a:t>FASTA ha dato nome all’omonimo file format per rappresentare sequenze</a:t>
            </a:r>
          </a:p>
          <a:p>
            <a:endParaRPr lang="it-IT" dirty="0"/>
          </a:p>
          <a:p>
            <a:r>
              <a:rPr lang="it-IT" dirty="0" smtClean="0"/>
              <a:t>Nonostante non sia quasi più utilizzato, FASTA è ancora accessibile tramite interfaccia web nel portale dell’EBI:</a:t>
            </a:r>
          </a:p>
          <a:p>
            <a:r>
              <a:rPr lang="it-IT" dirty="0"/>
              <a:t>http://www.ebi.ac.uk/Tools/sss/fasta/</a:t>
            </a:r>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r>
              <a:rPr lang="it-IT" sz="2400" dirty="0" smtClean="0"/>
              <a:t>Ricordiamo che per </a:t>
            </a:r>
            <a:r>
              <a:rPr lang="it-IT" sz="2400" dirty="0"/>
              <a:t>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r>
              <a:rPr lang="it-IT" sz="2400" dirty="0"/>
              <a:t>algoritmi di allineamento che utilizzano una tecnica di programmazione </a:t>
            </a:r>
            <a:r>
              <a:rPr lang="it-IT" sz="2400" dirty="0" smtClean="0"/>
              <a:t>dinamica</a:t>
            </a:r>
            <a:r>
              <a:rPr lang="it-IT" sz="2400" dirty="0"/>
              <a:t>: </a:t>
            </a:r>
            <a:r>
              <a:rPr lang="it-IT" sz="2400" dirty="0" smtClean="0">
                <a:solidFill>
                  <a:srgbClr val="FF0000"/>
                </a:solidFill>
              </a:rPr>
              <a:t>Needleman e Wunsch</a:t>
            </a:r>
            <a:r>
              <a:rPr lang="it-IT" sz="2400" dirty="0" smtClean="0"/>
              <a:t> (1970 – globale) e </a:t>
            </a:r>
            <a:r>
              <a:rPr lang="it-IT" sz="2400" dirty="0">
                <a:solidFill>
                  <a:srgbClr val="FF0000"/>
                </a:solidFill>
              </a:rPr>
              <a:t>Smith e Waterman </a:t>
            </a:r>
            <a:r>
              <a:rPr lang="it-IT" sz="2400" dirty="0"/>
              <a:t>(</a:t>
            </a:r>
            <a:r>
              <a:rPr lang="it-IT" sz="2400" dirty="0" smtClean="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fontScale="92500" lnSpcReduction="10000"/>
          </a:bodyPr>
          <a:lstStyle/>
          <a:p>
            <a:r>
              <a:rPr lang="it-IT" b="1" dirty="0" smtClean="0"/>
              <a:t>Sostanzialmente il concetto è che un allineamento è tanto migliore quanto più è improbabile che sia frutto del caso. Devo quindi chiedermi: «Quanto il mio allineamento è milgiore rispetto ad un allineamento tra due stringhe di caratteri casuali della medesima lunghezza?»</a:t>
            </a:r>
          </a:p>
          <a:p>
            <a:endParaRPr lang="it-IT" dirty="0"/>
          </a:p>
          <a:p>
            <a:r>
              <a:rPr lang="it-IT" dirty="0" smtClean="0"/>
              <a:t>Esistono molti casi in cui due sequenze possano allinearsi per caso</a:t>
            </a:r>
          </a:p>
          <a:p>
            <a:endParaRPr lang="it-IT" dirty="0"/>
          </a:p>
          <a:p>
            <a:r>
              <a:rPr lang="it-IT" dirty="0" smtClean="0"/>
              <a:t>Sequenze non omologhe</a:t>
            </a:r>
          </a:p>
          <a:p>
            <a:r>
              <a:rPr lang="it-IT" dirty="0" smtClean="0"/>
              <a:t>Sequenze rimescolate (con «shuffling»)</a:t>
            </a:r>
          </a:p>
          <a:p>
            <a:r>
              <a:rPr lang="it-IT" dirty="0" smtClean="0"/>
              <a:t>Sequenze a bassa complessità</a:t>
            </a:r>
          </a:p>
          <a:p>
            <a:r>
              <a:rPr lang="it-IT" dirty="0" smtClean="0"/>
              <a:t>Ma anche sequenze generate casualmente</a:t>
            </a:r>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lstStyle/>
          <a:p>
            <a:r>
              <a:rPr lang="it-IT" dirty="0" smtClean="0"/>
              <a:t>Il precollagene umano è un esempio di una proteina a bassa complessità</a:t>
            </a:r>
          </a:p>
          <a:p>
            <a:r>
              <a:rPr lang="it-IT" dirty="0" smtClean="0"/>
              <a:t>Notate la frequenza altissima di G e P dall’istogramma a fianco</a:t>
            </a:r>
          </a:p>
          <a:p>
            <a:r>
              <a:rPr lang="it-IT" dirty="0" smtClean="0"/>
              <a:t>Si tratta di una proteina costituita da ripetizioni GPX</a:t>
            </a:r>
          </a:p>
          <a:p>
            <a:r>
              <a:rPr lang="it-IT" dirty="0" smtClean="0"/>
              <a:t>Queste ripetizioni hanno un motivo strutturale</a:t>
            </a:r>
            <a:endParaRPr lang="it-IT" dirty="0"/>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buNone/>
            </a:pPr>
            <a:r>
              <a:rPr lang="it-IT" dirty="0" smtClean="0"/>
              <a:t>La valutazione della significativià dell’allineamento avviene in queto modo:</a:t>
            </a:r>
          </a:p>
          <a:p>
            <a:pPr marL="502920" indent="-457200">
              <a:buAutoNum type="arabicParenR"/>
            </a:pPr>
            <a:r>
              <a:rPr lang="it-IT" dirty="0" smtClean="0"/>
              <a:t>Genero un ampio numero di sequenze casuali con la stessa composizione in aa o nt della sequenza query</a:t>
            </a:r>
          </a:p>
          <a:p>
            <a:pPr marL="502920" indent="-457200">
              <a:buAutoNum type="arabicParenR"/>
            </a:pPr>
            <a:r>
              <a:rPr lang="it-IT" dirty="0" smtClean="0"/>
              <a:t>Ripeto la ricerca di similarità su sottoinsiemi casuali del DB di riferimento usando le sequenze casuali come query</a:t>
            </a:r>
          </a:p>
          <a:p>
            <a:pPr marL="502920" indent="-457200">
              <a:buAutoNum type="arabicParenR"/>
            </a:pPr>
            <a:r>
              <a:rPr lang="it-IT" dirty="0" smtClean="0"/>
              <a:t>Calcolo gli opt dei vari allineamenti, del loro valore medio </a:t>
            </a:r>
            <a:r>
              <a:rPr lang="it-IT" b="1" dirty="0" smtClean="0"/>
              <a:t>M</a:t>
            </a:r>
            <a:r>
              <a:rPr lang="it-IT" b="1" baseline="-25000" dirty="0" smtClean="0"/>
              <a:t>casuale</a:t>
            </a:r>
            <a:r>
              <a:rPr lang="it-IT" dirty="0" smtClean="0"/>
              <a:t> e della loro deviazione standard </a:t>
            </a:r>
            <a:r>
              <a:rPr lang="it-IT" b="1" dirty="0" smtClean="0">
                <a:latin typeface="Symbol" panose="05050102010706020507" pitchFamily="18" charset="2"/>
              </a:rPr>
              <a:t>s</a:t>
            </a:r>
            <a:r>
              <a:rPr lang="it-IT" b="1" baseline="-25000" dirty="0" smtClean="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b="1" dirty="0" smtClean="0"/>
              <a:t>Posso definire due sequenze come omologhe (e quindi aventi uno score di similarità significativo) solo nel momento in cui il suo score cade fuori dalla distribuzione dei punteggi ottenuti con le sequenze casuali</a:t>
            </a:r>
          </a:p>
          <a:p>
            <a:pPr marL="45720" indent="0" algn="just">
              <a:buNone/>
            </a:pPr>
            <a:endParaRPr lang="it-IT" b="1" baseline="-25000" dirty="0"/>
          </a:p>
          <a:p>
            <a:pPr marL="45720" indent="0" algn="just">
              <a:buNone/>
            </a:pPr>
            <a:r>
              <a:rPr lang="it-IT" dirty="0" smtClean="0"/>
              <a:t>Gli hit casuali si distribuiscono in una </a:t>
            </a:r>
            <a:r>
              <a:rPr lang="it-IT" b="1" dirty="0" smtClean="0"/>
              <a:t>distrubuzione di Poisson </a:t>
            </a:r>
            <a:r>
              <a:rPr lang="it-IT" dirty="0" smtClean="0"/>
              <a:t>(come quella che vedete a fianco), che viene utilizzata in complesse formule matematiche per determinare un valore probabilistico </a:t>
            </a:r>
            <a:r>
              <a:rPr lang="it-IT" b="1" dirty="0" smtClean="0"/>
              <a:t>P</a:t>
            </a:r>
            <a:r>
              <a:rPr lang="it-IT" dirty="0" smtClean="0"/>
              <a:t> di un allineamento 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algn="just"/>
            <a:r>
              <a:rPr lang="it-IT" dirty="0" smtClean="0"/>
              <a:t>La bontà dell’allineamento viene invece calcolata sulla base di due valori detti </a:t>
            </a:r>
            <a:r>
              <a:rPr lang="it-IT" b="1" dirty="0" smtClean="0">
                <a:solidFill>
                  <a:srgbClr val="FF0000"/>
                </a:solidFill>
              </a:rPr>
              <a:t>z-score</a:t>
            </a:r>
            <a:r>
              <a:rPr lang="it-IT" dirty="0" smtClean="0"/>
              <a:t> ed </a:t>
            </a:r>
            <a:r>
              <a:rPr lang="it-IT" b="1" dirty="0" smtClean="0">
                <a:solidFill>
                  <a:srgbClr val="FF0000"/>
                </a:solidFill>
              </a:rPr>
              <a:t>e-value</a:t>
            </a:r>
          </a:p>
          <a:p>
            <a:pPr algn="just"/>
            <a:r>
              <a:rPr lang="it-IT" dirty="0" smtClean="0"/>
              <a:t>Lo z-score definisce il numero di deviazioni standard che separa l’hit del subject dalla media della distribuzione casuale</a:t>
            </a:r>
          </a:p>
          <a:p>
            <a:pPr algn="just"/>
            <a:r>
              <a:rPr lang="it-IT" dirty="0" smtClean="0"/>
              <a:t>Z-score = (opt</a:t>
            </a:r>
            <a:r>
              <a:rPr lang="it-IT" baseline="-25000" dirty="0" smtClean="0"/>
              <a:t>query</a:t>
            </a:r>
            <a:r>
              <a:rPr lang="it-IT" dirty="0" smtClean="0"/>
              <a:t> –M</a:t>
            </a:r>
            <a:r>
              <a:rPr lang="it-IT" baseline="-25000" dirty="0" smtClean="0"/>
              <a:t>casuale</a:t>
            </a:r>
            <a:r>
              <a:rPr lang="it-IT" dirty="0" smtClean="0"/>
              <a:t>) / </a:t>
            </a:r>
            <a:r>
              <a:rPr lang="it-IT" dirty="0" smtClean="0">
                <a:latin typeface="Symbol" panose="05050102010706020507" pitchFamily="18" charset="2"/>
              </a:rPr>
              <a:t>s</a:t>
            </a:r>
            <a:r>
              <a:rPr lang="it-IT" baseline="-25000" dirty="0" smtClean="0"/>
              <a:t>casuale</a:t>
            </a:r>
            <a:endParaRPr lang="it-IT" dirty="0" smtClean="0"/>
          </a:p>
          <a:p>
            <a:pPr algn="just"/>
            <a:r>
              <a:rPr lang="it-IT" dirty="0" smtClean="0"/>
              <a:t>Quando lo z-score è &gt;= 4 l’hit è cosiderato come significativo</a:t>
            </a:r>
          </a:p>
          <a:p>
            <a:pPr algn="just"/>
            <a:endParaRPr lang="it-IT" b="1" dirty="0" smtClean="0">
              <a:solidFill>
                <a:srgbClr val="FF0000"/>
              </a:solidFill>
            </a:endParaRPr>
          </a:p>
          <a:p>
            <a:pPr marL="45720" indent="0" algn="just">
              <a:buNone/>
            </a:pPr>
            <a:endParaRPr lang="it-IT" dirty="0" smtClean="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7336" y="398545"/>
            <a:ext cx="7556013" cy="5899186"/>
          </a:xfrm>
          <a:prstGeom prst="rect">
            <a:avLst/>
          </a:prstGeom>
        </p:spPr>
      </p:pic>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5269" y="377762"/>
            <a:ext cx="7435154" cy="5804829"/>
          </a:xfrm>
          <a:prstGeom prst="rect">
            <a:avLst/>
          </a:prstGeom>
        </p:spPr>
      </p:pic>
      <p:sp>
        <p:nvSpPr>
          <p:cNvPr id="5" name="TextBox 4"/>
          <p:cNvSpPr txBox="1"/>
          <p:nvPr/>
        </p:nvSpPr>
        <p:spPr>
          <a:xfrm>
            <a:off x="737755" y="1101435"/>
            <a:ext cx="3127663" cy="646331"/>
          </a:xfrm>
          <a:prstGeom prst="rect">
            <a:avLst/>
          </a:prstGeom>
          <a:noFill/>
        </p:spPr>
        <p:txBody>
          <a:bodyPr wrap="square" rtlCol="0">
            <a:spAutoFit/>
          </a:bodyPr>
          <a:lstStyle/>
          <a:p>
            <a:r>
              <a:rPr lang="it-IT" dirty="0" smtClean="0"/>
              <a:t>Introduzione al meccanismo di BLAST</a:t>
            </a:r>
            <a:endParaRPr lang="it-IT" dirty="0"/>
          </a:p>
        </p:txBody>
      </p:sp>
    </p:spTree>
    <p:extLst>
      <p:ext uri="{BB962C8B-B14F-4D97-AF65-F5344CB8AC3E}">
        <p14:creationId xmlns:p14="http://schemas.microsoft.com/office/powerpoint/2010/main" val="31135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a:t>
            </a:r>
            <a:endParaRPr lang="it-IT" sz="2400" dirty="0"/>
          </a:p>
        </p:txBody>
      </p:sp>
      <p:sp>
        <p:nvSpPr>
          <p:cNvPr id="3" name="Content Placeholder 2"/>
          <p:cNvSpPr>
            <a:spLocks noGrp="1"/>
          </p:cNvSpPr>
          <p:nvPr>
            <p:ph idx="1"/>
          </p:nvPr>
        </p:nvSpPr>
        <p:spPr>
          <a:xfrm>
            <a:off x="1341120" y="1153806"/>
            <a:ext cx="9509760" cy="4343400"/>
          </a:xfrm>
        </p:spPr>
        <p:txBody>
          <a:bodyPr>
            <a:noAutofit/>
          </a:bodyPr>
          <a:lstStyle/>
          <a:p>
            <a:pPr>
              <a:spcBef>
                <a:spcPts val="0"/>
              </a:spcBef>
            </a:pPr>
            <a:r>
              <a:rPr lang="it-IT" altLang="ko-KR" sz="2400" dirty="0" smtClean="0">
                <a:ea typeface="굴림" charset="-127"/>
              </a:rPr>
              <a:t>Mettiamo il caso di voler allineare due sequenze nucleotidiche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GAATTCAGTTA (sequenza #1)</a:t>
            </a:r>
          </a:p>
          <a:p>
            <a:pPr>
              <a:spcBef>
                <a:spcPts val="0"/>
              </a:spcBef>
            </a:pPr>
            <a:r>
              <a:rPr lang="it-IT" altLang="ko-KR" sz="2400" dirty="0" smtClean="0">
                <a:ea typeface="굴림" charset="-127"/>
              </a:rPr>
              <a:t>GGATCGA (sequenza #2)</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Utilizzeremo un semplice schema per calcolare lo score di allineamento </a:t>
            </a:r>
            <a:r>
              <a:rPr lang="it-IT" altLang="ko-KR" sz="2400" b="1" dirty="0" smtClean="0">
                <a:ea typeface="굴림" charset="-127"/>
              </a:rPr>
              <a:t>s(a</a:t>
            </a:r>
            <a:r>
              <a:rPr lang="it-IT" altLang="ko-KR" sz="1600" b="1" dirty="0" smtClean="0">
                <a:ea typeface="굴림" charset="-127"/>
              </a:rPr>
              <a:t>i</a:t>
            </a:r>
            <a:r>
              <a:rPr lang="it-IT" altLang="ko-KR" sz="2400" b="1" dirty="0" smtClean="0">
                <a:ea typeface="굴림" charset="-127"/>
              </a:rPr>
              <a:t>, b</a:t>
            </a:r>
            <a:r>
              <a:rPr lang="it-IT" altLang="ko-KR" sz="1600" b="1" dirty="0" smtClean="0">
                <a:ea typeface="굴림" charset="-127"/>
              </a:rPr>
              <a:t>j</a:t>
            </a:r>
            <a:r>
              <a:rPr lang="it-IT" altLang="ko-KR" sz="2400" b="1"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1 se il nucleotide i della sequenza #1 è identico al nucleotide in posizione j nella sequenza #2 (</a:t>
            </a:r>
            <a:r>
              <a:rPr lang="it-IT" altLang="ko-KR" sz="2400" b="1" dirty="0" smtClean="0">
                <a:ea typeface="굴림" charset="-127"/>
              </a:rPr>
              <a:t>match score</a:t>
            </a:r>
            <a:r>
              <a:rPr lang="it-IT" altLang="ko-KR" sz="2400"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0 per un </a:t>
            </a:r>
            <a:r>
              <a:rPr lang="it-IT" altLang="ko-KR" sz="2400" b="1" dirty="0" smtClean="0">
                <a:ea typeface="굴림" charset="-127"/>
              </a:rPr>
              <a:t>mismatch </a:t>
            </a:r>
            <a:r>
              <a:rPr lang="it-IT" altLang="ko-KR" sz="2400" dirty="0" smtClean="0">
                <a:ea typeface="굴림" charset="-127"/>
              </a:rPr>
              <a:t>– in questo caso non diamo penalità</a:t>
            </a:r>
            <a:endParaRPr lang="it-IT" altLang="ko-KR" sz="2400" dirty="0" smtClean="0">
              <a:ea typeface="굴림" charset="-127"/>
            </a:endParaRP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w = 0 per i </a:t>
            </a:r>
            <a:r>
              <a:rPr lang="it-IT" altLang="ko-KR" sz="2400" b="1" dirty="0" smtClean="0">
                <a:ea typeface="굴림" charset="-127"/>
              </a:rPr>
              <a:t>gap penalty </a:t>
            </a:r>
            <a:r>
              <a:rPr lang="it-IT" altLang="ko-KR" sz="2400" dirty="0" smtClean="0">
                <a:ea typeface="굴림" charset="-127"/>
              </a:rPr>
              <a:t>(con possibilità di aggiungere anche gap extension penalties</a:t>
            </a:r>
            <a:r>
              <a:rPr lang="it-IT" altLang="ko-KR" sz="2400" dirty="0" smtClean="0">
                <a:ea typeface="굴림" charset="-127"/>
              </a:rPr>
              <a:t>) – in questo caso nessuna penalità</a:t>
            </a:r>
            <a:endParaRPr lang="it-IT" altLang="ko-KR" sz="2400"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 – NEEDLEMAN-WUNSCH</a:t>
            </a:r>
            <a:endParaRPr lang="it-IT" sz="2400" dirty="0"/>
          </a:p>
        </p:txBody>
      </p:sp>
      <p:sp>
        <p:nvSpPr>
          <p:cNvPr id="3" name="Content Placeholder 2"/>
          <p:cNvSpPr>
            <a:spLocks noGrp="1"/>
          </p:cNvSpPr>
          <p:nvPr>
            <p:ph idx="1"/>
          </p:nvPr>
        </p:nvSpPr>
        <p:spPr>
          <a:xfrm>
            <a:off x="571500" y="1278496"/>
            <a:ext cx="5122718" cy="4893703"/>
          </a:xfrm>
        </p:spPr>
        <p:txBody>
          <a:bodyPr>
            <a:noAutofit/>
          </a:bodyPr>
          <a:lstStyle/>
          <a:p>
            <a:pPr marL="45720" indent="0">
              <a:spcBef>
                <a:spcPts val="0"/>
              </a:spcBef>
              <a:buNone/>
            </a:pPr>
            <a:r>
              <a:rPr lang="it-IT" altLang="ko-KR" sz="2400" dirty="0" smtClean="0">
                <a:ea typeface="굴림" charset="-127"/>
              </a:rPr>
              <a:t>Fase 1: </a:t>
            </a:r>
            <a:r>
              <a:rPr lang="it-IT" altLang="ko-KR" sz="2400" b="1" dirty="0" smtClean="0">
                <a:ea typeface="굴림" charset="-127"/>
              </a:rPr>
              <a:t>inizializzazione della matrice</a:t>
            </a:r>
          </a:p>
          <a:p>
            <a:pPr marL="45720" indent="0">
              <a:spcBef>
                <a:spcPts val="0"/>
              </a:spcBef>
              <a:buNone/>
            </a:pPr>
            <a:endParaRPr lang="it-IT" altLang="ko-KR" sz="2400" b="1" dirty="0" smtClean="0">
              <a:ea typeface="굴림" charset="-127"/>
            </a:endParaRPr>
          </a:p>
          <a:p>
            <a:pPr>
              <a:spcBef>
                <a:spcPts val="0"/>
              </a:spcBef>
            </a:pPr>
            <a:r>
              <a:rPr lang="it-IT" altLang="ko-KR" sz="2400" dirty="0" smtClean="0">
                <a:ea typeface="굴림" charset="-127"/>
              </a:rPr>
              <a:t>Creiamo una tabella con M+1 righe ed N+1 colonne (N ed M = lunghezza delle due sequenze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Scriviamo le due sequenze da sinistra a destra e dall’alto in basso</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r>
              <a:rPr lang="it-IT" dirty="0" smtClean="0"/>
              <a:t>Gli zeri inseriti corrispondono alle penalità da applicare quando l’allineamento inizia con dei gap (in questo caso la gap </a:t>
            </a:r>
            <a:r>
              <a:rPr lang="it-IT" dirty="0" smtClean="0"/>
              <a:t>penalty </a:t>
            </a:r>
            <a:r>
              <a:rPr lang="it-IT" dirty="0" smtClean="0"/>
              <a:t>applicata = 0)</a:t>
            </a:r>
            <a:endParaRPr lang="it-IT" dirty="0"/>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Fase 2: </a:t>
            </a:r>
            <a:r>
              <a:rPr lang="it-IT" altLang="ko-KR" sz="2400" b="1" dirty="0" smtClean="0">
                <a:latin typeface="Calibri" panose="020F0502020204030204" pitchFamily="34" charset="0"/>
                <a:ea typeface="굴림" charset="-127"/>
                <a:cs typeface="Calibri" panose="020F0502020204030204" pitchFamily="34" charset="0"/>
              </a:rPr>
              <a:t>riempimento della matrice</a:t>
            </a:r>
          </a:p>
          <a:p>
            <a:pPr marL="45720" indent="0">
              <a:spcBef>
                <a:spcPts val="0"/>
              </a:spcBef>
              <a:buNone/>
            </a:pPr>
            <a:endParaRPr lang="it-IT" altLang="ko-KR" sz="2400" b="1"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Ogni posizione M</a:t>
            </a:r>
            <a:r>
              <a:rPr lang="it-IT" altLang="ko-KR" sz="1600" dirty="0" smtClean="0">
                <a:latin typeface="Calibri" panose="020F0502020204030204" pitchFamily="34" charset="0"/>
                <a:ea typeface="굴림" charset="-127"/>
                <a:cs typeface="Calibri" panose="020F0502020204030204" pitchFamily="34" charset="0"/>
              </a:rPr>
              <a:t>i,j</a:t>
            </a:r>
            <a:r>
              <a:rPr lang="it-IT" altLang="ko-KR" sz="2400" dirty="0" smtClean="0">
                <a:latin typeface="Calibri" panose="020F0502020204030204" pitchFamily="34" charset="0"/>
                <a:ea typeface="굴림" charset="-127"/>
                <a:cs typeface="Calibri" panose="020F0502020204030204" pitchFamily="34" charset="0"/>
              </a:rPr>
              <a:t> è definita come il valore MASSIMO che è possibile ottenere nella posizione i,j tra i seguenti:</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FF0000"/>
                </a:solidFill>
                <a:latin typeface="Calibri" panose="020F0502020204030204" pitchFamily="34" charset="0"/>
                <a:ea typeface="굴림" charset="-127"/>
                <a:cs typeface="Calibri" panose="020F0502020204030204" pitchFamily="34" charset="0"/>
              </a:rPr>
              <a:t>1)M</a:t>
            </a:r>
            <a:r>
              <a:rPr lang="it-IT" altLang="ko-KR" sz="1600" dirty="0" smtClean="0">
                <a:solidFill>
                  <a:srgbClr val="FF0000"/>
                </a:solidFill>
                <a:latin typeface="Calibri" panose="020F0502020204030204" pitchFamily="34" charset="0"/>
                <a:ea typeface="굴림" charset="-127"/>
                <a:cs typeface="Calibri" panose="020F0502020204030204" pitchFamily="34" charset="0"/>
              </a:rPr>
              <a:t>i-1, j-1 </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si,j (match o mismatch nella diagonale)</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B050"/>
                </a:solidFill>
                <a:latin typeface="Calibri" panose="020F0502020204030204" pitchFamily="34" charset="0"/>
                <a:ea typeface="굴림" charset="-127"/>
                <a:cs typeface="Calibri" panose="020F0502020204030204" pitchFamily="34" charset="0"/>
              </a:rPr>
              <a:t>2)M</a:t>
            </a:r>
            <a:r>
              <a:rPr lang="it-IT" altLang="ko-KR" sz="16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70C0"/>
                </a:solidFill>
                <a:latin typeface="Calibri" panose="020F0502020204030204" pitchFamily="34" charset="0"/>
                <a:ea typeface="굴림" charset="-127"/>
                <a:cs typeface="Calibri" panose="020F0502020204030204" pitchFamily="34" charset="0"/>
              </a:rPr>
              <a:t>3)M</a:t>
            </a:r>
            <a:r>
              <a:rPr lang="it-IT" altLang="ko-KR" sz="1600" dirty="0" smtClean="0">
                <a:solidFill>
                  <a:srgbClr val="0070C0"/>
                </a:solidFill>
                <a:latin typeface="Calibri" panose="020F0502020204030204" pitchFamily="34" charset="0"/>
                <a:ea typeface="굴림" charset="-127"/>
                <a:cs typeface="Calibri" panose="020F0502020204030204" pitchFamily="34" charset="0"/>
              </a:rPr>
              <a:t>i-1, j </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 w (gap nella sequenza #2)</a:t>
            </a:r>
            <a:endParaRPr lang="it-IT" altLang="ko-KR" sz="2400" dirty="0">
              <a:solidFill>
                <a:srgbClr val="0070C0"/>
              </a:solidFill>
              <a:latin typeface="Calibri" panose="020F0502020204030204" pitchFamily="34" charset="0"/>
              <a:ea typeface="굴림" charset="-127"/>
              <a:cs typeface="Calibri" panose="020F0502020204030204" pitchFamily="34" charset="0"/>
            </a:endParaRP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Riempiamo il resto della colonna 1 e della riga 1</a:t>
            </a:r>
          </a:p>
          <a:p>
            <a:pPr marL="45720" indent="0">
              <a:spcBef>
                <a:spcPts val="0"/>
              </a:spcBef>
              <a:buNone/>
            </a:pPr>
            <a:endParaRPr lang="it-IT" altLang="ko-KR" sz="2400" dirty="0"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spcBef>
                <a:spcPts val="0"/>
              </a:spcBef>
              <a:buNone/>
            </a:pPr>
            <a:endPar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dale caselle </a:t>
            </a:r>
            <a:r>
              <a:rPr lang="it-IT" altLang="ko-KR" sz="3600" dirty="0" smtClean="0">
                <a:solidFill>
                  <a:srgbClr val="00B050"/>
                </a:solidFill>
                <a:latin typeface="Calibri" panose="020F0502020204030204" pitchFamily="34" charset="0"/>
                <a:ea typeface="굴림" charset="-127"/>
                <a:cs typeface="Calibri" panose="020F0502020204030204" pitchFamily="34" charset="0"/>
              </a:rPr>
              <a:t>M</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smtClean="0">
                <a:solidFill>
                  <a:srgbClr val="0070C0"/>
                </a:solidFill>
                <a:latin typeface="Calibri" panose="020F0502020204030204" pitchFamily="34" charset="0"/>
                <a:ea typeface="굴림" charset="-127"/>
                <a:cs typeface="Calibri" panose="020F0502020204030204" pitchFamily="34" charset="0"/>
              </a:rPr>
              <a:t>M</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E ora riempiamo la colonna 2…</a:t>
            </a:r>
          </a:p>
          <a:p>
            <a:pPr marL="45720" indent="0">
              <a:spcBef>
                <a:spcPts val="0"/>
              </a:spcBef>
              <a:buNone/>
            </a:pPr>
            <a:endParaRPr lang="it-IT" altLang="ko-KR" sz="2400" noProof="1"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laddove 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2935</Words>
  <Application>Microsoft Office PowerPoint</Application>
  <PresentationFormat>Widescreen</PresentationFormat>
  <Paragraphs>267</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Century Gothic</vt:lpstr>
      <vt:lpstr>Courier New</vt:lpstr>
      <vt:lpstr>굴림</vt:lpstr>
      <vt:lpstr>Symbol</vt:lpstr>
      <vt:lpstr>Sheer Green 16x9</vt:lpstr>
      <vt:lpstr>CALENDARIO LEZIONI AGGIORNATO</vt:lpstr>
      <vt:lpstr>LEZIONE 4 Algoritmi per l’allineamento tra sequenze – FASTA ed introduzione a BLAST</vt:lpstr>
      <vt:lpstr>PowerPoint Presentation</vt:lpstr>
      <vt:lpstr>PowerPoint Presentation</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ALCUNI ESEMPI «STORICI»</vt:lpstr>
      <vt:lpstr>ALCUNI ESEMPI «STORICI»</vt:lpstr>
      <vt:lpstr>ALCUNI ESEMPI «STORICI»</vt:lpstr>
      <vt:lpstr>ALCUNI ESEMPI «STORICI»</vt:lpstr>
      <vt:lpstr>APPROCCI EURISTICI</vt:lpstr>
      <vt:lpstr>APPROCCI EURISTICI ALL’ALLINEAMENTO</vt:lpstr>
      <vt:lpstr>APPROCCI EURISTICI ALL’ALLINEAMENTO</vt:lpstr>
      <vt:lpstr>FASTA e BLAST</vt:lpstr>
      <vt:lpstr>FASTA</vt:lpstr>
      <vt:lpstr>FASTA</vt:lpstr>
      <vt:lpstr>I 4 STEP USATI DA FASTA</vt:lpstr>
      <vt:lpstr>I 4 STEP USATI DA FASTA</vt:lpstr>
      <vt:lpstr>I 4 STEP USATI DA FASTA</vt:lpstr>
      <vt:lpstr>I 4 STEP USATI DA FASTA</vt:lpstr>
      <vt:lpstr>I 4 STEP USATI DA FASTA</vt:lpstr>
      <vt:lpstr>PowerPoint Presentation</vt:lpstr>
      <vt:lpstr>MA COME SI FA A DEFINIRE QUANTO «BUONO» E’ UN ALLINEAMENTO?</vt:lpstr>
      <vt:lpstr>PowerPoint Presentation</vt:lpstr>
      <vt:lpstr>MA COME SI FA A DEFINIRE QUANTO «BUONO» E’ UN ALLINEAMENTO?</vt:lpstr>
      <vt:lpstr>MA COME SI FA A DEFINIRE QUANTO «BUONO» E’ UN ALLINEAMENTO?</vt:lpstr>
      <vt:lpstr>MA COME SI FA A DEFINIRE QUANTO «BUONO» E’ UN ALLINEAMENTO?</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2017-04-03T09:46:32Z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