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9737-8D81-483D-9E5B-5DA354B9191B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39C-C150-4FAD-B895-373541AB2003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l" descr="        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it-IT" sz="850" b="0" i="0" u="none" baseline="0" smtClean="0">
                <a:solidFill>
                  <a:srgbClr val="CA001F"/>
                </a:solidFill>
                <a:latin typeface="arial"/>
              </a:rPr>
              <a:t>         Internal</a:t>
            </a:r>
            <a:endParaRPr lang="it-IT" sz="850" b="0" i="0" u="none" baseline="0">
              <a:solidFill>
                <a:srgbClr val="CA001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199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9737-8D81-483D-9E5B-5DA354B9191B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39C-C150-4FAD-B895-373541AB20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00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9737-8D81-483D-9E5B-5DA354B9191B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39C-C150-4FAD-B895-373541AB20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09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9737-8D81-483D-9E5B-5DA354B9191B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39C-C150-4FAD-B895-373541AB20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464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9737-8D81-483D-9E5B-5DA354B9191B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39C-C150-4FAD-B895-373541AB20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43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9737-8D81-483D-9E5B-5DA354B9191B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39C-C150-4FAD-B895-373541AB20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14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9737-8D81-483D-9E5B-5DA354B9191B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39C-C150-4FAD-B895-373541AB20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381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9737-8D81-483D-9E5B-5DA354B9191B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39C-C150-4FAD-B895-373541AB20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46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9737-8D81-483D-9E5B-5DA354B9191B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39C-C150-4FAD-B895-373541AB20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5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9737-8D81-483D-9E5B-5DA354B9191B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39C-C150-4FAD-B895-373541AB20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90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E9737-8D81-483D-9E5B-5DA354B9191B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0939C-C150-4FAD-B895-373541AB200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70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E9737-8D81-483D-9E5B-5DA354B9191B}" type="datetimeFigureOut">
              <a:rPr lang="it-IT" smtClean="0"/>
              <a:t>04/04/2017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0939C-C150-4FAD-B895-373541AB2003}" type="slidenum">
              <a:rPr lang="it-IT" smtClean="0"/>
              <a:t>‹N›</a:t>
            </a:fld>
            <a:endParaRPr lang="it-IT"/>
          </a:p>
        </p:txBody>
      </p:sp>
      <p:sp>
        <p:nvSpPr>
          <p:cNvPr id="7" name="fl" descr="         Internal"/>
          <p:cNvSpPr txBox="1"/>
          <p:nvPr userDrawn="1"/>
        </p:nvSpPr>
        <p:spPr>
          <a:xfrm>
            <a:off x="0" y="6664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r>
              <a:rPr lang="it-IT" sz="850" b="0" i="0" u="none" baseline="0" smtClean="0">
                <a:solidFill>
                  <a:srgbClr val="CA001F"/>
                </a:solidFill>
                <a:latin typeface="arial"/>
              </a:rPr>
              <a:t>         Internal</a:t>
            </a:r>
            <a:endParaRPr lang="it-IT" sz="850" b="0" i="0" u="none" baseline="0">
              <a:solidFill>
                <a:srgbClr val="CA001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5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7850188" cy="981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it-IT" sz="4000" smtClean="0"/>
              <a:t/>
            </a:r>
            <a:br>
              <a:rPr lang="en-GB" altLang="it-IT" sz="4000" smtClean="0"/>
            </a:br>
            <a:r>
              <a:rPr lang="it-IT" altLang="it-IT" sz="3200" smtClean="0"/>
              <a:t>Imposta personale e imposta societaria</a:t>
            </a:r>
            <a:r>
              <a:rPr lang="en-GB" altLang="it-IT" sz="3200" smtClean="0"/>
              <a:t/>
            </a:r>
            <a:br>
              <a:rPr lang="en-GB" altLang="it-IT" sz="3200" smtClean="0"/>
            </a:br>
            <a:endParaRPr lang="en-GB" altLang="it-IT" sz="32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640763" cy="54721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smtClean="0"/>
              <a:t>Tesi 1)  l'imposta societaria svolge un </a:t>
            </a:r>
            <a:r>
              <a:rPr lang="it-IT" altLang="it-IT" sz="2200" b="1" smtClean="0"/>
              <a:t>ruolo autonomo</a:t>
            </a:r>
            <a:r>
              <a:rPr lang="it-IT" altLang="it-IT" sz="2200" smtClean="0"/>
              <a:t> rispetto all'imposta 	sulle persone fisiche</a:t>
            </a:r>
            <a:r>
              <a:rPr lang="it-IT" altLang="it-IT" sz="2200" smtClean="0">
                <a:cs typeface="Times New Roman" pitchFamily="18" charset="0"/>
              </a:rPr>
              <a:t>→ </a:t>
            </a:r>
            <a:r>
              <a:rPr lang="it-IT" altLang="it-IT" sz="2200" smtClean="0"/>
              <a:t>capacità contributiva della società 	autonoma rispetto a quella dell'individuo.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smtClean="0"/>
              <a:t>La tassazione può avvenire attraverso due diverse modalità: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smtClean="0"/>
              <a:t>	1. Sistema classico: autonoma e addizionale (doppia tassazione degli utili, società e percettore)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it-IT" sz="80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smtClean="0"/>
              <a:t>	2. Esenzione totale: autonoma e sostitutiva (tassazione utili solo in capo alla società)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it-IT" sz="220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smtClean="0"/>
              <a:t>Tesi 2) l'imposta societaria svolge un </a:t>
            </a:r>
            <a:r>
              <a:rPr lang="it-IT" altLang="it-IT" sz="2200" b="1" smtClean="0"/>
              <a:t>ruolo integrativo </a:t>
            </a:r>
            <a:r>
              <a:rPr lang="it-IT" altLang="it-IT" sz="2200" smtClean="0"/>
              <a:t>dell'imposta 	 	personale </a:t>
            </a:r>
            <a:r>
              <a:rPr lang="it-IT" altLang="it-IT" sz="2200" smtClean="0">
                <a:cs typeface="Times New Roman" pitchFamily="18" charset="0"/>
              </a:rPr>
              <a:t>→</a:t>
            </a:r>
            <a:r>
              <a:rPr lang="it-IT" altLang="it-IT" sz="2200" smtClean="0"/>
              <a:t>bisogna tassare in capo alla società la parte di utili non 	distribuita.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smtClean="0"/>
              <a:t>Anche in questo caso si possono attivare due diverse modalità: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smtClean="0"/>
              <a:t>	3. Integrazione completa: attribuzione ai soci di tutto l'utile, indipendentemente dalla distribuzione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it-IT" altLang="it-IT" sz="80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it-IT" altLang="it-IT" sz="2200" smtClean="0"/>
              <a:t>	4. Credito d'imposta: eliminare la doppia tassazione degli utili (società e percettore)</a:t>
            </a:r>
          </a:p>
        </p:txBody>
      </p:sp>
    </p:spTree>
    <p:extLst>
      <p:ext uri="{BB962C8B-B14F-4D97-AF65-F5344CB8AC3E}">
        <p14:creationId xmlns:p14="http://schemas.microsoft.com/office/powerpoint/2010/main" val="412458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 b="1">
                <a:latin typeface="Times New Roman" pitchFamily="18" charset="0"/>
              </a:rPr>
              <a:t>Effetti dell’imposizione societaria sulla scelta di distribuzione degli utili    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altLang="it-IT" sz="2000">
                <a:latin typeface="Times New Roman" pitchFamily="18" charset="0"/>
              </a:rPr>
              <a:t>Neutralità: carico fiscale uguale al variare della quota di utili distribuiti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altLang="it-IT" sz="2000" b="1">
                <a:latin typeface="Times New Roman" pitchFamily="18" charset="0"/>
              </a:rPr>
              <a:t>Tassazione in capo all’impresa(addizionale o sostitutiva all’imposta personale)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it-IT" altLang="it-IT" sz="2000" b="1">
                <a:latin typeface="Times New Roman" pitchFamily="18" charset="0"/>
              </a:rPr>
              <a:t>1 Sistema classico (addizionale)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it-IT" altLang="it-IT" sz="2400" b="1">
              <a:latin typeface="Times New Roman" pitchFamily="18" charset="0"/>
            </a:endParaRPr>
          </a:p>
        </p:txBody>
      </p:sp>
      <p:graphicFrame>
        <p:nvGraphicFramePr>
          <p:cNvPr id="28675" name="Object 5"/>
          <p:cNvGraphicFramePr>
            <a:graphicFrameLocks noChangeAspect="1"/>
          </p:cNvGraphicFramePr>
          <p:nvPr/>
        </p:nvGraphicFramePr>
        <p:xfrm>
          <a:off x="755650" y="3068638"/>
          <a:ext cx="5903913" cy="341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4076700" imgH="2362200" progId="Equation.3">
                  <p:embed/>
                </p:oleObj>
              </mc:Choice>
              <mc:Fallback>
                <p:oleObj name="Equation" r:id="rId3" imgW="4076700" imgH="236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068638"/>
                        <a:ext cx="5903913" cy="341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6" name="Picture 10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644650"/>
            <a:ext cx="4105275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8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07375" cy="134143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it-IT" altLang="it-IT" sz="2800" smtClean="0"/>
              <a:t>2 Esenzione completa</a:t>
            </a:r>
            <a:br>
              <a:rPr lang="it-IT" altLang="it-IT" sz="2800" smtClean="0"/>
            </a:br>
            <a:r>
              <a:rPr lang="it-IT" altLang="it-IT" sz="2800" smtClean="0"/>
              <a:t>(tassazione sostitutiva in capo all’impresa)</a:t>
            </a:r>
            <a:br>
              <a:rPr lang="it-IT" altLang="it-IT" sz="2800" smtClean="0"/>
            </a:br>
            <a:endParaRPr lang="it-IT" altLang="it-IT" sz="28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7699375" cy="4833937"/>
          </a:xfrm>
        </p:spPr>
        <p:txBody>
          <a:bodyPr/>
          <a:lstStyle/>
          <a:p>
            <a:pPr eaLnBrk="1" hangingPunct="1"/>
            <a:r>
              <a:rPr lang="it-IT" altLang="it-IT" smtClean="0"/>
              <a:t> Utili tassati esclusivamente presso l'impresa</a:t>
            </a:r>
          </a:p>
          <a:p>
            <a:pPr eaLnBrk="1" hangingPunct="1"/>
            <a:r>
              <a:rPr lang="it-IT" altLang="it-IT" smtClean="0"/>
              <a:t> Dividendi esenti</a:t>
            </a:r>
          </a:p>
          <a:p>
            <a:pPr eaLnBrk="1" hangingPunct="1"/>
            <a:endParaRPr lang="it-IT" altLang="it-IT" smtClean="0"/>
          </a:p>
        </p:txBody>
      </p:sp>
      <p:pic>
        <p:nvPicPr>
          <p:cNvPr id="2970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908050"/>
            <a:ext cx="1790700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0438"/>
            <a:ext cx="27273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348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latin typeface="Times New Roman" pitchFamily="18" charset="0"/>
              </a:rPr>
              <a:t>L’imposta societaria non ha ruolo autonomo (integrazione o imputazione)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latin typeface="Times New Roman" pitchFamily="18" charset="0"/>
              </a:rPr>
              <a:t>3 Integrazione completa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Times New Roman" pitchFamily="18" charset="0"/>
              </a:rPr>
              <a:t>L’utile d’impresa rientra nella base imponibile dell’imposta personale, indipendentemente dalla sua distribuzione: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Symbol" pitchFamily="18" charset="2"/>
              </a:rPr>
              <a:t>t</a:t>
            </a:r>
            <a:r>
              <a:rPr lang="it-IT" altLang="it-IT" sz="2400">
                <a:latin typeface="Times New Roman" pitchFamily="18" charset="0"/>
              </a:rPr>
              <a:t>=t</a:t>
            </a:r>
            <a:r>
              <a:rPr lang="it-IT" altLang="it-IT" sz="2400" baseline="-25000">
                <a:latin typeface="Times New Roman" pitchFamily="18" charset="0"/>
              </a:rPr>
              <a:t>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Times New Roman" pitchFamily="18" charset="0"/>
              </a:rPr>
              <a:t>Piena neutralità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Times New Roman" pitchFamily="18" charset="0"/>
              </a:rPr>
              <a:t>Società di persone, srl che optino per il regime di trasparenza</a:t>
            </a:r>
          </a:p>
        </p:txBody>
      </p:sp>
    </p:spTree>
    <p:extLst>
      <p:ext uri="{BB962C8B-B14F-4D97-AF65-F5344CB8AC3E}">
        <p14:creationId xmlns:p14="http://schemas.microsoft.com/office/powerpoint/2010/main" val="30722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latin typeface="Times New Roman" pitchFamily="18" charset="0"/>
              </a:rPr>
              <a:t>4 Credito d’imposta totale o imputazione</a:t>
            </a:r>
            <a:endParaRPr lang="it-IT" altLang="it-IT" sz="2400">
              <a:latin typeface="Times New Roman" pitchFamily="18" charset="0"/>
            </a:endParaRPr>
          </a:p>
        </p:txBody>
      </p:sp>
      <p:graphicFrame>
        <p:nvGraphicFramePr>
          <p:cNvPr id="31747" name="Object 4"/>
          <p:cNvGraphicFramePr>
            <a:graphicFrameLocks noChangeAspect="1"/>
          </p:cNvGraphicFramePr>
          <p:nvPr/>
        </p:nvGraphicFramePr>
        <p:xfrm>
          <a:off x="900113" y="765175"/>
          <a:ext cx="6919912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4114800" imgH="2997200" progId="Equation.3">
                  <p:embed/>
                </p:oleObj>
              </mc:Choice>
              <mc:Fallback>
                <p:oleObj name="Equation" r:id="rId3" imgW="4114800" imgH="299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765175"/>
                        <a:ext cx="6919912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4180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sz="3200" b="1" smtClean="0">
                <a:latin typeface="Arial" charset="0"/>
              </a:rPr>
              <a:t>Tassazione e tipologie di imprese</a:t>
            </a:r>
            <a:br>
              <a:rPr lang="it-IT" altLang="it-IT" sz="3200" b="1" smtClean="0">
                <a:latin typeface="Arial" charset="0"/>
              </a:rPr>
            </a:br>
            <a:r>
              <a:rPr lang="it-IT" altLang="it-IT" sz="3200" b="1" smtClean="0">
                <a:latin typeface="Arial" charset="0"/>
              </a:rPr>
              <a:t>in Italia (1)</a:t>
            </a:r>
            <a:endParaRPr lang="en-GB" altLang="it-IT" sz="3200" b="1" smtClean="0">
              <a:latin typeface="Arial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484313"/>
            <a:ext cx="8713787" cy="5373687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it-IT" sz="3000" b="1" dirty="0" smtClean="0">
                <a:latin typeface="Arial" charset="0"/>
              </a:rPr>
              <a:t>Imprese individuali e società di persone</a:t>
            </a:r>
            <a:r>
              <a:rPr lang="it-IT" sz="3000" dirty="0" smtClean="0">
                <a:latin typeface="Arial" charset="0"/>
              </a:rPr>
              <a:t>: soggetti </a:t>
            </a:r>
            <a:r>
              <a:rPr lang="it-IT" sz="3000" b="1" dirty="0" smtClean="0">
                <a:latin typeface="Arial" charset="0"/>
              </a:rPr>
              <a:t>Irpef</a:t>
            </a:r>
            <a:r>
              <a:rPr lang="it-IT" sz="3000" dirty="0" smtClean="0">
                <a:latin typeface="Arial" charset="0"/>
              </a:rPr>
              <a:t> (1974)</a:t>
            </a:r>
          </a:p>
          <a:p>
            <a:pPr marL="990600" lvl="1" indent="-5334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it-IT" sz="2400" dirty="0" smtClean="0">
                <a:latin typeface="Arial" charset="0"/>
              </a:rPr>
              <a:t>Il reddito delle imprese individuali è attributo all’imprenditore;</a:t>
            </a:r>
          </a:p>
          <a:p>
            <a:pPr marL="990600" lvl="1" indent="-5334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it-IT" sz="2400" dirty="0" smtClean="0">
                <a:latin typeface="Arial" charset="0"/>
              </a:rPr>
              <a:t>Il reddito delle società di persone viene imputato pro-quota in capo ai soci e incluso nell’imponibile Irpef, indipendentemente dalla sua distribuzione</a:t>
            </a:r>
          </a:p>
          <a:p>
            <a:pPr marL="990600" lvl="1" indent="-5334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it-IT" sz="2400" dirty="0" smtClean="0">
                <a:latin typeface="Arial" charset="0"/>
              </a:rPr>
              <a:t>Non si pone problema di doppia imposizione</a:t>
            </a:r>
          </a:p>
          <a:p>
            <a:pPr marL="990600" lvl="1" indent="-5334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it-IT" sz="2400" dirty="0" smtClean="0">
                <a:latin typeface="Arial" charset="0"/>
              </a:rPr>
              <a:t>Aliquote Irpef</a:t>
            </a:r>
          </a:p>
          <a:p>
            <a:pPr marL="457200" lvl="1" indent="0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None/>
              <a:defRPr/>
            </a:pPr>
            <a:endParaRPr lang="it-IT" sz="800" dirty="0" smtClean="0">
              <a:latin typeface="Arial" charset="0"/>
            </a:endParaRP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è"/>
              <a:defRPr/>
            </a:pPr>
            <a:r>
              <a:rPr lang="it-IT" sz="2400" dirty="0" smtClean="0">
                <a:latin typeface="Arial" charset="0"/>
                <a:sym typeface="Wingdings" pitchFamily="2" charset="2"/>
              </a:rPr>
              <a:t>Integrazione completa</a:t>
            </a:r>
          </a:p>
          <a:p>
            <a:pPr marL="457200" lvl="1" indent="0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None/>
              <a:defRPr/>
            </a:pPr>
            <a:r>
              <a:rPr lang="it-IT" sz="2400" dirty="0" smtClean="0">
                <a:latin typeface="Arial" charset="0"/>
                <a:sym typeface="Wingdings" pitchFamily="2" charset="2"/>
              </a:rPr>
              <a:t>NB: dal 2004 anche per le </a:t>
            </a:r>
            <a:r>
              <a:rPr lang="it-IT" sz="2400" dirty="0" err="1" smtClean="0">
                <a:latin typeface="Arial" charset="0"/>
                <a:sym typeface="Wingdings" pitchFamily="2" charset="2"/>
              </a:rPr>
              <a:t>s.r.l</a:t>
            </a:r>
            <a:r>
              <a:rPr lang="it-IT" sz="2400" dirty="0" smtClean="0">
                <a:latin typeface="Arial" charset="0"/>
                <a:sym typeface="Wingdings" pitchFamily="2" charset="2"/>
              </a:rPr>
              <a:t> che optano per il regime di trasparenza (n° di soci non superiore a 10)</a:t>
            </a:r>
            <a:endParaRPr lang="it-IT" sz="2400" dirty="0" smtClean="0">
              <a:latin typeface="Arial" charset="0"/>
            </a:endParaRPr>
          </a:p>
          <a:p>
            <a:pPr marL="990600" lvl="1" indent="-5334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endParaRPr lang="it-IT" sz="24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92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 sz="3200" b="1" smtClean="0">
                <a:latin typeface="Arial" charset="0"/>
              </a:rPr>
              <a:t>Tassazione e tipologie di imprese in Italia (2)</a:t>
            </a:r>
            <a:endParaRPr lang="en-GB" altLang="it-IT" sz="3200" b="1" smtClean="0">
              <a:latin typeface="Arial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412875"/>
            <a:ext cx="7486650" cy="5329238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AutoNum type="arabicPeriod" startAt="2"/>
              <a:defRPr/>
            </a:pPr>
            <a:r>
              <a:rPr lang="it-IT" sz="3000" b="1" dirty="0" smtClean="0">
                <a:latin typeface="Arial" charset="0"/>
              </a:rPr>
              <a:t>Società di capitali</a:t>
            </a:r>
            <a:r>
              <a:rPr lang="it-IT" sz="3000" dirty="0" smtClean="0">
                <a:latin typeface="Arial" charset="0"/>
              </a:rPr>
              <a:t>: soggetti </a:t>
            </a:r>
            <a:r>
              <a:rPr lang="it-IT" sz="3000" b="1" dirty="0" err="1" smtClean="0">
                <a:latin typeface="Arial" charset="0"/>
              </a:rPr>
              <a:t>Ires</a:t>
            </a:r>
            <a:r>
              <a:rPr lang="it-IT" sz="3000" dirty="0" smtClean="0">
                <a:latin typeface="Arial" charset="0"/>
              </a:rPr>
              <a:t> (dal 2004; Irpeg: dal 1974)</a:t>
            </a:r>
          </a:p>
          <a:p>
            <a:pPr marL="990600" lvl="1" indent="-5334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it-IT" sz="2400" dirty="0" smtClean="0">
                <a:latin typeface="Arial" charset="0"/>
              </a:rPr>
              <a:t>Aliquota proporzionale del 33% (dal 2004) e del 27,5% dal 2008, 24% dal 2017</a:t>
            </a:r>
          </a:p>
          <a:p>
            <a:pPr marL="990600" lvl="1" indent="-5334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it-IT" sz="2400" dirty="0" smtClean="0">
                <a:latin typeface="Arial" charset="0"/>
              </a:rPr>
              <a:t>Possibilità di </a:t>
            </a:r>
            <a:r>
              <a:rPr lang="it-IT" sz="2400" b="1" dirty="0" smtClean="0">
                <a:latin typeface="Arial" charset="0"/>
              </a:rPr>
              <a:t>doppia imposizione</a:t>
            </a:r>
            <a:r>
              <a:rPr lang="it-IT" sz="2400" dirty="0" smtClean="0">
                <a:latin typeface="Arial" charset="0"/>
              </a:rPr>
              <a:t> in capo ai soci: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it-IT" b="1" dirty="0" smtClean="0">
                <a:latin typeface="Arial" charset="0"/>
              </a:rPr>
              <a:t>Dividendi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ü"/>
              <a:defRPr/>
            </a:pPr>
            <a:r>
              <a:rPr lang="it-IT" b="1" dirty="0" smtClean="0">
                <a:latin typeface="Arial" charset="0"/>
              </a:rPr>
              <a:t>Plusvalenze</a:t>
            </a:r>
            <a:r>
              <a:rPr lang="it-IT" dirty="0" smtClean="0">
                <a:latin typeface="Arial" charset="0"/>
              </a:rPr>
              <a:t> </a:t>
            </a:r>
          </a:p>
          <a:p>
            <a:pPr marL="514350" lvl="1" indent="0" eaLnBrk="1" fontAlgn="auto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None/>
              <a:defRPr/>
            </a:pPr>
            <a:r>
              <a:rPr lang="it-IT" sz="2600" dirty="0" smtClean="0">
                <a:latin typeface="Arial" charset="0"/>
                <a:sym typeface="Wingdings" pitchFamily="2" charset="2"/>
              </a:rPr>
              <a:t> Sistema classico, con doppia tassazione degli utili contenuta (non tutto l’utile netto distribuito sotto forma di dividendi entra nella base imponibile dell’Irpef</a:t>
            </a:r>
            <a:endParaRPr lang="it-IT" sz="26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63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numero diapositiva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853091A-7AD2-4221-ABEB-C7452695874D}" type="slidenum">
              <a:rPr lang="en-GB" altLang="it-IT" sz="1400">
                <a:latin typeface="Times New Roman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GB" altLang="it-IT" sz="140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0"/>
            <a:ext cx="8713788" cy="1143000"/>
          </a:xfrm>
        </p:spPr>
        <p:txBody>
          <a:bodyPr/>
          <a:lstStyle/>
          <a:p>
            <a:pPr eaLnBrk="1" hangingPunct="1"/>
            <a:r>
              <a:rPr lang="it-IT" altLang="it-IT" sz="2800" b="1" smtClean="0">
                <a:latin typeface="Arial" charset="0"/>
              </a:rPr>
              <a:t>Integrazione fra imposte personali e societarie</a:t>
            </a:r>
            <a:br>
              <a:rPr lang="it-IT" altLang="it-IT" sz="2800" b="1" smtClean="0">
                <a:latin typeface="Arial" charset="0"/>
              </a:rPr>
            </a:br>
            <a:r>
              <a:rPr lang="it-IT" altLang="it-IT" sz="2800" b="1" smtClean="0">
                <a:latin typeface="Arial" charset="0"/>
              </a:rPr>
              <a:t>in Italia</a:t>
            </a:r>
            <a:endParaRPr lang="en-GB" altLang="it-IT" sz="2800" b="1" smtClean="0">
              <a:latin typeface="Arial" charset="0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196975"/>
            <a:ext cx="8496300" cy="53038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it-IT" altLang="it-IT" sz="2400" smtClean="0">
                <a:latin typeface="Arial" charset="0"/>
              </a:rPr>
              <a:t>Occorre ricordare la distinzione fra partecipazioni qualificate e non: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it-IT" altLang="it-IT" sz="2200" b="1" smtClean="0">
                <a:latin typeface="Arial" charset="0"/>
              </a:rPr>
              <a:t>Qualificate: </a:t>
            </a:r>
            <a:r>
              <a:rPr lang="it-IT" altLang="it-IT" sz="2200" smtClean="0">
                <a:latin typeface="Arial" charset="0"/>
              </a:rPr>
              <a:t>2% dei diritti di voto in assemblea ordinaria e 5% del capitale se società quotate; 20% dei diritti di voto o 25% del capitale se non quotata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sz="2400" b="1" smtClean="0">
                <a:latin typeface="Arial" charset="0"/>
              </a:rPr>
              <a:t>Situazione dal 2012</a:t>
            </a:r>
            <a:r>
              <a:rPr lang="it-IT" altLang="it-IT" sz="2400" smtClean="0">
                <a:latin typeface="Arial" charset="0"/>
              </a:rPr>
              <a:t>: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it-IT" altLang="it-IT" sz="2400" smtClean="0">
                <a:latin typeface="Arial" charset="0"/>
              </a:rPr>
              <a:t>Tassazione dei dividendi e delle plusvalenze azionarie in capo a un socio persona fisica: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it-IT" altLang="it-IT" sz="2000" smtClean="0">
                <a:latin typeface="Arial" charset="0"/>
              </a:rPr>
              <a:t>Partecipazioni </a:t>
            </a:r>
            <a:r>
              <a:rPr lang="it-IT" altLang="it-IT" sz="2000" b="1" smtClean="0">
                <a:latin typeface="Arial" charset="0"/>
              </a:rPr>
              <a:t>qualificate</a:t>
            </a:r>
            <a:r>
              <a:rPr lang="it-IT" altLang="it-IT" sz="2000" smtClean="0">
                <a:latin typeface="Arial" charset="0"/>
              </a:rPr>
              <a:t>: inclusione del 49,72% dei dividendi nell’imponibile Irpef. La % è stata aumentata dal 40% al 49,72% a seguito della riduzione dell’aliquota Ires dal 33% al 27,5%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ü"/>
            </a:pPr>
            <a:r>
              <a:rPr lang="it-IT" altLang="it-IT" sz="2000" smtClean="0">
                <a:latin typeface="Arial" charset="0"/>
              </a:rPr>
              <a:t>Partecipazioni </a:t>
            </a:r>
            <a:r>
              <a:rPr lang="it-IT" altLang="it-IT" sz="2000" b="1" smtClean="0">
                <a:latin typeface="Arial" charset="0"/>
              </a:rPr>
              <a:t>non qualificate</a:t>
            </a:r>
            <a:r>
              <a:rPr lang="it-IT" altLang="it-IT" sz="2000" smtClean="0">
                <a:latin typeface="Arial" charset="0"/>
              </a:rPr>
              <a:t>: 26%</a:t>
            </a:r>
          </a:p>
          <a:p>
            <a:pPr lvl="1" eaLnBrk="1" hangingPunct="1">
              <a:lnSpc>
                <a:spcPct val="90000"/>
              </a:lnSpc>
              <a:buClr>
                <a:srgbClr val="3399FF"/>
              </a:buClr>
              <a:buFont typeface="Wingdings" pitchFamily="2" charset="2"/>
              <a:buNone/>
            </a:pPr>
            <a:endParaRPr lang="it-IT" altLang="it-IT" sz="20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it-IT" altLang="it-IT" sz="2000" smtClean="0">
                <a:latin typeface="Arial" charset="0"/>
              </a:rPr>
              <a:t>Tassazione delle plusvalenze alla realizzazione</a:t>
            </a:r>
          </a:p>
        </p:txBody>
      </p:sp>
    </p:spTree>
    <p:extLst>
      <p:ext uri="{BB962C8B-B14F-4D97-AF65-F5344CB8AC3E}">
        <p14:creationId xmlns:p14="http://schemas.microsoft.com/office/powerpoint/2010/main" val="70394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-171450"/>
            <a:ext cx="8763000" cy="1143000"/>
          </a:xfrm>
        </p:spPr>
        <p:txBody>
          <a:bodyPr/>
          <a:lstStyle/>
          <a:p>
            <a:pPr eaLnBrk="1" hangingPunct="1"/>
            <a:r>
              <a:rPr lang="it-IT" altLang="it-IT" sz="2800" b="1" smtClean="0">
                <a:latin typeface="Arial" charset="0"/>
              </a:rPr>
              <a:t>Confronto</a:t>
            </a:r>
            <a:endParaRPr lang="en-GB" altLang="it-IT" sz="2800" b="1" smtClean="0">
              <a:latin typeface="Arial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052513"/>
            <a:ext cx="8064500" cy="5472112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it-IT" altLang="it-IT" sz="2400" b="1" smtClean="0">
                <a:latin typeface="Arial" charset="0"/>
              </a:rPr>
              <a:t>Impresa individuale o società di persone (indipendentemente dalla distribuzione degli utili):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it-IT" altLang="it-IT" sz="2400" b="1" smtClean="0">
                <a:latin typeface="Arial" charset="0"/>
              </a:rPr>
              <a:t> </a:t>
            </a:r>
            <a:r>
              <a:rPr lang="it-IT" altLang="it-IT" sz="2400" smtClean="0">
                <a:latin typeface="Arial" charset="0"/>
              </a:rPr>
              <a:t>Irpef con aliquote da 23% a 43%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it-IT" altLang="it-IT" sz="2400" b="1" smtClean="0">
                <a:latin typeface="Arial" charset="0"/>
              </a:rPr>
              <a:t> Società di capitali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it-IT" altLang="it-IT" sz="2400" b="1" smtClean="0">
                <a:latin typeface="Arial" charset="0"/>
              </a:rPr>
              <a:t>Tassazione dei dividendi</a:t>
            </a:r>
            <a:r>
              <a:rPr lang="it-IT" altLang="it-IT" sz="2400" smtClean="0">
                <a:latin typeface="Arial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it-IT" altLang="it-IT" sz="2000" smtClean="0">
                <a:latin typeface="Arial" charset="0"/>
              </a:rPr>
              <a:t>Partecipazioni </a:t>
            </a:r>
            <a:r>
              <a:rPr lang="it-IT" altLang="it-IT" sz="2000" b="1" smtClean="0">
                <a:latin typeface="Arial" charset="0"/>
              </a:rPr>
              <a:t>qualificate</a:t>
            </a:r>
            <a:r>
              <a:rPr lang="it-IT" altLang="it-IT" sz="2000" smtClean="0">
                <a:latin typeface="Arial" charset="0"/>
              </a:rPr>
              <a:t>: 0,275+t irpef*0,4972*(1-0,275), ossia dal 35,8% al 43% a seconda t Irpef</a:t>
            </a:r>
            <a:r>
              <a:rPr lang="it-IT" altLang="it-IT" sz="2000" b="1" smtClean="0">
                <a:latin typeface="Arial" charset="0"/>
              </a:rPr>
              <a:t>. </a:t>
            </a:r>
            <a:r>
              <a:rPr lang="it-IT" altLang="it-IT" sz="2000" smtClean="0">
                <a:latin typeface="Arial" charset="0"/>
              </a:rPr>
              <a:t>Percentuale inclusione calcolata in modo da far sì che tassazione complessiva per socio con reddito ultimo scaglione sia = 43% (aliquota Irpef ultimo scaglione)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it-IT" altLang="it-IT" sz="2000" smtClean="0">
                <a:latin typeface="Arial" charset="0"/>
              </a:rPr>
              <a:t>Partecipazioni </a:t>
            </a:r>
            <a:r>
              <a:rPr lang="it-IT" altLang="it-IT" sz="2000" b="1" smtClean="0">
                <a:latin typeface="Arial" charset="0"/>
              </a:rPr>
              <a:t>non qualificate</a:t>
            </a:r>
            <a:r>
              <a:rPr lang="it-IT" altLang="it-IT" sz="2000" smtClean="0">
                <a:latin typeface="Arial" charset="0"/>
              </a:rPr>
              <a:t>: 0,275+0,26*(1-0,275)=45%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it-IT" altLang="it-IT" sz="2400" b="1" smtClean="0">
                <a:latin typeface="Arial" charset="0"/>
              </a:rPr>
              <a:t> Tassazione degli utili trattenuti</a:t>
            </a:r>
            <a:r>
              <a:rPr lang="it-IT" altLang="it-IT" sz="2400" smtClean="0">
                <a:latin typeface="Arial" charset="0"/>
              </a:rPr>
              <a:t>: </a:t>
            </a:r>
            <a:r>
              <a:rPr lang="it-IT" altLang="it-IT" sz="2000" smtClean="0">
                <a:latin typeface="Arial" charset="0"/>
              </a:rPr>
              <a:t>27,5% più tassazione delle plusvalenze (26% o parziale inclusione in Irpef) alla realizzazione</a:t>
            </a:r>
          </a:p>
        </p:txBody>
      </p:sp>
    </p:spTree>
    <p:extLst>
      <p:ext uri="{BB962C8B-B14F-4D97-AF65-F5344CB8AC3E}">
        <p14:creationId xmlns:p14="http://schemas.microsoft.com/office/powerpoint/2010/main" val="65325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Presentazione su schermo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Tema di Office</vt:lpstr>
      <vt:lpstr>Microsoft Equation 3.0</vt:lpstr>
      <vt:lpstr> Imposta personale e imposta societaria </vt:lpstr>
      <vt:lpstr>Presentazione standard di PowerPoint</vt:lpstr>
      <vt:lpstr>2 Esenzione completa (tassazione sostitutiva in capo all’impresa) </vt:lpstr>
      <vt:lpstr>Presentazione standard di PowerPoint</vt:lpstr>
      <vt:lpstr>Presentazione standard di PowerPoint</vt:lpstr>
      <vt:lpstr>Tassazione e tipologie di imprese in Italia (1)</vt:lpstr>
      <vt:lpstr>Tassazione e tipologie di imprese in Italia (2)</vt:lpstr>
      <vt:lpstr>Integrazione fra imposte personali e societarie in Italia</vt:lpstr>
      <vt:lpstr>Confronto</vt:lpstr>
    </vt:vector>
  </TitlesOfParts>
  <Company>Generali Business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Imposta personale e imposta societaria </dc:title>
  <dc:creator>Salera Antonio</dc:creator>
  <cp:keywords>Internal</cp:keywords>
  <cp:lastModifiedBy>Salera Antonio</cp:lastModifiedBy>
  <cp:revision>1</cp:revision>
  <dcterms:created xsi:type="dcterms:W3CDTF">2017-04-04T07:54:03Z</dcterms:created>
  <dcterms:modified xsi:type="dcterms:W3CDTF">2017-04-04T07:54:32Z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f34ef438-feb3-40c4-8b82-54753414acc2</vt:lpwstr>
  </property>
  <property fmtid="{D5CDD505-2E9C-101B-9397-08002B2CF9AE}" pid="3" name="GeneraliClassification">
    <vt:lpwstr>Internal</vt:lpwstr>
  </property>
</Properties>
</file>