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0BA3-EB44-43D2-8C5A-E3E94B12E685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B1A0-569A-4515-8A36-C7C06A0C5ACD}" type="slidenum">
              <a:rPr lang="it-IT" smtClean="0"/>
              <a:t>‹N›</a:t>
            </a:fld>
            <a:endParaRPr lang="it-IT"/>
          </a:p>
        </p:txBody>
      </p:sp>
      <p:sp>
        <p:nvSpPr>
          <p:cNvPr id="7" name="fl" descr="         Interna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it-IT" sz="850" b="0" i="0" u="none" baseline="0" smtClean="0">
                <a:solidFill>
                  <a:srgbClr val="CA001F"/>
                </a:solidFill>
                <a:latin typeface="arial"/>
              </a:rPr>
              <a:t>         Internal</a:t>
            </a:r>
            <a:endParaRPr lang="it-IT" sz="850" b="0" i="0" u="none" baseline="0">
              <a:solidFill>
                <a:srgbClr val="CA001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9983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0BA3-EB44-43D2-8C5A-E3E94B12E685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B1A0-569A-4515-8A36-C7C06A0C5A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73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0BA3-EB44-43D2-8C5A-E3E94B12E685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B1A0-569A-4515-8A36-C7C06A0C5A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170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0BA3-EB44-43D2-8C5A-E3E94B12E685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B1A0-569A-4515-8A36-C7C06A0C5A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718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0BA3-EB44-43D2-8C5A-E3E94B12E685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B1A0-569A-4515-8A36-C7C06A0C5A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22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0BA3-EB44-43D2-8C5A-E3E94B12E685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B1A0-569A-4515-8A36-C7C06A0C5A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572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0BA3-EB44-43D2-8C5A-E3E94B12E685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B1A0-569A-4515-8A36-C7C06A0C5A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495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0BA3-EB44-43D2-8C5A-E3E94B12E685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B1A0-569A-4515-8A36-C7C06A0C5A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770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0BA3-EB44-43D2-8C5A-E3E94B12E685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B1A0-569A-4515-8A36-C7C06A0C5A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563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0BA3-EB44-43D2-8C5A-E3E94B12E685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B1A0-569A-4515-8A36-C7C06A0C5A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91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0BA3-EB44-43D2-8C5A-E3E94B12E685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B1A0-569A-4515-8A36-C7C06A0C5A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388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20BA3-EB44-43D2-8C5A-E3E94B12E685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FB1A0-569A-4515-8A36-C7C06A0C5ACD}" type="slidenum">
              <a:rPr lang="it-IT" smtClean="0"/>
              <a:t>‹N›</a:t>
            </a:fld>
            <a:endParaRPr lang="it-IT"/>
          </a:p>
        </p:txBody>
      </p:sp>
      <p:sp>
        <p:nvSpPr>
          <p:cNvPr id="7" name="fl" descr="         Interna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it-IT" sz="850" b="0" i="0" u="none" baseline="0" smtClean="0">
                <a:solidFill>
                  <a:srgbClr val="CA001F"/>
                </a:solidFill>
                <a:latin typeface="arial"/>
              </a:rPr>
              <a:t>         Internal</a:t>
            </a:r>
            <a:endParaRPr lang="it-IT" sz="850" b="0" i="0" u="none" baseline="0">
              <a:solidFill>
                <a:srgbClr val="CA001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247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Esercitazione IRES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015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8135938" cy="48704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200" dirty="0">
                <a:solidFill>
                  <a:srgbClr val="000000"/>
                </a:solidFill>
                <a:latin typeface="Arial"/>
                <a:cs typeface="Arial"/>
              </a:rPr>
              <a:t>Esercizio 1 - IRES</a:t>
            </a:r>
          </a:p>
          <a:p>
            <a:pPr>
              <a:spcBef>
                <a:spcPct val="50000"/>
              </a:spcBef>
              <a:defRPr/>
            </a:pPr>
            <a:r>
              <a:rPr lang="it-IT" sz="2200" dirty="0">
                <a:solidFill>
                  <a:srgbClr val="000000"/>
                </a:solidFill>
                <a:latin typeface="Arial"/>
                <a:cs typeface="Arial"/>
              </a:rPr>
              <a:t> La società Beta, nel corso del </a:t>
            </a:r>
            <a:r>
              <a:rPr lang="it-IT" sz="2200" dirty="0">
                <a:solidFill>
                  <a:srgbClr val="000000"/>
                </a:solidFill>
                <a:latin typeface="Arial"/>
                <a:cs typeface="Arial"/>
              </a:rPr>
              <a:t>2016 </a:t>
            </a:r>
            <a:r>
              <a:rPr lang="it-IT" sz="2200" dirty="0">
                <a:solidFill>
                  <a:srgbClr val="000000"/>
                </a:solidFill>
                <a:latin typeface="Arial"/>
                <a:cs typeface="Arial"/>
              </a:rPr>
              <a:t>ha ottenuto i seguenti risultati: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it-IT" sz="2200" dirty="0">
                <a:solidFill>
                  <a:srgbClr val="000000"/>
                </a:solidFill>
                <a:latin typeface="Arial"/>
                <a:cs typeface="Arial"/>
              </a:rPr>
              <a:t>Ricavi per 200.000 euro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it-IT" sz="2200" dirty="0">
                <a:solidFill>
                  <a:srgbClr val="000000"/>
                </a:solidFill>
                <a:latin typeface="Arial"/>
                <a:cs typeface="Arial"/>
              </a:rPr>
              <a:t>Interessi su titoli di Stato per 3.000 euro</a:t>
            </a:r>
          </a:p>
          <a:p>
            <a:pPr>
              <a:spcBef>
                <a:spcPct val="50000"/>
              </a:spcBef>
              <a:defRPr/>
            </a:pPr>
            <a:r>
              <a:rPr lang="it-IT" sz="2200" dirty="0">
                <a:solidFill>
                  <a:srgbClr val="000000"/>
                </a:solidFill>
                <a:latin typeface="Arial"/>
                <a:cs typeface="Arial"/>
              </a:rPr>
              <a:t>Nel corso dello stesso anno la società ha sostenuto costi di produzione per 160.000 euro, di cui: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it-IT" sz="2200" dirty="0">
                <a:solidFill>
                  <a:srgbClr val="000000"/>
                </a:solidFill>
                <a:latin typeface="Arial"/>
                <a:cs typeface="Arial"/>
              </a:rPr>
              <a:t>Ammortamenti per 2.000 euro</a:t>
            </a:r>
          </a:p>
          <a:p>
            <a:pPr>
              <a:spcBef>
                <a:spcPct val="50000"/>
              </a:spcBef>
              <a:defRPr/>
            </a:pPr>
            <a:r>
              <a:rPr lang="it-IT" sz="2200" dirty="0">
                <a:solidFill>
                  <a:srgbClr val="000000"/>
                </a:solidFill>
                <a:latin typeface="Arial"/>
                <a:cs typeface="Arial"/>
              </a:rPr>
              <a:t>Infine la società ha pagato interessi passivi per 13.000 euro.</a:t>
            </a:r>
          </a:p>
          <a:p>
            <a:pPr>
              <a:spcBef>
                <a:spcPct val="50000"/>
              </a:spcBef>
              <a:defRPr/>
            </a:pPr>
            <a:endParaRPr lang="it-IT" sz="9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it-IT" sz="2200" dirty="0">
                <a:solidFill>
                  <a:srgbClr val="000000"/>
                </a:solidFill>
                <a:latin typeface="Arial"/>
                <a:cs typeface="Arial"/>
              </a:rPr>
              <a:t>Calcolare la base imponibile IRES e l’imposta dovuta</a:t>
            </a:r>
          </a:p>
        </p:txBody>
      </p:sp>
    </p:spTree>
    <p:extLst>
      <p:ext uri="{BB962C8B-B14F-4D97-AF65-F5344CB8AC3E}">
        <p14:creationId xmlns:p14="http://schemas.microsoft.com/office/powerpoint/2010/main" val="1634456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8313" y="692150"/>
            <a:ext cx="7991475" cy="4894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000000"/>
                </a:solidFill>
                <a:latin typeface="Times New Roman"/>
                <a:cs typeface="+mn-cs"/>
              </a:rPr>
              <a:t>Esercizio 2 - IRES </a:t>
            </a:r>
            <a:endParaRPr lang="it-IT" sz="2400" dirty="0">
              <a:solidFill>
                <a:srgbClr val="000000"/>
              </a:solidFill>
              <a:latin typeface="Times New Roman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rgbClr val="000000"/>
                </a:solidFill>
                <a:latin typeface="Times New Roman"/>
                <a:cs typeface="+mn-cs"/>
              </a:rPr>
              <a:t>La Società ALPHA nel </a:t>
            </a:r>
            <a:r>
              <a:rPr lang="it-IT" sz="2400" dirty="0">
                <a:solidFill>
                  <a:srgbClr val="000000"/>
                </a:solidFill>
                <a:latin typeface="Times New Roman"/>
                <a:cs typeface="+mn-cs"/>
              </a:rPr>
              <a:t>2016 </a:t>
            </a:r>
            <a:r>
              <a:rPr lang="it-IT" sz="2400" dirty="0">
                <a:solidFill>
                  <a:srgbClr val="000000"/>
                </a:solidFill>
                <a:latin typeface="Times New Roman"/>
                <a:cs typeface="+mn-cs"/>
              </a:rPr>
              <a:t>ha conseguito ricavi per 400.000 euro e ha effettuato le seguenti operazioni: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rgbClr val="000000"/>
                </a:solidFill>
                <a:latin typeface="Times New Roman"/>
                <a:cs typeface="+mn-cs"/>
              </a:rPr>
              <a:t>- acquisto di materie prime: 150.000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rgbClr val="000000"/>
                </a:solidFill>
                <a:latin typeface="Times New Roman"/>
                <a:cs typeface="+mn-cs"/>
              </a:rPr>
              <a:t>- corresponsione di salari: 100.000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rgbClr val="000000"/>
                </a:solidFill>
                <a:latin typeface="Times New Roman"/>
                <a:cs typeface="+mn-cs"/>
              </a:rPr>
              <a:t>- corresponsione di compensi per prestazioni libero-professionali: 5.000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rgbClr val="000000"/>
                </a:solidFill>
                <a:latin typeface="Times New Roman"/>
                <a:cs typeface="+mn-cs"/>
              </a:rPr>
              <a:t>- acquisto di beni di investimento (</a:t>
            </a:r>
            <a:r>
              <a:rPr lang="it-IT" sz="2400" dirty="0" err="1">
                <a:solidFill>
                  <a:srgbClr val="000000"/>
                </a:solidFill>
                <a:latin typeface="Times New Roman"/>
                <a:cs typeface="+mn-cs"/>
              </a:rPr>
              <a:t>coeff</a:t>
            </a:r>
            <a:r>
              <a:rPr lang="it-IT" sz="2400" dirty="0">
                <a:solidFill>
                  <a:srgbClr val="000000"/>
                </a:solidFill>
                <a:latin typeface="Times New Roman"/>
                <a:cs typeface="+mn-cs"/>
              </a:rPr>
              <a:t>. di ammortamento ordinario 20%): 25.000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rgbClr val="000000"/>
                </a:solidFill>
                <a:latin typeface="Times New Roman"/>
                <a:cs typeface="+mn-cs"/>
              </a:rPr>
              <a:t>- pagamento di interessi passivi: 10.000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solidFill>
                <a:srgbClr val="000000"/>
              </a:solidFill>
              <a:latin typeface="Times New Roman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rgbClr val="000000"/>
                </a:solidFill>
                <a:latin typeface="Times New Roman"/>
                <a:cs typeface="+mn-cs"/>
              </a:rPr>
              <a:t>Si calcolino la base imponibile e il debito d’imposta IRES per il </a:t>
            </a:r>
            <a:r>
              <a:rPr lang="it-IT" sz="2400" dirty="0">
                <a:solidFill>
                  <a:srgbClr val="000000"/>
                </a:solidFill>
                <a:latin typeface="Times New Roman"/>
                <a:cs typeface="+mn-cs"/>
              </a:rPr>
              <a:t>2016. </a:t>
            </a:r>
            <a:endParaRPr lang="it-IT" sz="2400" dirty="0">
              <a:solidFill>
                <a:srgbClr val="000000"/>
              </a:solidFill>
              <a:latin typeface="Times New Roma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074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95288" y="549275"/>
            <a:ext cx="7921625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prstClr val="black"/>
                </a:solidFill>
                <a:latin typeface="Calibri"/>
                <a:cs typeface="+mn-cs"/>
              </a:rPr>
              <a:t>Esercizio 3 – IRES </a:t>
            </a:r>
            <a:endParaRPr lang="it-IT" sz="2400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La società per azioni Beta ha conseguito nel </a:t>
            </a: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2016 </a:t>
            </a: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i seguenti redditi: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- ricavi: 4.000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- dividendi da partecipazioni qualificate in società italiane: 100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- interessi su titoli di Stato: 20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- interessi passivi: 1.200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Nello stesso anno ha inoltre sostenuto spese per acquisto di beni intermedi per 200 e per stipendi di 180. L’anno precedente aveva acquistato macchinari per 100 (</a:t>
            </a:r>
            <a:r>
              <a:rPr lang="it-IT" sz="2400" dirty="0" err="1">
                <a:solidFill>
                  <a:prstClr val="black"/>
                </a:solidFill>
                <a:latin typeface="Calibri"/>
                <a:cs typeface="+mn-cs"/>
              </a:rPr>
              <a:t>coeff</a:t>
            </a: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. di ammortamento ordinario 15%).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Si calcolino per l’impresa Beta: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prstClr val="black"/>
                </a:solidFill>
                <a:latin typeface="Calibri"/>
                <a:cs typeface="+mn-cs"/>
              </a:rPr>
              <a:t>a) </a:t>
            </a: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la base imponibile IRES per il </a:t>
            </a: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2016; </a:t>
            </a:r>
            <a:endParaRPr lang="it-IT" sz="2400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prstClr val="black"/>
                </a:solidFill>
                <a:latin typeface="Calibri"/>
                <a:cs typeface="+mn-cs"/>
              </a:rPr>
              <a:t>b) </a:t>
            </a: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il debito di imposta IRES per il </a:t>
            </a: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2016. </a:t>
            </a:r>
            <a:endParaRPr lang="it-IT" sz="2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29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ttangolo 3"/>
          <p:cNvSpPr>
            <a:spLocks noChangeArrowheads="1"/>
          </p:cNvSpPr>
          <p:nvPr/>
        </p:nvSpPr>
        <p:spPr bwMode="auto">
          <a:xfrm>
            <a:off x="190500" y="404813"/>
            <a:ext cx="884555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/>
              <a:t>4. Imposta societaria e imposta personale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Nel Paese X vige un’imposta societaria con aliquota </a:t>
            </a:r>
            <a:r>
              <a:rPr lang="it-IT" altLang="it-IT" sz="2400" i="1"/>
              <a:t>t </a:t>
            </a:r>
            <a:r>
              <a:rPr lang="it-IT" altLang="it-IT" sz="2400"/>
              <a:t>= 30% ed un’imposta personale con aliquota </a:t>
            </a:r>
            <a:r>
              <a:rPr lang="it-IT" altLang="it-IT" sz="2400" i="1"/>
              <a:t>t</a:t>
            </a:r>
            <a:r>
              <a:rPr lang="it-IT" altLang="it-IT" sz="2400" i="1" baseline="-25000"/>
              <a:t>P </a:t>
            </a:r>
            <a:r>
              <a:rPr lang="it-IT" altLang="it-IT" sz="2400"/>
              <a:t>= 20%. Nell’anno corrente, l’impresa Beta, operante in X, ha prodotto utili (U) per 200, distribuendone tra i soci una percentuale </a:t>
            </a:r>
            <a:r>
              <a:rPr lang="it-IT" altLang="it-IT" sz="2400" i="1"/>
              <a:t>d</a:t>
            </a:r>
            <a:r>
              <a:rPr lang="it-IT" altLang="it-IT" sz="240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Si calcoli il carico fiscale complessivo nei seguenti casi: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/>
              <a:t>a.</a:t>
            </a:r>
            <a:r>
              <a:rPr lang="it-IT" altLang="it-IT" sz="2400"/>
              <a:t> Sistema classico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- In caso di distribuzione totale degli utili (</a:t>
            </a:r>
            <a:r>
              <a:rPr lang="it-IT" altLang="it-IT" sz="2400" i="1"/>
              <a:t>d</a:t>
            </a:r>
            <a:r>
              <a:rPr lang="it-IT" altLang="it-IT" sz="2400"/>
              <a:t>=1)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- In caso di ritenzione totale degli utili (</a:t>
            </a:r>
            <a:r>
              <a:rPr lang="it-IT" altLang="it-IT" sz="2400" i="1"/>
              <a:t>d</a:t>
            </a:r>
            <a:r>
              <a:rPr lang="it-IT" altLang="it-IT" sz="2400"/>
              <a:t>=0)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/>
              <a:t>b.</a:t>
            </a:r>
            <a:r>
              <a:rPr lang="it-IT" altLang="it-IT" sz="2400"/>
              <a:t> Integrazione completa degli utili di impresa nella base imponibile personale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/>
              <a:t>c.</a:t>
            </a:r>
            <a:r>
              <a:rPr lang="it-IT" altLang="it-IT" sz="2400"/>
              <a:t>  Esenzione totale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/>
              <a:t>d.</a:t>
            </a:r>
            <a:r>
              <a:rPr lang="it-IT" altLang="it-IT" sz="2400"/>
              <a:t> Credito d’imposta totale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- In caso di distribuzione totale degli utili (</a:t>
            </a:r>
            <a:r>
              <a:rPr lang="it-IT" altLang="it-IT" sz="2400" i="1"/>
              <a:t>d</a:t>
            </a:r>
            <a:r>
              <a:rPr lang="it-IT" altLang="it-IT" sz="2400"/>
              <a:t>=1)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- In caso di ritenzione totale degli utili (</a:t>
            </a:r>
            <a:r>
              <a:rPr lang="it-IT" altLang="it-IT" sz="2400" i="1"/>
              <a:t>d</a:t>
            </a:r>
            <a:r>
              <a:rPr lang="it-IT" altLang="it-IT" sz="2400"/>
              <a:t>=0)</a:t>
            </a:r>
          </a:p>
        </p:txBody>
      </p:sp>
    </p:spTree>
    <p:extLst>
      <p:ext uri="{BB962C8B-B14F-4D97-AF65-F5344CB8AC3E}">
        <p14:creationId xmlns:p14="http://schemas.microsoft.com/office/powerpoint/2010/main" val="3989674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395</Words>
  <Application>Microsoft Office PowerPoint</Application>
  <PresentationFormat>Presentazione su schermo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Esercitazione IRES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Generali Business Solutions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Esercitazione IRES</dc:title>
  <dc:creator>Salera Antonio</dc:creator>
  <cp:keywords>Internal</cp:keywords>
  <cp:lastModifiedBy>Salera Antonio</cp:lastModifiedBy>
  <cp:revision>1</cp:revision>
  <dcterms:created xsi:type="dcterms:W3CDTF">2017-04-04T07:55:45Z</dcterms:created>
  <dcterms:modified xsi:type="dcterms:W3CDTF">2017-04-04T07:56:06Z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4acce121-af14-40b9-9ad3-79411c575619</vt:lpwstr>
  </property>
  <property fmtid="{D5CDD505-2E9C-101B-9397-08002B2CF9AE}" pid="3" name="GeneraliClassification">
    <vt:lpwstr>Internal</vt:lpwstr>
  </property>
</Properties>
</file>