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14" r:id="rId2"/>
    <p:sldId id="302" r:id="rId3"/>
    <p:sldId id="333" r:id="rId4"/>
    <p:sldId id="332" r:id="rId5"/>
    <p:sldId id="331" r:id="rId6"/>
    <p:sldId id="437" r:id="rId7"/>
    <p:sldId id="335" r:id="rId8"/>
    <p:sldId id="336" r:id="rId9"/>
    <p:sldId id="376" r:id="rId10"/>
    <p:sldId id="377" r:id="rId11"/>
    <p:sldId id="412" r:id="rId12"/>
    <p:sldId id="381" r:id="rId13"/>
    <p:sldId id="410" r:id="rId14"/>
    <p:sldId id="413" r:id="rId15"/>
    <p:sldId id="415" r:id="rId16"/>
    <p:sldId id="382" r:id="rId17"/>
    <p:sldId id="416" r:id="rId18"/>
    <p:sldId id="387" r:id="rId19"/>
    <p:sldId id="388" r:id="rId20"/>
    <p:sldId id="389" r:id="rId21"/>
    <p:sldId id="420" r:id="rId22"/>
    <p:sldId id="423" r:id="rId23"/>
    <p:sldId id="424" r:id="rId24"/>
    <p:sldId id="421" r:id="rId25"/>
    <p:sldId id="422" r:id="rId26"/>
    <p:sldId id="438" r:id="rId27"/>
    <p:sldId id="440" r:id="rId28"/>
    <p:sldId id="432" r:id="rId29"/>
    <p:sldId id="433" r:id="rId30"/>
    <p:sldId id="434" r:id="rId31"/>
    <p:sldId id="441" r:id="rId32"/>
    <p:sldId id="435" r:id="rId33"/>
    <p:sldId id="436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10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EA660-97CF-4A65-833E-6BFA4C6E3316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1DDCE8A3-B86C-465B-A8D0-3B2783B1715D}">
      <dgm:prSet phldrT="[Testo]"/>
      <dgm:spPr/>
      <dgm:t>
        <a:bodyPr/>
        <a:lstStyle/>
        <a:p>
          <a:r>
            <a:rPr lang="it-IT" dirty="0" err="1" smtClean="0"/>
            <a:t>Identification</a:t>
          </a:r>
          <a:r>
            <a:rPr lang="it-IT" dirty="0" smtClean="0"/>
            <a:t> of new </a:t>
          </a:r>
          <a:r>
            <a:rPr lang="it-IT" dirty="0" err="1" smtClean="0"/>
            <a:t>drugs</a:t>
          </a:r>
          <a:endParaRPr lang="it-IT" dirty="0"/>
        </a:p>
      </dgm:t>
    </dgm:pt>
    <dgm:pt modelId="{D429FCB2-929B-4ACE-BCDB-AA5D05C48997}" type="parTrans" cxnId="{A9FE0108-D3A3-466D-996B-AA69F6655277}">
      <dgm:prSet/>
      <dgm:spPr/>
      <dgm:t>
        <a:bodyPr/>
        <a:lstStyle/>
        <a:p>
          <a:endParaRPr lang="it-IT"/>
        </a:p>
      </dgm:t>
    </dgm:pt>
    <dgm:pt modelId="{0B6DF844-C575-48F0-A16C-B380B9E5B768}" type="sibTrans" cxnId="{A9FE0108-D3A3-466D-996B-AA69F6655277}">
      <dgm:prSet/>
      <dgm:spPr/>
      <dgm:t>
        <a:bodyPr/>
        <a:lstStyle/>
        <a:p>
          <a:endParaRPr lang="it-IT"/>
        </a:p>
      </dgm:t>
    </dgm:pt>
    <dgm:pt modelId="{201AC905-7E07-448E-8A0D-8B986B5339A7}">
      <dgm:prSet phldrT="[Testo]"/>
      <dgm:spPr/>
      <dgm:t>
        <a:bodyPr/>
        <a:lstStyle/>
        <a:p>
          <a:pPr algn="ctr"/>
          <a:r>
            <a:rPr lang="it-IT" dirty="0" smtClean="0"/>
            <a:t>Anti-PCSK9 (</a:t>
          </a:r>
          <a:r>
            <a:rPr lang="it-IT" dirty="0" err="1" smtClean="0"/>
            <a:t>evolocumab</a:t>
          </a:r>
          <a:r>
            <a:rPr lang="it-IT" dirty="0" smtClean="0"/>
            <a:t>) for </a:t>
          </a:r>
          <a:r>
            <a:rPr lang="it-IT" dirty="0" err="1" smtClean="0"/>
            <a:t>hypercolesteolemia</a:t>
          </a:r>
          <a:endParaRPr lang="it-IT" dirty="0"/>
        </a:p>
      </dgm:t>
    </dgm:pt>
    <dgm:pt modelId="{F47B9314-CA87-41CC-88F9-AFBC294BDCF6}" type="parTrans" cxnId="{32C43D01-5426-4769-A0EA-4327EA82C201}">
      <dgm:prSet/>
      <dgm:spPr/>
      <dgm:t>
        <a:bodyPr/>
        <a:lstStyle/>
        <a:p>
          <a:endParaRPr lang="it-IT"/>
        </a:p>
      </dgm:t>
    </dgm:pt>
    <dgm:pt modelId="{663CB44D-BCD2-47A1-89D4-21C20C0B36BD}" type="sibTrans" cxnId="{32C43D01-5426-4769-A0EA-4327EA82C201}">
      <dgm:prSet/>
      <dgm:spPr/>
      <dgm:t>
        <a:bodyPr/>
        <a:lstStyle/>
        <a:p>
          <a:endParaRPr lang="it-IT"/>
        </a:p>
      </dgm:t>
    </dgm:pt>
    <dgm:pt modelId="{E9DA665A-F46E-43F4-BD5C-6113D0459D8A}">
      <dgm:prSet phldrT="[Testo]"/>
      <dgm:spPr/>
      <dgm:t>
        <a:bodyPr/>
        <a:lstStyle/>
        <a:p>
          <a:r>
            <a:rPr lang="it-IT" dirty="0" smtClean="0"/>
            <a:t>Use of </a:t>
          </a:r>
          <a:r>
            <a:rPr lang="it-IT" dirty="0" err="1" smtClean="0"/>
            <a:t>drugs</a:t>
          </a:r>
          <a:r>
            <a:rPr lang="it-IT" dirty="0" smtClean="0"/>
            <a:t> in rare </a:t>
          </a:r>
          <a:r>
            <a:rPr lang="it-IT" dirty="0" err="1" smtClean="0"/>
            <a:t>diseases</a:t>
          </a:r>
          <a:endParaRPr lang="it-IT" dirty="0"/>
        </a:p>
      </dgm:t>
    </dgm:pt>
    <dgm:pt modelId="{2F2D3068-2315-41C6-A572-8C28BCEFF37F}" type="parTrans" cxnId="{C6B12840-533A-4D61-9026-E270E6A4CC1D}">
      <dgm:prSet/>
      <dgm:spPr/>
      <dgm:t>
        <a:bodyPr/>
        <a:lstStyle/>
        <a:p>
          <a:endParaRPr lang="it-IT"/>
        </a:p>
      </dgm:t>
    </dgm:pt>
    <dgm:pt modelId="{83B8EB31-D89C-46D4-AFD4-69C672C2FA5A}" type="sibTrans" cxnId="{C6B12840-533A-4D61-9026-E270E6A4CC1D}">
      <dgm:prSet/>
      <dgm:spPr/>
      <dgm:t>
        <a:bodyPr/>
        <a:lstStyle/>
        <a:p>
          <a:endParaRPr lang="it-IT"/>
        </a:p>
      </dgm:t>
    </dgm:pt>
    <dgm:pt modelId="{E562106B-EC94-4519-AB49-08A6BAA10853}">
      <dgm:prSet phldrT="[Testo]"/>
      <dgm:spPr/>
      <dgm:t>
        <a:bodyPr/>
        <a:lstStyle/>
        <a:p>
          <a:pPr algn="ctr"/>
          <a:r>
            <a:rPr lang="it-IT" dirty="0" err="1" smtClean="0"/>
            <a:t>Riboflavin</a:t>
          </a:r>
          <a:r>
            <a:rPr lang="it-IT" dirty="0" smtClean="0"/>
            <a:t> to </a:t>
          </a:r>
          <a:r>
            <a:rPr lang="it-IT" dirty="0" err="1" smtClean="0"/>
            <a:t>treat</a:t>
          </a:r>
          <a:r>
            <a:rPr lang="it-IT" dirty="0" smtClean="0"/>
            <a:t> </a:t>
          </a:r>
          <a:r>
            <a:rPr lang="it-IT" dirty="0" err="1" smtClean="0"/>
            <a:t>pathologies</a:t>
          </a:r>
          <a:r>
            <a:rPr lang="it-IT" dirty="0" smtClean="0"/>
            <a:t> due to SLC52A2 </a:t>
          </a:r>
          <a:r>
            <a:rPr lang="it-IT" dirty="0" err="1" smtClean="0"/>
            <a:t>deficiencies</a:t>
          </a:r>
          <a:endParaRPr lang="it-IT" dirty="0"/>
        </a:p>
      </dgm:t>
    </dgm:pt>
    <dgm:pt modelId="{A2DCD97C-FE9D-4090-982F-498330CC6E09}" type="parTrans" cxnId="{6C4EA888-14ED-4573-85F2-5435D88FCBD5}">
      <dgm:prSet/>
      <dgm:spPr/>
      <dgm:t>
        <a:bodyPr/>
        <a:lstStyle/>
        <a:p>
          <a:endParaRPr lang="it-IT"/>
        </a:p>
      </dgm:t>
    </dgm:pt>
    <dgm:pt modelId="{B23831D9-5124-4A1C-BF55-02358D2F4288}" type="sibTrans" cxnId="{6C4EA888-14ED-4573-85F2-5435D88FCBD5}">
      <dgm:prSet/>
      <dgm:spPr/>
      <dgm:t>
        <a:bodyPr/>
        <a:lstStyle/>
        <a:p>
          <a:endParaRPr lang="it-IT"/>
        </a:p>
      </dgm:t>
    </dgm:pt>
    <dgm:pt modelId="{65B4C5E6-7D83-47FB-8879-3F19EB0BD7BD}">
      <dgm:prSet phldrT="[Testo]"/>
      <dgm:spPr/>
      <dgm:t>
        <a:bodyPr/>
        <a:lstStyle/>
        <a:p>
          <a:r>
            <a:rPr lang="it-IT" dirty="0" smtClean="0"/>
            <a:t>Dose </a:t>
          </a:r>
          <a:r>
            <a:rPr lang="it-IT" dirty="0" err="1" smtClean="0"/>
            <a:t>adjustments</a:t>
          </a:r>
          <a:endParaRPr lang="it-IT" dirty="0"/>
        </a:p>
      </dgm:t>
    </dgm:pt>
    <dgm:pt modelId="{15E7FF56-C5FF-405C-B5ED-CA7516FF0875}" type="parTrans" cxnId="{C23F23FB-F0E2-4B7E-9CFB-585CD4AB9F22}">
      <dgm:prSet/>
      <dgm:spPr/>
      <dgm:t>
        <a:bodyPr/>
        <a:lstStyle/>
        <a:p>
          <a:endParaRPr lang="it-IT"/>
        </a:p>
      </dgm:t>
    </dgm:pt>
    <dgm:pt modelId="{AB1C0640-5117-4369-8634-F89C293DB5D8}" type="sibTrans" cxnId="{C23F23FB-F0E2-4B7E-9CFB-585CD4AB9F22}">
      <dgm:prSet/>
      <dgm:spPr/>
      <dgm:t>
        <a:bodyPr/>
        <a:lstStyle/>
        <a:p>
          <a:endParaRPr lang="it-IT"/>
        </a:p>
      </dgm:t>
    </dgm:pt>
    <dgm:pt modelId="{0AC5257C-05C7-45BE-B4CE-7B0C0E0FD516}">
      <dgm:prSet phldrT="[Testo]"/>
      <dgm:spPr/>
      <dgm:t>
        <a:bodyPr/>
        <a:lstStyle/>
        <a:p>
          <a:pPr algn="ctr"/>
          <a:r>
            <a:rPr lang="it-IT" dirty="0" smtClean="0"/>
            <a:t>TPMT </a:t>
          </a:r>
          <a:r>
            <a:rPr lang="it-IT" dirty="0" err="1" smtClean="0"/>
            <a:t>polymorphysms</a:t>
          </a:r>
          <a:r>
            <a:rPr lang="it-IT" dirty="0" smtClean="0"/>
            <a:t> and </a:t>
          </a:r>
          <a:r>
            <a:rPr lang="it-IT" dirty="0" err="1" smtClean="0"/>
            <a:t>thiopurine</a:t>
          </a:r>
          <a:r>
            <a:rPr lang="it-IT" dirty="0" smtClean="0"/>
            <a:t> </a:t>
          </a:r>
          <a:r>
            <a:rPr lang="it-IT" dirty="0" err="1" smtClean="0"/>
            <a:t>dosing</a:t>
          </a:r>
          <a:endParaRPr lang="it-IT" dirty="0"/>
        </a:p>
      </dgm:t>
    </dgm:pt>
    <dgm:pt modelId="{6AFAE348-2DCA-4EA1-B260-2CEC0BB13B98}" type="parTrans" cxnId="{F7F05F06-D707-45A5-B72C-5DE437C81FF4}">
      <dgm:prSet/>
      <dgm:spPr/>
      <dgm:t>
        <a:bodyPr/>
        <a:lstStyle/>
        <a:p>
          <a:endParaRPr lang="it-IT"/>
        </a:p>
      </dgm:t>
    </dgm:pt>
    <dgm:pt modelId="{BAF5DB8E-E44F-4CC1-BCE3-5442C7E8362E}" type="sibTrans" cxnId="{F7F05F06-D707-45A5-B72C-5DE437C81FF4}">
      <dgm:prSet/>
      <dgm:spPr/>
      <dgm:t>
        <a:bodyPr/>
        <a:lstStyle/>
        <a:p>
          <a:endParaRPr lang="it-IT"/>
        </a:p>
      </dgm:t>
    </dgm:pt>
    <dgm:pt modelId="{5C12423A-4A27-4D31-BF5F-8DFA4973956C}">
      <dgm:prSet/>
      <dgm:spPr/>
      <dgm:t>
        <a:bodyPr/>
        <a:lstStyle/>
        <a:p>
          <a:r>
            <a:rPr lang="it-IT" dirty="0" err="1" smtClean="0"/>
            <a:t>Predisposition</a:t>
          </a:r>
          <a:r>
            <a:rPr lang="it-IT" dirty="0" smtClean="0"/>
            <a:t> to dose </a:t>
          </a:r>
          <a:r>
            <a:rPr lang="it-IT" dirty="0" err="1" smtClean="0"/>
            <a:t>independent</a:t>
          </a:r>
          <a:r>
            <a:rPr lang="it-IT" dirty="0" smtClean="0"/>
            <a:t> </a:t>
          </a:r>
          <a:r>
            <a:rPr lang="it-IT" dirty="0" err="1" smtClean="0"/>
            <a:t>adverse</a:t>
          </a:r>
          <a:r>
            <a:rPr lang="it-IT" dirty="0" smtClean="0"/>
            <a:t> </a:t>
          </a:r>
          <a:r>
            <a:rPr lang="it-IT" dirty="0" err="1" smtClean="0"/>
            <a:t>effects</a:t>
          </a:r>
          <a:endParaRPr lang="it-IT" dirty="0"/>
        </a:p>
      </dgm:t>
    </dgm:pt>
    <dgm:pt modelId="{28B6445E-CA96-47D4-A2A5-419F1EA29E57}" type="parTrans" cxnId="{B5861C26-D411-42DB-A3B3-59312F164679}">
      <dgm:prSet/>
      <dgm:spPr/>
      <dgm:t>
        <a:bodyPr/>
        <a:lstStyle/>
        <a:p>
          <a:endParaRPr lang="it-IT"/>
        </a:p>
      </dgm:t>
    </dgm:pt>
    <dgm:pt modelId="{811E3CAE-0975-423A-A8C1-4B810C0EE8A5}" type="sibTrans" cxnId="{B5861C26-D411-42DB-A3B3-59312F164679}">
      <dgm:prSet/>
      <dgm:spPr/>
      <dgm:t>
        <a:bodyPr/>
        <a:lstStyle/>
        <a:p>
          <a:endParaRPr lang="it-IT"/>
        </a:p>
      </dgm:t>
    </dgm:pt>
    <dgm:pt modelId="{D665A8B1-5DD3-4661-99A0-2A34D4D17913}">
      <dgm:prSet/>
      <dgm:spPr/>
      <dgm:t>
        <a:bodyPr/>
        <a:lstStyle/>
        <a:p>
          <a:pPr algn="ctr"/>
          <a:r>
            <a:rPr lang="it-IT" dirty="0" smtClean="0"/>
            <a:t>HLA and </a:t>
          </a:r>
          <a:r>
            <a:rPr lang="it-IT" dirty="0" err="1" smtClean="0"/>
            <a:t>predisposition</a:t>
          </a:r>
          <a:r>
            <a:rPr lang="it-IT" dirty="0" smtClean="0"/>
            <a:t> to </a:t>
          </a:r>
          <a:r>
            <a:rPr lang="it-IT" dirty="0" err="1" smtClean="0"/>
            <a:t>adverse</a:t>
          </a:r>
          <a:r>
            <a:rPr lang="it-IT" dirty="0" smtClean="0"/>
            <a:t> </a:t>
          </a:r>
          <a:r>
            <a:rPr lang="it-IT" dirty="0" err="1" smtClean="0"/>
            <a:t>effects</a:t>
          </a:r>
          <a:endParaRPr lang="it-IT" dirty="0"/>
        </a:p>
      </dgm:t>
    </dgm:pt>
    <dgm:pt modelId="{F0D1BD08-4FAB-46A0-820E-9D2E6C3999FB}" type="parTrans" cxnId="{AA288C2C-18BC-45F0-AE3B-B2B910749A7F}">
      <dgm:prSet/>
      <dgm:spPr/>
      <dgm:t>
        <a:bodyPr/>
        <a:lstStyle/>
        <a:p>
          <a:endParaRPr lang="it-IT"/>
        </a:p>
      </dgm:t>
    </dgm:pt>
    <dgm:pt modelId="{062783D3-9435-4646-857F-AE52D4C387E7}" type="sibTrans" cxnId="{AA288C2C-18BC-45F0-AE3B-B2B910749A7F}">
      <dgm:prSet/>
      <dgm:spPr/>
      <dgm:t>
        <a:bodyPr/>
        <a:lstStyle/>
        <a:p>
          <a:endParaRPr lang="it-IT"/>
        </a:p>
      </dgm:t>
    </dgm:pt>
    <dgm:pt modelId="{33180847-12DD-40C5-8582-88FD467B97DF}" type="pres">
      <dgm:prSet presAssocID="{792EA660-97CF-4A65-833E-6BFA4C6E331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B24EE7F-B8E7-4CE0-BEAF-D70B40495671}" type="pres">
      <dgm:prSet presAssocID="{792EA660-97CF-4A65-833E-6BFA4C6E3316}" presName="cycle" presStyleCnt="0"/>
      <dgm:spPr/>
      <dgm:t>
        <a:bodyPr/>
        <a:lstStyle/>
        <a:p>
          <a:endParaRPr lang="it-IT"/>
        </a:p>
      </dgm:t>
    </dgm:pt>
    <dgm:pt modelId="{D0A57420-3B5C-426A-87D1-3A9C1ADC4054}" type="pres">
      <dgm:prSet presAssocID="{792EA660-97CF-4A65-833E-6BFA4C6E3316}" presName="centerShape" presStyleCnt="0"/>
      <dgm:spPr/>
      <dgm:t>
        <a:bodyPr/>
        <a:lstStyle/>
        <a:p>
          <a:endParaRPr lang="it-IT"/>
        </a:p>
      </dgm:t>
    </dgm:pt>
    <dgm:pt modelId="{24D0CB8E-B8A6-4C05-85EE-57A1953DC1E9}" type="pres">
      <dgm:prSet presAssocID="{792EA660-97CF-4A65-833E-6BFA4C6E3316}" presName="connSite" presStyleLbl="node1" presStyleIdx="0" presStyleCnt="5"/>
      <dgm:spPr/>
      <dgm:t>
        <a:bodyPr/>
        <a:lstStyle/>
        <a:p>
          <a:endParaRPr lang="it-IT"/>
        </a:p>
      </dgm:t>
    </dgm:pt>
    <dgm:pt modelId="{65AF2E6E-CDE4-46B0-A555-3921FF75B0DC}" type="pres">
      <dgm:prSet presAssocID="{792EA660-97CF-4A65-833E-6BFA4C6E3316}" presName="visible" presStyleLbl="node1" presStyleIdx="0" presStyleCnt="5"/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7D585CFE-BCAD-48DD-B40B-B4B3EC7F6717}" type="pres">
      <dgm:prSet presAssocID="{D429FCB2-929B-4ACE-BCDB-AA5D05C48997}" presName="Name25" presStyleLbl="parChTrans1D1" presStyleIdx="0" presStyleCnt="4"/>
      <dgm:spPr/>
      <dgm:t>
        <a:bodyPr/>
        <a:lstStyle/>
        <a:p>
          <a:endParaRPr lang="it-IT"/>
        </a:p>
      </dgm:t>
    </dgm:pt>
    <dgm:pt modelId="{094E1B55-27F6-4B4C-9690-B444D7DB48F5}" type="pres">
      <dgm:prSet presAssocID="{1DDCE8A3-B86C-465B-A8D0-3B2783B1715D}" presName="node" presStyleCnt="0"/>
      <dgm:spPr/>
      <dgm:t>
        <a:bodyPr/>
        <a:lstStyle/>
        <a:p>
          <a:endParaRPr lang="it-IT"/>
        </a:p>
      </dgm:t>
    </dgm:pt>
    <dgm:pt modelId="{0557A54F-C8F1-45F1-B961-A739D05749A6}" type="pres">
      <dgm:prSet presAssocID="{1DDCE8A3-B86C-465B-A8D0-3B2783B1715D}" presName="parentNode" presStyleLbl="node1" presStyleIdx="1" presStyleCnt="5" custScaleX="9916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F3B25A-DB7E-47D2-9367-713B3DD7A961}" type="pres">
      <dgm:prSet presAssocID="{1DDCE8A3-B86C-465B-A8D0-3B2783B1715D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5AD72F-9C72-430F-ADE6-3A913A90116E}" type="pres">
      <dgm:prSet presAssocID="{2F2D3068-2315-41C6-A572-8C28BCEFF37F}" presName="Name25" presStyleLbl="parChTrans1D1" presStyleIdx="1" presStyleCnt="4"/>
      <dgm:spPr/>
      <dgm:t>
        <a:bodyPr/>
        <a:lstStyle/>
        <a:p>
          <a:endParaRPr lang="it-IT"/>
        </a:p>
      </dgm:t>
    </dgm:pt>
    <dgm:pt modelId="{3C6FF02F-1060-4A33-8B36-47F565D56189}" type="pres">
      <dgm:prSet presAssocID="{E9DA665A-F46E-43F4-BD5C-6113D0459D8A}" presName="node" presStyleCnt="0"/>
      <dgm:spPr/>
      <dgm:t>
        <a:bodyPr/>
        <a:lstStyle/>
        <a:p>
          <a:endParaRPr lang="it-IT"/>
        </a:p>
      </dgm:t>
    </dgm:pt>
    <dgm:pt modelId="{373662D4-99FC-403A-9063-E08ED361E289}" type="pres">
      <dgm:prSet presAssocID="{E9DA665A-F46E-43F4-BD5C-6113D0459D8A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588090-A8EC-41AD-950E-D42DEF08FCB5}" type="pres">
      <dgm:prSet presAssocID="{E9DA665A-F46E-43F4-BD5C-6113D0459D8A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2BE663-33AA-4F29-B863-DCC0C5B90E89}" type="pres">
      <dgm:prSet presAssocID="{15E7FF56-C5FF-405C-B5ED-CA7516FF0875}" presName="Name25" presStyleLbl="parChTrans1D1" presStyleIdx="2" presStyleCnt="4"/>
      <dgm:spPr/>
      <dgm:t>
        <a:bodyPr/>
        <a:lstStyle/>
        <a:p>
          <a:endParaRPr lang="it-IT"/>
        </a:p>
      </dgm:t>
    </dgm:pt>
    <dgm:pt modelId="{6B265923-9978-422D-8121-202F0DCE076C}" type="pres">
      <dgm:prSet presAssocID="{65B4C5E6-7D83-47FB-8879-3F19EB0BD7BD}" presName="node" presStyleCnt="0"/>
      <dgm:spPr/>
      <dgm:t>
        <a:bodyPr/>
        <a:lstStyle/>
        <a:p>
          <a:endParaRPr lang="it-IT"/>
        </a:p>
      </dgm:t>
    </dgm:pt>
    <dgm:pt modelId="{B52787DF-2777-4FAD-8123-C322090F5F95}" type="pres">
      <dgm:prSet presAssocID="{65B4C5E6-7D83-47FB-8879-3F19EB0BD7BD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66CC84-6F97-4F1E-9A2F-F936C14F17DB}" type="pres">
      <dgm:prSet presAssocID="{65B4C5E6-7D83-47FB-8879-3F19EB0BD7BD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699CE2-E944-45BA-B1AC-124F8B288575}" type="pres">
      <dgm:prSet presAssocID="{28B6445E-CA96-47D4-A2A5-419F1EA29E57}" presName="Name25" presStyleLbl="parChTrans1D1" presStyleIdx="3" presStyleCnt="4"/>
      <dgm:spPr/>
      <dgm:t>
        <a:bodyPr/>
        <a:lstStyle/>
        <a:p>
          <a:endParaRPr lang="it-IT"/>
        </a:p>
      </dgm:t>
    </dgm:pt>
    <dgm:pt modelId="{2417D8C4-7921-4E46-961A-F636A879A1A5}" type="pres">
      <dgm:prSet presAssocID="{5C12423A-4A27-4D31-BF5F-8DFA4973956C}" presName="node" presStyleCnt="0"/>
      <dgm:spPr/>
      <dgm:t>
        <a:bodyPr/>
        <a:lstStyle/>
        <a:p>
          <a:endParaRPr lang="it-IT"/>
        </a:p>
      </dgm:t>
    </dgm:pt>
    <dgm:pt modelId="{F9C19B92-D03B-40D6-A4AE-49E072BE8120}" type="pres">
      <dgm:prSet presAssocID="{5C12423A-4A27-4D31-BF5F-8DFA4973956C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BAE222-F05B-4CB6-BFEC-9363F3387A7D}" type="pres">
      <dgm:prSet presAssocID="{5C12423A-4A27-4D31-BF5F-8DFA4973956C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D000A47-E0BD-4CB9-8F5C-A4F95922863E}" type="presOf" srcId="{201AC905-7E07-448E-8A0D-8B986B5339A7}" destId="{95F3B25A-DB7E-47D2-9367-713B3DD7A961}" srcOrd="0" destOrd="0" presId="urn:microsoft.com/office/officeart/2005/8/layout/radial2"/>
    <dgm:cxn modelId="{F7F05F06-D707-45A5-B72C-5DE437C81FF4}" srcId="{65B4C5E6-7D83-47FB-8879-3F19EB0BD7BD}" destId="{0AC5257C-05C7-45BE-B4CE-7B0C0E0FD516}" srcOrd="0" destOrd="0" parTransId="{6AFAE348-2DCA-4EA1-B260-2CEC0BB13B98}" sibTransId="{BAF5DB8E-E44F-4CC1-BCE3-5442C7E8362E}"/>
    <dgm:cxn modelId="{32C43D01-5426-4769-A0EA-4327EA82C201}" srcId="{1DDCE8A3-B86C-465B-A8D0-3B2783B1715D}" destId="{201AC905-7E07-448E-8A0D-8B986B5339A7}" srcOrd="0" destOrd="0" parTransId="{F47B9314-CA87-41CC-88F9-AFBC294BDCF6}" sibTransId="{663CB44D-BCD2-47A1-89D4-21C20C0B36BD}"/>
    <dgm:cxn modelId="{931A5807-A8CA-4FCB-A551-297462A5E9F8}" type="presOf" srcId="{E9DA665A-F46E-43F4-BD5C-6113D0459D8A}" destId="{373662D4-99FC-403A-9063-E08ED361E289}" srcOrd="0" destOrd="0" presId="urn:microsoft.com/office/officeart/2005/8/layout/radial2"/>
    <dgm:cxn modelId="{0781A865-CF2F-4D4B-984D-0C7F08F55E50}" type="presOf" srcId="{D429FCB2-929B-4ACE-BCDB-AA5D05C48997}" destId="{7D585CFE-BCAD-48DD-B40B-B4B3EC7F6717}" srcOrd="0" destOrd="0" presId="urn:microsoft.com/office/officeart/2005/8/layout/radial2"/>
    <dgm:cxn modelId="{C6B12840-533A-4D61-9026-E270E6A4CC1D}" srcId="{792EA660-97CF-4A65-833E-6BFA4C6E3316}" destId="{E9DA665A-F46E-43F4-BD5C-6113D0459D8A}" srcOrd="1" destOrd="0" parTransId="{2F2D3068-2315-41C6-A572-8C28BCEFF37F}" sibTransId="{83B8EB31-D89C-46D4-AFD4-69C672C2FA5A}"/>
    <dgm:cxn modelId="{E44DC116-3C9B-4EF9-A82E-5119C9071D62}" type="presOf" srcId="{15E7FF56-C5FF-405C-B5ED-CA7516FF0875}" destId="{532BE663-33AA-4F29-B863-DCC0C5B90E89}" srcOrd="0" destOrd="0" presId="urn:microsoft.com/office/officeart/2005/8/layout/radial2"/>
    <dgm:cxn modelId="{F75B7C98-99AD-4892-9FF3-C8DE1EE199A7}" type="presOf" srcId="{792EA660-97CF-4A65-833E-6BFA4C6E3316}" destId="{33180847-12DD-40C5-8582-88FD467B97DF}" srcOrd="0" destOrd="0" presId="urn:microsoft.com/office/officeart/2005/8/layout/radial2"/>
    <dgm:cxn modelId="{A9FE0108-D3A3-466D-996B-AA69F6655277}" srcId="{792EA660-97CF-4A65-833E-6BFA4C6E3316}" destId="{1DDCE8A3-B86C-465B-A8D0-3B2783B1715D}" srcOrd="0" destOrd="0" parTransId="{D429FCB2-929B-4ACE-BCDB-AA5D05C48997}" sibTransId="{0B6DF844-C575-48F0-A16C-B380B9E5B768}"/>
    <dgm:cxn modelId="{A04C9C38-16FF-4C49-BD2B-6567F69A2782}" type="presOf" srcId="{2F2D3068-2315-41C6-A572-8C28BCEFF37F}" destId="{D15AD72F-9C72-430F-ADE6-3A913A90116E}" srcOrd="0" destOrd="0" presId="urn:microsoft.com/office/officeart/2005/8/layout/radial2"/>
    <dgm:cxn modelId="{B5861C26-D411-42DB-A3B3-59312F164679}" srcId="{792EA660-97CF-4A65-833E-6BFA4C6E3316}" destId="{5C12423A-4A27-4D31-BF5F-8DFA4973956C}" srcOrd="3" destOrd="0" parTransId="{28B6445E-CA96-47D4-A2A5-419F1EA29E57}" sibTransId="{811E3CAE-0975-423A-A8C1-4B810C0EE8A5}"/>
    <dgm:cxn modelId="{A62F8938-0B52-416C-941A-9A50A03BBB64}" type="presOf" srcId="{65B4C5E6-7D83-47FB-8879-3F19EB0BD7BD}" destId="{B52787DF-2777-4FAD-8123-C322090F5F95}" srcOrd="0" destOrd="0" presId="urn:microsoft.com/office/officeart/2005/8/layout/radial2"/>
    <dgm:cxn modelId="{6C4EA888-14ED-4573-85F2-5435D88FCBD5}" srcId="{E9DA665A-F46E-43F4-BD5C-6113D0459D8A}" destId="{E562106B-EC94-4519-AB49-08A6BAA10853}" srcOrd="0" destOrd="0" parTransId="{A2DCD97C-FE9D-4090-982F-498330CC6E09}" sibTransId="{B23831D9-5124-4A1C-BF55-02358D2F4288}"/>
    <dgm:cxn modelId="{8519EAFC-0736-480A-A3FC-294BB1E53165}" type="presOf" srcId="{E562106B-EC94-4519-AB49-08A6BAA10853}" destId="{CC588090-A8EC-41AD-950E-D42DEF08FCB5}" srcOrd="0" destOrd="0" presId="urn:microsoft.com/office/officeart/2005/8/layout/radial2"/>
    <dgm:cxn modelId="{AA288C2C-18BC-45F0-AE3B-B2B910749A7F}" srcId="{5C12423A-4A27-4D31-BF5F-8DFA4973956C}" destId="{D665A8B1-5DD3-4661-99A0-2A34D4D17913}" srcOrd="0" destOrd="0" parTransId="{F0D1BD08-4FAB-46A0-820E-9D2E6C3999FB}" sibTransId="{062783D3-9435-4646-857F-AE52D4C387E7}"/>
    <dgm:cxn modelId="{31981BD3-0AE6-4270-AD22-83F3F8EC470D}" type="presOf" srcId="{0AC5257C-05C7-45BE-B4CE-7B0C0E0FD516}" destId="{A666CC84-6F97-4F1E-9A2F-F936C14F17DB}" srcOrd="0" destOrd="0" presId="urn:microsoft.com/office/officeart/2005/8/layout/radial2"/>
    <dgm:cxn modelId="{E1397621-957C-48D2-9876-E278BDE61E86}" type="presOf" srcId="{1DDCE8A3-B86C-465B-A8D0-3B2783B1715D}" destId="{0557A54F-C8F1-45F1-B961-A739D05749A6}" srcOrd="0" destOrd="0" presId="urn:microsoft.com/office/officeart/2005/8/layout/radial2"/>
    <dgm:cxn modelId="{44B16927-FF08-4619-85C9-21003133ED37}" type="presOf" srcId="{28B6445E-CA96-47D4-A2A5-419F1EA29E57}" destId="{46699CE2-E944-45BA-B1AC-124F8B288575}" srcOrd="0" destOrd="0" presId="urn:microsoft.com/office/officeart/2005/8/layout/radial2"/>
    <dgm:cxn modelId="{EE29C8F1-F50A-4078-A6FC-45988CAF6098}" type="presOf" srcId="{D665A8B1-5DD3-4661-99A0-2A34D4D17913}" destId="{3CBAE222-F05B-4CB6-BFEC-9363F3387A7D}" srcOrd="0" destOrd="0" presId="urn:microsoft.com/office/officeart/2005/8/layout/radial2"/>
    <dgm:cxn modelId="{AF50BE52-4DC7-424B-910B-08F50C2B1DE8}" type="presOf" srcId="{5C12423A-4A27-4D31-BF5F-8DFA4973956C}" destId="{F9C19B92-D03B-40D6-A4AE-49E072BE8120}" srcOrd="0" destOrd="0" presId="urn:microsoft.com/office/officeart/2005/8/layout/radial2"/>
    <dgm:cxn modelId="{C23F23FB-F0E2-4B7E-9CFB-585CD4AB9F22}" srcId="{792EA660-97CF-4A65-833E-6BFA4C6E3316}" destId="{65B4C5E6-7D83-47FB-8879-3F19EB0BD7BD}" srcOrd="2" destOrd="0" parTransId="{15E7FF56-C5FF-405C-B5ED-CA7516FF0875}" sibTransId="{AB1C0640-5117-4369-8634-F89C293DB5D8}"/>
    <dgm:cxn modelId="{9FBADD56-AC6A-490F-8A96-DAA6CE1FCE7C}" type="presParOf" srcId="{33180847-12DD-40C5-8582-88FD467B97DF}" destId="{4B24EE7F-B8E7-4CE0-BEAF-D70B40495671}" srcOrd="0" destOrd="0" presId="urn:microsoft.com/office/officeart/2005/8/layout/radial2"/>
    <dgm:cxn modelId="{8D1A9B8C-24FB-4E6B-A45B-FE750D4FCB48}" type="presParOf" srcId="{4B24EE7F-B8E7-4CE0-BEAF-D70B40495671}" destId="{D0A57420-3B5C-426A-87D1-3A9C1ADC4054}" srcOrd="0" destOrd="0" presId="urn:microsoft.com/office/officeart/2005/8/layout/radial2"/>
    <dgm:cxn modelId="{A1DBF180-76DE-4303-91C3-F01334F9FC49}" type="presParOf" srcId="{D0A57420-3B5C-426A-87D1-3A9C1ADC4054}" destId="{24D0CB8E-B8A6-4C05-85EE-57A1953DC1E9}" srcOrd="0" destOrd="0" presId="urn:microsoft.com/office/officeart/2005/8/layout/radial2"/>
    <dgm:cxn modelId="{7FCB5DA5-3410-4755-B12B-5527ADC36063}" type="presParOf" srcId="{D0A57420-3B5C-426A-87D1-3A9C1ADC4054}" destId="{65AF2E6E-CDE4-46B0-A555-3921FF75B0DC}" srcOrd="1" destOrd="0" presId="urn:microsoft.com/office/officeart/2005/8/layout/radial2"/>
    <dgm:cxn modelId="{F1FD9EFF-FAB0-4708-B33E-8D19106FAAFD}" type="presParOf" srcId="{4B24EE7F-B8E7-4CE0-BEAF-D70B40495671}" destId="{7D585CFE-BCAD-48DD-B40B-B4B3EC7F6717}" srcOrd="1" destOrd="0" presId="urn:microsoft.com/office/officeart/2005/8/layout/radial2"/>
    <dgm:cxn modelId="{92B015F0-45FD-4DE9-8436-8B8BE9622F30}" type="presParOf" srcId="{4B24EE7F-B8E7-4CE0-BEAF-D70B40495671}" destId="{094E1B55-27F6-4B4C-9690-B444D7DB48F5}" srcOrd="2" destOrd="0" presId="urn:microsoft.com/office/officeart/2005/8/layout/radial2"/>
    <dgm:cxn modelId="{DDB452FB-FFF8-45DC-8552-61A6B3915730}" type="presParOf" srcId="{094E1B55-27F6-4B4C-9690-B444D7DB48F5}" destId="{0557A54F-C8F1-45F1-B961-A739D05749A6}" srcOrd="0" destOrd="0" presId="urn:microsoft.com/office/officeart/2005/8/layout/radial2"/>
    <dgm:cxn modelId="{D97DAFE5-2187-4629-A109-8479E0695A0F}" type="presParOf" srcId="{094E1B55-27F6-4B4C-9690-B444D7DB48F5}" destId="{95F3B25A-DB7E-47D2-9367-713B3DD7A961}" srcOrd="1" destOrd="0" presId="urn:microsoft.com/office/officeart/2005/8/layout/radial2"/>
    <dgm:cxn modelId="{6CC58859-3195-4275-B2B3-783876E9FE5A}" type="presParOf" srcId="{4B24EE7F-B8E7-4CE0-BEAF-D70B40495671}" destId="{D15AD72F-9C72-430F-ADE6-3A913A90116E}" srcOrd="3" destOrd="0" presId="urn:microsoft.com/office/officeart/2005/8/layout/radial2"/>
    <dgm:cxn modelId="{CDA42815-2738-4A8D-A0A3-A9CF942D198D}" type="presParOf" srcId="{4B24EE7F-B8E7-4CE0-BEAF-D70B40495671}" destId="{3C6FF02F-1060-4A33-8B36-47F565D56189}" srcOrd="4" destOrd="0" presId="urn:microsoft.com/office/officeart/2005/8/layout/radial2"/>
    <dgm:cxn modelId="{B6C776DF-DB64-4371-B247-78F42A162E92}" type="presParOf" srcId="{3C6FF02F-1060-4A33-8B36-47F565D56189}" destId="{373662D4-99FC-403A-9063-E08ED361E289}" srcOrd="0" destOrd="0" presId="urn:microsoft.com/office/officeart/2005/8/layout/radial2"/>
    <dgm:cxn modelId="{BD0DF000-6880-4715-8EB2-134125A125BB}" type="presParOf" srcId="{3C6FF02F-1060-4A33-8B36-47F565D56189}" destId="{CC588090-A8EC-41AD-950E-D42DEF08FCB5}" srcOrd="1" destOrd="0" presId="urn:microsoft.com/office/officeart/2005/8/layout/radial2"/>
    <dgm:cxn modelId="{2141D135-64E1-443F-9758-31329F988D57}" type="presParOf" srcId="{4B24EE7F-B8E7-4CE0-BEAF-D70B40495671}" destId="{532BE663-33AA-4F29-B863-DCC0C5B90E89}" srcOrd="5" destOrd="0" presId="urn:microsoft.com/office/officeart/2005/8/layout/radial2"/>
    <dgm:cxn modelId="{B35A02C7-344A-4419-9805-A144F94433A5}" type="presParOf" srcId="{4B24EE7F-B8E7-4CE0-BEAF-D70B40495671}" destId="{6B265923-9978-422D-8121-202F0DCE076C}" srcOrd="6" destOrd="0" presId="urn:microsoft.com/office/officeart/2005/8/layout/radial2"/>
    <dgm:cxn modelId="{7ADF4E0C-93DB-4383-A3B3-F138B45989A0}" type="presParOf" srcId="{6B265923-9978-422D-8121-202F0DCE076C}" destId="{B52787DF-2777-4FAD-8123-C322090F5F95}" srcOrd="0" destOrd="0" presId="urn:microsoft.com/office/officeart/2005/8/layout/radial2"/>
    <dgm:cxn modelId="{1D965FEE-4432-47D1-A09F-2F7FF199DD3C}" type="presParOf" srcId="{6B265923-9978-422D-8121-202F0DCE076C}" destId="{A666CC84-6F97-4F1E-9A2F-F936C14F17DB}" srcOrd="1" destOrd="0" presId="urn:microsoft.com/office/officeart/2005/8/layout/radial2"/>
    <dgm:cxn modelId="{0B0E68B4-D44B-497D-8E22-867368456189}" type="presParOf" srcId="{4B24EE7F-B8E7-4CE0-BEAF-D70B40495671}" destId="{46699CE2-E944-45BA-B1AC-124F8B288575}" srcOrd="7" destOrd="0" presId="urn:microsoft.com/office/officeart/2005/8/layout/radial2"/>
    <dgm:cxn modelId="{3AC7E1A1-618B-48C4-871C-44BF1635FC41}" type="presParOf" srcId="{4B24EE7F-B8E7-4CE0-BEAF-D70B40495671}" destId="{2417D8C4-7921-4E46-961A-F636A879A1A5}" srcOrd="8" destOrd="0" presId="urn:microsoft.com/office/officeart/2005/8/layout/radial2"/>
    <dgm:cxn modelId="{CDFDF55D-92DE-4D9E-AF3D-652A2373CBB9}" type="presParOf" srcId="{2417D8C4-7921-4E46-961A-F636A879A1A5}" destId="{F9C19B92-D03B-40D6-A4AE-49E072BE8120}" srcOrd="0" destOrd="0" presId="urn:microsoft.com/office/officeart/2005/8/layout/radial2"/>
    <dgm:cxn modelId="{A5B0F909-9D66-4844-A62E-28C37E0CC8CC}" type="presParOf" srcId="{2417D8C4-7921-4E46-961A-F636A879A1A5}" destId="{3CBAE222-F05B-4CB6-BFEC-9363F3387A7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99CE2-E944-45BA-B1AC-124F8B288575}">
      <dsp:nvSpPr>
        <dsp:cNvPr id="0" name=""/>
        <dsp:cNvSpPr/>
      </dsp:nvSpPr>
      <dsp:spPr>
        <a:xfrm rot="3720427">
          <a:off x="2614299" y="4825489"/>
          <a:ext cx="1209981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1209981" y="2566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BE663-33AA-4F29-B863-DCC0C5B90E89}">
      <dsp:nvSpPr>
        <dsp:cNvPr id="0" name=""/>
        <dsp:cNvSpPr/>
      </dsp:nvSpPr>
      <dsp:spPr>
        <a:xfrm rot="1290321">
          <a:off x="3329535" y="3913648"/>
          <a:ext cx="956916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956916" y="2566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AD72F-9C72-430F-ADE6-3A913A90116E}">
      <dsp:nvSpPr>
        <dsp:cNvPr id="0" name=""/>
        <dsp:cNvSpPr/>
      </dsp:nvSpPr>
      <dsp:spPr>
        <a:xfrm rot="20309679">
          <a:off x="3329535" y="2843681"/>
          <a:ext cx="956916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956916" y="2566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85CFE-BCAD-48DD-B40B-B4B3EC7F6717}">
      <dsp:nvSpPr>
        <dsp:cNvPr id="0" name=""/>
        <dsp:cNvSpPr/>
      </dsp:nvSpPr>
      <dsp:spPr>
        <a:xfrm rot="17959415">
          <a:off x="2633022" y="1902466"/>
          <a:ext cx="1292820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1292820" y="2566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F2E6E-CDE4-46B0-A555-3921FF75B0DC}">
      <dsp:nvSpPr>
        <dsp:cNvPr id="0" name=""/>
        <dsp:cNvSpPr/>
      </dsp:nvSpPr>
      <dsp:spPr>
        <a:xfrm>
          <a:off x="1146495" y="2100594"/>
          <a:ext cx="2607468" cy="26074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7A54F-C8F1-45F1-B961-A739D05749A6}">
      <dsp:nvSpPr>
        <dsp:cNvPr id="0" name=""/>
        <dsp:cNvSpPr/>
      </dsp:nvSpPr>
      <dsp:spPr>
        <a:xfrm>
          <a:off x="3228990" y="-327"/>
          <a:ext cx="1447448" cy="14596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Identification</a:t>
          </a:r>
          <a:r>
            <a:rPr lang="it-IT" sz="1400" kern="1200" dirty="0" smtClean="0"/>
            <a:t> of new </a:t>
          </a:r>
          <a:r>
            <a:rPr lang="it-IT" sz="1400" kern="1200" dirty="0" err="1" smtClean="0"/>
            <a:t>drugs</a:t>
          </a:r>
          <a:endParaRPr lang="it-IT" sz="1400" kern="1200" dirty="0"/>
        </a:p>
      </dsp:txBody>
      <dsp:txXfrm>
        <a:off x="3440964" y="213438"/>
        <a:ext cx="1023500" cy="1032150"/>
      </dsp:txXfrm>
    </dsp:sp>
    <dsp:sp modelId="{95F3B25A-DB7E-47D2-9367-713B3DD7A961}">
      <dsp:nvSpPr>
        <dsp:cNvPr id="0" name=""/>
        <dsp:cNvSpPr/>
      </dsp:nvSpPr>
      <dsp:spPr>
        <a:xfrm>
          <a:off x="4843812" y="5788"/>
          <a:ext cx="2171172" cy="145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 smtClean="0"/>
            <a:t>Anti-PCSK9 (</a:t>
          </a:r>
          <a:r>
            <a:rPr lang="it-IT" sz="1900" kern="1200" dirty="0" err="1" smtClean="0"/>
            <a:t>evolocumab</a:t>
          </a:r>
          <a:r>
            <a:rPr lang="it-IT" sz="1900" kern="1200" dirty="0" smtClean="0"/>
            <a:t>) for </a:t>
          </a:r>
          <a:r>
            <a:rPr lang="it-IT" sz="1900" kern="1200" dirty="0" err="1" smtClean="0"/>
            <a:t>hypercolesteolemia</a:t>
          </a:r>
          <a:endParaRPr lang="it-IT" sz="1900" kern="1200" dirty="0"/>
        </a:p>
      </dsp:txBody>
      <dsp:txXfrm>
        <a:off x="4843812" y="5788"/>
        <a:ext cx="2171172" cy="1459680"/>
      </dsp:txXfrm>
    </dsp:sp>
    <dsp:sp modelId="{373662D4-99FC-403A-9063-E08ED361E289}">
      <dsp:nvSpPr>
        <dsp:cNvPr id="0" name=""/>
        <dsp:cNvSpPr/>
      </dsp:nvSpPr>
      <dsp:spPr>
        <a:xfrm>
          <a:off x="4202334" y="1696557"/>
          <a:ext cx="1459680" cy="14596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Use of </a:t>
          </a:r>
          <a:r>
            <a:rPr lang="it-IT" sz="1400" kern="1200" dirty="0" err="1" smtClean="0"/>
            <a:t>drugs</a:t>
          </a:r>
          <a:r>
            <a:rPr lang="it-IT" sz="1400" kern="1200" dirty="0" smtClean="0"/>
            <a:t> in rare </a:t>
          </a:r>
          <a:r>
            <a:rPr lang="it-IT" sz="1400" kern="1200" dirty="0" err="1" smtClean="0"/>
            <a:t>diseases</a:t>
          </a:r>
          <a:endParaRPr lang="it-IT" sz="1400" kern="1200" dirty="0"/>
        </a:p>
      </dsp:txBody>
      <dsp:txXfrm>
        <a:off x="4416099" y="1910322"/>
        <a:ext cx="1032150" cy="1032150"/>
      </dsp:txXfrm>
    </dsp:sp>
    <dsp:sp modelId="{CC588090-A8EC-41AD-950E-D42DEF08FCB5}">
      <dsp:nvSpPr>
        <dsp:cNvPr id="0" name=""/>
        <dsp:cNvSpPr/>
      </dsp:nvSpPr>
      <dsp:spPr>
        <a:xfrm>
          <a:off x="5807983" y="1696557"/>
          <a:ext cx="2189521" cy="145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 err="1" smtClean="0"/>
            <a:t>Riboflavin</a:t>
          </a:r>
          <a:r>
            <a:rPr lang="it-IT" sz="1900" kern="1200" dirty="0" smtClean="0"/>
            <a:t> to </a:t>
          </a:r>
          <a:r>
            <a:rPr lang="it-IT" sz="1900" kern="1200" dirty="0" err="1" smtClean="0"/>
            <a:t>treat</a:t>
          </a:r>
          <a:r>
            <a:rPr lang="it-IT" sz="1900" kern="1200" dirty="0" smtClean="0"/>
            <a:t> </a:t>
          </a:r>
          <a:r>
            <a:rPr lang="it-IT" sz="1900" kern="1200" dirty="0" err="1" smtClean="0"/>
            <a:t>pathologies</a:t>
          </a:r>
          <a:r>
            <a:rPr lang="it-IT" sz="1900" kern="1200" dirty="0" smtClean="0"/>
            <a:t> due to SLC52A2 </a:t>
          </a:r>
          <a:r>
            <a:rPr lang="it-IT" sz="1900" kern="1200" dirty="0" err="1" smtClean="0"/>
            <a:t>deficiencies</a:t>
          </a:r>
          <a:endParaRPr lang="it-IT" sz="1900" kern="1200" dirty="0"/>
        </a:p>
      </dsp:txBody>
      <dsp:txXfrm>
        <a:off x="5807983" y="1696557"/>
        <a:ext cx="2189521" cy="1459680"/>
      </dsp:txXfrm>
    </dsp:sp>
    <dsp:sp modelId="{B52787DF-2777-4FAD-8123-C322090F5F95}">
      <dsp:nvSpPr>
        <dsp:cNvPr id="0" name=""/>
        <dsp:cNvSpPr/>
      </dsp:nvSpPr>
      <dsp:spPr>
        <a:xfrm>
          <a:off x="4202334" y="3652419"/>
          <a:ext cx="1459680" cy="14596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Dose </a:t>
          </a:r>
          <a:r>
            <a:rPr lang="it-IT" sz="1400" kern="1200" dirty="0" err="1" smtClean="0"/>
            <a:t>adjustments</a:t>
          </a:r>
          <a:endParaRPr lang="it-IT" sz="1400" kern="1200" dirty="0"/>
        </a:p>
      </dsp:txBody>
      <dsp:txXfrm>
        <a:off x="4416099" y="3866184"/>
        <a:ext cx="1032150" cy="1032150"/>
      </dsp:txXfrm>
    </dsp:sp>
    <dsp:sp modelId="{A666CC84-6F97-4F1E-9A2F-F936C14F17DB}">
      <dsp:nvSpPr>
        <dsp:cNvPr id="0" name=""/>
        <dsp:cNvSpPr/>
      </dsp:nvSpPr>
      <dsp:spPr>
        <a:xfrm>
          <a:off x="5807983" y="3652419"/>
          <a:ext cx="2189521" cy="145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 smtClean="0"/>
            <a:t>TPMT </a:t>
          </a:r>
          <a:r>
            <a:rPr lang="it-IT" sz="1900" kern="1200" dirty="0" err="1" smtClean="0"/>
            <a:t>polymorphysms</a:t>
          </a:r>
          <a:r>
            <a:rPr lang="it-IT" sz="1900" kern="1200" dirty="0" smtClean="0"/>
            <a:t> and </a:t>
          </a:r>
          <a:r>
            <a:rPr lang="it-IT" sz="1900" kern="1200" dirty="0" err="1" smtClean="0"/>
            <a:t>thiopurine</a:t>
          </a:r>
          <a:r>
            <a:rPr lang="it-IT" sz="1900" kern="1200" dirty="0" smtClean="0"/>
            <a:t> </a:t>
          </a:r>
          <a:r>
            <a:rPr lang="it-IT" sz="1900" kern="1200" dirty="0" err="1" smtClean="0"/>
            <a:t>dosing</a:t>
          </a:r>
          <a:endParaRPr lang="it-IT" sz="1900" kern="1200" dirty="0"/>
        </a:p>
      </dsp:txBody>
      <dsp:txXfrm>
        <a:off x="5807983" y="3652419"/>
        <a:ext cx="2189521" cy="1459680"/>
      </dsp:txXfrm>
    </dsp:sp>
    <dsp:sp modelId="{F9C19B92-D03B-40D6-A4AE-49E072BE8120}">
      <dsp:nvSpPr>
        <dsp:cNvPr id="0" name=""/>
        <dsp:cNvSpPr/>
      </dsp:nvSpPr>
      <dsp:spPr>
        <a:xfrm>
          <a:off x="3088162" y="5293846"/>
          <a:ext cx="1564481" cy="15644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Predisposition</a:t>
          </a:r>
          <a:r>
            <a:rPr lang="it-IT" sz="1400" kern="1200" dirty="0" smtClean="0"/>
            <a:t> to dose </a:t>
          </a:r>
          <a:r>
            <a:rPr lang="it-IT" sz="1400" kern="1200" dirty="0" err="1" smtClean="0"/>
            <a:t>independent</a:t>
          </a:r>
          <a:r>
            <a:rPr lang="it-IT" sz="1400" kern="1200" dirty="0" smtClean="0"/>
            <a:t> </a:t>
          </a:r>
          <a:r>
            <a:rPr lang="it-IT" sz="1400" kern="1200" dirty="0" err="1" smtClean="0"/>
            <a:t>adverse</a:t>
          </a:r>
          <a:r>
            <a:rPr lang="it-IT" sz="1400" kern="1200" dirty="0" smtClean="0"/>
            <a:t> </a:t>
          </a:r>
          <a:r>
            <a:rPr lang="it-IT" sz="1400" kern="1200" dirty="0" err="1" smtClean="0"/>
            <a:t>effects</a:t>
          </a:r>
          <a:endParaRPr lang="it-IT" sz="1400" kern="1200" dirty="0"/>
        </a:p>
      </dsp:txBody>
      <dsp:txXfrm>
        <a:off x="3317275" y="5522959"/>
        <a:ext cx="1106255" cy="1106255"/>
      </dsp:txXfrm>
    </dsp:sp>
    <dsp:sp modelId="{3CBAE222-F05B-4CB6-BFEC-9363F3387A7D}">
      <dsp:nvSpPr>
        <dsp:cNvPr id="0" name=""/>
        <dsp:cNvSpPr/>
      </dsp:nvSpPr>
      <dsp:spPr>
        <a:xfrm>
          <a:off x="4809091" y="5293846"/>
          <a:ext cx="2346721" cy="1564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 smtClean="0"/>
            <a:t>HLA and </a:t>
          </a:r>
          <a:r>
            <a:rPr lang="it-IT" sz="1900" kern="1200" dirty="0" err="1" smtClean="0"/>
            <a:t>predisposition</a:t>
          </a:r>
          <a:r>
            <a:rPr lang="it-IT" sz="1900" kern="1200" dirty="0" smtClean="0"/>
            <a:t> to </a:t>
          </a:r>
          <a:r>
            <a:rPr lang="it-IT" sz="1900" kern="1200" dirty="0" err="1" smtClean="0"/>
            <a:t>adverse</a:t>
          </a:r>
          <a:r>
            <a:rPr lang="it-IT" sz="1900" kern="1200" dirty="0" smtClean="0"/>
            <a:t> </a:t>
          </a:r>
          <a:r>
            <a:rPr lang="it-IT" sz="1900" kern="1200" dirty="0" err="1" smtClean="0"/>
            <a:t>effects</a:t>
          </a:r>
          <a:endParaRPr lang="it-IT" sz="1900" kern="1200" dirty="0"/>
        </a:p>
      </dsp:txBody>
      <dsp:txXfrm>
        <a:off x="4809091" y="5293846"/>
        <a:ext cx="2346721" cy="1564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09563F-C5BA-45A1-B412-1CFE132F71C8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0CC7E9-5768-4E0D-9631-560C131EB5D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76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7FF1B5-8BBF-4A01-A895-9D2D640B5007}" type="slidenum">
              <a:rPr lang="en-GB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59019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6E8EDF-B704-4694-85A9-BD2987ACF460}" type="slidenum">
              <a:rPr lang="fi-FI" altLang="it-IT" smtClean="0"/>
              <a:pPr>
                <a:spcBef>
                  <a:spcPct val="0"/>
                </a:spcBef>
              </a:pPr>
              <a:t>28</a:t>
            </a:fld>
            <a:endParaRPr lang="fi-FI" altLang="it-IT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39775"/>
            <a:ext cx="4927600" cy="36957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81538"/>
            <a:ext cx="5426075" cy="4433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8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58BCA2-35C2-49AD-A0CC-36266CB48CDF}" type="slidenum">
              <a:rPr lang="fi-FI" altLang="it-IT" smtClean="0"/>
              <a:pPr>
                <a:spcBef>
                  <a:spcPct val="0"/>
                </a:spcBef>
              </a:pPr>
              <a:t>29</a:t>
            </a:fld>
            <a:endParaRPr lang="fi-FI" altLang="it-IT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39775"/>
            <a:ext cx="4927600" cy="36957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81538"/>
            <a:ext cx="5426075" cy="4433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1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DAB09D-BB1A-49AA-AD61-DDD6D2FF96F2}" type="slidenum">
              <a:rPr lang="fi-FI" altLang="it-IT" smtClean="0"/>
              <a:pPr>
                <a:spcBef>
                  <a:spcPct val="0"/>
                </a:spcBef>
              </a:pPr>
              <a:t>30</a:t>
            </a:fld>
            <a:endParaRPr lang="fi-FI" altLang="it-IT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39775"/>
            <a:ext cx="4927600" cy="36957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81538"/>
            <a:ext cx="5426075" cy="4433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90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73C3BA-A81A-40C2-91D8-81BE7AD0A6F6}" type="slidenum">
              <a:rPr lang="fi-FI" altLang="it-IT" smtClean="0"/>
              <a:pPr>
                <a:spcBef>
                  <a:spcPct val="0"/>
                </a:spcBef>
              </a:pPr>
              <a:t>32</a:t>
            </a:fld>
            <a:endParaRPr lang="fi-FI" altLang="it-IT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39775"/>
            <a:ext cx="4927600" cy="36957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81538"/>
            <a:ext cx="5426075" cy="4433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99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AA787C-96E6-44A2-B9BE-3A3699C3F829}" type="slidenum">
              <a:rPr lang="fi-FI" altLang="it-IT" smtClean="0"/>
              <a:pPr>
                <a:spcBef>
                  <a:spcPct val="0"/>
                </a:spcBef>
              </a:pPr>
              <a:t>33</a:t>
            </a:fld>
            <a:endParaRPr lang="fi-FI" altLang="it-IT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39775"/>
            <a:ext cx="4927600" cy="36957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81538"/>
            <a:ext cx="5426075" cy="4338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1" hangingPunct="1"/>
            <a:endParaRPr lang="en-US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7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18FEC-7D02-4BBB-AE30-8B66A27FF8F2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08FB-5FE3-4272-89B3-586EBC17682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9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FB112-1147-48D6-B68E-B1A0A926F7DE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2A6B-BDAA-4FC0-A92F-F93CC01350C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4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36F0-59F2-4C2C-B266-F14A61CFCB5B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92D1-60A9-4D7E-9C7D-4E07A3694F4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9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2490D-01B9-4B3B-9DB5-4E00A4DD3F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83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9153-A090-4278-AB08-5135EDC5798B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F03A-1D85-407A-814F-B06AEF7BE17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7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CD71-355E-43B1-9E7A-56012CC74FDE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93F23-9E61-4A4C-87EB-9D9BBD6054D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7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5427-2426-4291-A976-3584254608EF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9ACC-B934-4562-8795-CC133E5E10E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4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BEC5-89E1-4688-B92C-8F1C2269AED1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BE8E1-3304-4986-AE7A-75DABFDE68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4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743B7-861E-4A74-B5BC-52C2D79735F3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7E0A-53ED-4036-BC55-0CB8914558D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2CF0-E2B3-4C38-8FC9-485E9EBA7677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B99F-DB3C-46BE-8371-B96A85FB7A9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5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86B3-169C-4A49-A0E1-C53F88B468B5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0E167-7C53-469A-91AB-E85359EAA29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5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F0199-E0DA-47E1-8B33-9AB5EE487043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304DA-3218-423C-9AF3-A5775EF27A7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90253B-68C6-470E-B06B-A769AFFD36DB}" type="datetimeFigureOut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86FFF61-4F27-4FBF-B5FC-1E70F3F5C02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58195004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524000" y="3013501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bg1"/>
                </a:solidFill>
                <a:latin typeface="+mj-lt"/>
              </a:rPr>
              <a:t>Genomic</a:t>
            </a:r>
            <a:r>
              <a:rPr lang="it-IT" sz="2400" b="1" dirty="0" smtClean="0">
                <a:solidFill>
                  <a:schemeClr val="bg1"/>
                </a:solidFill>
                <a:latin typeface="+mj-lt"/>
              </a:rPr>
              <a:t> and </a:t>
            </a:r>
            <a:r>
              <a:rPr lang="it-IT" sz="2400" b="1" dirty="0" err="1" smtClean="0">
                <a:solidFill>
                  <a:schemeClr val="bg1"/>
                </a:solidFill>
                <a:latin typeface="+mj-lt"/>
              </a:rPr>
              <a:t>therapy</a:t>
            </a:r>
            <a:endParaRPr lang="it-IT" sz="2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dirty="0" smtClean="0"/>
              <a:t>Age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it-IT" dirty="0" smtClean="0"/>
              <a:t>Age is one of the main factors affecting response to pharmacological therapy.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it-IT" dirty="0" smtClean="0"/>
              <a:t>Children and elders present reduced drug elimination and are therefore more sensitive to drugs.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it-IT" dirty="0" smtClean="0"/>
              <a:t>For elders also physiological (alteration of cardiovascular reflexes, increase in body fat) and pathological (hypothermia, </a:t>
            </a:r>
            <a:r>
              <a:rPr lang="en-US" altLang="it-IT" dirty="0" err="1" smtClean="0"/>
              <a:t>polytherapy</a:t>
            </a:r>
            <a:r>
              <a:rPr lang="en-US" altLang="it-IT" dirty="0" smtClean="0"/>
              <a:t>) factors are relevant for drug response.</a:t>
            </a:r>
            <a:endParaRPr lang="en-US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smtClean="0"/>
              <a:t>Age and </a:t>
            </a:r>
            <a:r>
              <a:rPr lang="it-IT" altLang="it-IT" b="1" dirty="0" err="1" smtClean="0"/>
              <a:t>drug</a:t>
            </a:r>
            <a:r>
              <a:rPr lang="it-IT" altLang="it-IT" b="1" dirty="0" smtClean="0"/>
              <a:t> </a:t>
            </a:r>
            <a:r>
              <a:rPr lang="it-IT" altLang="it-IT" b="1" dirty="0" err="1" smtClean="0"/>
              <a:t>excrection</a:t>
            </a:r>
            <a:endParaRPr lang="it-IT" altLang="it-IT" b="1" dirty="0" smtClean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956" y="1903147"/>
            <a:ext cx="5816088" cy="3920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smtClean="0"/>
              <a:t>Age and </a:t>
            </a:r>
            <a:r>
              <a:rPr lang="it-IT" altLang="it-IT" b="1" dirty="0" err="1" smtClean="0"/>
              <a:t>pharmacotherapy</a:t>
            </a:r>
            <a:r>
              <a:rPr lang="it-IT" altLang="it-IT" b="1" dirty="0" smtClean="0"/>
              <a:t>: </a:t>
            </a:r>
            <a:r>
              <a:rPr lang="it-IT" altLang="it-IT" b="1" dirty="0" err="1" smtClean="0"/>
              <a:t>pediatric</a:t>
            </a:r>
            <a:r>
              <a:rPr lang="it-IT" altLang="it-IT" b="1" dirty="0" smtClean="0"/>
              <a:t> </a:t>
            </a:r>
            <a:r>
              <a:rPr lang="it-IT" altLang="it-IT" b="1" dirty="0" err="1" smtClean="0"/>
              <a:t>patients</a:t>
            </a:r>
            <a:endParaRPr lang="it-IT" altLang="it-IT" b="1" dirty="0" smtClean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34896"/>
          </a:xfrm>
        </p:spPr>
        <p:txBody>
          <a:bodyPr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dirty="0" smtClean="0"/>
              <a:t>Pediatrics does not deal with miniature men and women, with reduced doses and the same class of disease in smaller bodies, but has its own independent range and horizon.</a:t>
            </a:r>
          </a:p>
          <a:p>
            <a:pPr algn="just">
              <a:defRPr/>
            </a:pPr>
            <a:endParaRPr lang="en-US" dirty="0" smtClean="0"/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it-IT" i="1" dirty="0" smtClean="0"/>
              <a:t>Dr. Abraham </a:t>
            </a:r>
            <a:r>
              <a:rPr lang="it-IT" i="1" dirty="0" err="1" smtClean="0"/>
              <a:t>Jacobi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2"/>
          <p:cNvSpPr>
            <a:spLocks noGrp="1"/>
          </p:cNvSpPr>
          <p:nvPr>
            <p:ph type="title"/>
          </p:nvPr>
        </p:nvSpPr>
        <p:spPr>
          <a:xfrm>
            <a:off x="457200" y="30163"/>
            <a:ext cx="8229600" cy="1143000"/>
          </a:xfrm>
        </p:spPr>
        <p:txBody>
          <a:bodyPr/>
          <a:lstStyle/>
          <a:p>
            <a:r>
              <a:rPr lang="it-IT" altLang="it-IT" sz="3600" b="1" dirty="0" smtClean="0"/>
              <a:t>Age and </a:t>
            </a:r>
            <a:r>
              <a:rPr lang="it-IT" altLang="it-IT" sz="3600" b="1" dirty="0" err="1" smtClean="0"/>
              <a:t>pharmacotherapy</a:t>
            </a:r>
            <a:r>
              <a:rPr lang="it-IT" altLang="it-IT" sz="3600" b="1" dirty="0" smtClean="0"/>
              <a:t>: </a:t>
            </a:r>
            <a:r>
              <a:rPr lang="it-IT" altLang="it-IT" sz="3600" b="1" dirty="0" err="1" smtClean="0"/>
              <a:t>pediatric</a:t>
            </a:r>
            <a:r>
              <a:rPr lang="it-IT" altLang="it-IT" sz="3600" b="1" dirty="0" smtClean="0"/>
              <a:t> </a:t>
            </a:r>
            <a:r>
              <a:rPr lang="it-IT" altLang="it-IT" sz="3600" b="1" dirty="0" err="1" smtClean="0"/>
              <a:t>patients</a:t>
            </a:r>
            <a:endParaRPr lang="it-IT" altLang="it-IT" sz="3600" b="1" dirty="0" smtClean="0"/>
          </a:p>
        </p:txBody>
      </p:sp>
      <p:pic>
        <p:nvPicPr>
          <p:cNvPr id="19459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262063"/>
            <a:ext cx="586581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152400" y="6494463"/>
            <a:ext cx="70199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07" rIns="0" bIns="0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it-IT" sz="12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Kearns GL et al. N Engl J Med 2003;349:1157-1167.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2938"/>
            <a:ext cx="5486400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42275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588"/>
            <a:ext cx="3200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altLang="it-IT" sz="2800" b="1" dirty="0" err="1" smtClean="0"/>
              <a:t>Epigenetic</a:t>
            </a:r>
            <a:r>
              <a:rPr lang="it-IT" altLang="it-IT" sz="2800" b="1" dirty="0" smtClean="0"/>
              <a:t> (promoter </a:t>
            </a:r>
            <a:r>
              <a:rPr lang="it-IT" altLang="it-IT" sz="2800" b="1" dirty="0" err="1" smtClean="0"/>
              <a:t>methylation</a:t>
            </a:r>
            <a:r>
              <a:rPr lang="it-IT" altLang="it-IT" sz="2800" b="1" dirty="0" smtClean="0"/>
              <a:t>) can </a:t>
            </a:r>
            <a:r>
              <a:rPr lang="it-IT" altLang="it-IT" sz="2800" b="1" dirty="0" err="1" smtClean="0"/>
              <a:t>explain</a:t>
            </a:r>
            <a:r>
              <a:rPr lang="it-IT" altLang="it-IT" sz="2800" b="1" dirty="0" smtClean="0"/>
              <a:t> </a:t>
            </a:r>
            <a:r>
              <a:rPr lang="it-IT" altLang="it-IT" sz="2800" b="1" dirty="0" err="1" smtClean="0"/>
              <a:t>age-related</a:t>
            </a:r>
            <a:r>
              <a:rPr lang="it-IT" altLang="it-IT" sz="2800" b="1" dirty="0" smtClean="0"/>
              <a:t> </a:t>
            </a:r>
            <a:r>
              <a:rPr lang="it-IT" altLang="it-IT" sz="2800" b="1" dirty="0" err="1" smtClean="0"/>
              <a:t>changes</a:t>
            </a:r>
            <a:r>
              <a:rPr lang="it-IT" altLang="it-IT" sz="2800" b="1" dirty="0" smtClean="0"/>
              <a:t> in gene </a:t>
            </a:r>
            <a:r>
              <a:rPr lang="it-IT" altLang="it-IT" sz="2800" b="1" dirty="0" err="1" smtClean="0"/>
              <a:t>expression</a:t>
            </a:r>
            <a:endParaRPr lang="it-IT" altLang="it-IT" sz="2800" b="1" dirty="0" smtClean="0"/>
          </a:p>
        </p:txBody>
      </p:sp>
      <p:pic>
        <p:nvPicPr>
          <p:cNvPr id="21507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" y="990600"/>
            <a:ext cx="9136114" cy="5537216"/>
          </a:xfrm>
        </p:spPr>
      </p:pic>
      <p:sp>
        <p:nvSpPr>
          <p:cNvPr id="2" name="CasellaDiTesto 1"/>
          <p:cNvSpPr txBox="1"/>
          <p:nvPr/>
        </p:nvSpPr>
        <p:spPr>
          <a:xfrm>
            <a:off x="5265686" y="6467263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 smtClean="0"/>
              <a:t>Kacevska</a:t>
            </a:r>
            <a:r>
              <a:rPr lang="it-IT" dirty="0" smtClean="0"/>
              <a:t> et al., </a:t>
            </a:r>
            <a:r>
              <a:rPr lang="it-IT" dirty="0" err="1" smtClean="0"/>
              <a:t>Biochimie</a:t>
            </a:r>
            <a:r>
              <a:rPr lang="it-IT" dirty="0" smtClean="0"/>
              <a:t> 2012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 smtClean="0"/>
              <a:t>Examples</a:t>
            </a:r>
            <a:endParaRPr lang="it-IT" altLang="it-IT" b="1" dirty="0" smtClean="0"/>
          </a:p>
        </p:txBody>
      </p:sp>
      <p:sp>
        <p:nvSpPr>
          <p:cNvPr id="2253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altLang="it-IT" dirty="0" err="1" smtClean="0"/>
              <a:t>Cloramphenicol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sulphamidic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intolerance</a:t>
            </a:r>
            <a:r>
              <a:rPr lang="it-IT" altLang="it-IT" dirty="0" smtClean="0"/>
              <a:t> in </a:t>
            </a:r>
            <a:r>
              <a:rPr lang="it-IT" altLang="it-IT" dirty="0" err="1" smtClean="0"/>
              <a:t>children</a:t>
            </a:r>
            <a:r>
              <a:rPr lang="it-IT" altLang="it-IT" dirty="0" smtClean="0"/>
              <a:t> due to </a:t>
            </a:r>
            <a:r>
              <a:rPr lang="it-IT" altLang="it-IT" dirty="0" err="1" smtClean="0"/>
              <a:t>reduced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glucuronidation</a:t>
            </a:r>
            <a:endParaRPr lang="it-IT" altLang="it-IT" dirty="0" smtClean="0"/>
          </a:p>
          <a:p>
            <a:pPr algn="just"/>
            <a:r>
              <a:rPr lang="it-IT" altLang="it-IT" dirty="0" err="1" smtClean="0"/>
              <a:t>Morphine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not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used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among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analgesis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during</a:t>
            </a:r>
            <a:r>
              <a:rPr lang="it-IT" altLang="it-IT" dirty="0" smtClean="0"/>
              <a:t> delivery.</a:t>
            </a:r>
          </a:p>
          <a:p>
            <a:pPr algn="just"/>
            <a:r>
              <a:rPr lang="it-IT" altLang="it-IT" dirty="0" smtClean="0"/>
              <a:t>«</a:t>
            </a:r>
            <a:r>
              <a:rPr lang="it-IT" altLang="it-IT" dirty="0" err="1" smtClean="0"/>
              <a:t>Gasping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syndrome</a:t>
            </a:r>
            <a:r>
              <a:rPr lang="it-IT" altLang="it-IT" dirty="0" smtClean="0"/>
              <a:t>» in </a:t>
            </a:r>
            <a:r>
              <a:rPr lang="it-IT" altLang="it-IT" dirty="0" err="1" smtClean="0"/>
              <a:t>newborns</a:t>
            </a:r>
            <a:r>
              <a:rPr lang="it-IT" altLang="it-IT" dirty="0" smtClean="0"/>
              <a:t> due to </a:t>
            </a:r>
            <a:r>
              <a:rPr lang="it-IT" altLang="it-IT" dirty="0" err="1" smtClean="0"/>
              <a:t>benzylic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alchool</a:t>
            </a:r>
            <a:r>
              <a:rPr lang="it-IT" altLang="it-IT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23555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778" y="1905000"/>
            <a:ext cx="7530443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 smtClean="0"/>
              <a:t>Pregnancy</a:t>
            </a:r>
            <a:endParaRPr lang="it-IT" altLang="it-IT" b="1" dirty="0" smtClean="0"/>
          </a:p>
        </p:txBody>
      </p:sp>
      <p:pic>
        <p:nvPicPr>
          <p:cNvPr id="30723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295400"/>
            <a:ext cx="44386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dirty="0" err="1" smtClean="0"/>
              <a:t>Pregnacy</a:t>
            </a:r>
            <a:r>
              <a:rPr lang="en-US" altLang="it-IT" b="1" dirty="0" smtClean="0"/>
              <a:t> and cytochromes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45259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altLang="it-IT" sz="1600" dirty="0" smtClean="0"/>
          </a:p>
        </p:txBody>
      </p:sp>
      <p:pic>
        <p:nvPicPr>
          <p:cNvPr id="3174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6134100"/>
            <a:ext cx="54419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522413"/>
            <a:ext cx="73342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1"/>
          <a:stretch>
            <a:fillRect/>
          </a:stretch>
        </p:blipFill>
        <p:spPr bwMode="auto">
          <a:xfrm>
            <a:off x="5602288" y="5684838"/>
            <a:ext cx="34004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dirty="0">
                <a:latin typeface="+mn-lt"/>
              </a:rPr>
              <a:t>Goodman and Gilman, 2011</a:t>
            </a:r>
          </a:p>
        </p:txBody>
      </p:sp>
      <p:sp>
        <p:nvSpPr>
          <p:cNvPr id="8195" name="Content Placeholder 6"/>
          <p:cNvSpPr>
            <a:spLocks noGrp="1"/>
          </p:cNvSpPr>
          <p:nvPr>
            <p:ph sz="half" idx="2"/>
          </p:nvPr>
        </p:nvSpPr>
        <p:spPr>
          <a:xfrm>
            <a:off x="5017294" y="1599406"/>
            <a:ext cx="4038600" cy="4525963"/>
          </a:xfrm>
        </p:spPr>
        <p:txBody>
          <a:bodyPr/>
          <a:lstStyle/>
          <a:p>
            <a:pPr algn="r"/>
            <a:r>
              <a:rPr lang="en-US" altLang="it-IT" dirty="0" smtClean="0"/>
              <a:t>physiological</a:t>
            </a:r>
          </a:p>
          <a:p>
            <a:pPr algn="r"/>
            <a:r>
              <a:rPr lang="en-US" altLang="it-IT" dirty="0" smtClean="0"/>
              <a:t>pathological</a:t>
            </a:r>
          </a:p>
          <a:p>
            <a:pPr algn="r"/>
            <a:r>
              <a:rPr lang="en-US" altLang="it-IT" dirty="0" smtClean="0"/>
              <a:t>genetic</a:t>
            </a:r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077218"/>
            <a:ext cx="5715000" cy="5715000"/>
          </a:xfrm>
        </p:spPr>
      </p:pic>
      <p:sp>
        <p:nvSpPr>
          <p:cNvPr id="8197" name="TextBox 5"/>
          <p:cNvSpPr>
            <a:spLocks noGrp="1" noChangeArrowheads="1"/>
          </p:cNvSpPr>
          <p:nvPr>
            <p:ph type="title"/>
          </p:nvPr>
        </p:nvSpPr>
        <p:spPr>
          <a:xfrm>
            <a:off x="5862" y="0"/>
            <a:ext cx="9138138" cy="1077218"/>
          </a:xfrm>
        </p:spPr>
        <p:txBody>
          <a:bodyPr wrap="square">
            <a:spAutoFit/>
          </a:bodyPr>
          <a:lstStyle/>
          <a:p>
            <a:r>
              <a:rPr lang="en-US" altLang="it-IT" sz="3200" b="1" dirty="0" smtClean="0"/>
              <a:t>Endogenous and exogenous factors contribute to variability in drug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 smtClean="0"/>
              <a:t>Fluoxethine</a:t>
            </a:r>
            <a:r>
              <a:rPr lang="it-IT" altLang="it-IT" b="1" dirty="0" smtClean="0"/>
              <a:t> </a:t>
            </a:r>
            <a:r>
              <a:rPr lang="it-IT" altLang="it-IT" b="1" dirty="0" err="1" smtClean="0"/>
              <a:t>biotransformation</a:t>
            </a:r>
            <a:endParaRPr lang="it-IT" altLang="it-IT" b="1" dirty="0" smtClean="0"/>
          </a:p>
        </p:txBody>
      </p:sp>
      <p:pic>
        <p:nvPicPr>
          <p:cNvPr id="32771" name="Picture 2" descr="Fluoxetine Pathway, Pharmacokinet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9375" y="1600200"/>
            <a:ext cx="390525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81000"/>
            <a:ext cx="6248400" cy="6248400"/>
          </a:xfrm>
        </p:spPr>
      </p:pic>
      <p:sp>
        <p:nvSpPr>
          <p:cNvPr id="5" name="Rettangolo 4"/>
          <p:cNvSpPr/>
          <p:nvPr/>
        </p:nvSpPr>
        <p:spPr>
          <a:xfrm>
            <a:off x="762000" y="304800"/>
            <a:ext cx="3886200" cy="6400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1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 smtClean="0"/>
              <a:t>Drugs</a:t>
            </a:r>
            <a:r>
              <a:rPr lang="it-IT" altLang="it-IT" b="1" dirty="0" smtClean="0"/>
              <a:t> can induce </a:t>
            </a:r>
            <a:r>
              <a:rPr lang="it-IT" altLang="it-IT" b="1" dirty="0" err="1" smtClean="0"/>
              <a:t>expression</a:t>
            </a:r>
            <a:r>
              <a:rPr lang="it-IT" altLang="it-IT" b="1" dirty="0" smtClean="0"/>
              <a:t> of </a:t>
            </a:r>
            <a:r>
              <a:rPr lang="it-IT" altLang="it-IT" b="1" dirty="0" err="1" smtClean="0"/>
              <a:t>metabolizing</a:t>
            </a:r>
            <a:r>
              <a:rPr lang="it-IT" altLang="it-IT" b="1" dirty="0" smtClean="0"/>
              <a:t> </a:t>
            </a:r>
            <a:r>
              <a:rPr lang="it-IT" altLang="it-IT" b="1" dirty="0" err="1" smtClean="0"/>
              <a:t>enzymes</a:t>
            </a:r>
            <a:endParaRPr lang="it-IT" altLang="it-IT" b="1" dirty="0" smtClean="0"/>
          </a:p>
        </p:txBody>
      </p:sp>
      <p:pic>
        <p:nvPicPr>
          <p:cNvPr id="31747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65350"/>
            <a:ext cx="8229600" cy="3395663"/>
          </a:xfrm>
        </p:spPr>
      </p:pic>
    </p:spTree>
    <p:extLst>
      <p:ext uri="{BB962C8B-B14F-4D97-AF65-F5344CB8AC3E}">
        <p14:creationId xmlns:p14="http://schemas.microsoft.com/office/powerpoint/2010/main" val="35858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3" b="25201"/>
          <a:stretch>
            <a:fillRect/>
          </a:stretch>
        </p:blipFill>
        <p:spPr bwMode="auto">
          <a:xfrm>
            <a:off x="152400" y="381000"/>
            <a:ext cx="8915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4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smtClean="0"/>
              <a:t>Personalized therapy</a:t>
            </a:r>
          </a:p>
        </p:txBody>
      </p:sp>
      <p:pic>
        <p:nvPicPr>
          <p:cNvPr id="5" name="Picture 1" descr="C:\Documents and Settings\gstocco\Local Settings\Temporary Internet Files\Content.IE5\46WKGM75\MC9002152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152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3068014">
            <a:off x="1235075" y="2149475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/>
          </a:p>
        </p:txBody>
      </p:sp>
      <p:sp>
        <p:nvSpPr>
          <p:cNvPr id="7" name="TextBox 6"/>
          <p:cNvSpPr txBox="1"/>
          <p:nvPr/>
        </p:nvSpPr>
        <p:spPr>
          <a:xfrm>
            <a:off x="6400800" y="1676400"/>
            <a:ext cx="23622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0" dirty="0">
                <a:latin typeface="+mj-lt"/>
              </a:rPr>
              <a:t>Treatment Outcome </a:t>
            </a:r>
            <a:r>
              <a:rPr lang="en-US" sz="2800" b="0" dirty="0">
                <a:latin typeface="+mj-lt"/>
              </a:rPr>
              <a:t>(same dose)</a:t>
            </a:r>
          </a:p>
          <a:p>
            <a:pPr algn="ctr" eaLnBrk="1" hangingPunct="1">
              <a:defRPr/>
            </a:pPr>
            <a:endParaRPr lang="en-US" sz="3200" b="0" dirty="0">
              <a:latin typeface="+mj-lt"/>
            </a:endParaRPr>
          </a:p>
          <a:p>
            <a:pPr algn="ctr" eaLnBrk="1" hangingPunct="1">
              <a:defRPr/>
            </a:pPr>
            <a:r>
              <a:rPr lang="en-US" sz="3200" b="0" dirty="0">
                <a:solidFill>
                  <a:srgbClr val="00B050"/>
                </a:solidFill>
                <a:latin typeface="+mj-lt"/>
              </a:rPr>
              <a:t>Responder</a:t>
            </a:r>
          </a:p>
          <a:p>
            <a:pPr algn="ctr" eaLnBrk="1" hangingPunct="1">
              <a:defRPr/>
            </a:pPr>
            <a:endParaRPr lang="en-US" sz="3200" b="0" dirty="0">
              <a:latin typeface="+mj-lt"/>
            </a:endParaRPr>
          </a:p>
          <a:p>
            <a:pPr algn="ctr" eaLnBrk="1" hangingPunct="1">
              <a:defRPr/>
            </a:pPr>
            <a:r>
              <a:rPr lang="en-US" sz="3200" b="0" dirty="0">
                <a:solidFill>
                  <a:srgbClr val="00B0F0"/>
                </a:solidFill>
                <a:latin typeface="+mj-lt"/>
              </a:rPr>
              <a:t>No effect</a:t>
            </a:r>
          </a:p>
          <a:p>
            <a:pPr algn="ctr" eaLnBrk="1" hangingPunct="1">
              <a:defRPr/>
            </a:pPr>
            <a:endParaRPr lang="en-US" sz="3200" b="0" dirty="0">
              <a:latin typeface="+mj-lt"/>
            </a:endParaRPr>
          </a:p>
          <a:p>
            <a:pPr algn="ctr" eaLnBrk="1" hangingPunct="1">
              <a:defRPr/>
            </a:pPr>
            <a:r>
              <a:rPr lang="en-US" sz="3200" b="0" dirty="0">
                <a:solidFill>
                  <a:srgbClr val="7030A0"/>
                </a:solidFill>
                <a:latin typeface="+mj-lt"/>
              </a:rPr>
              <a:t>Adverse event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00200" y="2286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57400" y="22098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590800" y="1981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352800" y="21336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00200" y="32766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362200" y="3048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514600" y="4191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886200" y="32766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352800" y="3048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057400" y="4343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124200" y="3810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657600" y="4267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895600" y="3124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572000" y="3124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572000" y="41148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200400" y="4724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4724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267200" y="5105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581400" y="5334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447800" y="41148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962400" y="2286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572000" y="2362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438400" y="51816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 dirty="0">
                <a:sym typeface="Webdings" panose="05030102010509060703" pitchFamily="18" charset="2"/>
              </a:rPr>
              <a:t></a:t>
            </a:r>
            <a:endParaRPr lang="en-US" altLang="it-IT" sz="6000" b="0" dirty="0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600200" y="5029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</p:spTree>
    <p:extLst>
      <p:ext uri="{BB962C8B-B14F-4D97-AF65-F5344CB8AC3E}">
        <p14:creationId xmlns:p14="http://schemas.microsoft.com/office/powerpoint/2010/main" val="106464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mph" presetSubtype="7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mph" presetSubtype="7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mph" presetSubtype="7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5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6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/>
      <p:bldP spid="8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8625"/>
            <a:ext cx="7434263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 smtClean="0"/>
              <a:t>Drug effects</a:t>
            </a:r>
            <a:endParaRPr lang="en-US" altLang="it-IT" sz="1800" dirty="0"/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Goodman and Gilman, 2011</a:t>
            </a:r>
          </a:p>
        </p:txBody>
      </p:sp>
    </p:spTree>
    <p:extLst>
      <p:ext uri="{BB962C8B-B14F-4D97-AF65-F5344CB8AC3E}">
        <p14:creationId xmlns:p14="http://schemas.microsoft.com/office/powerpoint/2010/main" val="11786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600200"/>
            <a:ext cx="6115050" cy="46005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28600" y="152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Dose </a:t>
            </a:r>
            <a:r>
              <a:rPr lang="it-IT" sz="3200" b="1" dirty="0" err="1" smtClean="0"/>
              <a:t>dependent</a:t>
            </a:r>
            <a:r>
              <a:rPr lang="it-IT" sz="3200" b="1" dirty="0" smtClean="0"/>
              <a:t> side </a:t>
            </a:r>
            <a:r>
              <a:rPr lang="it-IT" sz="3200" b="1" dirty="0" err="1" smtClean="0"/>
              <a:t>effects</a:t>
            </a:r>
            <a:r>
              <a:rPr lang="it-IT" sz="3200" b="1" dirty="0" smtClean="0"/>
              <a:t>: </a:t>
            </a:r>
            <a:r>
              <a:rPr lang="it-IT" sz="3200" b="1" dirty="0" err="1" smtClean="0"/>
              <a:t>morphine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536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-30650" y="0"/>
            <a:ext cx="9144000" cy="1143000"/>
          </a:xfrm>
        </p:spPr>
        <p:txBody>
          <a:bodyPr/>
          <a:lstStyle/>
          <a:p>
            <a:r>
              <a:rPr lang="it-IT" altLang="it-IT" sz="2800" b="1" dirty="0" smtClean="0">
                <a:latin typeface="Calibri" panose="020F0502020204030204" pitchFamily="34" charset="0"/>
              </a:rPr>
              <a:t>Dose </a:t>
            </a:r>
            <a:r>
              <a:rPr lang="it-IT" altLang="it-IT" sz="2800" b="1" dirty="0" err="1" smtClean="0">
                <a:latin typeface="Calibri" panose="020F0502020204030204" pitchFamily="34" charset="0"/>
              </a:rPr>
              <a:t>dependent</a:t>
            </a:r>
            <a:r>
              <a:rPr lang="it-IT" altLang="it-IT" sz="2800" b="1" dirty="0" smtClean="0">
                <a:latin typeface="Calibri" panose="020F0502020204030204" pitchFamily="34" charset="0"/>
              </a:rPr>
              <a:t> «off target» </a:t>
            </a:r>
            <a:r>
              <a:rPr lang="it-IT" altLang="it-IT" sz="2800" b="1" dirty="0" err="1" smtClean="0">
                <a:latin typeface="Calibri" panose="020F0502020204030204" pitchFamily="34" charset="0"/>
              </a:rPr>
              <a:t>adverse</a:t>
            </a:r>
            <a:r>
              <a:rPr lang="it-IT" altLang="it-IT" sz="2800" b="1" dirty="0" smtClean="0">
                <a:latin typeface="Calibri" panose="020F0502020204030204" pitchFamily="34" charset="0"/>
              </a:rPr>
              <a:t> </a:t>
            </a:r>
            <a:r>
              <a:rPr lang="it-IT" altLang="it-IT" sz="2800" b="1" dirty="0" err="1" smtClean="0">
                <a:latin typeface="Calibri" panose="020F0502020204030204" pitchFamily="34" charset="0"/>
              </a:rPr>
              <a:t>events</a:t>
            </a:r>
            <a:r>
              <a:rPr lang="it-IT" altLang="it-IT" sz="2800" b="1" dirty="0" smtClean="0">
                <a:latin typeface="Calibri" panose="020F0502020204030204" pitchFamily="34" charset="0"/>
              </a:rPr>
              <a:t>: </a:t>
            </a:r>
            <a:r>
              <a:rPr lang="it-IT" altLang="it-IT" sz="2800" b="1" dirty="0" err="1" smtClean="0">
                <a:latin typeface="Calibri" panose="020F0502020204030204" pitchFamily="34" charset="0"/>
              </a:rPr>
              <a:t>paracetamol</a:t>
            </a:r>
            <a:r>
              <a:rPr lang="it-IT" altLang="it-IT" sz="2800" b="1" dirty="0" smtClean="0">
                <a:latin typeface="Calibri" panose="020F0502020204030204" pitchFamily="34" charset="0"/>
              </a:rPr>
              <a:t> </a:t>
            </a:r>
            <a:endParaRPr lang="it-IT" altLang="it-IT" sz="2800" b="1" dirty="0" smtClean="0">
              <a:latin typeface="Calibri" panose="020F0502020204030204" pitchFamily="34" charset="0"/>
            </a:endParaRPr>
          </a:p>
        </p:txBody>
      </p:sp>
      <p:pic>
        <p:nvPicPr>
          <p:cNvPr id="18435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47"/>
          <a:stretch>
            <a:fillRect/>
          </a:stretch>
        </p:blipFill>
        <p:spPr>
          <a:xfrm>
            <a:off x="215900" y="1916113"/>
            <a:ext cx="5800725" cy="4133850"/>
          </a:xfrm>
        </p:spPr>
      </p:pic>
      <p:pic>
        <p:nvPicPr>
          <p:cNvPr id="18436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03"/>
          <a:stretch>
            <a:fillRect/>
          </a:stretch>
        </p:blipFill>
        <p:spPr bwMode="auto">
          <a:xfrm>
            <a:off x="6016625" y="3105150"/>
            <a:ext cx="305911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ttangolo 6"/>
          <p:cNvSpPr>
            <a:spLocks noChangeArrowheads="1"/>
          </p:cNvSpPr>
          <p:nvPr/>
        </p:nvSpPr>
        <p:spPr bwMode="auto">
          <a:xfrm>
            <a:off x="8532813" y="4868863"/>
            <a:ext cx="500062" cy="160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6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6496050"/>
            <a:ext cx="2643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09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 dirty="0" err="1" smtClean="0"/>
              <a:t>Drugs</a:t>
            </a:r>
            <a:r>
              <a:rPr lang="it-IT" altLang="it-IT" sz="2400" b="1" dirty="0" smtClean="0"/>
              <a:t> </a:t>
            </a:r>
            <a:r>
              <a:rPr lang="it-IT" altLang="it-IT" sz="2400" b="1" dirty="0" err="1" smtClean="0"/>
              <a:t>that</a:t>
            </a:r>
            <a:r>
              <a:rPr lang="it-IT" altLang="it-IT" sz="2400" b="1" dirty="0" smtClean="0"/>
              <a:t> can </a:t>
            </a:r>
            <a:r>
              <a:rPr lang="it-IT" altLang="it-IT" sz="2400" b="1" dirty="0" err="1" smtClean="0"/>
              <a:t>give</a:t>
            </a:r>
            <a:r>
              <a:rPr lang="it-IT" altLang="it-IT" sz="2400" b="1" dirty="0" smtClean="0"/>
              <a:t> </a:t>
            </a:r>
            <a:r>
              <a:rPr lang="it-IT" altLang="it-IT" sz="2400" b="1" dirty="0" err="1" smtClean="0"/>
              <a:t>hypersensitivity</a:t>
            </a:r>
            <a:r>
              <a:rPr lang="it-IT" altLang="it-IT" sz="2400" b="1" dirty="0" smtClean="0"/>
              <a:t> </a:t>
            </a:r>
            <a:r>
              <a:rPr lang="it-IT" altLang="it-IT" sz="2400" b="1" dirty="0" err="1" smtClean="0"/>
              <a:t>reactions</a:t>
            </a:r>
            <a:r>
              <a:rPr lang="it-IT" altLang="it-IT" sz="2400" b="1" dirty="0" smtClean="0"/>
              <a:t> in </a:t>
            </a:r>
            <a:r>
              <a:rPr lang="it-IT" altLang="it-IT" sz="2400" b="1" dirty="0" err="1" smtClean="0"/>
              <a:t>humans</a:t>
            </a:r>
            <a:endParaRPr lang="it-IT" altLang="it-IT" sz="2400" b="1" dirty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060575"/>
            <a:ext cx="8229600" cy="2390775"/>
          </a:xfrm>
          <a:noFill/>
        </p:spPr>
      </p:pic>
    </p:spTree>
    <p:extLst>
      <p:ext uri="{BB962C8B-B14F-4D97-AF65-F5344CB8AC3E}">
        <p14:creationId xmlns:p14="http://schemas.microsoft.com/office/powerpoint/2010/main" val="38393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0"/>
            <a:ext cx="5400675" cy="3373438"/>
          </a:xfrm>
          <a:noFill/>
        </p:spPr>
      </p:pic>
      <p:pic>
        <p:nvPicPr>
          <p:cNvPr id="378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3950" y="3347731"/>
            <a:ext cx="5329238" cy="3376612"/>
          </a:xfrm>
          <a:noFill/>
        </p:spPr>
      </p:pic>
      <p:sp>
        <p:nvSpPr>
          <p:cNvPr id="2" name="CasellaDiTesto 1"/>
          <p:cNvSpPr txBox="1"/>
          <p:nvPr/>
        </p:nvSpPr>
        <p:spPr>
          <a:xfrm>
            <a:off x="269875" y="316306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Hypersensitivity</a:t>
            </a:r>
            <a:r>
              <a:rPr lang="it-IT" b="1" dirty="0" smtClean="0"/>
              <a:t> </a:t>
            </a:r>
            <a:r>
              <a:rPr lang="it-IT" b="1" dirty="0" err="1" smtClean="0"/>
              <a:t>reactions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101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 smtClean="0"/>
              <a:t>Variability</a:t>
            </a:r>
            <a:r>
              <a:rPr lang="it-IT" altLang="it-IT" b="1" dirty="0" smtClean="0"/>
              <a:t> can be </a:t>
            </a:r>
            <a:r>
              <a:rPr lang="it-IT" altLang="it-IT" b="1" dirty="0" err="1" smtClean="0"/>
              <a:t>defined</a:t>
            </a:r>
            <a:r>
              <a:rPr lang="it-IT" altLang="it-IT" b="1" dirty="0" smtClean="0"/>
              <a:t> </a:t>
            </a:r>
            <a:r>
              <a:rPr lang="it-IT" altLang="it-IT" b="1" dirty="0" err="1" smtClean="0"/>
              <a:t>as</a:t>
            </a:r>
            <a:r>
              <a:rPr lang="it-IT" altLang="it-IT" b="1" dirty="0" smtClean="0"/>
              <a:t>:</a:t>
            </a:r>
          </a:p>
        </p:txBody>
      </p:sp>
      <p:sp>
        <p:nvSpPr>
          <p:cNvPr id="9219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 err="1" smtClean="0"/>
              <a:t>pharmacokinetic</a:t>
            </a:r>
            <a:endParaRPr lang="it-IT" altLang="it-IT" dirty="0" smtClean="0"/>
          </a:p>
          <a:p>
            <a:r>
              <a:rPr lang="it-IT" altLang="it-IT" dirty="0" err="1" smtClean="0"/>
              <a:t>pharmacodynamic</a:t>
            </a:r>
            <a:endParaRPr lang="it-IT" altLang="it-IT" dirty="0" smtClean="0"/>
          </a:p>
          <a:p>
            <a:r>
              <a:rPr lang="it-IT" altLang="it-IT" dirty="0" err="1" smtClean="0"/>
              <a:t>idyosyncratic</a:t>
            </a:r>
            <a:endParaRPr lang="it-IT" alt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2800" b="1" smtClean="0"/>
              <a:t>Ipotesi del meccanismo delle reazioni di ipersensibilità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eaLnBrk="1" hangingPunct="1"/>
            <a:r>
              <a:rPr lang="it-IT" altLang="it-IT" sz="2800" dirty="0" smtClean="0"/>
              <a:t>"</a:t>
            </a:r>
            <a:r>
              <a:rPr lang="it-IT" altLang="it-IT" sz="2800" dirty="0" err="1" smtClean="0"/>
              <a:t>Hapten</a:t>
            </a:r>
            <a:r>
              <a:rPr lang="it-IT" altLang="it-IT" sz="2800" dirty="0" smtClean="0"/>
              <a:t>"</a:t>
            </a:r>
          </a:p>
          <a:p>
            <a:pPr eaLnBrk="1" hangingPunct="1"/>
            <a:r>
              <a:rPr lang="it-IT" altLang="it-IT" sz="2800" dirty="0" smtClean="0"/>
              <a:t>"</a:t>
            </a:r>
            <a:r>
              <a:rPr lang="it-IT" altLang="it-IT" sz="2800" dirty="0" err="1" smtClean="0"/>
              <a:t>Pharmacological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interaction</a:t>
            </a:r>
            <a:r>
              <a:rPr lang="it-IT" altLang="it-IT" sz="2800" dirty="0" smtClean="0"/>
              <a:t>"</a:t>
            </a:r>
          </a:p>
          <a:p>
            <a:pPr eaLnBrk="1" hangingPunct="1"/>
            <a:r>
              <a:rPr lang="it-IT" altLang="it-IT" sz="2800" dirty="0" smtClean="0"/>
              <a:t>"</a:t>
            </a:r>
            <a:r>
              <a:rPr lang="it-IT" altLang="it-IT" sz="2800" dirty="0" err="1" smtClean="0"/>
              <a:t>Danger</a:t>
            </a:r>
            <a:r>
              <a:rPr lang="it-IT" altLang="it-IT" sz="2800" dirty="0" smtClean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3501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latin typeface="+mn-lt"/>
              </a:rPr>
              <a:t>Hapten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hypothesis</a:t>
            </a:r>
            <a:endParaRPr lang="it-IT" sz="2800" b="1" dirty="0">
              <a:latin typeface="+mn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546666"/>
            <a:ext cx="5253333" cy="555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80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563" y="938213"/>
            <a:ext cx="7762875" cy="4524375"/>
          </a:xfrm>
          <a:noFill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latin typeface="+mn-lt"/>
              </a:rPr>
              <a:t>Pharmacological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interaction</a:t>
            </a:r>
            <a:endParaRPr lang="it-IT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79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503238"/>
            <a:ext cx="5273675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latin typeface="+mn-lt"/>
              </a:rPr>
              <a:t>Danger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hypothesis</a:t>
            </a:r>
            <a:endParaRPr lang="it-IT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4289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dirty="0" err="1" smtClean="0"/>
              <a:t>Factors</a:t>
            </a:r>
            <a:r>
              <a:rPr lang="it-IT" altLang="it-IT" sz="4000" b="1" dirty="0" smtClean="0"/>
              <a:t> </a:t>
            </a:r>
            <a:r>
              <a:rPr lang="it-IT" altLang="it-IT" sz="4000" b="1" dirty="0" err="1" smtClean="0"/>
              <a:t>affecting</a:t>
            </a:r>
            <a:r>
              <a:rPr lang="it-IT" altLang="it-IT" sz="4000" b="1" dirty="0" smtClean="0"/>
              <a:t> </a:t>
            </a:r>
            <a:r>
              <a:rPr lang="it-IT" altLang="it-IT" sz="4000" b="1" dirty="0" err="1" smtClean="0"/>
              <a:t>variability</a:t>
            </a:r>
            <a:r>
              <a:rPr lang="it-IT" altLang="it-IT" sz="4000" b="1" dirty="0" smtClean="0"/>
              <a:t> in </a:t>
            </a:r>
            <a:r>
              <a:rPr lang="it-IT" altLang="it-IT" sz="4000" b="1" dirty="0" err="1" smtClean="0"/>
              <a:t>drug</a:t>
            </a:r>
            <a:r>
              <a:rPr lang="it-IT" altLang="it-IT" sz="4000" b="1" dirty="0" smtClean="0"/>
              <a:t> </a:t>
            </a:r>
            <a:r>
              <a:rPr lang="it-IT" altLang="it-IT" sz="4000" b="1" dirty="0" err="1" smtClean="0"/>
              <a:t>response</a:t>
            </a:r>
            <a:endParaRPr lang="it-IT" altLang="it-IT" sz="4000" b="1" dirty="0" smtClean="0"/>
          </a:p>
        </p:txBody>
      </p:sp>
      <p:sp>
        <p:nvSpPr>
          <p:cNvPr id="10243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 err="1" smtClean="0"/>
              <a:t>Ethnic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differences</a:t>
            </a:r>
            <a:endParaRPr lang="it-IT" altLang="it-IT" dirty="0" smtClean="0"/>
          </a:p>
          <a:p>
            <a:r>
              <a:rPr lang="it-IT" altLang="it-IT" dirty="0" smtClean="0"/>
              <a:t>Age</a:t>
            </a:r>
          </a:p>
          <a:p>
            <a:r>
              <a:rPr lang="it-IT" altLang="it-IT" dirty="0" err="1" smtClean="0"/>
              <a:t>Pregnancy</a:t>
            </a:r>
            <a:endParaRPr lang="it-IT" altLang="it-IT" dirty="0" smtClean="0"/>
          </a:p>
          <a:p>
            <a:r>
              <a:rPr lang="it-IT" altLang="it-IT" dirty="0" err="1" smtClean="0"/>
              <a:t>Diseases</a:t>
            </a:r>
            <a:endParaRPr lang="it-IT" altLang="it-IT" dirty="0" smtClean="0"/>
          </a:p>
          <a:p>
            <a:r>
              <a:rPr lang="it-IT" altLang="it-IT" dirty="0" err="1" smtClean="0"/>
              <a:t>Drug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interactions</a:t>
            </a:r>
            <a:endParaRPr lang="it-IT" altLang="it-IT" dirty="0" smtClean="0"/>
          </a:p>
          <a:p>
            <a:r>
              <a:rPr lang="it-IT" altLang="it-IT" i="1" dirty="0" err="1" smtClean="0"/>
              <a:t>Genetic</a:t>
            </a:r>
            <a:r>
              <a:rPr lang="it-IT" altLang="it-IT" i="1" dirty="0" smtClean="0"/>
              <a:t> </a:t>
            </a:r>
            <a:r>
              <a:rPr lang="it-IT" altLang="it-IT" i="1" dirty="0" err="1" smtClean="0"/>
              <a:t>factors</a:t>
            </a:r>
            <a:endParaRPr lang="it-IT" altLang="it-IT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 smtClean="0"/>
              <a:t>Ethnic</a:t>
            </a:r>
            <a:r>
              <a:rPr lang="it-IT" altLang="it-IT" b="1" dirty="0" smtClean="0"/>
              <a:t> </a:t>
            </a:r>
            <a:r>
              <a:rPr lang="it-IT" altLang="it-IT" b="1" dirty="0" err="1" smtClean="0"/>
              <a:t>differences</a:t>
            </a:r>
            <a:endParaRPr lang="it-IT" altLang="it-IT" b="1" dirty="0" smtClean="0"/>
          </a:p>
        </p:txBody>
      </p:sp>
      <p:sp>
        <p:nvSpPr>
          <p:cNvPr id="11267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 smtClean="0"/>
              <a:t>Ethnic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means</a:t>
            </a:r>
            <a:r>
              <a:rPr lang="it-IT" altLang="it-IT" dirty="0" smtClean="0"/>
              <a:t> «</a:t>
            </a:r>
            <a:r>
              <a:rPr lang="it-IT" altLang="it-IT" dirty="0" err="1" smtClean="0"/>
              <a:t>belonging</a:t>
            </a:r>
            <a:r>
              <a:rPr lang="it-IT" altLang="it-IT" dirty="0" smtClean="0"/>
              <a:t> to a race». </a:t>
            </a:r>
            <a:r>
              <a:rPr lang="it-IT" altLang="it-IT" dirty="0" err="1" smtClean="0"/>
              <a:t>However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many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anthropologists</a:t>
            </a:r>
            <a:r>
              <a:rPr lang="it-IT" altLang="it-IT" dirty="0" smtClean="0"/>
              <a:t> are </a:t>
            </a:r>
            <a:r>
              <a:rPr lang="it-IT" altLang="it-IT" dirty="0" err="1" smtClean="0"/>
              <a:t>sceptical</a:t>
            </a:r>
            <a:r>
              <a:rPr lang="it-IT" altLang="it-IT" dirty="0" smtClean="0"/>
              <a:t> on the </a:t>
            </a:r>
            <a:r>
              <a:rPr lang="it-IT" altLang="it-IT" dirty="0" err="1" smtClean="0"/>
              <a:t>relevance</a:t>
            </a:r>
            <a:r>
              <a:rPr lang="it-IT" altLang="it-IT" dirty="0" smtClean="0"/>
              <a:t> of </a:t>
            </a:r>
            <a:r>
              <a:rPr lang="it-IT" altLang="it-IT" dirty="0" err="1" smtClean="0"/>
              <a:t>this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concept</a:t>
            </a:r>
            <a:r>
              <a:rPr lang="it-IT" altLang="it-IT" dirty="0" smtClean="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 smtClean="0"/>
              <a:t>Afroamericans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affected</a:t>
            </a:r>
            <a:r>
              <a:rPr lang="it-IT" altLang="it-IT" dirty="0" smtClean="0"/>
              <a:t> from </a:t>
            </a:r>
            <a:r>
              <a:rPr lang="it-IT" altLang="it-IT" dirty="0" err="1" smtClean="0"/>
              <a:t>cardiac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insufficiency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differently</a:t>
            </a:r>
            <a:r>
              <a:rPr lang="it-IT" altLang="it-IT" dirty="0" smtClean="0"/>
              <a:t> from </a:t>
            </a:r>
            <a:r>
              <a:rPr lang="it-IT" altLang="it-IT" dirty="0" err="1" smtClean="0"/>
              <a:t>Caucasians</a:t>
            </a:r>
            <a:r>
              <a:rPr lang="it-IT" altLang="it-IT" dirty="0" smtClean="0"/>
              <a:t> benefit from </a:t>
            </a:r>
            <a:r>
              <a:rPr lang="it-IT" altLang="it-IT" dirty="0" err="1" smtClean="0"/>
              <a:t>hydralizin</a:t>
            </a:r>
            <a:r>
              <a:rPr lang="it-IT" altLang="it-IT" dirty="0" smtClean="0"/>
              <a:t> and nitrate.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 smtClean="0"/>
              <a:t>Asiatics</a:t>
            </a:r>
            <a:r>
              <a:rPr lang="it-IT" altLang="it-IT" dirty="0" smtClean="0"/>
              <a:t> are more sensitive to the </a:t>
            </a:r>
            <a:r>
              <a:rPr lang="it-IT" altLang="it-IT" dirty="0" err="1" smtClean="0"/>
              <a:t>effects</a:t>
            </a:r>
            <a:r>
              <a:rPr lang="it-IT" altLang="it-IT" dirty="0" smtClean="0"/>
              <a:t> of </a:t>
            </a:r>
            <a:r>
              <a:rPr lang="it-IT" altLang="it-IT" dirty="0" err="1" smtClean="0"/>
              <a:t>propanolol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gefitinib</a:t>
            </a:r>
            <a:r>
              <a:rPr lang="it-IT" altLang="it-IT" dirty="0" smtClean="0"/>
              <a:t>, </a:t>
            </a:r>
            <a:r>
              <a:rPr lang="it-IT" altLang="it-IT" dirty="0" err="1" smtClean="0"/>
              <a:t>because</a:t>
            </a:r>
            <a:r>
              <a:rPr lang="it-IT" altLang="it-IT" dirty="0" smtClean="0"/>
              <a:t> of </a:t>
            </a:r>
            <a:r>
              <a:rPr lang="it-IT" altLang="it-IT" dirty="0" err="1" smtClean="0"/>
              <a:t>polymorphisms</a:t>
            </a:r>
            <a:r>
              <a:rPr lang="it-IT" altLang="it-IT" dirty="0" smtClean="0"/>
              <a:t> in </a:t>
            </a:r>
            <a:r>
              <a:rPr lang="it-IT" altLang="it-IT" dirty="0" err="1" smtClean="0"/>
              <a:t>drug</a:t>
            </a:r>
            <a:r>
              <a:rPr lang="it-IT" altLang="it-IT" dirty="0" smtClean="0"/>
              <a:t> targets.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-12378"/>
            <a:ext cx="5876701" cy="686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 dirty="0" err="1" smtClean="0"/>
              <a:t>Ethnic</a:t>
            </a:r>
            <a:r>
              <a:rPr lang="it-IT" altLang="it-IT" sz="3200" b="1" dirty="0" smtClean="0"/>
              <a:t> </a:t>
            </a:r>
            <a:r>
              <a:rPr lang="it-IT" altLang="it-IT" sz="3200" b="1" dirty="0" err="1" smtClean="0"/>
              <a:t>differences</a:t>
            </a:r>
            <a:r>
              <a:rPr lang="it-IT" altLang="it-IT" sz="3200" b="1" dirty="0" smtClean="0"/>
              <a:t>: </a:t>
            </a:r>
            <a:r>
              <a:rPr lang="it-IT" altLang="it-IT" sz="3200" b="1" dirty="0" err="1" smtClean="0"/>
              <a:t>drug</a:t>
            </a:r>
            <a:r>
              <a:rPr lang="it-IT" altLang="it-IT" sz="3200" b="1" dirty="0" smtClean="0"/>
              <a:t> </a:t>
            </a:r>
            <a:r>
              <a:rPr lang="it-IT" altLang="it-IT" sz="3200" b="1" dirty="0" err="1" smtClean="0"/>
              <a:t>metabolism</a:t>
            </a:r>
            <a:endParaRPr lang="it-IT" altLang="it-IT" sz="3200" b="1" dirty="0" smtClean="0"/>
          </a:p>
        </p:txBody>
      </p:sp>
      <p:pic>
        <p:nvPicPr>
          <p:cNvPr id="12291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813" y="1779588"/>
            <a:ext cx="5794375" cy="4167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" y="1600200"/>
            <a:ext cx="8210550" cy="4525963"/>
          </a:xfrm>
        </p:spPr>
      </p:pic>
      <p:sp>
        <p:nvSpPr>
          <p:cNvPr id="1331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 dirty="0" err="1" smtClean="0"/>
              <a:t>Ethnic</a:t>
            </a:r>
            <a:r>
              <a:rPr lang="it-IT" altLang="it-IT" sz="3200" b="1" dirty="0" smtClean="0"/>
              <a:t> </a:t>
            </a:r>
            <a:r>
              <a:rPr lang="it-IT" altLang="it-IT" sz="3200" b="1" dirty="0" err="1" smtClean="0"/>
              <a:t>differences</a:t>
            </a:r>
            <a:r>
              <a:rPr lang="it-IT" altLang="it-IT" sz="3200" b="1" dirty="0" smtClean="0"/>
              <a:t>: </a:t>
            </a:r>
            <a:r>
              <a:rPr lang="it-IT" altLang="it-IT" sz="3200" b="1" dirty="0" err="1" smtClean="0"/>
              <a:t>drug</a:t>
            </a:r>
            <a:r>
              <a:rPr lang="it-IT" altLang="it-IT" sz="3200" b="1" dirty="0" smtClean="0"/>
              <a:t> </a:t>
            </a:r>
            <a:r>
              <a:rPr lang="it-IT" altLang="it-IT" sz="3200" b="1" dirty="0" err="1" smtClean="0"/>
              <a:t>metabolism</a:t>
            </a:r>
            <a:endParaRPr lang="it-IT" altLang="it-IT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 smtClean="0"/>
              <a:t>Ethnic</a:t>
            </a:r>
            <a:r>
              <a:rPr lang="it-IT" altLang="it-IT" b="1" dirty="0" smtClean="0"/>
              <a:t> </a:t>
            </a:r>
            <a:r>
              <a:rPr lang="it-IT" altLang="it-IT" b="1" dirty="0" err="1" smtClean="0"/>
              <a:t>differences</a:t>
            </a:r>
            <a:endParaRPr lang="it-IT" altLang="it-IT" b="1" dirty="0" smtClean="0"/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 smtClean="0"/>
              <a:t>Ethnic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group</a:t>
            </a:r>
            <a:r>
              <a:rPr lang="it-IT" altLang="it-IT" dirty="0" smtClean="0"/>
              <a:t> can be </a:t>
            </a:r>
            <a:r>
              <a:rPr lang="it-IT" altLang="it-IT" dirty="0" err="1" smtClean="0"/>
              <a:t>considered</a:t>
            </a:r>
            <a:r>
              <a:rPr lang="it-IT" altLang="it-IT" dirty="0" smtClean="0"/>
              <a:t> a surrogate of </a:t>
            </a:r>
            <a:r>
              <a:rPr lang="it-IT" altLang="it-IT" dirty="0" err="1" smtClean="0"/>
              <a:t>typing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particular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variants</a:t>
            </a:r>
            <a:r>
              <a:rPr lang="it-IT" altLang="it-IT" dirty="0" smtClean="0"/>
              <a:t>, </a:t>
            </a:r>
            <a:r>
              <a:rPr lang="it-IT" altLang="it-IT" dirty="0" err="1" smtClean="0"/>
              <a:t>also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involved</a:t>
            </a:r>
            <a:r>
              <a:rPr lang="it-IT" altLang="it-IT" dirty="0" smtClean="0"/>
              <a:t> in </a:t>
            </a:r>
            <a:r>
              <a:rPr lang="it-IT" altLang="it-IT" dirty="0" err="1" smtClean="0"/>
              <a:t>drug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pharmacokinetics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pharmacodynamics</a:t>
            </a:r>
            <a:r>
              <a:rPr lang="it-IT" altLang="it-IT" dirty="0" smtClean="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 smtClean="0"/>
              <a:t>However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it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is</a:t>
            </a:r>
            <a:r>
              <a:rPr lang="it-IT" altLang="it-IT" dirty="0" smtClean="0"/>
              <a:t> an </a:t>
            </a:r>
            <a:r>
              <a:rPr lang="it-IT" altLang="it-IT" dirty="0" err="1" smtClean="0"/>
              <a:t>approximation</a:t>
            </a:r>
            <a:r>
              <a:rPr lang="it-IT" altLang="it-IT" dirty="0" smtClean="0"/>
              <a:t>, </a:t>
            </a:r>
            <a:r>
              <a:rPr lang="it-IT" altLang="it-IT" dirty="0" err="1" smtClean="0"/>
              <a:t>therefore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it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better</a:t>
            </a:r>
            <a:r>
              <a:rPr lang="it-IT" altLang="it-IT" dirty="0" smtClean="0"/>
              <a:t> to </a:t>
            </a:r>
            <a:r>
              <a:rPr lang="it-IT" altLang="it-IT" dirty="0" err="1" smtClean="0"/>
              <a:t>type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directly</a:t>
            </a:r>
            <a:r>
              <a:rPr lang="it-IT" altLang="it-IT" dirty="0" smtClean="0"/>
              <a:t> the </a:t>
            </a:r>
            <a:r>
              <a:rPr lang="it-IT" altLang="it-IT" dirty="0" err="1" smtClean="0"/>
              <a:t>polymorphisms</a:t>
            </a:r>
            <a:r>
              <a:rPr lang="it-IT" altLang="it-IT" dirty="0" smtClean="0"/>
              <a:t>, </a:t>
            </a:r>
            <a:r>
              <a:rPr lang="it-IT" altLang="it-IT" dirty="0" err="1" smtClean="0"/>
              <a:t>because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diversity</a:t>
            </a:r>
            <a:r>
              <a:rPr lang="it-IT" altLang="it-IT" dirty="0" smtClean="0"/>
              <a:t> in </a:t>
            </a:r>
            <a:r>
              <a:rPr lang="it-IT" altLang="it-IT" dirty="0" err="1" smtClean="0"/>
              <a:t>each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ethnic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group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ample</a:t>
            </a:r>
            <a:r>
              <a:rPr lang="it-IT" altLang="it-IT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482</Words>
  <Application>Microsoft Office PowerPoint</Application>
  <PresentationFormat>Presentazione su schermo (4:3)</PresentationFormat>
  <Paragraphs>108</Paragraphs>
  <Slides>33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9" baseType="lpstr">
      <vt:lpstr>Arial Unicode MS</vt:lpstr>
      <vt:lpstr>Arial</vt:lpstr>
      <vt:lpstr>Calibri</vt:lpstr>
      <vt:lpstr>Times New Roman</vt:lpstr>
      <vt:lpstr>Webdings</vt:lpstr>
      <vt:lpstr>Office Theme</vt:lpstr>
      <vt:lpstr>Presentazione standard di PowerPoint</vt:lpstr>
      <vt:lpstr>Endogenous and exogenous factors contribute to variability in drug effects</vt:lpstr>
      <vt:lpstr>Variability can be defined as:</vt:lpstr>
      <vt:lpstr>Factors affecting variability in drug response</vt:lpstr>
      <vt:lpstr>Ethnic differences</vt:lpstr>
      <vt:lpstr>Presentazione standard di PowerPoint</vt:lpstr>
      <vt:lpstr>Ethnic differences: drug metabolism</vt:lpstr>
      <vt:lpstr>Ethnic differences: drug metabolism</vt:lpstr>
      <vt:lpstr>Ethnic differences</vt:lpstr>
      <vt:lpstr>Age</vt:lpstr>
      <vt:lpstr>Age and drug excrection</vt:lpstr>
      <vt:lpstr>Age and pharmacotherapy: pediatric patients</vt:lpstr>
      <vt:lpstr>Age and pharmacotherapy: pediatric patients</vt:lpstr>
      <vt:lpstr>Presentazione standard di PowerPoint</vt:lpstr>
      <vt:lpstr>Epigenetic (promoter methylation) can explain age-related changes in gene expression</vt:lpstr>
      <vt:lpstr>Examples</vt:lpstr>
      <vt:lpstr>Presentazione standard di PowerPoint</vt:lpstr>
      <vt:lpstr>Pregnancy</vt:lpstr>
      <vt:lpstr>Pregnacy and cytochromes</vt:lpstr>
      <vt:lpstr>Fluoxethine biotransformation</vt:lpstr>
      <vt:lpstr>Presentazione standard di PowerPoint</vt:lpstr>
      <vt:lpstr>Drugs can induce expression of metabolizing enzymes</vt:lpstr>
      <vt:lpstr>Presentazione standard di PowerPoint</vt:lpstr>
      <vt:lpstr>Personalized therapy</vt:lpstr>
      <vt:lpstr>Presentazione standard di PowerPoint</vt:lpstr>
      <vt:lpstr>Presentazione standard di PowerPoint</vt:lpstr>
      <vt:lpstr>Dose dependent «off target» adverse events: paracetamol </vt:lpstr>
      <vt:lpstr>Presentazione standard di PowerPoint</vt:lpstr>
      <vt:lpstr>Presentazione standard di PowerPoint</vt:lpstr>
      <vt:lpstr>Ipotesi del meccanismo delle reazioni di ipersensibilità</vt:lpstr>
      <vt:lpstr>Presentazione standard di PowerPoint</vt:lpstr>
      <vt:lpstr>Presentazione standard di PowerPoint</vt:lpstr>
      <vt:lpstr>Presentazione standard di PowerPoint</vt:lpstr>
    </vt:vector>
  </TitlesOfParts>
  <Company>SJCRH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help</dc:creator>
  <cp:lastModifiedBy>Gabriele Stocco</cp:lastModifiedBy>
  <cp:revision>90</cp:revision>
  <dcterms:created xsi:type="dcterms:W3CDTF">2012-03-22T11:39:27Z</dcterms:created>
  <dcterms:modified xsi:type="dcterms:W3CDTF">2017-03-29T16:54:07Z</dcterms:modified>
</cp:coreProperties>
</file>