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AD09-962C-4E53-9ED7-2B55DCF43724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E3E7-7331-43E5-A154-743C5777CE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8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AD09-962C-4E53-9ED7-2B55DCF43724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E3E7-7331-43E5-A154-743C5777CE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33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AD09-962C-4E53-9ED7-2B55DCF43724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E3E7-7331-43E5-A154-743C5777CE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39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AD09-962C-4E53-9ED7-2B55DCF43724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E3E7-7331-43E5-A154-743C5777CE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902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AD09-962C-4E53-9ED7-2B55DCF43724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E3E7-7331-43E5-A154-743C5777CE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48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AD09-962C-4E53-9ED7-2B55DCF43724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E3E7-7331-43E5-A154-743C5777CE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266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AD09-962C-4E53-9ED7-2B55DCF43724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E3E7-7331-43E5-A154-743C5777CE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06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AD09-962C-4E53-9ED7-2B55DCF43724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E3E7-7331-43E5-A154-743C5777CE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64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AD09-962C-4E53-9ED7-2B55DCF43724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E3E7-7331-43E5-A154-743C5777CE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75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AD09-962C-4E53-9ED7-2B55DCF43724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E3E7-7331-43E5-A154-743C5777CE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897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AD09-962C-4E53-9ED7-2B55DCF43724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E3E7-7331-43E5-A154-743C5777CE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567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BAD09-962C-4E53-9ED7-2B55DCF43724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E3E7-7331-43E5-A154-743C5777CE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040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Esercitazione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Forma di mercato, concentrazione, perdita sociale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53520" y="5794131"/>
            <a:ext cx="9684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Attenzione: rispetto agli esercizi visti in aula ci sono alcune variazioni per rendere più semplici i calcoli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2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1: Concorrenza </a:t>
            </a:r>
            <a:r>
              <a:rPr lang="it-IT" dirty="0" smtClean="0"/>
              <a:t>e politiche pubbliche di contenimento del prezzo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Siano </a:t>
            </a:r>
            <a:r>
              <a:rPr lang="it-IT" dirty="0" smtClean="0"/>
              <a:t>Q</a:t>
            </a:r>
            <a:r>
              <a:rPr lang="it-IT" baseline="30000" dirty="0" smtClean="0"/>
              <a:t>D</a:t>
            </a:r>
            <a:r>
              <a:rPr lang="it-IT" dirty="0" smtClean="0"/>
              <a:t> </a:t>
            </a:r>
            <a:r>
              <a:rPr lang="it-IT" dirty="0"/>
              <a:t>= 100−</a:t>
            </a:r>
            <a:r>
              <a:rPr lang="it-IT" dirty="0" smtClean="0"/>
              <a:t>10P </a:t>
            </a:r>
            <a:r>
              <a:rPr lang="it-IT" dirty="0"/>
              <a:t>e </a:t>
            </a:r>
            <a:r>
              <a:rPr lang="it-IT" dirty="0" smtClean="0"/>
              <a:t>Q</a:t>
            </a:r>
            <a:r>
              <a:rPr lang="it-IT" baseline="30000" dirty="0" smtClean="0"/>
              <a:t>S</a:t>
            </a:r>
            <a:r>
              <a:rPr lang="it-IT" dirty="0" smtClean="0"/>
              <a:t> </a:t>
            </a:r>
            <a:r>
              <a:rPr lang="it-IT" dirty="0"/>
              <a:t>= </a:t>
            </a:r>
            <a:r>
              <a:rPr lang="it-IT" dirty="0" smtClean="0"/>
              <a:t>P+1 </a:t>
            </a:r>
            <a:r>
              <a:rPr lang="it-IT" dirty="0"/>
              <a:t>le curve di domanda e di offerta </a:t>
            </a:r>
            <a:r>
              <a:rPr lang="it-IT" dirty="0" smtClean="0"/>
              <a:t>del mercato delle patate perfettamente </a:t>
            </a:r>
            <a:r>
              <a:rPr lang="it-IT" dirty="0"/>
              <a:t>competitivo. </a:t>
            </a:r>
            <a:endParaRPr lang="it-IT" dirty="0" smtClean="0"/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Calcolate </a:t>
            </a:r>
            <a:r>
              <a:rPr lang="it-IT" dirty="0"/>
              <a:t>e fornite una </a:t>
            </a:r>
            <a:r>
              <a:rPr lang="it-IT" dirty="0" smtClean="0"/>
              <a:t>rappresentazione grafica </a:t>
            </a:r>
            <a:r>
              <a:rPr lang="it-IT" dirty="0"/>
              <a:t>dell’equilibrio di questo mercato. </a:t>
            </a:r>
            <a:endParaRPr lang="it-IT" dirty="0" smtClean="0"/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Determinate </a:t>
            </a:r>
            <a:r>
              <a:rPr lang="it-IT" dirty="0"/>
              <a:t>ed indicate nel grafico </a:t>
            </a:r>
            <a:r>
              <a:rPr lang="it-IT" dirty="0" smtClean="0"/>
              <a:t>il </a:t>
            </a:r>
            <a:r>
              <a:rPr lang="it-IT" dirty="0"/>
              <a:t>surplus totale di questo </a:t>
            </a:r>
            <a:r>
              <a:rPr lang="it-IT" dirty="0" smtClean="0"/>
              <a:t>mercato</a:t>
            </a:r>
            <a:r>
              <a:rPr lang="it-IT" dirty="0" smtClean="0"/>
              <a:t>, ricavandone analiticamente sia il surplus totale che quelli del consumatore e produttore.</a:t>
            </a:r>
            <a:endParaRPr lang="it-IT" dirty="0" smtClean="0"/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Supponete </a:t>
            </a:r>
            <a:r>
              <a:rPr lang="it-IT" dirty="0"/>
              <a:t>che il governo ritenga </a:t>
            </a:r>
            <a:r>
              <a:rPr lang="it-IT" dirty="0" smtClean="0"/>
              <a:t>il prezzo </a:t>
            </a:r>
            <a:r>
              <a:rPr lang="it-IT" dirty="0"/>
              <a:t>competitivo eccessivamente elevato e decida di introdurre un prezzo </a:t>
            </a:r>
            <a:r>
              <a:rPr lang="it-IT" dirty="0" smtClean="0"/>
              <a:t>massimo vincolato </a:t>
            </a:r>
            <a:r>
              <a:rPr lang="it-IT" dirty="0"/>
              <a:t>pari a </a:t>
            </a:r>
            <a:r>
              <a:rPr lang="it-IT" dirty="0" smtClean="0"/>
              <a:t>P’= </a:t>
            </a:r>
            <a:r>
              <a:rPr lang="it-IT" dirty="0"/>
              <a:t>8. Determinate la nuova quantità scambiata e le </a:t>
            </a:r>
            <a:r>
              <a:rPr lang="it-IT" dirty="0" smtClean="0"/>
              <a:t>conseguenze della </a:t>
            </a:r>
            <a:r>
              <a:rPr lang="it-IT" dirty="0"/>
              <a:t>manovra sul benessere di produttori e consumatori</a:t>
            </a:r>
            <a:r>
              <a:rPr lang="it-IT" dirty="0" smtClean="0"/>
              <a:t>. L’intervento pubblico migliora il benessere sociale</a:t>
            </a:r>
            <a:r>
              <a:rPr lang="it-IT" dirty="0" smtClean="0"/>
              <a:t>? Commentate.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7466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</a:t>
            </a:r>
            <a:r>
              <a:rPr lang="it-IT" dirty="0" smtClean="0"/>
              <a:t>2: </a:t>
            </a:r>
            <a:r>
              <a:rPr lang="it-IT" dirty="0"/>
              <a:t>Concentrazione </a:t>
            </a:r>
            <a:r>
              <a:rPr lang="it-IT" dirty="0" smtClean="0"/>
              <a:t>di mercato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4340" y="1752600"/>
            <a:ext cx="10515600" cy="4607243"/>
          </a:xfrm>
        </p:spPr>
        <p:txBody>
          <a:bodyPr>
            <a:noAutofit/>
          </a:bodyPr>
          <a:lstStyle/>
          <a:p>
            <a:r>
              <a:rPr lang="it-IT" sz="1800" dirty="0" smtClean="0"/>
              <a:t>Si consideri le vendite relative ai  tre settori considerati:</a:t>
            </a:r>
          </a:p>
          <a:p>
            <a:endParaRPr lang="it-IT" sz="1800" dirty="0"/>
          </a:p>
          <a:p>
            <a:endParaRPr lang="it-IT" sz="1800" dirty="0" smtClean="0"/>
          </a:p>
          <a:p>
            <a:endParaRPr lang="it-IT" sz="1800" dirty="0"/>
          </a:p>
          <a:p>
            <a:endParaRPr lang="it-IT" sz="1800" dirty="0" smtClean="0"/>
          </a:p>
          <a:p>
            <a:endParaRPr lang="it-IT" sz="1800" dirty="0" smtClean="0"/>
          </a:p>
          <a:p>
            <a:endParaRPr lang="it-IT" sz="1800" dirty="0"/>
          </a:p>
          <a:p>
            <a:pPr marL="514350" indent="-514350">
              <a:buFont typeface="+mj-lt"/>
              <a:buAutoNum type="alphaLcParenR"/>
            </a:pPr>
            <a:r>
              <a:rPr lang="it-IT" sz="1800" dirty="0" smtClean="0"/>
              <a:t>Per </a:t>
            </a:r>
            <a:r>
              <a:rPr lang="it-IT" sz="1800" dirty="0"/>
              <a:t>ciascun settore, si calcoli l’indice di concentrazione delle quattro più grandi </a:t>
            </a:r>
            <a:r>
              <a:rPr lang="it-IT" sz="1800" dirty="0" smtClean="0"/>
              <a:t>imprese (</a:t>
            </a:r>
            <a:r>
              <a:rPr lang="it-IT" sz="1800" dirty="0"/>
              <a:t>C4). Secondo questo indice, qual’ è il settore maggiormente concentrato</a:t>
            </a:r>
            <a:r>
              <a:rPr lang="it-IT" sz="1800" dirty="0" smtClean="0"/>
              <a:t>? 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1800" dirty="0" smtClean="0"/>
              <a:t>Si </a:t>
            </a:r>
            <a:r>
              <a:rPr lang="it-IT" sz="1800" dirty="0"/>
              <a:t>calcoli l’indice di </a:t>
            </a:r>
            <a:r>
              <a:rPr lang="it-IT" sz="1800" dirty="0" err="1"/>
              <a:t>Herfindal-Hirschmann</a:t>
            </a:r>
            <a:r>
              <a:rPr lang="it-IT" sz="1800" dirty="0"/>
              <a:t> </a:t>
            </a:r>
            <a:r>
              <a:rPr lang="it-IT" sz="1800" i="1" dirty="0"/>
              <a:t>(HHI) </a:t>
            </a:r>
            <a:r>
              <a:rPr lang="it-IT" sz="1800" dirty="0"/>
              <a:t>per ciascun settore. Secondo </a:t>
            </a:r>
            <a:r>
              <a:rPr lang="it-IT" sz="1800" dirty="0" smtClean="0"/>
              <a:t>questo indice</a:t>
            </a:r>
            <a:r>
              <a:rPr lang="it-IT" sz="1800" dirty="0"/>
              <a:t>, qual’ è il settore maggiormente concentrato</a:t>
            </a:r>
            <a:r>
              <a:rPr lang="it-IT" sz="1800" dirty="0" smtClean="0"/>
              <a:t>? 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1800" dirty="0" smtClean="0"/>
              <a:t>Perché </a:t>
            </a:r>
            <a:r>
              <a:rPr lang="it-IT" sz="1800" dirty="0"/>
              <a:t>si può affermare che HHI è da preferirsi a C4 per misurare la concentrazione di </a:t>
            </a:r>
            <a:r>
              <a:rPr lang="it-IT" sz="1800" dirty="0" smtClean="0"/>
              <a:t>un settore</a:t>
            </a:r>
            <a:r>
              <a:rPr lang="it-IT" sz="1800" dirty="0"/>
              <a:t>? Si diano due motivazioni basate sulla tabella precedente</a:t>
            </a:r>
            <a:r>
              <a:rPr lang="it-IT" sz="1800" dirty="0" smtClean="0"/>
              <a:t>. 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1800" dirty="0" smtClean="0"/>
              <a:t>Quale </a:t>
            </a:r>
            <a:r>
              <a:rPr lang="it-IT" sz="1800" dirty="0"/>
              <a:t>dei settori definireste </a:t>
            </a:r>
            <a:r>
              <a:rPr lang="it-IT" sz="1800" dirty="0" smtClean="0"/>
              <a:t>in generale come </a:t>
            </a:r>
            <a:r>
              <a:rPr lang="it-IT" sz="1800" dirty="0"/>
              <a:t>il più </a:t>
            </a:r>
            <a:r>
              <a:rPr lang="it-IT" sz="1800" dirty="0" smtClean="0"/>
              <a:t>concentrato e </a:t>
            </a:r>
            <a:r>
              <a:rPr lang="it-IT" sz="1800" dirty="0" err="1" smtClean="0"/>
              <a:t>perchè</a:t>
            </a:r>
            <a:r>
              <a:rPr lang="it-IT" sz="1800" dirty="0" smtClean="0"/>
              <a:t>?</a:t>
            </a:r>
            <a:endParaRPr lang="it-IT" sz="18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927441"/>
              </p:ext>
            </p:extLst>
          </p:nvPr>
        </p:nvGraphicFramePr>
        <p:xfrm>
          <a:off x="2400300" y="2128865"/>
          <a:ext cx="5897880" cy="2087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4470"/>
                <a:gridCol w="1474470"/>
                <a:gridCol w="1474470"/>
                <a:gridCol w="147447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Impresa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Settore 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Settore II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Settore III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450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800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300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B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300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150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25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D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100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25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Altri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 </a:t>
                      </a:r>
                      <a:r>
                        <a:rPr lang="it-IT" sz="16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</a:t>
                      </a: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Mercato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282440" y="394168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1000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769628" y="389584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1000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200900" y="389584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600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822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</a:t>
            </a:r>
            <a:r>
              <a:rPr lang="it-IT" dirty="0" smtClean="0"/>
              <a:t>2: </a:t>
            </a:r>
            <a:r>
              <a:rPr lang="it-IT" dirty="0"/>
              <a:t>L’indice </a:t>
            </a:r>
            <a:r>
              <a:rPr lang="it-IT" dirty="0" smtClean="0"/>
              <a:t>C4: quote di mercato s</a:t>
            </a:r>
            <a:r>
              <a:rPr lang="it-IT" baseline="-25000" dirty="0" smtClean="0"/>
              <a:t>i</a:t>
            </a:r>
            <a:r>
              <a:rPr lang="it-IT" dirty="0" smtClean="0"/>
              <a:t> delle imprese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271013"/>
              </p:ext>
            </p:extLst>
          </p:nvPr>
        </p:nvGraphicFramePr>
        <p:xfrm>
          <a:off x="1176866" y="2571253"/>
          <a:ext cx="6722534" cy="2054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0634"/>
                <a:gridCol w="1358900"/>
                <a:gridCol w="16256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Impresa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Settore 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Settore II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Settore III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0.45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0.80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0.50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B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0.20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0.05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0.50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C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0.15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0.025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D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0.10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0.025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0.05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0.02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Altri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0.05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0.08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1176866" y="2878667"/>
            <a:ext cx="6722534" cy="11091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383421"/>
              </p:ext>
            </p:extLst>
          </p:nvPr>
        </p:nvGraphicFramePr>
        <p:xfrm>
          <a:off x="1176866" y="4747726"/>
          <a:ext cx="67225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634"/>
                <a:gridCol w="1375833"/>
                <a:gridCol w="1625600"/>
                <a:gridCol w="2040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0,90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0,90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100667" y="5723467"/>
            <a:ext cx="6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Calcoliamo ora HHI e definiamo quale sia il settore più concentrato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24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</a:t>
            </a:r>
            <a:r>
              <a:rPr lang="it-IT" dirty="0" smtClean="0"/>
              <a:t>3: </a:t>
            </a:r>
            <a:r>
              <a:rPr lang="it-IT" dirty="0"/>
              <a:t>Efficienza </a:t>
            </a:r>
            <a:r>
              <a:rPr lang="it-IT" dirty="0" smtClean="0"/>
              <a:t>allocativa e formazione di cartelli, perché conviene alle imprese?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Considerate a questo punto </a:t>
            </a:r>
            <a:r>
              <a:rPr lang="it-IT" dirty="0"/>
              <a:t>il mercato </a:t>
            </a:r>
            <a:r>
              <a:rPr lang="it-IT" dirty="0" smtClean="0"/>
              <a:t>del terzo settore, </a:t>
            </a:r>
            <a:r>
              <a:rPr lang="it-IT" dirty="0"/>
              <a:t>la cui curva di domanda è </a:t>
            </a:r>
            <a:r>
              <a:rPr lang="it-IT" i="1" dirty="0" smtClean="0"/>
              <a:t>P</a:t>
            </a:r>
            <a:r>
              <a:rPr lang="it-IT" dirty="0" smtClean="0"/>
              <a:t>=1000-</a:t>
            </a:r>
            <a:r>
              <a:rPr lang="it-IT" i="1" dirty="0" smtClean="0"/>
              <a:t>Q</a:t>
            </a:r>
            <a:r>
              <a:rPr lang="it-IT" dirty="0"/>
              <a:t>; il mercato è </a:t>
            </a:r>
            <a:r>
              <a:rPr lang="it-IT" dirty="0" smtClean="0"/>
              <a:t>servito, come abbiamo visto </a:t>
            </a:r>
            <a:r>
              <a:rPr lang="it-IT" dirty="0"/>
              <a:t>da due imprese (A e B) ciascuna con funzione di costo c(</a:t>
            </a:r>
            <a:r>
              <a:rPr lang="it-IT" i="1" dirty="0"/>
              <a:t>q</a:t>
            </a:r>
            <a:r>
              <a:rPr lang="it-IT" dirty="0" smtClean="0"/>
              <a:t>)=100</a:t>
            </a:r>
            <a:r>
              <a:rPr lang="it-IT" i="1" dirty="0" smtClean="0"/>
              <a:t>q</a:t>
            </a:r>
            <a:r>
              <a:rPr lang="it-IT" i="1" baseline="30000" dirty="0">
                <a:solidFill>
                  <a:srgbClr val="FF0000"/>
                </a:solidFill>
              </a:rPr>
              <a:t>(*</a:t>
            </a:r>
            <a:r>
              <a:rPr lang="it-IT" i="1" baseline="30000" dirty="0" smtClean="0">
                <a:solidFill>
                  <a:srgbClr val="FF0000"/>
                </a:solidFill>
              </a:rPr>
              <a:t>)</a:t>
            </a:r>
            <a:r>
              <a:rPr lang="it-IT" dirty="0" smtClean="0"/>
              <a:t>. </a:t>
            </a:r>
            <a:r>
              <a:rPr lang="it-IT" dirty="0" smtClean="0"/>
              <a:t>Trovate: 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l’equilibrio </a:t>
            </a:r>
            <a:r>
              <a:rPr lang="it-IT" dirty="0"/>
              <a:t>di </a:t>
            </a:r>
            <a:r>
              <a:rPr lang="it-IT" dirty="0" err="1" smtClean="0"/>
              <a:t>Cournot</a:t>
            </a:r>
            <a:r>
              <a:rPr lang="it-IT" dirty="0" smtClean="0"/>
              <a:t>;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l’allocazione </a:t>
            </a:r>
            <a:r>
              <a:rPr lang="it-IT" dirty="0"/>
              <a:t>di </a:t>
            </a:r>
            <a:r>
              <a:rPr lang="it-IT" dirty="0" smtClean="0"/>
              <a:t>cartello;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la </a:t>
            </a:r>
            <a:r>
              <a:rPr lang="it-IT" dirty="0"/>
              <a:t>configurazione di mercato efficiente in senso </a:t>
            </a:r>
            <a:r>
              <a:rPr lang="it-IT" dirty="0" smtClean="0"/>
              <a:t>allocativo e le perdite di benessere del consumatore associate ai due casi precedenti.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99038" y="5864469"/>
            <a:ext cx="87525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(*) Attenzione, rispetto all’esercizio visto a lezione ho corretto l’equazione del costo totale per ottenere risultati interi.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Soluzioni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5651" y="1690688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Esercizio 1: </a:t>
            </a:r>
          </a:p>
          <a:p>
            <a:pPr lvl="1"/>
            <a:r>
              <a:rPr lang="it-IT" dirty="0" smtClean="0"/>
              <a:t>a) P*=9, Q*=10; </a:t>
            </a:r>
          </a:p>
          <a:p>
            <a:pPr lvl="1"/>
            <a:r>
              <a:rPr lang="it-IT" dirty="0" smtClean="0"/>
              <a:t>b) Surplus consumatore(SC)=5, </a:t>
            </a:r>
            <a:r>
              <a:rPr lang="it-IT" dirty="0"/>
              <a:t>Surplus </a:t>
            </a:r>
            <a:r>
              <a:rPr lang="it-IT" dirty="0" smtClean="0"/>
              <a:t>produttore(SP)=49,5; Surplus Totale (ST)=54,5; </a:t>
            </a:r>
          </a:p>
          <a:p>
            <a:pPr lvl="1"/>
            <a:r>
              <a:rPr lang="it-IT" dirty="0" smtClean="0"/>
              <a:t>c) </a:t>
            </a:r>
            <a:r>
              <a:rPr lang="it-IT" dirty="0"/>
              <a:t>Surplus consumatore(SC</a:t>
            </a:r>
            <a:r>
              <a:rPr lang="it-IT" dirty="0" smtClean="0"/>
              <a:t>)=27/2, </a:t>
            </a:r>
            <a:r>
              <a:rPr lang="it-IT" dirty="0"/>
              <a:t>Surplus produttore(SP</a:t>
            </a:r>
            <a:r>
              <a:rPr lang="it-IT" dirty="0" smtClean="0"/>
              <a:t>)=80/2; </a:t>
            </a:r>
            <a:r>
              <a:rPr lang="it-IT" dirty="0"/>
              <a:t>Surplus Totale (ST)=</a:t>
            </a:r>
            <a:r>
              <a:rPr lang="it-IT" dirty="0" smtClean="0"/>
              <a:t>53,5.</a:t>
            </a:r>
          </a:p>
          <a:p>
            <a:r>
              <a:rPr lang="it-IT" dirty="0"/>
              <a:t>Esercizio </a:t>
            </a:r>
            <a:r>
              <a:rPr lang="it-IT" dirty="0" smtClean="0"/>
              <a:t>2: </a:t>
            </a:r>
          </a:p>
          <a:p>
            <a:pPr lvl="1"/>
            <a:r>
              <a:rPr lang="it-IT" dirty="0" smtClean="0"/>
              <a:t>a) il settore più concentrato è il terzo: </a:t>
            </a:r>
          </a:p>
          <a:p>
            <a:pPr lvl="1"/>
            <a:r>
              <a:rPr lang="it-IT" dirty="0" smtClean="0"/>
              <a:t>b) usando l’indice HHI il settore più concentrato è il secondo: </a:t>
            </a:r>
          </a:p>
          <a:p>
            <a:pPr lvl="2"/>
            <a:r>
              <a:rPr lang="it-IT" dirty="0" smtClean="0"/>
              <a:t>I) HHI.1(a)=0,2775 e HHI.1(b)=0,28; </a:t>
            </a:r>
          </a:p>
          <a:p>
            <a:pPr lvl="2"/>
            <a:r>
              <a:rPr lang="it-IT" dirty="0" smtClean="0"/>
              <a:t>II) HHI.2(a</a:t>
            </a:r>
            <a:r>
              <a:rPr lang="it-IT" dirty="0"/>
              <a:t>)=</a:t>
            </a:r>
            <a:r>
              <a:rPr lang="it-IT" dirty="0" smtClean="0"/>
              <a:t>0,64415 </a:t>
            </a:r>
            <a:r>
              <a:rPr lang="it-IT" dirty="0"/>
              <a:t>e </a:t>
            </a:r>
            <a:r>
              <a:rPr lang="it-IT" dirty="0" smtClean="0"/>
              <a:t>HHI.2(b</a:t>
            </a:r>
            <a:r>
              <a:rPr lang="it-IT" dirty="0"/>
              <a:t>)=</a:t>
            </a:r>
            <a:r>
              <a:rPr lang="it-IT" dirty="0" smtClean="0"/>
              <a:t>0,65055;</a:t>
            </a:r>
          </a:p>
          <a:p>
            <a:pPr lvl="2"/>
            <a:r>
              <a:rPr lang="it-IT" dirty="0" smtClean="0"/>
              <a:t>III) HHI=2*(0,5)</a:t>
            </a:r>
            <a:r>
              <a:rPr lang="it-IT" baseline="30000" dirty="0" smtClean="0"/>
              <a:t>2</a:t>
            </a:r>
            <a:r>
              <a:rPr lang="it-IT" dirty="0" smtClean="0"/>
              <a:t>=1/n=0,5</a:t>
            </a:r>
          </a:p>
          <a:p>
            <a:pPr lvl="1"/>
            <a:r>
              <a:rPr lang="it-IT" dirty="0" smtClean="0"/>
              <a:t>c) è il secondo ad essere più concentrato, </a:t>
            </a:r>
            <a:r>
              <a:rPr lang="it-IT" dirty="0" err="1" smtClean="0"/>
              <a:t>perchè</a:t>
            </a:r>
            <a:r>
              <a:rPr lang="it-IT" dirty="0" smtClean="0"/>
              <a:t> le imprese sono nel complesso più grandi e sono considerate nel complesso.</a:t>
            </a:r>
          </a:p>
          <a:p>
            <a:r>
              <a:rPr lang="it-IT" dirty="0"/>
              <a:t>Esercizio </a:t>
            </a:r>
            <a:r>
              <a:rPr lang="it-IT" dirty="0" smtClean="0"/>
              <a:t>3:</a:t>
            </a:r>
          </a:p>
          <a:p>
            <a:pPr lvl="1"/>
            <a:r>
              <a:rPr lang="it-IT" dirty="0" smtClean="0"/>
              <a:t>a) L’equilibrio di </a:t>
            </a:r>
            <a:r>
              <a:rPr lang="it-IT" dirty="0" err="1" smtClean="0"/>
              <a:t>Cournot</a:t>
            </a:r>
            <a:r>
              <a:rPr lang="it-IT" dirty="0" smtClean="0"/>
              <a:t> è: Q*=Q</a:t>
            </a:r>
            <a:r>
              <a:rPr lang="it-IT" baseline="-25000" dirty="0"/>
              <a:t>A</a:t>
            </a:r>
            <a:r>
              <a:rPr lang="it-IT" dirty="0" smtClean="0"/>
              <a:t>* + Q</a:t>
            </a:r>
            <a:r>
              <a:rPr lang="it-IT" baseline="-25000" dirty="0"/>
              <a:t>B</a:t>
            </a:r>
            <a:r>
              <a:rPr lang="it-IT" dirty="0" smtClean="0"/>
              <a:t>*, quindi: Q*=600 e P*=400;</a:t>
            </a:r>
          </a:p>
          <a:p>
            <a:pPr lvl="1"/>
            <a:r>
              <a:rPr lang="it-IT" dirty="0" smtClean="0"/>
              <a:t>b) L’allocazione di cartello è: Q*=450, P*=550;</a:t>
            </a:r>
          </a:p>
          <a:p>
            <a:pPr lvl="1"/>
            <a:r>
              <a:rPr lang="it-IT" dirty="0" smtClean="0"/>
              <a:t>c) L’allocazione efficiente prevede </a:t>
            </a:r>
            <a:r>
              <a:rPr lang="it-IT" dirty="0" err="1" smtClean="0"/>
              <a:t>CMg</a:t>
            </a:r>
            <a:r>
              <a:rPr lang="it-IT" dirty="0" smtClean="0"/>
              <a:t>=P e quindi: Q*=900, P*=100. La perdita di benessere del consumatore associata al duopolio alla </a:t>
            </a:r>
            <a:r>
              <a:rPr lang="it-IT" dirty="0" err="1" smtClean="0"/>
              <a:t>Cournot</a:t>
            </a:r>
            <a:r>
              <a:rPr lang="it-IT" dirty="0" smtClean="0"/>
              <a:t> è di 270.000, quella di cartello è di 348.750.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480961"/>
              </p:ext>
            </p:extLst>
          </p:nvPr>
        </p:nvGraphicFramePr>
        <p:xfrm>
          <a:off x="5161087" y="2833371"/>
          <a:ext cx="3244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090"/>
                <a:gridCol w="663990"/>
                <a:gridCol w="784530"/>
                <a:gridCol w="984750"/>
              </a:tblGrid>
              <a:tr h="34817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0,90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0,90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29762" y="6348046"/>
            <a:ext cx="5513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Fate per esercizio le rappresentazioni grafiche necessarie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0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680</Words>
  <Application>Microsoft Office PowerPoint</Application>
  <PresentationFormat>Widescreen</PresentationFormat>
  <Paragraphs>113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Esercitazione</vt:lpstr>
      <vt:lpstr>Esercizio 1: Concorrenza e politiche pubbliche di contenimento del prezzo</vt:lpstr>
      <vt:lpstr>Esercizio 2: Concentrazione di mercato</vt:lpstr>
      <vt:lpstr>Esercizio 2: L’indice C4: quote di mercato si delle imprese</vt:lpstr>
      <vt:lpstr>Esercizio 3: Efficienza allocativa e formazione di cartelli, perché conviene alle imprese?</vt:lpstr>
      <vt:lpstr>Soluzioni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Esercitazione</dc:title>
  <dc:creator>User</dc:creator>
  <cp:lastModifiedBy>Laura</cp:lastModifiedBy>
  <cp:revision>18</cp:revision>
  <dcterms:created xsi:type="dcterms:W3CDTF">2017-03-30T16:29:43Z</dcterms:created>
  <dcterms:modified xsi:type="dcterms:W3CDTF">2017-04-05T16:21:48Z</dcterms:modified>
</cp:coreProperties>
</file>