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4" r:id="rId9"/>
    <p:sldId id="265" r:id="rId10"/>
    <p:sldId id="266" r:id="rId11"/>
    <p:sldId id="269" r:id="rId12"/>
    <p:sldId id="270" r:id="rId13"/>
    <p:sldId id="263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4" d="100"/>
          <a:sy n="44" d="100"/>
        </p:scale>
        <p:origin x="5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9602-ED5A-4BBA-835D-315A4BDB0D7B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795B-98B2-4B15-8827-C637506978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78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91C75-AD7A-489A-9FB8-D7A6F0FF8E33}" type="slidenum">
              <a:rPr lang="en-GB" altLang="it-IT" smtClean="0"/>
              <a:pPr>
                <a:spcBef>
                  <a:spcPct val="0"/>
                </a:spcBef>
              </a:pPr>
              <a:t>3</a:t>
            </a:fld>
            <a:endParaRPr lang="en-GB" altLang="it-IT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9576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Dopo somministrazione orale, </a:t>
            </a:r>
            <a:r>
              <a:rPr lang="it-IT" dirty="0" err="1" smtClean="0"/>
              <a:t>l’amitriptilina</a:t>
            </a:r>
            <a:r>
              <a:rPr lang="it-IT" dirty="0" smtClean="0"/>
              <a:t> viene rapidamente assorbita dal tratto gastrointestinale. La velocità di assorbimento del farmaco può ridursi, specie in caso di </a:t>
            </a:r>
            <a:r>
              <a:rPr lang="it-IT" dirty="0" err="1" smtClean="0"/>
              <a:t>sovradosaggio</a:t>
            </a:r>
            <a:r>
              <a:rPr lang="it-IT" dirty="0" smtClean="0"/>
              <a:t>, a causa dei suoi effetti </a:t>
            </a:r>
            <a:r>
              <a:rPr lang="it-IT" dirty="0" err="1" smtClean="0"/>
              <a:t>anticolinergici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Biodisponibilità</a:t>
            </a:r>
            <a:r>
              <a:rPr lang="it-IT" dirty="0" smtClean="0"/>
              <a:t> orale: 48%.</a:t>
            </a:r>
          </a:p>
          <a:p>
            <a:endParaRPr lang="it-IT" dirty="0" smtClean="0"/>
          </a:p>
          <a:p>
            <a:r>
              <a:rPr lang="it-IT" dirty="0" smtClean="0"/>
              <a:t>L’amitriptilina subisce effetto di primo passaggio epatico con formazione di </a:t>
            </a:r>
            <a:r>
              <a:rPr lang="it-IT" dirty="0" err="1" smtClean="0"/>
              <a:t>nortriptilina</a:t>
            </a:r>
            <a:r>
              <a:rPr lang="it-IT" dirty="0" smtClean="0"/>
              <a:t>, metabolita attivo</a:t>
            </a:r>
          </a:p>
          <a:p>
            <a:endParaRPr lang="it-IT" dirty="0" smtClean="0"/>
          </a:p>
          <a:p>
            <a:r>
              <a:rPr lang="it-IT" dirty="0" smtClean="0"/>
              <a:t>Tempo di picco </a:t>
            </a:r>
            <a:r>
              <a:rPr lang="it-IT" dirty="0" err="1" smtClean="0"/>
              <a:t>plasmatico</a:t>
            </a:r>
            <a:r>
              <a:rPr lang="it-IT" dirty="0" smtClean="0"/>
              <a:t>: 2,2-4,7 ore.</a:t>
            </a:r>
          </a:p>
          <a:p>
            <a:endParaRPr lang="it-IT" dirty="0" smtClean="0"/>
          </a:p>
          <a:p>
            <a:r>
              <a:rPr lang="it-IT" dirty="0" smtClean="0"/>
              <a:t>Concentrazioni </a:t>
            </a:r>
            <a:r>
              <a:rPr lang="it-IT" dirty="0" err="1" smtClean="0"/>
              <a:t>sieriche</a:t>
            </a:r>
            <a:r>
              <a:rPr lang="it-IT" dirty="0" smtClean="0"/>
              <a:t> efficaci: 60-220 </a:t>
            </a:r>
            <a:r>
              <a:rPr lang="it-IT" dirty="0" err="1" smtClean="0"/>
              <a:t>ng</a:t>
            </a:r>
            <a:r>
              <a:rPr lang="it-IT" dirty="0" smtClean="0"/>
              <a:t>/ml.</a:t>
            </a:r>
          </a:p>
          <a:p>
            <a:endParaRPr lang="it-IT" dirty="0" smtClean="0"/>
          </a:p>
          <a:p>
            <a:r>
              <a:rPr lang="it-IT" dirty="0" smtClean="0"/>
              <a:t>Dopo somministrazione orale continuata il tempo per raggiungere lo </a:t>
            </a:r>
            <a:r>
              <a:rPr lang="it-IT" dirty="0" err="1" smtClean="0"/>
              <a:t>steady-state</a:t>
            </a:r>
            <a:r>
              <a:rPr lang="it-IT" dirty="0" smtClean="0"/>
              <a:t> è di 3-8 ore.</a:t>
            </a:r>
          </a:p>
          <a:p>
            <a:endParaRPr lang="it-IT" dirty="0" smtClean="0"/>
          </a:p>
          <a:p>
            <a:r>
              <a:rPr lang="it-IT" dirty="0" smtClean="0"/>
              <a:t>Legame </a:t>
            </a:r>
            <a:r>
              <a:rPr lang="it-IT" dirty="0" err="1" smtClean="0"/>
              <a:t>sieroproteico</a:t>
            </a:r>
            <a:r>
              <a:rPr lang="it-IT" dirty="0" smtClean="0"/>
              <a:t>: 94,8%.</a:t>
            </a:r>
          </a:p>
          <a:p>
            <a:endParaRPr lang="it-IT" dirty="0" smtClean="0"/>
          </a:p>
          <a:p>
            <a:r>
              <a:rPr lang="it-IT" dirty="0" smtClean="0"/>
              <a:t>Vd: 15 L/kg.</a:t>
            </a:r>
          </a:p>
          <a:p>
            <a:endParaRPr lang="it-IT" dirty="0" smtClean="0"/>
          </a:p>
          <a:p>
            <a:r>
              <a:rPr lang="it-IT" dirty="0" smtClean="0"/>
              <a:t>L’amitriptilina e la </a:t>
            </a:r>
            <a:r>
              <a:rPr lang="it-IT" dirty="0" err="1" smtClean="0"/>
              <a:t>nortriptilina</a:t>
            </a:r>
            <a:r>
              <a:rPr lang="it-IT" dirty="0" smtClean="0"/>
              <a:t> essendo di natura molto lipofila si distribuiscono ampiamente nella maggior parte dei tessuti dell’organismo.</a:t>
            </a:r>
          </a:p>
          <a:p>
            <a:endParaRPr lang="it-IT" dirty="0" smtClean="0"/>
          </a:p>
          <a:p>
            <a:r>
              <a:rPr lang="it-IT" dirty="0" smtClean="0"/>
              <a:t>Permea la placenta e viene escreta nel latte materno.</a:t>
            </a:r>
          </a:p>
          <a:p>
            <a:endParaRPr lang="it-IT" dirty="0" smtClean="0"/>
          </a:p>
          <a:p>
            <a:r>
              <a:rPr lang="it-IT" dirty="0" err="1" smtClean="0"/>
              <a:t>L’amitriptilina</a:t>
            </a:r>
            <a:r>
              <a:rPr lang="it-IT" dirty="0" smtClean="0"/>
              <a:t> possiede un attivo ricircolo </a:t>
            </a:r>
            <a:r>
              <a:rPr lang="it-IT" dirty="0" err="1" smtClean="0"/>
              <a:t>enteroepatico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L’amitriptilina viene ampiamente metabolizzata a livello epatico, principalmente attraverso reazioni di </a:t>
            </a:r>
            <a:r>
              <a:rPr lang="it-IT" dirty="0" err="1" smtClean="0"/>
              <a:t>demetilazione</a:t>
            </a:r>
            <a:r>
              <a:rPr lang="it-IT" dirty="0" smtClean="0"/>
              <a:t>, con formazione del metabolita attivo (</a:t>
            </a:r>
            <a:r>
              <a:rPr lang="it-IT" dirty="0" err="1" smtClean="0"/>
              <a:t>nortriptilina</a:t>
            </a:r>
            <a:r>
              <a:rPr lang="it-IT" dirty="0" smtClean="0"/>
              <a:t>); subisce anche reazioni di </a:t>
            </a:r>
            <a:r>
              <a:rPr lang="it-IT" dirty="0" err="1" smtClean="0"/>
              <a:t>idrossilazione</a:t>
            </a:r>
            <a:r>
              <a:rPr lang="it-IT" dirty="0" smtClean="0"/>
              <a:t> e N-ossidazione.</a:t>
            </a:r>
          </a:p>
          <a:p>
            <a:r>
              <a:rPr lang="it-IT" dirty="0" smtClean="0"/>
              <a:t> Gli </a:t>
            </a:r>
            <a:r>
              <a:rPr lang="it-IT" dirty="0" err="1" smtClean="0"/>
              <a:t>isoenzimi</a:t>
            </a:r>
            <a:r>
              <a:rPr lang="it-IT" dirty="0" smtClean="0"/>
              <a:t> </a:t>
            </a:r>
            <a:r>
              <a:rPr lang="it-IT" dirty="0" err="1" smtClean="0"/>
              <a:t>citocromiali</a:t>
            </a:r>
            <a:r>
              <a:rPr lang="it-IT" dirty="0" smtClean="0"/>
              <a:t> principali coinvolti nel metabolismo </a:t>
            </a:r>
            <a:r>
              <a:rPr lang="it-IT" dirty="0" err="1" smtClean="0"/>
              <a:t>dell’amitriptilina</a:t>
            </a:r>
            <a:r>
              <a:rPr lang="it-IT" dirty="0" smtClean="0"/>
              <a:t> sono 2D6, 3A4.</a:t>
            </a:r>
          </a:p>
          <a:p>
            <a:endParaRPr lang="it-IT" dirty="0" smtClean="0"/>
          </a:p>
          <a:p>
            <a:r>
              <a:rPr lang="it-IT" dirty="0" err="1" smtClean="0"/>
              <a:t>L’isoenzima</a:t>
            </a:r>
            <a:r>
              <a:rPr lang="it-IT" dirty="0" smtClean="0"/>
              <a:t> CYP2D6 è responsabile delle reazioni di </a:t>
            </a:r>
            <a:r>
              <a:rPr lang="it-IT" dirty="0" err="1" smtClean="0"/>
              <a:t>idrossilazione</a:t>
            </a:r>
            <a:r>
              <a:rPr lang="it-IT" dirty="0" smtClean="0"/>
              <a:t>, </a:t>
            </a:r>
          </a:p>
          <a:p>
            <a:r>
              <a:rPr lang="it-IT" dirty="0" smtClean="0"/>
              <a:t>L'isoenzima CYP2C19</a:t>
            </a:r>
            <a:r>
              <a:rPr lang="it-IT" baseline="0" dirty="0" smtClean="0"/>
              <a:t> è</a:t>
            </a:r>
            <a:r>
              <a:rPr lang="it-IT" dirty="0" smtClean="0"/>
              <a:t> coinvolti nella reazione di </a:t>
            </a:r>
            <a:r>
              <a:rPr lang="it-IT" dirty="0" err="1" smtClean="0"/>
              <a:t>demetilazione</a:t>
            </a:r>
            <a:r>
              <a:rPr lang="it-IT" dirty="0" smtClean="0"/>
              <a:t> dell’amitriptilina</a:t>
            </a:r>
            <a:r>
              <a:rPr lang="it-IT" baseline="0" dirty="0" smtClean="0"/>
              <a:t> che porta alla formazione di </a:t>
            </a:r>
            <a:r>
              <a:rPr lang="it-IT" baseline="0" dirty="0" err="1" smtClean="0"/>
              <a:t>nortriptilina</a:t>
            </a:r>
            <a:r>
              <a:rPr lang="it-IT" baseline="0" dirty="0" smtClean="0"/>
              <a:t>.</a:t>
            </a:r>
          </a:p>
          <a:p>
            <a:r>
              <a:rPr lang="it-IT" dirty="0" smtClean="0"/>
              <a:t> </a:t>
            </a:r>
          </a:p>
          <a:p>
            <a:r>
              <a:rPr lang="it-IT" dirty="0" err="1" smtClean="0"/>
              <a:t>L’amitriptilina</a:t>
            </a:r>
            <a:r>
              <a:rPr lang="it-IT" dirty="0" smtClean="0"/>
              <a:t> è anche substrato della </a:t>
            </a:r>
            <a:r>
              <a:rPr lang="it-IT" dirty="0" err="1" smtClean="0"/>
              <a:t>glicoproteina-P</a:t>
            </a:r>
            <a:r>
              <a:rPr lang="it-IT" dirty="0" smtClean="0"/>
              <a:t>. In studi in vivo è stato dimostrato come l’inibizione del sistema di trasporto della </a:t>
            </a:r>
            <a:r>
              <a:rPr lang="it-IT" dirty="0" err="1" smtClean="0"/>
              <a:t>glicoproteina-P</a:t>
            </a:r>
            <a:r>
              <a:rPr lang="it-IT" dirty="0" smtClean="0"/>
              <a:t> aumenti di circa tre volte la </a:t>
            </a:r>
            <a:r>
              <a:rPr lang="it-IT" dirty="0" err="1" smtClean="0"/>
              <a:t>biodisponibilità</a:t>
            </a:r>
            <a:r>
              <a:rPr lang="it-IT" dirty="0" smtClean="0"/>
              <a:t> orale </a:t>
            </a:r>
            <a:r>
              <a:rPr lang="it-IT" dirty="0" err="1" smtClean="0"/>
              <a:t>dell’antidepressivo</a:t>
            </a:r>
            <a:r>
              <a:rPr lang="it-IT" dirty="0" smtClean="0"/>
              <a:t>. E’ probabile che la </a:t>
            </a:r>
            <a:r>
              <a:rPr lang="it-IT" dirty="0" err="1" smtClean="0"/>
              <a:t>glicoproteina-P</a:t>
            </a:r>
            <a:r>
              <a:rPr lang="it-IT" dirty="0" smtClean="0"/>
              <a:t> intervenga anche nella </a:t>
            </a:r>
            <a:r>
              <a:rPr lang="it-IT" dirty="0" err="1" smtClean="0"/>
              <a:t>ricaptazione</a:t>
            </a:r>
            <a:r>
              <a:rPr lang="it-IT" dirty="0" smtClean="0"/>
              <a:t> intestinale </a:t>
            </a:r>
            <a:r>
              <a:rPr lang="it-IT" dirty="0" err="1" smtClean="0"/>
              <a:t>dell’amitriptilina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Clearance</a:t>
            </a:r>
            <a:r>
              <a:rPr lang="it-IT" dirty="0" smtClean="0"/>
              <a:t>: 11,5 ml/min/kg.</a:t>
            </a:r>
          </a:p>
          <a:p>
            <a:endParaRPr lang="it-IT" dirty="0" smtClean="0"/>
          </a:p>
          <a:p>
            <a:r>
              <a:rPr lang="it-IT" dirty="0" err="1" smtClean="0"/>
              <a:t>Emivita</a:t>
            </a:r>
            <a:r>
              <a:rPr lang="it-IT" dirty="0" smtClean="0"/>
              <a:t>: 12,9-36,1 ore.</a:t>
            </a:r>
          </a:p>
          <a:p>
            <a:endParaRPr lang="it-IT" dirty="0" smtClean="0"/>
          </a:p>
          <a:p>
            <a:r>
              <a:rPr lang="it-IT" dirty="0" err="1" smtClean="0"/>
              <a:t>L’amitriptilina</a:t>
            </a:r>
            <a:r>
              <a:rPr lang="it-IT" dirty="0" smtClean="0"/>
              <a:t> viene escreta principalmente attraverso le urine; è eliminata </a:t>
            </a:r>
            <a:r>
              <a:rPr lang="it-IT" dirty="0" err="1" smtClean="0"/>
              <a:t>sottoforma</a:t>
            </a:r>
            <a:r>
              <a:rPr lang="it-IT" dirty="0" smtClean="0"/>
              <a:t> di metaboliti in forma libera o coniugata (solo una piccola percentuale di farmaco viene escreto </a:t>
            </a:r>
            <a:r>
              <a:rPr lang="it-IT" dirty="0" err="1" smtClean="0"/>
              <a:t>immodificato</a:t>
            </a:r>
            <a:r>
              <a:rPr lang="it-IT" dirty="0" smtClean="0"/>
              <a:t>). Circa il 30-50% della dose somministrata è eliminata nelle urine nelle 24 ore.</a:t>
            </a:r>
          </a:p>
          <a:p>
            <a:endParaRPr lang="it-IT" dirty="0" smtClean="0"/>
          </a:p>
          <a:p>
            <a:r>
              <a:rPr lang="it-IT" dirty="0" smtClean="0"/>
              <a:t>Né l’emodialisi, né la dialisi peritoneale modificano le concentrazioni ematiche </a:t>
            </a:r>
            <a:r>
              <a:rPr lang="it-IT" dirty="0" err="1" smtClean="0"/>
              <a:t>dell’amitriptilina</a:t>
            </a:r>
            <a:r>
              <a:rPr lang="it-IT" dirty="0" smtClean="0"/>
              <a:t> e dei suoi metaboliti; il rene non ha di conseguenza un ruolo di primaria importanza </a:t>
            </a:r>
            <a:r>
              <a:rPr lang="it-IT" dirty="0" err="1" smtClean="0"/>
              <a:t>nell’inattivazione</a:t>
            </a:r>
            <a:r>
              <a:rPr lang="it-IT" dirty="0" smtClean="0"/>
              <a:t> di questo farmaco.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48B07-A352-4A22-B319-A2CDCF55ED88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62BDA-0BAE-4D08-91AD-D536C4E07B05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1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SONO TUTTE SNP (SUL SINGOLO NUCLEOTIDE!)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*17</a:t>
            </a:r>
            <a:r>
              <a:rPr lang="it-IT" baseline="0" dirty="0" smtClean="0"/>
              <a:t>, già citato nel metabolismo del </a:t>
            </a:r>
            <a:r>
              <a:rPr lang="it-IT" baseline="0" dirty="0" err="1" smtClean="0"/>
              <a:t>Tamoxifene</a:t>
            </a:r>
            <a:r>
              <a:rPr lang="it-IT" baseline="0" dirty="0" smtClean="0"/>
              <a:t>, UM; metabolismo elevato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07C6-5224-450D-AF89-2B7B8B495BB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59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*4 ATTIVITA’ PERDUTA, negli altri casi diminuita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07C6-5224-450D-AF89-2B7B8B495BB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17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 smtClean="0"/>
              <a:t>Studio basato su 150 paziente</a:t>
            </a:r>
            <a:r>
              <a:rPr lang="it-IT" baseline="0" dirty="0" smtClean="0"/>
              <a:t> trattati con </a:t>
            </a:r>
            <a:r>
              <a:rPr lang="it-IT" baseline="0" dirty="0" err="1" smtClean="0"/>
              <a:t>Amitriptilina</a:t>
            </a:r>
            <a:r>
              <a:rPr lang="it-IT" baseline="0" dirty="0" smtClean="0"/>
              <a:t>. Le informazioni riguardo la dose giornaliera di farmaco si riferiscono a 86 di questi pazienti. Come si nota dalla tabella e dal grafico, la presenza del genotipo *17/</a:t>
            </a:r>
            <a:r>
              <a:rPr lang="it-IT" baseline="0" dirty="0" err="1" smtClean="0"/>
              <a:t>*17</a:t>
            </a:r>
            <a:r>
              <a:rPr lang="it-IT" baseline="0" dirty="0" smtClean="0"/>
              <a:t> (GOF: </a:t>
            </a:r>
            <a:r>
              <a:rPr lang="it-IT" baseline="0" dirty="0" err="1" smtClean="0"/>
              <a:t>amento</a:t>
            </a:r>
            <a:r>
              <a:rPr lang="it-IT" baseline="0" dirty="0" smtClean="0"/>
              <a:t> dell’attività del CYP2C19) è associata con i valori di AT (</a:t>
            </a:r>
            <a:r>
              <a:rPr lang="it-IT" baseline="0" dirty="0" err="1" smtClean="0"/>
              <a:t>Amitriptilina</a:t>
            </a:r>
            <a:r>
              <a:rPr lang="it-IT" baseline="0" dirty="0" smtClean="0"/>
              <a:t>) e di MR</a:t>
            </a:r>
            <a:r>
              <a:rPr lang="it-IT" baseline="-25000" dirty="0" smtClean="0"/>
              <a:t>AT/NT</a:t>
            </a:r>
            <a:r>
              <a:rPr lang="it-IT" baseline="0" dirty="0" smtClean="0"/>
              <a:t> più bassi. Mentre la presenza del genotipo *2/</a:t>
            </a:r>
            <a:r>
              <a:rPr lang="it-IT" baseline="0" dirty="0" err="1" smtClean="0"/>
              <a:t>*2</a:t>
            </a:r>
            <a:r>
              <a:rPr lang="it-IT" baseline="0" dirty="0" smtClean="0"/>
              <a:t> (LOF: diminuzione dell’</a:t>
            </a:r>
            <a:r>
              <a:rPr lang="it-IT" baseline="0" dirty="0" err="1" smtClean="0"/>
              <a:t>atività</a:t>
            </a:r>
            <a:r>
              <a:rPr lang="it-IT" baseline="0" dirty="0" smtClean="0"/>
              <a:t> del CYP2C19) è associata con i valori di AT e MR</a:t>
            </a:r>
            <a:r>
              <a:rPr lang="it-IT" baseline="-25000" dirty="0" smtClean="0"/>
              <a:t>AT/NT</a:t>
            </a:r>
            <a:r>
              <a:rPr lang="it-IT" baseline="0" dirty="0" smtClean="0"/>
              <a:t> più elevati. </a:t>
            </a:r>
          </a:p>
          <a:p>
            <a:r>
              <a:rPr lang="it-IT" baseline="0" dirty="0" smtClean="0"/>
              <a:t>Grafico a destra: l’asse delle y rappresenta i valori di MR</a:t>
            </a:r>
            <a:r>
              <a:rPr lang="it-IT" baseline="-25000" dirty="0" smtClean="0"/>
              <a:t>AT/NT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8CA4AC4-271A-475A-8393-7DE1E079E193}" type="slidenum">
              <a:rPr lang="it-IT" altLang="it-IT" smtClean="0"/>
              <a:pPr/>
              <a:t>11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9007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63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67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1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93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4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69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09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5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50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AFED-3DA5-4B1C-B564-2482835161FD}" type="datetimeFigureOut">
              <a:rPr lang="it-IT" smtClean="0"/>
              <a:t>12/04/2017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9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png"/><Relationship Id="rId5" Type="http://schemas.openxmlformats.org/officeDocument/2006/relationships/image" Target="../media/image9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570452" y="2722104"/>
            <a:ext cx="4013603" cy="1421502"/>
          </a:xfrm>
        </p:spPr>
        <p:txBody>
          <a:bodyPr>
            <a:normAutofit/>
          </a:bodyPr>
          <a:lstStyle/>
          <a:p>
            <a:pPr algn="ctr"/>
            <a:r>
              <a:rPr lang="en-US" altLang="it-IT" sz="2400" b="1" dirty="0" smtClean="0"/>
              <a:t>CYP2D6 genotyping and enzymatic activity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010508" cy="6865710"/>
          </a:xfrm>
        </p:spPr>
      </p:pic>
      <p:sp>
        <p:nvSpPr>
          <p:cNvPr id="103428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Crews et al., </a:t>
            </a:r>
            <a:r>
              <a:rPr lang="en-US" altLang="it-IT" sz="1800" dirty="0" err="1"/>
              <a:t>Clin</a:t>
            </a:r>
            <a:r>
              <a:rPr lang="en-US" altLang="it-IT" sz="1800" dirty="0"/>
              <a:t> Pharm </a:t>
            </a:r>
            <a:r>
              <a:rPr lang="en-US" altLang="it-IT" sz="1800" dirty="0" err="1"/>
              <a:t>Ther</a:t>
            </a:r>
            <a:r>
              <a:rPr lang="en-US" altLang="it-IT" sz="18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6155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71601" y="932260"/>
            <a:ext cx="5486996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91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lnSpc>
                <a:spcPct val="98000"/>
              </a:lnSpc>
              <a:spcBef>
                <a:spcPts val="900"/>
              </a:spcBef>
              <a:spcAft>
                <a:spcPts val="750"/>
              </a:spcAft>
            </a:pPr>
            <a:r>
              <a:rPr lang="it-IT" altLang="it-IT" sz="2100" b="1" dirty="0">
                <a:latin typeface="Calibri" panose="020F0502020204030204" pitchFamily="34" charset="0"/>
              </a:rPr>
              <a:t>CYP2C19: </a:t>
            </a:r>
            <a:r>
              <a:rPr lang="it-IT" altLang="it-IT" sz="2100" b="1" dirty="0">
                <a:latin typeface="Calibri" panose="020F0502020204030204" pitchFamily="34" charset="0"/>
              </a:rPr>
              <a:t>LOF e GOF</a:t>
            </a:r>
            <a:endParaRPr lang="it-IT" altLang="it-IT" sz="21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99" y="1168371"/>
            <a:ext cx="2892029" cy="15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88345"/>
              </p:ext>
            </p:extLst>
          </p:nvPr>
        </p:nvGraphicFramePr>
        <p:xfrm>
          <a:off x="685801" y="2215662"/>
          <a:ext cx="5144639" cy="3447133"/>
        </p:xfrm>
        <a:graphic>
          <a:graphicData uri="http://schemas.openxmlformats.org/drawingml/2006/table">
            <a:tbl>
              <a:tblPr/>
              <a:tblGrid>
                <a:gridCol w="2048492">
                  <a:extLst>
                    <a:ext uri="{9D8B030D-6E8A-4147-A177-3AD203B41FA5}">
                      <a16:colId xmlns:a16="http://schemas.microsoft.com/office/drawing/2014/main" xmlns="" val="1431933641"/>
                    </a:ext>
                  </a:extLst>
                </a:gridCol>
                <a:gridCol w="3096147">
                  <a:extLst>
                    <a:ext uri="{9D8B030D-6E8A-4147-A177-3AD203B41FA5}">
                      <a16:colId xmlns:a16="http://schemas.microsoft.com/office/drawing/2014/main" xmlns="" val="1904082605"/>
                    </a:ext>
                  </a:extLst>
                </a:gridCol>
              </a:tblGrid>
              <a:tr h="55753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Enzyme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5090277"/>
                  </a:ext>
                </a:extLst>
              </a:tr>
              <a:tr h="646726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(wt)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Functional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,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normal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5550827"/>
                  </a:ext>
                </a:extLst>
              </a:tr>
              <a:tr h="13214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*2 - *3 - *4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*5 - *6 - *7 - *8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Loss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of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,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reduced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849943"/>
                  </a:ext>
                </a:extLst>
              </a:tr>
              <a:tr h="9214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Increased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?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8819777"/>
                  </a:ext>
                </a:extLst>
              </a:tr>
            </a:tbl>
          </a:graphicData>
        </a:graphic>
      </p:graphicFrame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7" y="2826820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8" y="3150670"/>
            <a:ext cx="485775" cy="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74" y="4091193"/>
            <a:ext cx="469922" cy="58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6" y="3813156"/>
            <a:ext cx="907481" cy="752134"/>
          </a:xfrm>
          <a:prstGeom prst="rect">
            <a:avLst/>
          </a:prstGeom>
          <a:solidFill>
            <a:srgbClr val="FF3333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26" y="4837614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72" y="4837614"/>
            <a:ext cx="756047" cy="626269"/>
          </a:xfrm>
          <a:prstGeom prst="rect">
            <a:avLst/>
          </a:prstGeom>
          <a:solidFill>
            <a:srgbClr val="66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19" y="5355536"/>
            <a:ext cx="485775" cy="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44" y="5356726"/>
            <a:ext cx="485775" cy="4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C19 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09" y="84830"/>
            <a:ext cx="8360639" cy="927839"/>
          </a:xfrm>
          <a:prstGeom prst="rect">
            <a:avLst/>
          </a:prstGeom>
        </p:spPr>
      </p:pic>
      <p:pic>
        <p:nvPicPr>
          <p:cNvPr id="4" name="Immagine 3" descr="Tabella 2C19 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76" y="2776045"/>
            <a:ext cx="6710072" cy="2155238"/>
          </a:xfrm>
          <a:prstGeom prst="rect">
            <a:avLst/>
          </a:prstGeom>
        </p:spPr>
      </p:pic>
      <p:pic>
        <p:nvPicPr>
          <p:cNvPr id="5" name="Immagine 4" descr="grafico 2C19 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415" y="2197791"/>
            <a:ext cx="2075938" cy="3918614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2887188" y="3040197"/>
            <a:ext cx="518404" cy="194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sp>
        <p:nvSpPr>
          <p:cNvPr id="9" name="Ovale 8"/>
          <p:cNvSpPr/>
          <p:nvPr/>
        </p:nvSpPr>
        <p:spPr>
          <a:xfrm>
            <a:off x="3690029" y="3040197"/>
            <a:ext cx="518404" cy="194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sp>
        <p:nvSpPr>
          <p:cNvPr id="12" name="Rettangolo 11"/>
          <p:cNvSpPr/>
          <p:nvPr/>
        </p:nvSpPr>
        <p:spPr>
          <a:xfrm>
            <a:off x="2857323" y="3364200"/>
            <a:ext cx="163276" cy="12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sp>
        <p:nvSpPr>
          <p:cNvPr id="13" name="Rettangolo 12"/>
          <p:cNvSpPr/>
          <p:nvPr/>
        </p:nvSpPr>
        <p:spPr>
          <a:xfrm>
            <a:off x="3575736" y="3364200"/>
            <a:ext cx="228586" cy="12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sp>
        <p:nvSpPr>
          <p:cNvPr id="14" name="Rettangolo 13"/>
          <p:cNvSpPr/>
          <p:nvPr/>
        </p:nvSpPr>
        <p:spPr>
          <a:xfrm>
            <a:off x="2792013" y="4131233"/>
            <a:ext cx="228586" cy="12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sp>
        <p:nvSpPr>
          <p:cNvPr id="15" name="Rettangolo 14"/>
          <p:cNvSpPr/>
          <p:nvPr/>
        </p:nvSpPr>
        <p:spPr>
          <a:xfrm>
            <a:off x="3592063" y="4131233"/>
            <a:ext cx="228586" cy="12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</p:spTree>
    <p:extLst>
      <p:ext uri="{BB962C8B-B14F-4D97-AF65-F5344CB8AC3E}">
        <p14:creationId xmlns:p14="http://schemas.microsoft.com/office/powerpoint/2010/main" val="16338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D6 e 2C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1" y="1306800"/>
            <a:ext cx="8157447" cy="900000"/>
          </a:xfrm>
          <a:prstGeom prst="rect">
            <a:avLst/>
          </a:prstGeom>
        </p:spPr>
      </p:pic>
      <p:pic>
        <p:nvPicPr>
          <p:cNvPr id="3" name="Immagine 2" descr="Grafico 2d6 2c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29" y="2602800"/>
            <a:ext cx="5810031" cy="3492000"/>
          </a:xfrm>
          <a:prstGeom prst="rect">
            <a:avLst/>
          </a:prstGeom>
        </p:spPr>
      </p:pic>
      <p:pic>
        <p:nvPicPr>
          <p:cNvPr id="4" name="Immagine 3" descr="gr 2d6 2c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571" y="3070800"/>
            <a:ext cx="329142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205"/>
            <a:ext cx="9009583" cy="33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2675" cy="6872638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688013" y="6508750"/>
            <a:ext cx="3455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Crews et al., </a:t>
            </a:r>
            <a:r>
              <a:rPr lang="en-US" altLang="it-IT" sz="1800" dirty="0" err="1"/>
              <a:t>Clin</a:t>
            </a:r>
            <a:r>
              <a:rPr lang="en-US" altLang="it-IT" sz="1800" dirty="0"/>
              <a:t> Pharm </a:t>
            </a:r>
            <a:r>
              <a:rPr lang="en-US" altLang="it-IT" sz="1800" dirty="0" err="1"/>
              <a:t>Ther</a:t>
            </a:r>
            <a:r>
              <a:rPr lang="en-US" altLang="it-IT" sz="18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5419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Weinshilboum</a:t>
            </a:r>
            <a:r>
              <a:rPr lang="it-IT" altLang="it-IT" sz="1800" dirty="0"/>
              <a:t> R. et al., NEJM 348(6), 2006 </a:t>
            </a:r>
          </a:p>
        </p:txBody>
      </p:sp>
      <p:pic>
        <p:nvPicPr>
          <p:cNvPr id="90115" name="Picture 8" descr="Nortriptyline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2540" y="1605185"/>
            <a:ext cx="2533650" cy="2774347"/>
          </a:xfrm>
        </p:spPr>
      </p:pic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535" y="763347"/>
            <a:ext cx="4402465" cy="5746991"/>
          </a:xfrm>
        </p:spPr>
      </p:pic>
      <p:sp>
        <p:nvSpPr>
          <p:cNvPr id="90117" name="TextBox 11"/>
          <p:cNvSpPr txBox="1">
            <a:spLocks noChangeArrowheads="1"/>
          </p:cNvSpPr>
          <p:nvPr/>
        </p:nvSpPr>
        <p:spPr bwMode="auto">
          <a:xfrm>
            <a:off x="0" y="5143500"/>
            <a:ext cx="49949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smtClean="0"/>
              <a:t>Nortriptyline</a:t>
            </a:r>
            <a:endParaRPr lang="en-US" altLang="it-IT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 smtClean="0"/>
              <a:t>Therapeutic indication: DEPRESSION</a:t>
            </a:r>
            <a:endParaRPr lang="en-US" altLang="it-IT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 smtClean="0"/>
              <a:t>Mechanism of action: inhibition of noradrenaline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 smtClean="0"/>
              <a:t>re-uptake</a:t>
            </a:r>
            <a:endParaRPr lang="en-US" altLang="it-IT" sz="1600" dirty="0"/>
          </a:p>
        </p:txBody>
      </p:sp>
      <p:sp>
        <p:nvSpPr>
          <p:cNvPr id="90118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5790"/>
          </a:xfrm>
        </p:spPr>
        <p:txBody>
          <a:bodyPr/>
          <a:lstStyle/>
          <a:p>
            <a:pPr algn="ctr" eaLnBrk="1" hangingPunct="1"/>
            <a:r>
              <a:rPr lang="en-US" altLang="it-IT" sz="3200" b="1" dirty="0" err="1" smtClean="0"/>
              <a:t>Nortriptilin</a:t>
            </a:r>
            <a:r>
              <a:rPr lang="en-US" altLang="it-IT" sz="3200" b="1" dirty="0" smtClean="0"/>
              <a:t> pharmacokinetics and CYP2D6 genotype</a:t>
            </a:r>
          </a:p>
        </p:txBody>
      </p:sp>
    </p:spTree>
    <p:extLst>
      <p:ext uri="{BB962C8B-B14F-4D97-AF65-F5344CB8AC3E}">
        <p14:creationId xmlns:p14="http://schemas.microsoft.com/office/powerpoint/2010/main" val="24458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4762" y="1888614"/>
            <a:ext cx="3512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Amytriptiline</a:t>
            </a:r>
            <a:endParaRPr lang="it-IT" sz="2400" dirty="0" smtClean="0"/>
          </a:p>
          <a:p>
            <a:r>
              <a:rPr lang="it-IT" sz="2400" dirty="0" err="1" smtClean="0"/>
              <a:t>Clomipramine</a:t>
            </a:r>
            <a:endParaRPr lang="it-IT" sz="2400" dirty="0" smtClean="0"/>
          </a:p>
          <a:p>
            <a:r>
              <a:rPr lang="it-IT" sz="2400" dirty="0" err="1" smtClean="0"/>
              <a:t>Doxepin</a:t>
            </a:r>
            <a:endParaRPr lang="it-IT" sz="2400" dirty="0" smtClean="0"/>
          </a:p>
          <a:p>
            <a:r>
              <a:rPr lang="it-IT" sz="2400" dirty="0" err="1" smtClean="0"/>
              <a:t>Imipramine</a:t>
            </a:r>
            <a:endParaRPr lang="it-IT" sz="2400" dirty="0" smtClean="0"/>
          </a:p>
          <a:p>
            <a:r>
              <a:rPr lang="it-IT" sz="2400" dirty="0" err="1" smtClean="0"/>
              <a:t>Trimipramine</a:t>
            </a:r>
            <a:endParaRPr lang="it-IT" sz="2400" dirty="0"/>
          </a:p>
        </p:txBody>
      </p:sp>
      <p:sp>
        <p:nvSpPr>
          <p:cNvPr id="6" name="Parentesi graffa chiusa 5"/>
          <p:cNvSpPr/>
          <p:nvPr/>
        </p:nvSpPr>
        <p:spPr>
          <a:xfrm>
            <a:off x="2242773" y="2074841"/>
            <a:ext cx="535258" cy="15665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7" name="CasellaDiTesto 6"/>
          <p:cNvSpPr txBox="1"/>
          <p:nvPr/>
        </p:nvSpPr>
        <p:spPr>
          <a:xfrm>
            <a:off x="2844938" y="2074841"/>
            <a:ext cx="2152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Demethylated</a:t>
            </a:r>
            <a:r>
              <a:rPr lang="it-IT" sz="2400" dirty="0" smtClean="0"/>
              <a:t> by CYP2C19 to more </a:t>
            </a:r>
            <a:r>
              <a:rPr lang="it-IT" sz="2400" dirty="0" err="1" smtClean="0"/>
              <a:t>active</a:t>
            </a:r>
            <a:r>
              <a:rPr lang="it-IT" sz="2400" dirty="0" smtClean="0"/>
              <a:t> </a:t>
            </a:r>
            <a:r>
              <a:rPr lang="it-IT" sz="2400" dirty="0" err="1" smtClean="0"/>
              <a:t>metabolites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4762" y="4784377"/>
            <a:ext cx="202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Desipramine</a:t>
            </a:r>
            <a:endParaRPr lang="it-IT" sz="2400" dirty="0" smtClean="0"/>
          </a:p>
          <a:p>
            <a:r>
              <a:rPr lang="it-IT" sz="2400" dirty="0" err="1" smtClean="0"/>
              <a:t>Nortryptiline</a:t>
            </a:r>
            <a:endParaRPr lang="it-IT" sz="2400" dirty="0"/>
          </a:p>
        </p:txBody>
      </p:sp>
      <p:sp>
        <p:nvSpPr>
          <p:cNvPr id="9" name="Parentesi graffa chiusa 8"/>
          <p:cNvSpPr/>
          <p:nvPr/>
        </p:nvSpPr>
        <p:spPr>
          <a:xfrm>
            <a:off x="4997123" y="2963165"/>
            <a:ext cx="507381" cy="22367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CasellaDiTesto 9"/>
          <p:cNvSpPr txBox="1"/>
          <p:nvPr/>
        </p:nvSpPr>
        <p:spPr>
          <a:xfrm>
            <a:off x="5905947" y="3481355"/>
            <a:ext cx="272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Hydroxylation</a:t>
            </a:r>
            <a:r>
              <a:rPr lang="it-IT" sz="2400" dirty="0" smtClean="0"/>
              <a:t> by CYP2D6 to </a:t>
            </a:r>
            <a:r>
              <a:rPr lang="it-IT" sz="2400" dirty="0" err="1" smtClean="0"/>
              <a:t>less</a:t>
            </a:r>
            <a:r>
              <a:rPr lang="it-IT" sz="2400" dirty="0" smtClean="0"/>
              <a:t> </a:t>
            </a:r>
            <a:r>
              <a:rPr lang="it-IT" sz="2400" dirty="0" err="1" smtClean="0"/>
              <a:t>active</a:t>
            </a:r>
            <a:r>
              <a:rPr lang="it-IT" sz="2400" dirty="0" smtClean="0"/>
              <a:t> </a:t>
            </a:r>
            <a:r>
              <a:rPr lang="it-IT" sz="2400" dirty="0" err="1" smtClean="0"/>
              <a:t>metabolites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 smtClean="0"/>
              <a:t>Tricylic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antidepressants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biotransformation</a:t>
            </a:r>
            <a:r>
              <a:rPr lang="it-IT" sz="2200" b="1" dirty="0" smtClean="0"/>
              <a:t> of </a:t>
            </a:r>
            <a:r>
              <a:rPr lang="it-IT" sz="2200" b="1" dirty="0" err="1" smtClean="0"/>
              <a:t>pharmacogenomic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relevance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2139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ipramine/Desipramine Pathway, Pharmaco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3375" cy="68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824868" y="6488668"/>
            <a:ext cx="531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/>
              <a:t>https://www.pharmgkb.org/pathway/PA162359940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31727" y="312234"/>
            <a:ext cx="30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Imipramine</a:t>
            </a:r>
            <a:r>
              <a:rPr lang="it-IT" dirty="0" smtClean="0"/>
              <a:t> </a:t>
            </a:r>
            <a:r>
              <a:rPr lang="it-IT" dirty="0" err="1" smtClean="0"/>
              <a:t>biotransformation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93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262" t="35510" r="33228" b="19555"/>
          <a:stretch/>
        </p:blipFill>
        <p:spPr>
          <a:xfrm>
            <a:off x="430239" y="1115122"/>
            <a:ext cx="8428909" cy="45427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3425" y="207412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Demethylation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36595" y="377654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Hydroxylation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84380" y="3785324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Hydroxylation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99532" y="1278673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Amytriptilin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91922" y="1278673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Nortriptilin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2028" y="5078857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10-hydroxy-amytriptilin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918370" y="5078857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10-hydroxy-nortriptilin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373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3" y="400897"/>
            <a:ext cx="8914311" cy="599543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192859" y="6396335"/>
            <a:ext cx="845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/>
              <a:t>Hiemke</a:t>
            </a:r>
            <a:r>
              <a:rPr lang="it-IT" sz="1200" dirty="0"/>
              <a:t>, C. et al. AGNP </a:t>
            </a:r>
            <a:r>
              <a:rPr lang="it-IT" sz="1200" dirty="0" err="1"/>
              <a:t>consensus</a:t>
            </a:r>
            <a:r>
              <a:rPr lang="it-IT" sz="1200" dirty="0"/>
              <a:t> </a:t>
            </a:r>
            <a:r>
              <a:rPr lang="it-IT" sz="1200" dirty="0" err="1"/>
              <a:t>guidelines</a:t>
            </a:r>
            <a:r>
              <a:rPr lang="it-IT" sz="1200" dirty="0"/>
              <a:t> for </a:t>
            </a:r>
            <a:r>
              <a:rPr lang="it-IT" sz="1200" dirty="0" err="1"/>
              <a:t>therapeutic</a:t>
            </a:r>
            <a:r>
              <a:rPr lang="it-IT" sz="1200" dirty="0"/>
              <a:t> </a:t>
            </a:r>
            <a:r>
              <a:rPr lang="it-IT" sz="1200" dirty="0" err="1"/>
              <a:t>drug</a:t>
            </a:r>
            <a:r>
              <a:rPr lang="it-IT" sz="1200" dirty="0"/>
              <a:t> </a:t>
            </a:r>
            <a:r>
              <a:rPr lang="it-IT" sz="1200" dirty="0" err="1"/>
              <a:t>monitoring</a:t>
            </a:r>
            <a:endParaRPr lang="it-IT" sz="1200" dirty="0"/>
          </a:p>
          <a:p>
            <a:r>
              <a:rPr lang="it-IT" sz="1200" dirty="0"/>
              <a:t>in </a:t>
            </a:r>
            <a:r>
              <a:rPr lang="it-IT" sz="1200" dirty="0" err="1"/>
              <a:t>psychiatry</a:t>
            </a:r>
            <a:r>
              <a:rPr lang="it-IT" sz="1200" dirty="0"/>
              <a:t>: update 2011. </a:t>
            </a:r>
            <a:r>
              <a:rPr lang="it-IT" sz="1200" dirty="0" err="1"/>
              <a:t>Pharmacopsychiatry</a:t>
            </a:r>
            <a:r>
              <a:rPr lang="it-IT" sz="1200" dirty="0"/>
              <a:t> 44, 195–235 (2011)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3694" y="125730"/>
            <a:ext cx="8777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Therapeutic</a:t>
            </a:r>
            <a:r>
              <a:rPr lang="it-IT" b="1" dirty="0" smtClean="0"/>
              <a:t> </a:t>
            </a:r>
            <a:r>
              <a:rPr lang="it-IT" b="1" dirty="0" err="1" smtClean="0"/>
              <a:t>ranges</a:t>
            </a:r>
            <a:r>
              <a:rPr lang="it-IT" b="1" dirty="0" smtClean="0"/>
              <a:t> for </a:t>
            </a:r>
            <a:r>
              <a:rPr lang="it-IT" b="1" dirty="0" err="1" smtClean="0"/>
              <a:t>antidepressants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912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838691" y="954058"/>
            <a:ext cx="4550569" cy="3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91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lnSpc>
                <a:spcPct val="98000"/>
              </a:lnSpc>
              <a:spcBef>
                <a:spcPts val="900"/>
              </a:spcBef>
              <a:spcAft>
                <a:spcPts val="750"/>
              </a:spcAft>
            </a:pPr>
            <a:r>
              <a:rPr lang="it-IT" altLang="it-IT" sz="2100" b="1" dirty="0">
                <a:latin typeface="Calibri" panose="020F0502020204030204" pitchFamily="34" charset="0"/>
              </a:rPr>
              <a:t>CYP2C19</a:t>
            </a:r>
            <a:r>
              <a:rPr lang="it-IT" altLang="it-IT" sz="2100" b="1" dirty="0">
                <a:latin typeface="Calibri" panose="020F0502020204030204" pitchFamily="34" charset="0"/>
              </a:rPr>
              <a:t>: </a:t>
            </a:r>
            <a:r>
              <a:rPr lang="it-IT" altLang="it-IT" sz="2100" b="1" dirty="0" err="1" smtClean="0">
                <a:latin typeface="Calibri" panose="020F0502020204030204" pitchFamily="34" charset="0"/>
              </a:rPr>
              <a:t>alleles</a:t>
            </a:r>
            <a:r>
              <a:rPr lang="it-IT" altLang="it-IT" sz="2100" b="1" dirty="0" smtClean="0">
                <a:latin typeface="Calibri" panose="020F0502020204030204" pitchFamily="34" charset="0"/>
              </a:rPr>
              <a:t> and </a:t>
            </a:r>
            <a:r>
              <a:rPr lang="it-IT" altLang="it-IT" sz="2100" b="1" dirty="0" err="1" smtClean="0">
                <a:latin typeface="Calibri" panose="020F0502020204030204" pitchFamily="34" charset="0"/>
              </a:rPr>
              <a:t>frequency</a:t>
            </a:r>
            <a:endParaRPr lang="it-IT" altLang="it-IT" sz="21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09" y="2334358"/>
            <a:ext cx="2993591" cy="157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74023"/>
              </p:ext>
            </p:extLst>
          </p:nvPr>
        </p:nvGraphicFramePr>
        <p:xfrm>
          <a:off x="667345" y="1745182"/>
          <a:ext cx="5455444" cy="3269339"/>
        </p:xfrm>
        <a:graphic>
          <a:graphicData uri="http://schemas.openxmlformats.org/drawingml/2006/table">
            <a:tbl>
              <a:tblPr/>
              <a:tblGrid>
                <a:gridCol w="763502">
                  <a:extLst>
                    <a:ext uri="{9D8B030D-6E8A-4147-A177-3AD203B41FA5}">
                      <a16:colId xmlns:a16="http://schemas.microsoft.com/office/drawing/2014/main" xmlns="" val="488296020"/>
                    </a:ext>
                  </a:extLst>
                </a:gridCol>
                <a:gridCol w="2042669">
                  <a:extLst>
                    <a:ext uri="{9D8B030D-6E8A-4147-A177-3AD203B41FA5}">
                      <a16:colId xmlns:a16="http://schemas.microsoft.com/office/drawing/2014/main" xmlns="" val="2069015068"/>
                    </a:ext>
                  </a:extLst>
                </a:gridCol>
                <a:gridCol w="2649273">
                  <a:extLst>
                    <a:ext uri="{9D8B030D-6E8A-4147-A177-3AD203B41FA5}">
                      <a16:colId xmlns:a16="http://schemas.microsoft.com/office/drawing/2014/main" xmlns="" val="2760470932"/>
                    </a:ext>
                  </a:extLst>
                </a:gridCol>
              </a:tblGrid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SNP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Functional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effect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222589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wt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Nessuna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Normal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activity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94390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1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681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Splice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variant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670582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*3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636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W212X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96232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*4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→G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M1V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35942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1297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→T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R433W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060531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*6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G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395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R123Q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1254039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+2T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819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→A 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intronic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Splice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variant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280538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*8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T</a:t>
                      </a:r>
                      <a:r>
                        <a:rPr kumimoji="0" lang="it-IT" altLang="it-IT" sz="1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358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→C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(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coding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W120R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7823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</a:t>
                      </a:r>
                      <a:r>
                        <a:rPr kumimoji="0" lang="it-IT" altLang="it-IT" sz="1400" b="1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-806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→T (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promoter)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Increased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expression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108773"/>
                  </a:ext>
                </a:extLst>
              </a:tr>
            </a:tbl>
          </a:graphicData>
        </a:graphic>
      </p:graphicFrame>
      <p:sp>
        <p:nvSpPr>
          <p:cNvPr id="5" name="Freeform 107"/>
          <p:cNvSpPr>
            <a:spLocks/>
          </p:cNvSpPr>
          <p:nvPr/>
        </p:nvSpPr>
        <p:spPr bwMode="auto">
          <a:xfrm>
            <a:off x="299536" y="2658574"/>
            <a:ext cx="267890" cy="1191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6" name="Freeform 108"/>
          <p:cNvSpPr>
            <a:spLocks/>
          </p:cNvSpPr>
          <p:nvPr/>
        </p:nvSpPr>
        <p:spPr bwMode="auto">
          <a:xfrm>
            <a:off x="297795" y="4857109"/>
            <a:ext cx="267891" cy="1190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7" name="Freeform 109"/>
          <p:cNvSpPr>
            <a:spLocks/>
          </p:cNvSpPr>
          <p:nvPr/>
        </p:nvSpPr>
        <p:spPr bwMode="auto">
          <a:xfrm>
            <a:off x="294910" y="2970610"/>
            <a:ext cx="267890" cy="1190"/>
          </a:xfrm>
          <a:custGeom>
            <a:avLst/>
            <a:gdLst>
              <a:gd name="T0" fmla="*/ 0 w 993"/>
              <a:gd name="T1" fmla="*/ 0 h 1"/>
              <a:gd name="T2" fmla="*/ 992 w 99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3" h="1">
                <a:moveTo>
                  <a:pt x="0" y="0"/>
                </a:moveTo>
                <a:lnTo>
                  <a:pt x="992" y="0"/>
                </a:lnTo>
              </a:path>
            </a:pathLst>
          </a:custGeom>
          <a:noFill/>
          <a:ln w="9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26650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3" y="1064242"/>
            <a:ext cx="2892029" cy="15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78527"/>
              </p:ext>
            </p:extLst>
          </p:nvPr>
        </p:nvGraphicFramePr>
        <p:xfrm>
          <a:off x="791308" y="2597942"/>
          <a:ext cx="4352192" cy="3271570"/>
        </p:xfrm>
        <a:graphic>
          <a:graphicData uri="http://schemas.openxmlformats.org/drawingml/2006/table">
            <a:tbl>
              <a:tblPr/>
              <a:tblGrid>
                <a:gridCol w="925667">
                  <a:extLst>
                    <a:ext uri="{9D8B030D-6E8A-4147-A177-3AD203B41FA5}">
                      <a16:colId xmlns:a16="http://schemas.microsoft.com/office/drawing/2014/main" xmlns="" val="2517969849"/>
                    </a:ext>
                  </a:extLst>
                </a:gridCol>
                <a:gridCol w="3426525">
                  <a:extLst>
                    <a:ext uri="{9D8B030D-6E8A-4147-A177-3AD203B41FA5}">
                      <a16:colId xmlns:a16="http://schemas.microsoft.com/office/drawing/2014/main" xmlns="" val="3150575226"/>
                    </a:ext>
                  </a:extLst>
                </a:gridCol>
              </a:tblGrid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Allele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frequency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9109617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 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wt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921553"/>
                  </a:ext>
                </a:extLst>
              </a:tr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*2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~15%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Caucasians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and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Africans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;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~30%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Asians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602051"/>
                  </a:ext>
                </a:extLst>
              </a:tr>
              <a:tr h="46555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*3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&lt;1% in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Caucasians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 and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Africans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; 2-9% in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Asians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roid Sans Fallback" charset="0"/>
                      </a:endParaRP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6265920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*4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251240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*5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1364165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*6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832987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58441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*8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&lt; 1%</a:t>
                      </a:r>
                    </a:p>
                  </a:txBody>
                  <a:tcPr marL="67500" marR="67500" marT="64219" marB="351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879812"/>
                  </a:ext>
                </a:extLst>
              </a:tr>
              <a:tr h="282437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*17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~3-21%</a:t>
                      </a:r>
                    </a:p>
                  </a:txBody>
                  <a:tcPr marL="67500" marR="67500" marT="64219" marB="351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597660"/>
                  </a:ext>
                </a:extLst>
              </a:tr>
            </a:tbl>
          </a:graphicData>
        </a:graphic>
      </p:graphicFrame>
      <p:graphicFrame>
        <p:nvGraphicFramePr>
          <p:cNvPr id="5" name="Object 76"/>
          <p:cNvGraphicFramePr>
            <a:graphicFrameLocks noChangeAspect="1"/>
          </p:cNvGraphicFramePr>
          <p:nvPr>
            <p:extLst/>
          </p:nvPr>
        </p:nvGraphicFramePr>
        <p:xfrm>
          <a:off x="5717793" y="943898"/>
          <a:ext cx="2214563" cy="162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4" imgW="2952360" imgH="2160360" progId="">
                  <p:embed/>
                </p:oleObj>
              </mc:Choice>
              <mc:Fallback>
                <p:oleObj r:id="rId4" imgW="2952360" imgH="21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793" y="943898"/>
                        <a:ext cx="2214563" cy="16204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7"/>
          <p:cNvGraphicFramePr>
            <a:graphicFrameLocks noChangeAspect="1"/>
          </p:cNvGraphicFramePr>
          <p:nvPr>
            <p:extLst/>
          </p:nvPr>
        </p:nvGraphicFramePr>
        <p:xfrm>
          <a:off x="5717793" y="4168111"/>
          <a:ext cx="2214563" cy="162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6" imgW="2952360" imgH="2160360" progId="">
                  <p:embed/>
                </p:oleObj>
              </mc:Choice>
              <mc:Fallback>
                <p:oleObj r:id="rId6" imgW="2952360" imgH="21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793" y="4168111"/>
                        <a:ext cx="2214563" cy="16204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8"/>
          <p:cNvGraphicFramePr>
            <a:graphicFrameLocks noChangeAspect="1"/>
          </p:cNvGraphicFramePr>
          <p:nvPr>
            <p:extLst/>
          </p:nvPr>
        </p:nvGraphicFramePr>
        <p:xfrm>
          <a:off x="5717793" y="2556004"/>
          <a:ext cx="2214563" cy="162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8" imgW="2952360" imgH="2160360" progId="">
                  <p:embed/>
                </p:oleObj>
              </mc:Choice>
              <mc:Fallback>
                <p:oleObj r:id="rId8" imgW="2952360" imgH="216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793" y="2556004"/>
                        <a:ext cx="2214563" cy="162044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7" y="3729960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49" y="5356354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8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7" y="2179767"/>
            <a:ext cx="492919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22380" y="937827"/>
            <a:ext cx="24421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Caucasians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03560" y="2508080"/>
            <a:ext cx="132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Asians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60707" y="4100245"/>
            <a:ext cx="132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Africans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89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789</Words>
  <Application>Microsoft Office PowerPoint</Application>
  <PresentationFormat>Presentazione su schermo (4:3)</PresentationFormat>
  <Paragraphs>143</Paragraphs>
  <Slides>13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Droid Sans Fallback</vt:lpstr>
      <vt:lpstr>Tema di Office</vt:lpstr>
      <vt:lpstr>CYP2D6 genotyping and enzymatic activity</vt:lpstr>
      <vt:lpstr>Presentazione standard di PowerPoint</vt:lpstr>
      <vt:lpstr>Nortriptilin pharmacokinetics and CYP2D6 genotype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CYP2D6 genotyping and enzymatic activity</dc:title>
  <dc:creator>Gabriele Stocco</dc:creator>
  <cp:lastModifiedBy>Gabriele Stocco</cp:lastModifiedBy>
  <cp:revision>12</cp:revision>
  <dcterms:created xsi:type="dcterms:W3CDTF">2017-04-11T16:14:04Z</dcterms:created>
  <dcterms:modified xsi:type="dcterms:W3CDTF">2017-04-12T08:59:28Z</dcterms:modified>
</cp:coreProperties>
</file>