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00" r:id="rId2"/>
    <p:sldId id="401" r:id="rId3"/>
    <p:sldId id="402" r:id="rId4"/>
    <p:sldId id="403" r:id="rId5"/>
    <p:sldId id="404" r:id="rId6"/>
    <p:sldId id="405" r:id="rId7"/>
    <p:sldId id="406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25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5" autoAdjust="0"/>
  </p:normalViewPr>
  <p:slideViewPr>
    <p:cSldViewPr>
      <p:cViewPr varScale="1">
        <p:scale>
          <a:sx n="65" d="100"/>
          <a:sy n="65" d="100"/>
        </p:scale>
        <p:origin x="131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74CE3C-2D70-4299-B6EA-CDBFDDEEDF5F}" type="datetimeFigureOut">
              <a:rPr lang="it-IT"/>
              <a:pPr>
                <a:defRPr/>
              </a:pPr>
              <a:t>07/04/2017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FB9F16-2572-44C3-A6E5-619C52EEF6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2440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BF4297-C525-49B1-887F-390B6FBF12F6}" type="slidenum">
              <a:rPr lang="en-US" altLang="it-IT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it-IT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004571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5DD6-6866-4143-8335-17D6949D2B4C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32A0-C392-4EC3-A0C7-3A44B534CF6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8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55D0F-C502-48A0-AB96-BCE30DDC619A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93C33-DD14-4CB4-AF5A-65E63409184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8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EE8E-65B6-4921-A06D-0D19B942ED60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131C1-0EBE-40D5-B1E5-67380A3BDB0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39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49153-CC14-42C1-A93E-581EC8CEB3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95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AC89C-E401-4593-A30B-1B7576254521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02960-1244-4147-AB86-7150E00F036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1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AB81-A800-4FA0-9EEC-EBB58A876ABD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CDAB-68D3-41B8-9227-A5AB6D21807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7ED17-3563-45E7-B5E2-0C4CBE2139EE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BB8F-6D80-4E96-A31F-51BF219A97D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1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5DB1-9927-451F-9C40-26F5C8E70BE7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F55B7-7FBC-4420-80F5-D8CAA756280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E786-7878-46E9-8848-DF3A48D00060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56933-1F06-41DB-B12B-3B7DB5CD6B1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5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53BE-4671-483A-AB70-C0E60C83120E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219C-CA65-4964-B2DD-20EAE5B5869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C217F-91BE-47E2-99D2-9DD46B0B7AB1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BC3C-AD58-4334-9940-F751B9352B5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7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65E54-551B-4747-A58B-CC2FCE916E99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1CFD-1FA0-4008-A457-8E555CFC0E4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5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B13DFC-C44D-4A61-B25C-D7ED8873E036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71F5F9-E8D1-464D-ABAB-842382A29D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%22Shendure%20J%22%5bAuthor%5d&amp;itool=EntrezSystem2.PEntrez.Pubmed.Pubmed_ResultsPanel.Pubmed_RVAbstract" TargetMode="External"/><Relationship Id="rId2" Type="http://schemas.openxmlformats.org/officeDocument/2006/relationships/hyperlink" Target="http://www.ncbi.nlm.nih.gov/pubmed?term=%22Nickerson%20DA%22%5bAuthor%5d&amp;itool=EntrezSystem2.PEntrez.Pubmed.Pubmed_ResultsPanel.Pubmed_RVAbstrac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pubmed?term=%22Conrad%20DF%22%5bAuthor%5d&amp;itool=EntrezSystem2.PEntrez.Pubmed.Pubmed_ResultsPanel.Pubmed_RVAbstract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905000"/>
            <a:ext cx="7515225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 b="1" dirty="0" err="1" smtClean="0"/>
              <a:t>Pharmacogenetic</a:t>
            </a:r>
            <a:r>
              <a:rPr lang="it-IT" altLang="it-IT" sz="3600" b="1" dirty="0" smtClean="0"/>
              <a:t> </a:t>
            </a:r>
            <a:r>
              <a:rPr lang="it-IT" altLang="it-IT" sz="3600" b="1" dirty="0" err="1" smtClean="0"/>
              <a:t>effects</a:t>
            </a:r>
            <a:r>
              <a:rPr lang="it-IT" altLang="it-IT" sz="3600" b="1" dirty="0" smtClean="0"/>
              <a:t> on </a:t>
            </a:r>
            <a:r>
              <a:rPr lang="it-IT" altLang="it-IT" sz="3600" b="1" dirty="0" err="1" smtClean="0"/>
              <a:t>pharmacokinetics</a:t>
            </a:r>
            <a:r>
              <a:rPr lang="it-IT" altLang="it-IT" sz="3600" b="1" dirty="0" smtClean="0"/>
              <a:t> and </a:t>
            </a:r>
            <a:r>
              <a:rPr lang="it-IT" altLang="it-IT" sz="3600" b="1" dirty="0" err="1" smtClean="0"/>
              <a:t>pharmacodynamics</a:t>
            </a:r>
            <a:endParaRPr lang="it-IT" altLang="it-IT" sz="3600" b="1" dirty="0" smtClean="0"/>
          </a:p>
        </p:txBody>
      </p:sp>
      <p:sp>
        <p:nvSpPr>
          <p:cNvPr id="16388" name="CasellaDiTesto 4"/>
          <p:cNvSpPr txBox="1">
            <a:spLocks noChangeArrowheads="1"/>
          </p:cNvSpPr>
          <p:nvPr/>
        </p:nvSpPr>
        <p:spPr bwMode="auto">
          <a:xfrm>
            <a:off x="5486400" y="647700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Evans &amp; McLeod, NEJM 2003</a:t>
            </a:r>
          </a:p>
        </p:txBody>
      </p:sp>
      <p:sp>
        <p:nvSpPr>
          <p:cNvPr id="6" name="Rettangolo 5"/>
          <p:cNvSpPr/>
          <p:nvPr/>
        </p:nvSpPr>
        <p:spPr>
          <a:xfrm>
            <a:off x="457200" y="3962400"/>
            <a:ext cx="80772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776413"/>
            <a:ext cx="81026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15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935038" y="333375"/>
            <a:ext cx="727233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>
                <a:solidFill>
                  <a:schemeClr val="bg1"/>
                </a:solidFill>
                <a:latin typeface="Arial" panose="020B0604020202020204" pitchFamily="34" charset="0"/>
              </a:rPr>
              <a:t>Codice genetico</a:t>
            </a:r>
          </a:p>
        </p:txBody>
      </p:sp>
      <p:sp>
        <p:nvSpPr>
          <p:cNvPr id="614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600" b="1" smtClean="0"/>
              <a:t>Codice</a:t>
            </a:r>
            <a:r>
              <a:rPr lang="en-US" altLang="it-IT" sz="4000" b="1" smtClean="0"/>
              <a:t> genetico</a:t>
            </a:r>
          </a:p>
        </p:txBody>
      </p:sp>
      <p:pic>
        <p:nvPicPr>
          <p:cNvPr id="61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1600200"/>
            <a:ext cx="5303837" cy="4524375"/>
          </a:xfrm>
          <a:noFill/>
        </p:spPr>
      </p:pic>
    </p:spTree>
    <p:extLst>
      <p:ext uri="{BB962C8B-B14F-4D97-AF65-F5344CB8AC3E}">
        <p14:creationId xmlns:p14="http://schemas.microsoft.com/office/powerpoint/2010/main" val="32921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6"/>
          <p:cNvSpPr txBox="1">
            <a:spLocks noChangeArrowheads="1"/>
          </p:cNvSpPr>
          <p:nvPr/>
        </p:nvSpPr>
        <p:spPr bwMode="auto">
          <a:xfrm>
            <a:off x="4929188" y="6500813"/>
            <a:ext cx="421481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latin typeface="Arial" panose="020B0604020202020204" pitchFamily="34" charset="0"/>
              </a:rPr>
              <a:t>Goodman and Gilman, 2011</a:t>
            </a:r>
          </a:p>
        </p:txBody>
      </p:sp>
      <p:pic>
        <p:nvPicPr>
          <p:cNvPr id="8195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835275"/>
            <a:ext cx="8229600" cy="2055813"/>
          </a:xfrm>
        </p:spPr>
      </p:pic>
      <p:sp>
        <p:nvSpPr>
          <p:cNvPr id="7" name="TextBox 4"/>
          <p:cNvSpPr txBox="1">
            <a:spLocks noGrp="1" noChangeArrowheads="1"/>
          </p:cNvSpPr>
          <p:nvPr>
            <p:ph type="title"/>
          </p:nvPr>
        </p:nvSpPr>
        <p:spPr>
          <a:xfrm>
            <a:off x="457200" y="522288"/>
            <a:ext cx="8229600" cy="647700"/>
          </a:xfrm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3600" b="1" dirty="0" err="1">
                <a:latin typeface="+mj-lt"/>
              </a:rPr>
              <a:t>Nomenclatura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delle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regioni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genomiche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86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3886200" y="2438400"/>
            <a:ext cx="52578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it-IT" sz="2000">
                <a:solidFill>
                  <a:schemeClr val="bg1"/>
                </a:solidFill>
                <a:latin typeface="Comic Sans MS" panose="030F0702030302020204" pitchFamily="66" charset="0"/>
              </a:rPr>
              <a:t>	</a:t>
            </a:r>
            <a:endParaRPr lang="en-US" altLang="it-IT" sz="2000" b="1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None/>
            </a:pPr>
            <a:endParaRPr lang="en-US" altLang="it-IT" sz="2000" b="1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None/>
            </a:pPr>
            <a:endParaRPr lang="en-US" altLang="it-IT" sz="20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714750" y="5964238"/>
            <a:ext cx="5429250" cy="893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400" b="1"/>
              <a:t>Chakravarti et al </a:t>
            </a:r>
            <a:r>
              <a:rPr lang="en-US" altLang="it-IT" sz="1400" b="1" i="1"/>
              <a:t>Nature</a:t>
            </a:r>
            <a:r>
              <a:rPr lang="en-US" altLang="it-IT" sz="1400" b="1"/>
              <a:t> 409, 822 – 823, 2001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400" b="1"/>
              <a:t>The International HapMap Consortium </a:t>
            </a:r>
            <a:r>
              <a:rPr lang="en-US" altLang="it-IT" sz="1400" b="1" i="1"/>
              <a:t>Nature </a:t>
            </a:r>
            <a:r>
              <a:rPr lang="en-US" altLang="it-IT" sz="1400" b="1"/>
              <a:t>449, 851-861. 2007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400" b="1"/>
              <a:t>The International HapMap Consortium </a:t>
            </a:r>
            <a:r>
              <a:rPr lang="en-US" altLang="it-IT" sz="1400" b="1" i="1"/>
              <a:t>Nature</a:t>
            </a:r>
            <a:r>
              <a:rPr lang="en-US" altLang="it-IT" sz="1400" b="1"/>
              <a:t> 437, 1299-1320. 2005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400" b="1"/>
              <a:t>Conrad et al Nature 2009</a:t>
            </a:r>
            <a:endParaRPr lang="en-US" altLang="it-IT" sz="1400" b="1">
              <a:latin typeface="Comic Sans MS" panose="030F0702030302020204" pitchFamily="66" charset="0"/>
            </a:endParaRPr>
          </a:p>
        </p:txBody>
      </p:sp>
      <p:sp>
        <p:nvSpPr>
          <p:cNvPr id="922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600" b="1" dirty="0" smtClean="0"/>
              <a:t>How different is the genome (DNA) between individuals?</a:t>
            </a:r>
          </a:p>
        </p:txBody>
      </p:sp>
      <p:sp>
        <p:nvSpPr>
          <p:cNvPr id="9221" name="Content Placeholder 8"/>
          <p:cNvSpPr>
            <a:spLocks noGrp="1"/>
          </p:cNvSpPr>
          <p:nvPr>
            <p:ph sz="half" idx="2"/>
          </p:nvPr>
        </p:nvSpPr>
        <p:spPr>
          <a:xfrm>
            <a:off x="3581400" y="1622425"/>
            <a:ext cx="5334000" cy="4525963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r>
              <a:rPr lang="en-US" altLang="it-IT" dirty="0" smtClean="0"/>
              <a:t>~ 1 nucleotide every 150-1000 nucleotides</a:t>
            </a:r>
          </a:p>
          <a:p>
            <a:pPr algn="just">
              <a:buFont typeface="Arial" panose="020B0604020202020204" pitchFamily="34" charset="0"/>
              <a:buNone/>
            </a:pPr>
            <a:endParaRPr lang="en-US" altLang="it-IT" dirty="0" smtClean="0"/>
          </a:p>
          <a:p>
            <a:pPr algn="just">
              <a:buFont typeface="Arial" panose="020B0604020202020204" pitchFamily="34" charset="0"/>
              <a:buNone/>
            </a:pPr>
            <a:r>
              <a:rPr lang="en-US" altLang="it-IT" dirty="0" smtClean="0"/>
              <a:t>For a total of: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n-US" altLang="it-IT" dirty="0" smtClean="0"/>
              <a:t>~ 60 million small elements of </a:t>
            </a:r>
            <a:r>
              <a:rPr lang="en-US" altLang="it-IT" dirty="0" err="1" smtClean="0"/>
              <a:t>varitiation</a:t>
            </a:r>
            <a:endParaRPr lang="en-US" altLang="it-IT" dirty="0" smtClean="0"/>
          </a:p>
          <a:p>
            <a:pPr algn="just">
              <a:buFont typeface="Arial" panose="020B0604020202020204" pitchFamily="34" charset="0"/>
              <a:buNone/>
            </a:pPr>
            <a:r>
              <a:rPr lang="en-US" altLang="it-IT" dirty="0" smtClean="0"/>
              <a:t>~ 17 million SNPs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n-US" altLang="it-IT" dirty="0" smtClean="0"/>
              <a:t>~ 8000 copy number variations</a:t>
            </a:r>
          </a:p>
        </p:txBody>
      </p:sp>
      <p:pic>
        <p:nvPicPr>
          <p:cNvPr id="9222" name="Picture 2" descr="chakravart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5" b="1579"/>
          <a:stretch>
            <a:fillRect/>
          </a:stretch>
        </p:blipFill>
        <p:spPr>
          <a:xfrm>
            <a:off x="230188" y="1600200"/>
            <a:ext cx="3027362" cy="5199063"/>
          </a:xfrm>
          <a:noFill/>
        </p:spPr>
      </p:pic>
    </p:spTree>
    <p:extLst>
      <p:ext uri="{BB962C8B-B14F-4D97-AF65-F5344CB8AC3E}">
        <p14:creationId xmlns:p14="http://schemas.microsoft.com/office/powerpoint/2010/main" val="26940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 dirty="0" smtClean="0"/>
              <a:t>How many genes contain variations in each individual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it-IT" dirty="0" smtClean="0"/>
              <a:t>DNA genomic studies by exome sequencing and copy number variation interrogation show: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it-IT" dirty="0" smtClean="0"/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en-US" altLang="it-IT" dirty="0" smtClean="0"/>
              <a:t> 46 </a:t>
            </a:r>
            <a:r>
              <a:rPr lang="en-US" altLang="it-IT" dirty="0"/>
              <a:t>non-sense coding SNPs/person</a:t>
            </a:r>
            <a:endParaRPr lang="en-US" altLang="it-IT" dirty="0" smtClean="0"/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en-US" altLang="it-IT" dirty="0" smtClean="0"/>
              <a:t> 52 frameshift </a:t>
            </a:r>
            <a:r>
              <a:rPr lang="en-US" altLang="it-IT" dirty="0" err="1" smtClean="0"/>
              <a:t>indel</a:t>
            </a:r>
            <a:r>
              <a:rPr lang="en-US" altLang="it-IT" dirty="0" smtClean="0"/>
              <a:t>/person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en-US" altLang="it-IT" dirty="0" smtClean="0"/>
              <a:t> 274 </a:t>
            </a:r>
            <a:r>
              <a:rPr lang="en-US" altLang="it-IT" dirty="0" err="1" smtClean="0"/>
              <a:t>geni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alterati</a:t>
            </a:r>
            <a:r>
              <a:rPr lang="en-US" altLang="it-IT" dirty="0" smtClean="0"/>
              <a:t> by CNV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it-IT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it-IT" dirty="0" smtClean="0"/>
              <a:t>Therefore  ~372 genes/person have substantial defects</a:t>
            </a:r>
          </a:p>
          <a:p>
            <a:pPr>
              <a:buFont typeface="Arial" panose="020B0604020202020204" pitchFamily="34" charset="0"/>
              <a:buNone/>
            </a:pPr>
            <a:endParaRPr lang="en-US" altLang="it-IT" dirty="0" smtClean="0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429000" y="6307138"/>
            <a:ext cx="5715000" cy="550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600">
                <a:latin typeface="Arial" panose="020B0604020202020204" pitchFamily="34" charset="0"/>
              </a:rPr>
              <a:t>Nature. 2009; 461:272-6.</a:t>
            </a:r>
            <a:r>
              <a:rPr lang="en-US" altLang="it-IT" sz="1600" b="1">
                <a:latin typeface="Arial" panose="020B0604020202020204" pitchFamily="34" charset="0"/>
              </a:rPr>
              <a:t> Ng </a:t>
            </a:r>
            <a:r>
              <a:rPr lang="en-US" altLang="it-IT" sz="1600" b="1">
                <a:latin typeface="Arial" panose="020B0604020202020204" pitchFamily="34" charset="0"/>
                <a:hlinkClick r:id="rId2"/>
              </a:rPr>
              <a:t>….</a:t>
            </a:r>
            <a:r>
              <a:rPr lang="en-US" altLang="it-IT" sz="1600">
                <a:latin typeface="Arial" panose="020B0604020202020204" pitchFamily="34" charset="0"/>
                <a:hlinkClick r:id="rId2"/>
              </a:rPr>
              <a:t>Nickerson DA</a:t>
            </a:r>
            <a:r>
              <a:rPr lang="en-US" altLang="it-IT" sz="1600">
                <a:latin typeface="Arial" panose="020B0604020202020204" pitchFamily="34" charset="0"/>
              </a:rPr>
              <a:t>, </a:t>
            </a:r>
            <a:r>
              <a:rPr lang="en-US" altLang="it-IT" sz="1600">
                <a:latin typeface="Arial" panose="020B0604020202020204" pitchFamily="34" charset="0"/>
                <a:hlinkClick r:id="rId3"/>
              </a:rPr>
              <a:t>Shendure J</a:t>
            </a:r>
            <a:r>
              <a:rPr lang="en-US" altLang="it-IT" sz="1600">
                <a:latin typeface="Arial" panose="020B0604020202020204" pitchFamily="34" charset="0"/>
              </a:rPr>
              <a:t>.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600">
                <a:latin typeface="Arial" panose="020B0604020202020204" pitchFamily="34" charset="0"/>
              </a:rPr>
              <a:t>Nature. 2009. WTCC CNV  </a:t>
            </a:r>
            <a:r>
              <a:rPr lang="en-US" altLang="it-IT" sz="1600">
                <a:latin typeface="Arial" panose="020B0604020202020204" pitchFamily="34" charset="0"/>
                <a:hlinkClick r:id="rId4"/>
              </a:rPr>
              <a:t>Conrad DF</a:t>
            </a:r>
            <a:r>
              <a:rPr lang="en-US" altLang="it-IT" sz="1600">
                <a:latin typeface="Arial" panose="020B0604020202020204" pitchFamily="34" charset="0"/>
              </a:rPr>
              <a:t> et al</a:t>
            </a:r>
            <a:endParaRPr lang="en-US" altLang="it-IT" sz="16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61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3600" b="1" smtClean="0"/>
              <a:t>What is the importance of inherited genomic variability?</a:t>
            </a:r>
          </a:p>
        </p:txBody>
      </p:sp>
      <p:sp>
        <p:nvSpPr>
          <p:cNvPr id="11267" name="Content Placeholder 3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525963"/>
          </a:xfrm>
        </p:spPr>
        <p:txBody>
          <a:bodyPr/>
          <a:lstStyle/>
          <a:p>
            <a:pPr algn="just" eaLnBrk="1" hangingPunct="1"/>
            <a:r>
              <a:rPr lang="en-US" altLang="it-IT" smtClean="0"/>
              <a:t>Common vs rare variants—still unclear if variability is so diverse that it’s not tenable to discover or utilize</a:t>
            </a:r>
          </a:p>
          <a:p>
            <a:pPr algn="just" eaLnBrk="1" hangingPunct="1"/>
            <a:r>
              <a:rPr lang="en-US" altLang="it-IT" smtClean="0"/>
              <a:t>What proportion of variability in clinical phenotypes (e.g. cancer risk, response to medications) is inherited?</a:t>
            </a:r>
          </a:p>
        </p:txBody>
      </p:sp>
    </p:spTree>
    <p:extLst>
      <p:ext uri="{BB962C8B-B14F-4D97-AF65-F5344CB8AC3E}">
        <p14:creationId xmlns:p14="http://schemas.microsoft.com/office/powerpoint/2010/main" val="9458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 altLang="it-IT" b="1" smtClean="0"/>
              <a:t>Common variants vs Rare variants</a:t>
            </a:r>
            <a:endParaRPr lang="en-US" altLang="it-IT" b="1" smtClean="0"/>
          </a:p>
        </p:txBody>
      </p:sp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21333" r="4953" b="5333"/>
          <a:stretch>
            <a:fillRect/>
          </a:stretch>
        </p:blipFill>
        <p:spPr>
          <a:xfrm>
            <a:off x="146050" y="1295400"/>
            <a:ext cx="8851900" cy="5410200"/>
          </a:xfrm>
        </p:spPr>
      </p:pic>
    </p:spTree>
    <p:extLst>
      <p:ext uri="{BB962C8B-B14F-4D97-AF65-F5344CB8AC3E}">
        <p14:creationId xmlns:p14="http://schemas.microsoft.com/office/powerpoint/2010/main" val="252583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cience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700213"/>
            <a:ext cx="4824413" cy="45196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867400" y="6494530"/>
            <a:ext cx="34676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1800" dirty="0" err="1" smtClean="0">
                <a:latin typeface="Arial" panose="020B0604020202020204" pitchFamily="34" charset="0"/>
              </a:rPr>
              <a:t>Relling</a:t>
            </a:r>
            <a:r>
              <a:rPr lang="it-IT" altLang="it-IT" sz="1800" dirty="0" smtClean="0">
                <a:latin typeface="Arial" panose="020B0604020202020204" pitchFamily="34" charset="0"/>
              </a:rPr>
              <a:t> &amp; Evans, </a:t>
            </a:r>
            <a:r>
              <a:rPr lang="it-IT" altLang="it-IT" sz="1800" i="1" dirty="0" smtClean="0">
                <a:latin typeface="Arial" panose="020B0604020202020204" pitchFamily="34" charset="0"/>
              </a:rPr>
              <a:t>Science</a:t>
            </a:r>
            <a:r>
              <a:rPr lang="it-IT" altLang="it-IT" sz="1800" dirty="0" smtClean="0">
                <a:latin typeface="Arial" panose="020B0604020202020204" pitchFamily="34" charset="0"/>
              </a:rPr>
              <a:t> 1999</a:t>
            </a:r>
            <a:endParaRPr lang="it-IT" altLang="it-IT" sz="1800" dirty="0">
              <a:latin typeface="Arial" panose="020B0604020202020204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it-IT" sz="2800" b="1" dirty="0" err="1" smtClean="0">
                <a:latin typeface="+mj-lt"/>
              </a:rPr>
              <a:t>Genetic</a:t>
            </a:r>
            <a:r>
              <a:rPr lang="it-IT" sz="2800" b="1" dirty="0" smtClean="0">
                <a:latin typeface="+mj-lt"/>
              </a:rPr>
              <a:t> </a:t>
            </a:r>
            <a:r>
              <a:rPr lang="it-IT" sz="2800" b="1" dirty="0" err="1" smtClean="0">
                <a:latin typeface="+mj-lt"/>
              </a:rPr>
              <a:t>polymorphisms</a:t>
            </a:r>
            <a:r>
              <a:rPr lang="it-IT" sz="2800" b="1" dirty="0" smtClean="0">
                <a:latin typeface="+mj-lt"/>
              </a:rPr>
              <a:t> of </a:t>
            </a:r>
            <a:r>
              <a:rPr lang="it-IT" sz="2800" b="1" dirty="0" err="1" smtClean="0">
                <a:latin typeface="+mj-lt"/>
              </a:rPr>
              <a:t>enzymes</a:t>
            </a:r>
            <a:r>
              <a:rPr lang="it-IT" sz="2800" b="1" dirty="0" smtClean="0">
                <a:latin typeface="+mj-lt"/>
              </a:rPr>
              <a:t> </a:t>
            </a:r>
            <a:r>
              <a:rPr lang="it-IT" sz="2800" b="1" dirty="0" err="1" smtClean="0">
                <a:latin typeface="+mj-lt"/>
              </a:rPr>
              <a:t>involved</a:t>
            </a:r>
            <a:r>
              <a:rPr lang="it-IT" sz="2800" b="1" dirty="0" smtClean="0">
                <a:latin typeface="+mj-lt"/>
              </a:rPr>
              <a:t> in </a:t>
            </a:r>
            <a:r>
              <a:rPr lang="it-IT" sz="2800" b="1" dirty="0" err="1" smtClean="0">
                <a:latin typeface="+mj-lt"/>
              </a:rPr>
              <a:t>drugs</a:t>
            </a:r>
            <a:r>
              <a:rPr lang="it-IT" sz="2800" b="1" dirty="0" smtClean="0">
                <a:latin typeface="+mj-lt"/>
              </a:rPr>
              <a:t>’ </a:t>
            </a:r>
            <a:r>
              <a:rPr lang="it-IT" sz="2800" b="1" dirty="0" err="1" smtClean="0">
                <a:latin typeface="+mj-lt"/>
              </a:rPr>
              <a:t>metabolic</a:t>
            </a:r>
            <a:r>
              <a:rPr lang="it-IT" sz="2800" b="1" dirty="0" smtClean="0">
                <a:latin typeface="+mj-lt"/>
              </a:rPr>
              <a:t> </a:t>
            </a:r>
            <a:r>
              <a:rPr lang="it-IT" sz="2800" b="1" dirty="0" err="1" smtClean="0">
                <a:latin typeface="+mj-lt"/>
              </a:rPr>
              <a:t>inactivation</a:t>
            </a:r>
            <a:r>
              <a:rPr lang="it-IT" sz="2800" b="1" dirty="0" smtClean="0">
                <a:latin typeface="+mj-lt"/>
              </a:rPr>
              <a:t> or </a:t>
            </a:r>
            <a:r>
              <a:rPr lang="it-IT" sz="2800" b="1" dirty="0" err="1" smtClean="0">
                <a:latin typeface="+mj-lt"/>
              </a:rPr>
              <a:t>drug</a:t>
            </a:r>
            <a:r>
              <a:rPr lang="it-IT" sz="2800" b="1" dirty="0" smtClean="0">
                <a:latin typeface="+mj-lt"/>
              </a:rPr>
              <a:t> </a:t>
            </a:r>
            <a:r>
              <a:rPr lang="it-IT" sz="2800" b="1" dirty="0" err="1" smtClean="0">
                <a:latin typeface="+mj-lt"/>
              </a:rPr>
              <a:t>receptors</a:t>
            </a:r>
            <a:r>
              <a:rPr lang="it-IT" sz="2800" b="1" dirty="0" smtClean="0">
                <a:latin typeface="+mj-lt"/>
              </a:rPr>
              <a:t> </a:t>
            </a:r>
            <a:r>
              <a:rPr lang="it-IT" sz="2800" b="1" dirty="0" err="1" smtClean="0">
                <a:latin typeface="+mj-lt"/>
              </a:rPr>
              <a:t>influence</a:t>
            </a:r>
            <a:r>
              <a:rPr lang="it-IT" sz="2800" b="1" dirty="0" smtClean="0">
                <a:latin typeface="+mj-lt"/>
              </a:rPr>
              <a:t> treatment </a:t>
            </a:r>
            <a:r>
              <a:rPr lang="it-IT" sz="2800" b="1" dirty="0" err="1" smtClean="0">
                <a:latin typeface="+mj-lt"/>
              </a:rPr>
              <a:t>bioavailability</a:t>
            </a:r>
            <a:r>
              <a:rPr lang="it-IT" sz="2800" b="1" dirty="0" smtClean="0">
                <a:latin typeface="+mj-lt"/>
              </a:rPr>
              <a:t> and </a:t>
            </a:r>
            <a:r>
              <a:rPr lang="it-IT" sz="2800" b="1" dirty="0" err="1" smtClean="0">
                <a:latin typeface="+mj-lt"/>
              </a:rPr>
              <a:t>efficacy</a:t>
            </a:r>
            <a:endParaRPr lang="it-IT" sz="2800" b="1" dirty="0" smtClean="0">
              <a:latin typeface="+mj-lt"/>
            </a:endParaRPr>
          </a:p>
          <a:p>
            <a:pPr algn="ctr">
              <a:spcBef>
                <a:spcPct val="50000"/>
              </a:spcBef>
              <a:buFontTx/>
              <a:buNone/>
              <a:defRPr/>
            </a:pPr>
            <a:endParaRPr lang="it-IT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2056855"/>
      </p:ext>
    </p:extLst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b="1" dirty="0" smtClean="0"/>
              <a:t>DNA </a:t>
            </a:r>
            <a:r>
              <a:rPr lang="it-IT" altLang="it-IT" sz="3200" b="1" dirty="0" err="1" smtClean="0"/>
              <a:t>polymorphisms</a:t>
            </a:r>
            <a:r>
              <a:rPr lang="it-IT" altLang="it-IT" sz="3200" b="1" dirty="0" smtClean="0"/>
              <a:t> can </a:t>
            </a:r>
            <a:r>
              <a:rPr lang="it-IT" altLang="it-IT" sz="3200" b="1" dirty="0" err="1" smtClean="0"/>
              <a:t>influences</a:t>
            </a:r>
            <a:r>
              <a:rPr lang="it-IT" altLang="it-IT" sz="3200" b="1" dirty="0" smtClean="0"/>
              <a:t> </a:t>
            </a:r>
            <a:r>
              <a:rPr lang="it-IT" altLang="it-IT" sz="3200" b="1" dirty="0" err="1" smtClean="0"/>
              <a:t>protein</a:t>
            </a:r>
            <a:r>
              <a:rPr lang="it-IT" altLang="it-IT" sz="3200" b="1" dirty="0" smtClean="0"/>
              <a:t> </a:t>
            </a:r>
            <a:r>
              <a:rPr lang="it-IT" altLang="it-IT" sz="3200" b="1" dirty="0" err="1" smtClean="0"/>
              <a:t>function</a:t>
            </a:r>
            <a:endParaRPr lang="it-IT" altLang="it-IT" sz="3200" b="1" dirty="0" smtClean="0"/>
          </a:p>
        </p:txBody>
      </p:sp>
      <p:sp>
        <p:nvSpPr>
          <p:cNvPr id="1843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it-IT" smtClean="0"/>
          </a:p>
        </p:txBody>
      </p:sp>
      <p:pic>
        <p:nvPicPr>
          <p:cNvPr id="18436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52"/>
          <a:stretch>
            <a:fillRect/>
          </a:stretch>
        </p:blipFill>
        <p:spPr bwMode="auto">
          <a:xfrm>
            <a:off x="468313" y="3048000"/>
            <a:ext cx="82978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9"/>
          <p:cNvSpPr txBox="1">
            <a:spLocks noChangeArrowheads="1"/>
          </p:cNvSpPr>
          <p:nvPr/>
        </p:nvSpPr>
        <p:spPr bwMode="auto">
          <a:xfrm>
            <a:off x="4267200" y="6488113"/>
            <a:ext cx="487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latin typeface="Arial" panose="020B0604020202020204" pitchFamily="34" charset="0"/>
              </a:rPr>
              <a:t>Feero et al., NEJM 2010</a:t>
            </a:r>
          </a:p>
        </p:txBody>
      </p:sp>
    </p:spTree>
    <p:extLst>
      <p:ext uri="{BB962C8B-B14F-4D97-AF65-F5344CB8AC3E}">
        <p14:creationId xmlns:p14="http://schemas.microsoft.com/office/powerpoint/2010/main" val="216396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en-US" sz="3200" b="1" dirty="0" smtClean="0"/>
              <a:t>Epigenetic effects modulate the association of DNA variants with protein function</a:t>
            </a:r>
            <a:endParaRPr lang="en-US" sz="3200" b="1" dirty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2350" y="1600200"/>
            <a:ext cx="7099300" cy="4525963"/>
          </a:xfrm>
        </p:spPr>
      </p:pic>
      <p:sp>
        <p:nvSpPr>
          <p:cNvPr id="19460" name="TextBox 9"/>
          <p:cNvSpPr txBox="1">
            <a:spLocks noChangeArrowheads="1"/>
          </p:cNvSpPr>
          <p:nvPr/>
        </p:nvSpPr>
        <p:spPr bwMode="auto">
          <a:xfrm>
            <a:off x="4267200" y="6488113"/>
            <a:ext cx="487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latin typeface="Arial" panose="020B0604020202020204" pitchFamily="34" charset="0"/>
              </a:rPr>
              <a:t>Feero et al., NEJM 2010</a:t>
            </a:r>
          </a:p>
        </p:txBody>
      </p:sp>
    </p:spTree>
    <p:extLst>
      <p:ext uri="{BB962C8B-B14F-4D97-AF65-F5344CB8AC3E}">
        <p14:creationId xmlns:p14="http://schemas.microsoft.com/office/powerpoint/2010/main" val="258396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600" b="1" dirty="0" smtClean="0"/>
              <a:t>Elements of human genetic variation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82"/>
          <a:stretch>
            <a:fillRect/>
          </a:stretch>
        </p:blipFill>
        <p:spPr>
          <a:xfrm>
            <a:off x="609600" y="2819400"/>
            <a:ext cx="2339975" cy="1752600"/>
          </a:xfrm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71"/>
          <a:stretch>
            <a:fillRect/>
          </a:stretch>
        </p:blipFill>
        <p:spPr bwMode="auto">
          <a:xfrm>
            <a:off x="6172200" y="2895600"/>
            <a:ext cx="23399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6" b="26340"/>
          <a:stretch>
            <a:fillRect/>
          </a:stretch>
        </p:blipFill>
        <p:spPr bwMode="auto">
          <a:xfrm>
            <a:off x="3429000" y="2133600"/>
            <a:ext cx="23399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4267200" y="6488113"/>
            <a:ext cx="487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latin typeface="Arial" panose="020B0604020202020204" pitchFamily="34" charset="0"/>
              </a:rPr>
              <a:t>Feero et al., NEJM 2010</a:t>
            </a:r>
          </a:p>
        </p:txBody>
      </p:sp>
    </p:spTree>
    <p:extLst>
      <p:ext uri="{BB962C8B-B14F-4D97-AF65-F5344CB8AC3E}">
        <p14:creationId xmlns:p14="http://schemas.microsoft.com/office/powerpoint/2010/main" val="274228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 altLang="it-IT" sz="4000" b="1" dirty="0" err="1" smtClean="0"/>
              <a:t>Relevance</a:t>
            </a:r>
            <a:r>
              <a:rPr lang="it-IT" altLang="it-IT" sz="4000" b="1" dirty="0" smtClean="0"/>
              <a:t> of </a:t>
            </a:r>
            <a:r>
              <a:rPr lang="it-IT" altLang="it-IT" sz="4000" b="1" dirty="0" err="1" smtClean="0"/>
              <a:t>germline</a:t>
            </a:r>
            <a:r>
              <a:rPr lang="it-IT" altLang="it-IT" sz="4000" b="1" dirty="0" smtClean="0"/>
              <a:t> and </a:t>
            </a:r>
            <a:r>
              <a:rPr lang="it-IT" altLang="it-IT" sz="4000" b="1" dirty="0" err="1" smtClean="0"/>
              <a:t>somatic</a:t>
            </a:r>
            <a:r>
              <a:rPr lang="it-IT" altLang="it-IT" sz="4000" b="1" dirty="0" smtClean="0"/>
              <a:t> </a:t>
            </a:r>
            <a:r>
              <a:rPr lang="it-IT" altLang="it-IT" sz="4000" b="1" dirty="0" err="1" smtClean="0"/>
              <a:t>variants</a:t>
            </a:r>
            <a:r>
              <a:rPr lang="it-IT" altLang="it-IT" sz="4000" b="1" dirty="0" smtClean="0"/>
              <a:t> in </a:t>
            </a:r>
            <a:r>
              <a:rPr lang="it-IT" altLang="it-IT" sz="4000" b="1" dirty="0" err="1" smtClean="0"/>
              <a:t>oncology</a:t>
            </a:r>
            <a:endParaRPr lang="it-IT" altLang="it-IT" sz="4000" b="1" dirty="0" smtClean="0"/>
          </a:p>
        </p:txBody>
      </p:sp>
      <p:pic>
        <p:nvPicPr>
          <p:cNvPr id="21507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628775"/>
            <a:ext cx="3521075" cy="5033963"/>
          </a:xfrm>
        </p:spPr>
      </p:pic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5105400" y="6477000"/>
            <a:ext cx="403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Paugh et al., Clin Pharm Ther 2011</a:t>
            </a:r>
            <a:endParaRPr lang="en-US" altLang="it-IT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2800" b="1" dirty="0" smtClean="0"/>
              <a:t>In infectious diseases, genetic variation can affect a pathogen's sensitivity to antimicrobial drugs</a:t>
            </a:r>
            <a:endParaRPr lang="it-IT" sz="28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376" y="1600200"/>
            <a:ext cx="8139247" cy="452596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962400" y="6471083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Huges</a:t>
            </a:r>
            <a:r>
              <a:rPr lang="it-IT" dirty="0" smtClean="0"/>
              <a:t> and </a:t>
            </a:r>
            <a:r>
              <a:rPr lang="it-IT" dirty="0" err="1" smtClean="0"/>
              <a:t>Andresson</a:t>
            </a:r>
            <a:r>
              <a:rPr lang="it-IT" dirty="0" smtClean="0"/>
              <a:t> </a:t>
            </a:r>
            <a:r>
              <a:rPr lang="it-IT" dirty="0" err="1" smtClean="0"/>
              <a:t>Nat</a:t>
            </a:r>
            <a:r>
              <a:rPr lang="it-IT" dirty="0" smtClean="0"/>
              <a:t> </a:t>
            </a:r>
            <a:r>
              <a:rPr lang="it-IT" dirty="0" err="1" smtClean="0"/>
              <a:t>Rev</a:t>
            </a:r>
            <a:r>
              <a:rPr lang="it-IT" dirty="0" smtClean="0"/>
              <a:t> </a:t>
            </a:r>
            <a:r>
              <a:rPr lang="it-IT" dirty="0" err="1" smtClean="0"/>
              <a:t>Genet</a:t>
            </a:r>
            <a:r>
              <a:rPr lang="it-IT" dirty="0" smtClean="0"/>
              <a:t>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76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4929188" y="6500813"/>
            <a:ext cx="421481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latin typeface="Arial" panose="020B0604020202020204" pitchFamily="34" charset="0"/>
              </a:rPr>
              <a:t>Goodman and Gilman, 2011</a:t>
            </a:r>
          </a:p>
        </p:txBody>
      </p:sp>
      <p:pic>
        <p:nvPicPr>
          <p:cNvPr id="4099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835275"/>
            <a:ext cx="8229600" cy="2055813"/>
          </a:xfrm>
        </p:spPr>
      </p:pic>
      <p:sp>
        <p:nvSpPr>
          <p:cNvPr id="7" name="TextBox 4"/>
          <p:cNvSpPr txBox="1">
            <a:spLocks noGrp="1" noChangeArrowheads="1"/>
          </p:cNvSpPr>
          <p:nvPr>
            <p:ph type="title"/>
          </p:nvPr>
        </p:nvSpPr>
        <p:spPr>
          <a:xfrm>
            <a:off x="457200" y="522288"/>
            <a:ext cx="8229600" cy="647700"/>
          </a:xfrm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3600" b="1" dirty="0" err="1">
                <a:latin typeface="+mj-lt"/>
              </a:rPr>
              <a:t>Nomenclatura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delle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regioni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genomiche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091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4" b="57263"/>
          <a:stretch>
            <a:fillRect/>
          </a:stretch>
        </p:blipFill>
        <p:spPr bwMode="auto">
          <a:xfrm>
            <a:off x="838200" y="1916113"/>
            <a:ext cx="2971800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800" b="1" dirty="0" err="1" smtClean="0">
                <a:latin typeface="+mj-lt"/>
              </a:rPr>
              <a:t>Meccanismi</a:t>
            </a:r>
            <a:r>
              <a:rPr lang="en-US" sz="1800" b="1" dirty="0" smtClean="0">
                <a:latin typeface="+mj-lt"/>
              </a:rPr>
              <a:t> </a:t>
            </a:r>
            <a:r>
              <a:rPr lang="en-US" sz="1800" b="1" dirty="0" err="1" smtClean="0">
                <a:latin typeface="+mj-lt"/>
              </a:rPr>
              <a:t>molecolari</a:t>
            </a:r>
            <a:r>
              <a:rPr lang="en-US" sz="1800" b="1" dirty="0" smtClean="0">
                <a:latin typeface="+mj-lt"/>
              </a:rPr>
              <a:t> di </a:t>
            </a:r>
            <a:r>
              <a:rPr lang="en-US" sz="1800" b="1" dirty="0" err="1" smtClean="0">
                <a:latin typeface="+mj-lt"/>
              </a:rPr>
              <a:t>polimorfismi</a:t>
            </a:r>
            <a:r>
              <a:rPr lang="en-US" sz="1800" b="1" dirty="0" smtClean="0">
                <a:latin typeface="+mj-lt"/>
              </a:rPr>
              <a:t> </a:t>
            </a:r>
            <a:r>
              <a:rPr lang="en-US" sz="1800" b="1" dirty="0" err="1" smtClean="0">
                <a:latin typeface="+mj-lt"/>
              </a:rPr>
              <a:t>genetici</a:t>
            </a:r>
            <a:endParaRPr lang="en-US" sz="1800" b="1" dirty="0" smtClean="0">
              <a:latin typeface="+mj-lt"/>
            </a:endParaRP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4929188" y="6500813"/>
            <a:ext cx="421481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latin typeface="Arial" panose="020B0604020202020204" pitchFamily="34" charset="0"/>
              </a:rPr>
              <a:t>Goodman and Gilman, 2011</a:t>
            </a:r>
          </a:p>
        </p:txBody>
      </p:sp>
      <p:pic>
        <p:nvPicPr>
          <p:cNvPr id="5125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85"/>
          <a:stretch>
            <a:fillRect/>
          </a:stretch>
        </p:blipFill>
        <p:spPr bwMode="auto">
          <a:xfrm>
            <a:off x="4895850" y="1612900"/>
            <a:ext cx="3433763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6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339</Words>
  <Application>Microsoft Office PowerPoint</Application>
  <PresentationFormat>Presentazione su schermo (4:3)</PresentationFormat>
  <Paragraphs>49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Comic Sans MS</vt:lpstr>
      <vt:lpstr>Wingdings</vt:lpstr>
      <vt:lpstr>Office Theme</vt:lpstr>
      <vt:lpstr>Pharmacogenetic effects on pharmacokinetics and pharmacodynamics</vt:lpstr>
      <vt:lpstr>Presentazione standard di PowerPoint</vt:lpstr>
      <vt:lpstr>DNA polymorphisms can influences protein function</vt:lpstr>
      <vt:lpstr>Epigenetic effects modulate the association of DNA variants with protein function</vt:lpstr>
      <vt:lpstr>Elements of human genetic variation</vt:lpstr>
      <vt:lpstr>Relevance of germline and somatic variants in oncology</vt:lpstr>
      <vt:lpstr>In infectious diseases, genetic variation can affect a pathogen's sensitivity to antimicrobial drugs</vt:lpstr>
      <vt:lpstr>Nomenclatura delle regioni genomiche</vt:lpstr>
      <vt:lpstr>Presentazione standard di PowerPoint</vt:lpstr>
      <vt:lpstr>Codice genetico</vt:lpstr>
      <vt:lpstr>Nomenclatura delle regioni genomiche</vt:lpstr>
      <vt:lpstr>How different is the genome (DNA) between individuals?</vt:lpstr>
      <vt:lpstr>How many genes contain variations in each individual</vt:lpstr>
      <vt:lpstr>What is the importance of inherited genomic variability?</vt:lpstr>
      <vt:lpstr>Common variants vs Rare variants</vt:lpstr>
    </vt:vector>
  </TitlesOfParts>
  <Company>SJCRH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Farmacotossicologia</dc:title>
  <dc:creator>help</dc:creator>
  <cp:lastModifiedBy>Gabriele Stocco</cp:lastModifiedBy>
  <cp:revision>115</cp:revision>
  <dcterms:created xsi:type="dcterms:W3CDTF">2012-03-01T12:06:30Z</dcterms:created>
  <dcterms:modified xsi:type="dcterms:W3CDTF">2017-04-07T20:38:42Z</dcterms:modified>
</cp:coreProperties>
</file>