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97" r:id="rId2"/>
    <p:sldId id="399" r:id="rId3"/>
    <p:sldId id="398" r:id="rId4"/>
    <p:sldId id="443" r:id="rId5"/>
    <p:sldId id="512" r:id="rId6"/>
    <p:sldId id="446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5" d="100"/>
          <a:sy n="65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11/04/2017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BF22E3-1732-42CF-95ED-C74FE1689841}" type="slidenum">
              <a:rPr lang="en-US" altLang="it-IT" smtClean="0"/>
              <a:pPr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76600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691C75-AD7A-489A-9FB8-D7A6F0FF8E33}" type="slidenum">
              <a:rPr lang="en-GB" altLang="it-IT" smtClean="0"/>
              <a:pPr>
                <a:spcBef>
                  <a:spcPct val="0"/>
                </a:spcBef>
              </a:pPr>
              <a:t>30</a:t>
            </a:fld>
            <a:endParaRPr lang="en-GB" altLang="it-IT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1627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B47AF-2354-4685-8491-77E6331F62B6}" type="slidenum">
              <a:rPr lang="en-US" altLang="it-IT" smtClean="0"/>
              <a:pPr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4091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B47AF-2354-4685-8491-77E6331F62B6}" type="slidenum">
              <a:rPr lang="en-US" altLang="it-IT" smtClean="0"/>
              <a:pPr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6347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BAF35-1EBB-45F1-A4B9-DF63D12AD961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2835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1120A-2609-4F0B-9AF7-1B9EF8DE87C4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3651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681C9-378B-4969-ABB5-884DF38CB740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3754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FFEF4-9C13-4BCA-B960-8FD7B3830384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3139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74BF4-C2F7-4089-8C91-46CAF68A7FCC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7740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F6D22-C7E0-4D3D-B1C9-37F2009B2FCA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GB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0216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palleles.ki.se/cyp2d6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gure 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23879" y="6488668"/>
            <a:ext cx="3720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Stocco et al. </a:t>
            </a:r>
            <a:r>
              <a:rPr lang="it-IT" dirty="0" err="1" smtClean="0"/>
              <a:t>J</a:t>
            </a:r>
            <a:r>
              <a:rPr lang="it-IT" dirty="0" smtClean="0"/>
              <a:t> </a:t>
            </a:r>
            <a:r>
              <a:rPr lang="it-IT" dirty="0" err="1" smtClean="0"/>
              <a:t>Clin</a:t>
            </a:r>
            <a:r>
              <a:rPr lang="it-IT" dirty="0" smtClean="0"/>
              <a:t> </a:t>
            </a:r>
            <a:r>
              <a:rPr lang="it-IT" dirty="0" err="1" smtClean="0"/>
              <a:t>Gastroenterol</a:t>
            </a:r>
            <a:r>
              <a:rPr lang="it-IT" dirty="0" smtClean="0"/>
              <a:t> 2013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Biotransformation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thiopurines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103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26549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20772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2486025"/>
          </a:xfrm>
        </p:spPr>
      </p:pic>
      <p:pic>
        <p:nvPicPr>
          <p:cNvPr id="19459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82296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2"/>
          <p:cNvSpPr txBox="1">
            <a:spLocks noChangeArrowheads="1"/>
          </p:cNvSpPr>
          <p:nvPr/>
        </p:nvSpPr>
        <p:spPr bwMode="auto">
          <a:xfrm>
            <a:off x="5638800" y="64770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Relling et al., CPT 2013</a:t>
            </a:r>
          </a:p>
        </p:txBody>
      </p:sp>
      <p:pic>
        <p:nvPicPr>
          <p:cNvPr id="27651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04813"/>
            <a:ext cx="9169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62000" y="44958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not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3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52938"/>
            <a:ext cx="701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Text Box 67"/>
          <p:cNvSpPr txBox="1">
            <a:spLocks noChangeArrowheads="1"/>
          </p:cNvSpPr>
          <p:nvPr/>
        </p:nvSpPr>
        <p:spPr bwMode="auto">
          <a:xfrm>
            <a:off x="1898650" y="63500"/>
            <a:ext cx="5357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2800" b="1" i="1" u="sng">
                <a:solidFill>
                  <a:srgbClr val="FF0000"/>
                </a:solidFill>
                <a:cs typeface="Arial" panose="020B0604020202020204" pitchFamily="34" charset="0"/>
              </a:rPr>
              <a:t>MERCAPTOPURINE and TPMT</a:t>
            </a:r>
            <a:endParaRPr lang="de-CH" altLang="it-IT" sz="2800" b="1" u="sng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303" r="12500" b="56059"/>
          <a:stretch>
            <a:fillRect/>
          </a:stretch>
        </p:blipFill>
        <p:spPr bwMode="auto">
          <a:xfrm>
            <a:off x="1130300" y="549275"/>
            <a:ext cx="68405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107950" y="793750"/>
            <a:ext cx="936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117600" y="630238"/>
            <a:ext cx="1511300" cy="5032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120775" y="1133475"/>
            <a:ext cx="730250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1223963" y="3284538"/>
            <a:ext cx="81010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GUIDELINES are designed to help clinicians by</a:t>
            </a:r>
          </a:p>
          <a:p>
            <a:pPr eaLnBrk="1" hangingPunct="1"/>
            <a:endParaRPr lang="it-IT" altLang="it-IT" b="1" i="1">
              <a:solidFill>
                <a:srgbClr val="6600CC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Char char="•"/>
            </a:pPr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recommending the best pharmacogenetic test to perform</a:t>
            </a:r>
          </a:p>
          <a:p>
            <a:pPr lvl="1" eaLnBrk="1" hangingPunct="1">
              <a:buFontTx/>
              <a:buChar char="•"/>
            </a:pPr>
            <a:endParaRPr lang="it-IT" altLang="it-IT" b="1" i="1">
              <a:solidFill>
                <a:srgbClr val="6600CC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Char char="•"/>
            </a:pPr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Interpreting the pharmacogentic test results </a:t>
            </a:r>
          </a:p>
          <a:p>
            <a:pPr lvl="1" eaLnBrk="1" hangingPunct="1"/>
            <a:endParaRPr lang="it-IT" altLang="it-IT" b="1" i="1">
              <a:solidFill>
                <a:srgbClr val="6600CC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to optimize drug therapy </a:t>
            </a:r>
          </a:p>
          <a:p>
            <a:pPr eaLnBrk="1" hangingPunct="1"/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245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67"/>
          <p:cNvSpPr txBox="1">
            <a:spLocks noChangeArrowheads="1"/>
          </p:cNvSpPr>
          <p:nvPr/>
        </p:nvSpPr>
        <p:spPr bwMode="auto">
          <a:xfrm>
            <a:off x="1898650" y="63500"/>
            <a:ext cx="5357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2800" b="1" i="1" u="sng">
                <a:solidFill>
                  <a:srgbClr val="FF0000"/>
                </a:solidFill>
                <a:cs typeface="Arial" panose="020B0604020202020204" pitchFamily="34" charset="0"/>
              </a:rPr>
              <a:t>MERCAPTOPURINE and TPMT</a:t>
            </a:r>
            <a:endParaRPr lang="de-CH" altLang="it-IT" sz="2800" b="1" u="sng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303" r="12500" b="56059"/>
          <a:stretch>
            <a:fillRect/>
          </a:stretch>
        </p:blipFill>
        <p:spPr bwMode="auto">
          <a:xfrm>
            <a:off x="1130300" y="549275"/>
            <a:ext cx="68405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107950" y="793750"/>
            <a:ext cx="936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1117600" y="630238"/>
            <a:ext cx="1511300" cy="5032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1120775" y="1133475"/>
            <a:ext cx="730250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3238"/>
            <a:ext cx="504825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5783263" y="2420938"/>
            <a:ext cx="7858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7812088" y="2420938"/>
            <a:ext cx="7985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5802313" y="3429000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5795963" y="3325813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7793038" y="3422650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7786688" y="3319463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7824788" y="55895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7818438" y="53863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5802313" y="55895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5795963" y="53863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5795963" y="5708650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5770563" y="5000625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5730875" y="5110163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>
            <a:off x="7812088" y="4051300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>
            <a:off x="7772400" y="4160838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1" name="Line 23"/>
          <p:cNvSpPr>
            <a:spLocks noChangeShapeType="1"/>
          </p:cNvSpPr>
          <p:nvPr/>
        </p:nvSpPr>
        <p:spPr bwMode="auto">
          <a:xfrm>
            <a:off x="5764213" y="6432550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5724525" y="6542088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7805738" y="6224588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>
            <a:off x="7766050" y="6334125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animBg="1"/>
      <p:bldP spid="201737" grpId="0" animBg="1"/>
      <p:bldP spid="201738" grpId="0" animBg="1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  <p:bldP spid="201749" grpId="0" animBg="1"/>
      <p:bldP spid="201750" grpId="0" animBg="1"/>
      <p:bldP spid="201751" grpId="0" animBg="1"/>
      <p:bldP spid="201752" grpId="0" animBg="1"/>
      <p:bldP spid="201753" grpId="0" animBg="1"/>
      <p:bldP spid="2017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/>
              <a:t>Dalla scoperta all’implementazione clinica di TPMT</a:t>
            </a:r>
          </a:p>
        </p:txBody>
      </p:sp>
      <p:sp>
        <p:nvSpPr>
          <p:cNvPr id="686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400" smtClean="0"/>
              <a:t>L'associazione fra il polimorfismo di TPMT e la tossicità delle tiopurine è una di quelle più studiate nell'ambito della farmacogenetica.</a:t>
            </a:r>
          </a:p>
          <a:p>
            <a:pPr algn="just"/>
            <a:r>
              <a:rPr lang="it-IT" altLang="it-IT" sz="2400" smtClean="0"/>
              <a:t>Nel 1980 è stato osservato che l'attività dell'enzima presentava una distribuzione polimorfica trimodale, in uno studio condotto su volontari sani. </a:t>
            </a:r>
          </a:p>
          <a:p>
            <a:pPr algn="just"/>
            <a:r>
              <a:rPr lang="it-IT" altLang="it-IT" sz="2400" smtClean="0"/>
              <a:t>Studi successivi hanno chiarito che l'attività di TPMT viene ereditata come un carattere autosomico codominante. </a:t>
            </a:r>
          </a:p>
          <a:p>
            <a:pPr algn="just"/>
            <a:r>
              <a:rPr lang="it-IT" altLang="it-IT" sz="2400" smtClean="0"/>
              <a:t>Questi studi sono stati seguiti dall'individuazione del polimorfismi genetici responsabili delle differenze di attività di TPMT.</a:t>
            </a:r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38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6963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8229600" cy="2486025"/>
          </a:xfrm>
        </p:spPr>
      </p:pic>
      <p:pic>
        <p:nvPicPr>
          <p:cNvPr id="6963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5257800"/>
            <a:ext cx="86645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Linee guida farmacogenetiche</a:t>
            </a:r>
          </a:p>
        </p:txBody>
      </p:sp>
      <p:sp>
        <p:nvSpPr>
          <p:cNvPr id="706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800" smtClean="0"/>
              <a:t>La disponibilità di linee guida per l’applicazione clinica di caratteristiche farmacogenetiche è indice che una notevole evidenza si è accumulata riguardo l’associazione fra una caratteristica farmacogenetica e la risposta ad un farmaco.</a:t>
            </a:r>
          </a:p>
          <a:p>
            <a:pPr algn="just"/>
            <a:r>
              <a:rPr lang="it-IT" altLang="it-IT" sz="2800" smtClean="0"/>
              <a:t>Per esempio, per la 6-mercaptopurina, sono stati necessari 30 anni di ricerca per passare dall’identificazione del polimorfismo a stabilire linee guida utili alla genotipizzazione preventiva.</a:t>
            </a:r>
          </a:p>
        </p:txBody>
      </p:sp>
    </p:spTree>
    <p:extLst>
      <p:ext uri="{BB962C8B-B14F-4D97-AF65-F5344CB8AC3E}">
        <p14:creationId xmlns:p14="http://schemas.microsoft.com/office/powerpoint/2010/main" val="29312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175" y="1600200"/>
            <a:ext cx="6597650" cy="4525963"/>
          </a:xfrm>
        </p:spPr>
      </p:pic>
      <p:sp>
        <p:nvSpPr>
          <p:cNvPr id="71683" name="CasellaDiTesto 4"/>
          <p:cNvSpPr txBox="1">
            <a:spLocks noChangeArrowheads="1"/>
          </p:cNvSpPr>
          <p:nvPr/>
        </p:nvSpPr>
        <p:spPr bwMode="auto">
          <a:xfrm>
            <a:off x="6629400" y="648811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Relling, 2013</a:t>
            </a:r>
          </a:p>
        </p:txBody>
      </p:sp>
      <p:sp>
        <p:nvSpPr>
          <p:cNvPr id="7168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/>
              <a:t>Dalla scoperta all’implementazione clinica di TPMT</a:t>
            </a:r>
          </a:p>
        </p:txBody>
      </p:sp>
    </p:spTree>
    <p:extLst>
      <p:ext uri="{BB962C8B-B14F-4D97-AF65-F5344CB8AC3E}">
        <p14:creationId xmlns:p14="http://schemas.microsoft.com/office/powerpoint/2010/main" val="18007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84600" y="6516688"/>
            <a:ext cx="53546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dirty="0" err="1" smtClean="0">
                <a:latin typeface="+mn-lt"/>
              </a:rPr>
              <a:t>Weinshilbaum</a:t>
            </a:r>
            <a:r>
              <a:rPr lang="en-US" sz="1800" dirty="0" smtClean="0">
                <a:latin typeface="+mn-lt"/>
              </a:rPr>
              <a:t> and </a:t>
            </a:r>
            <a:r>
              <a:rPr lang="en-US" sz="1800" dirty="0" err="1" smtClean="0">
                <a:latin typeface="+mn-lt"/>
              </a:rPr>
              <a:t>Sladek</a:t>
            </a:r>
            <a:r>
              <a:rPr lang="en-US" sz="1800" dirty="0" smtClean="0">
                <a:latin typeface="+mn-lt"/>
              </a:rPr>
              <a:t>, Am J Hum Genet 1980</a:t>
            </a:r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03400"/>
            <a:ext cx="8229600" cy="4119563"/>
          </a:xfrm>
        </p:spPr>
      </p:pic>
      <p:sp>
        <p:nvSpPr>
          <p:cNvPr id="23556" name="Titolo 1"/>
          <p:cNvSpPr>
            <a:spLocks noGrp="1"/>
          </p:cNvSpPr>
          <p:nvPr>
            <p:ph type="title"/>
          </p:nvPr>
        </p:nvSpPr>
        <p:spPr>
          <a:xfrm>
            <a:off x="0" y="-13197"/>
            <a:ext cx="9139238" cy="1191314"/>
          </a:xfrm>
        </p:spPr>
        <p:txBody>
          <a:bodyPr/>
          <a:lstStyle/>
          <a:p>
            <a:pPr algn="ctr"/>
            <a:r>
              <a:rPr lang="it-IT" altLang="it-IT" sz="4000" b="1" dirty="0" smtClean="0">
                <a:latin typeface="+mn-lt"/>
              </a:rPr>
              <a:t>TPMT </a:t>
            </a:r>
            <a:r>
              <a:rPr lang="it-IT" altLang="it-IT" sz="4000" b="1" dirty="0" err="1" smtClean="0">
                <a:latin typeface="+mn-lt"/>
              </a:rPr>
              <a:t>activity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is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inherited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as</a:t>
            </a:r>
            <a:r>
              <a:rPr lang="it-IT" altLang="it-IT" sz="4000" b="1" dirty="0" smtClean="0">
                <a:latin typeface="+mn-lt"/>
              </a:rPr>
              <a:t> an </a:t>
            </a:r>
            <a:r>
              <a:rPr lang="it-IT" altLang="it-IT" sz="4000" b="1" dirty="0" err="1" smtClean="0">
                <a:latin typeface="+mn-lt"/>
              </a:rPr>
              <a:t>autosomal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codominant</a:t>
            </a:r>
            <a:r>
              <a:rPr lang="it-IT" altLang="it-IT" sz="4000" b="1" dirty="0" smtClean="0">
                <a:latin typeface="+mn-lt"/>
              </a:rPr>
              <a:t> trait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01936" y="5922963"/>
            <a:ext cx="358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/>
              <a:t>Caucasian</a:t>
            </a:r>
            <a:r>
              <a:rPr lang="it-IT" i="1" dirty="0" smtClean="0"/>
              <a:t> </a:t>
            </a:r>
            <a:r>
              <a:rPr lang="it-IT" i="1" dirty="0" err="1" smtClean="0"/>
              <a:t>population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1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12213" cy="1143000"/>
          </a:xfrm>
        </p:spPr>
        <p:txBody>
          <a:bodyPr/>
          <a:lstStyle/>
          <a:p>
            <a:r>
              <a:rPr lang="it-IT" altLang="it-IT" sz="2800" b="1" smtClean="0"/>
              <a:t>Ricerca di Linee Guida Cliniche su Pubmed</a:t>
            </a:r>
            <a:br>
              <a:rPr lang="it-IT" altLang="it-IT" sz="2800" b="1" smtClean="0"/>
            </a:br>
            <a:r>
              <a:rPr lang="it-IT" altLang="it-IT" sz="2000" smtClean="0"/>
              <a:t>Su Pubmed è possibile attivare un filtro per ricercare solo le linee guida terapeutiche e, recentemente, ne esistono anche di farmacogenetiche…</a:t>
            </a:r>
          </a:p>
        </p:txBody>
      </p:sp>
      <p:pic>
        <p:nvPicPr>
          <p:cNvPr id="72707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8050213" cy="4525963"/>
          </a:xfrm>
        </p:spPr>
      </p:pic>
      <p:sp>
        <p:nvSpPr>
          <p:cNvPr id="4" name="Rettangolo 3"/>
          <p:cNvSpPr/>
          <p:nvPr/>
        </p:nvSpPr>
        <p:spPr>
          <a:xfrm>
            <a:off x="914400" y="4038600"/>
            <a:ext cx="9779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274888" y="3733800"/>
            <a:ext cx="3122612" cy="195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8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7200"/>
            <a:ext cx="881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/>
              <a:t>Frazione dei farmaci utilizzati in clinica metabolizzati dai piu’ importanti enzimi di fase 1 e fase 2</a:t>
            </a: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Arial" panose="020B0604020202020204" pitchFamily="34" charset="0"/>
              </a:rPr>
              <a:t>Immagine presa da Weinshilboum R. et al., NEJM 348(6), 2006 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DEBRISOCHINA</a:t>
            </a:r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Arial" panose="020B0604020202020204" pitchFamily="34" charset="0"/>
              </a:rPr>
              <a:t>CYP2D6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4-IDROSSIDEBRISOCHINA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1680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8"/>
          <p:cNvSpPr txBox="1">
            <a:spLocks noChangeArrowheads="1"/>
          </p:cNvSpPr>
          <p:nvPr/>
        </p:nvSpPr>
        <p:spPr bwMode="auto">
          <a:xfrm>
            <a:off x="4500563" y="6381750"/>
            <a:ext cx="43195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Arial" panose="020B0604020202020204" pitchFamily="34" charset="0"/>
              </a:rPr>
              <a:t>Immagine dal file PDB 2F9Q</a:t>
            </a:r>
          </a:p>
        </p:txBody>
      </p:sp>
      <p:sp>
        <p:nvSpPr>
          <p:cNvPr id="798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CYP2D6</a:t>
            </a:r>
          </a:p>
        </p:txBody>
      </p:sp>
      <p:sp>
        <p:nvSpPr>
          <p:cNvPr id="7987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3832225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Responsabile per il metabolismo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del 25-30% dei farmaci: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Beta-bloccanti (propranololo, metoprololo);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Antiaritmici (nimodipina);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Antidepressivi (imipramina, fluoxetina);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Neurolettici (aloperidolo);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Antitussivi (destrometorfano);</a:t>
            </a: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smtClean="0"/>
              <a:t>- Analgesici (codeina).</a:t>
            </a:r>
          </a:p>
        </p:txBody>
      </p:sp>
      <p:pic>
        <p:nvPicPr>
          <p:cNvPr id="7987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792413"/>
            <a:ext cx="2857500" cy="2141537"/>
          </a:xfrm>
        </p:spPr>
      </p:pic>
    </p:spTree>
    <p:extLst>
      <p:ext uri="{BB962C8B-B14F-4D97-AF65-F5344CB8AC3E}">
        <p14:creationId xmlns:p14="http://schemas.microsoft.com/office/powerpoint/2010/main" val="35442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991475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Il polimorfismo del citocromo CYP2D6 è stato scoperto grazie all'osservazione di grandi differenza nella farmacocinetica e nell'efficacia terapeuitica di molecole che sono substrato di questo enzima (per esempio codeina, destromorfano, metoprololo e nortriptilina).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Per esempio il farmaco anti-ipertensivo DEBRISOCHINA. Questo farmaco era utilizzato in clinica in virtù della sua azione come bloccante dei neuroni noradrenergici.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Attualmente è utile come indicatore del metabolismo di altri farmaci che vengono metabolizzati dallo stesso CYP. Può quindi essere impiegato come farmaco "sonda", composto utilizzato per individuare i soggetti con un metabolismo ridotto oppure con un metabolismo aumentato. Attualmente comunque sono stati messi a punto dei saggi di biologia molecolare per caratterizzare questo fenomeno ed i farmaci "sonda" non sono generalmente utilizzati nella pratica clinica.</a:t>
            </a:r>
          </a:p>
        </p:txBody>
      </p:sp>
    </p:spTree>
    <p:extLst>
      <p:ext uri="{BB962C8B-B14F-4D97-AF65-F5344CB8AC3E}">
        <p14:creationId xmlns:p14="http://schemas.microsoft.com/office/powerpoint/2010/main" val="33065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Polimorfismi genetici di CYP2D6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dirty="0" smtClean="0"/>
              <a:t>Gene </a:t>
            </a:r>
            <a:r>
              <a:rPr lang="en-US" altLang="it-IT" dirty="0" err="1" smtClean="0"/>
              <a:t>situtato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sul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cromosoma</a:t>
            </a:r>
            <a:r>
              <a:rPr lang="en-US" altLang="it-IT" dirty="0" smtClean="0"/>
              <a:t> 22.</a:t>
            </a:r>
          </a:p>
          <a:p>
            <a:pPr algn="just"/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caratterizzati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piu</a:t>
            </a:r>
            <a:r>
              <a:rPr lang="en-US" altLang="it-IT" dirty="0" smtClean="0"/>
              <a:t>’ di 82 </a:t>
            </a:r>
            <a:r>
              <a:rPr lang="en-US" altLang="it-IT" dirty="0" err="1" smtClean="0"/>
              <a:t>varianti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alleliche</a:t>
            </a:r>
            <a:r>
              <a:rPr lang="en-US" altLang="it-IT" dirty="0" smtClean="0"/>
              <a:t> per </a:t>
            </a:r>
            <a:r>
              <a:rPr lang="en-US" altLang="it-IT" dirty="0" err="1" smtClean="0"/>
              <a:t>questo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enzima</a:t>
            </a:r>
            <a:r>
              <a:rPr lang="en-US" altLang="it-IT" dirty="0" smtClean="0"/>
              <a:t> (</a:t>
            </a:r>
            <a:r>
              <a:rPr lang="en-US" altLang="it-IT" dirty="0" err="1" smtClean="0"/>
              <a:t>descritti</a:t>
            </a:r>
            <a:r>
              <a:rPr lang="en-US" altLang="it-IT" dirty="0" smtClean="0"/>
              <a:t> al </a:t>
            </a:r>
            <a:r>
              <a:rPr lang="en-US" altLang="it-IT" dirty="0" err="1" smtClean="0"/>
              <a:t>sito</a:t>
            </a:r>
            <a:r>
              <a:rPr lang="en-US" altLang="it-IT" dirty="0" smtClean="0"/>
              <a:t>: </a:t>
            </a:r>
            <a:r>
              <a:rPr lang="en-US" altLang="it-IT" dirty="0" smtClean="0">
                <a:solidFill>
                  <a:schemeClr val="accent2"/>
                </a:solidFill>
                <a:hlinkClick r:id="rId2"/>
              </a:rPr>
              <a:t>www.cypalleles.ki.se/cyp2d6.htm</a:t>
            </a:r>
            <a:r>
              <a:rPr lang="en-US" altLang="it-IT" dirty="0" smtClean="0"/>
              <a:t>).</a:t>
            </a:r>
          </a:p>
          <a:p>
            <a:pPr algn="just"/>
            <a:r>
              <a:rPr lang="en-US" altLang="it-IT" dirty="0" smtClean="0"/>
              <a:t>SNPs o </a:t>
            </a:r>
            <a:r>
              <a:rPr lang="en-US" altLang="it-IT" dirty="0" err="1" smtClean="0"/>
              <a:t>inserzioni</a:t>
            </a:r>
            <a:r>
              <a:rPr lang="en-US" altLang="it-IT" dirty="0" smtClean="0"/>
              <a:t>/</a:t>
            </a:r>
            <a:r>
              <a:rPr lang="en-US" altLang="it-IT" dirty="0" err="1" smtClean="0"/>
              <a:t>delezioni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possono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ridurre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l’attivita</a:t>
            </a:r>
            <a:r>
              <a:rPr lang="en-US" altLang="it-IT" dirty="0" smtClean="0"/>
              <a:t>’ </a:t>
            </a:r>
            <a:r>
              <a:rPr lang="en-US" altLang="it-IT" dirty="0" err="1" smtClean="0"/>
              <a:t>dell’enzima</a:t>
            </a:r>
            <a:r>
              <a:rPr lang="en-US" altLang="it-IT" dirty="0" smtClean="0"/>
              <a:t> (~10% della </a:t>
            </a:r>
            <a:r>
              <a:rPr lang="en-US" altLang="it-IT" dirty="0" err="1" smtClean="0"/>
              <a:t>popolazione</a:t>
            </a:r>
            <a:r>
              <a:rPr lang="en-US" altLang="it-IT" dirty="0" smtClean="0"/>
              <a:t>).</a:t>
            </a:r>
          </a:p>
          <a:p>
            <a:pPr algn="just"/>
            <a:r>
              <a:rPr lang="en-US" altLang="it-IT" dirty="0" err="1" smtClean="0"/>
              <a:t>Esistono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soggetti</a:t>
            </a:r>
            <a:r>
              <a:rPr lang="en-US" altLang="it-IT" dirty="0" smtClean="0"/>
              <a:t> con </a:t>
            </a:r>
            <a:r>
              <a:rPr lang="en-US" altLang="it-IT" dirty="0" err="1" smtClean="0"/>
              <a:t>copie</a:t>
            </a:r>
            <a:r>
              <a:rPr lang="en-US" altLang="it-IT" dirty="0" smtClean="0"/>
              <a:t> multiple del gene (</a:t>
            </a:r>
            <a:r>
              <a:rPr lang="en-US" altLang="it-IT" dirty="0" err="1" smtClean="0"/>
              <a:t>fino</a:t>
            </a:r>
            <a:r>
              <a:rPr lang="en-US" altLang="it-IT" dirty="0" smtClean="0"/>
              <a:t> a 13 </a:t>
            </a:r>
            <a:r>
              <a:rPr lang="en-US" altLang="it-IT" dirty="0" err="1" smtClean="0"/>
              <a:t>copie</a:t>
            </a:r>
            <a:r>
              <a:rPr lang="en-US" altLang="it-IT" dirty="0" smtClean="0"/>
              <a:t>) (2% o + della </a:t>
            </a:r>
            <a:r>
              <a:rPr lang="en-US" altLang="it-IT" dirty="0" err="1" smtClean="0"/>
              <a:t>popolazione</a:t>
            </a:r>
            <a:r>
              <a:rPr lang="en-US" alt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it-IT" altLang="it-IT" smtClean="0"/>
          </a:p>
        </p:txBody>
      </p:sp>
      <p:pic>
        <p:nvPicPr>
          <p:cNvPr id="84995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6286500" y="1785938"/>
            <a:ext cx="2592388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Polimorfismi presenti nel gene del citocromo CYP2D6: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 SNP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 delezioni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- ripetizioni di basi</a:t>
            </a:r>
          </a:p>
        </p:txBody>
      </p:sp>
      <p:sp>
        <p:nvSpPr>
          <p:cNvPr id="84998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Delezione del gene</a:t>
            </a:r>
          </a:p>
        </p:txBody>
      </p:sp>
      <p:sp>
        <p:nvSpPr>
          <p:cNvPr id="84999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Amplificazione del gene</a:t>
            </a:r>
          </a:p>
        </p:txBody>
      </p:sp>
      <p:sp>
        <p:nvSpPr>
          <p:cNvPr id="85000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800" b="1" smtClean="0"/>
              <a:t>Caratteristiche molecolari dei polimorfismi di CYP2D6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85008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5009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Arial" panose="020B0604020202020204" pitchFamily="34" charset="0"/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85006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5007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Arial" panose="020B0604020202020204" pitchFamily="34" charset="0"/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85004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5005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Arial" panose="020B0604020202020204" pitchFamily="34" charset="0"/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3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200" b="1" smtClean="0"/>
              <a:t>Frequenza dei polimorfismi di CYP2D6 nella popolazione Italiana</a:t>
            </a:r>
          </a:p>
        </p:txBody>
      </p:sp>
      <p:sp>
        <p:nvSpPr>
          <p:cNvPr id="87043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Scordo et al., Pharm Res 2004</a:t>
            </a:r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6" r="2849"/>
          <a:stretch>
            <a:fillRect/>
          </a:stretch>
        </p:blipFill>
        <p:spPr>
          <a:xfrm>
            <a:off x="4646613" y="2043113"/>
            <a:ext cx="4038600" cy="3638550"/>
          </a:xfrm>
        </p:spPr>
      </p:pic>
      <p:pic>
        <p:nvPicPr>
          <p:cNvPr id="8704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b="51965"/>
          <a:stretch>
            <a:fillRect/>
          </a:stretch>
        </p:blipFill>
        <p:spPr>
          <a:xfrm>
            <a:off x="457200" y="2532063"/>
            <a:ext cx="4037013" cy="2660650"/>
          </a:xfrm>
        </p:spPr>
      </p:pic>
    </p:spTree>
    <p:extLst>
      <p:ext uri="{BB962C8B-B14F-4D97-AF65-F5344CB8AC3E}">
        <p14:creationId xmlns:p14="http://schemas.microsoft.com/office/powerpoint/2010/main" val="29071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38538" y="3876675"/>
            <a:ext cx="2241550" cy="29813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Enzyme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phase</a:t>
            </a:r>
            <a:r>
              <a:rPr lang="it-IT" altLang="it-IT" dirty="0" smtClean="0"/>
              <a:t>-II </a:t>
            </a:r>
            <a:r>
              <a:rPr lang="it-IT" altLang="it-IT" dirty="0" err="1" smtClean="0"/>
              <a:t>drug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metabolism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that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catalyzes</a:t>
            </a:r>
            <a:r>
              <a:rPr lang="it-IT" altLang="it-IT" dirty="0" smtClean="0"/>
              <a:t> the </a:t>
            </a:r>
            <a:r>
              <a:rPr lang="it-IT" altLang="it-IT" dirty="0" err="1" smtClean="0"/>
              <a:t>methylation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thiopurines</a:t>
            </a:r>
            <a:r>
              <a:rPr lang="it-IT" altLang="it-IT" dirty="0" smtClean="0"/>
              <a:t> (6-mercaptopurine, 6-thioguanine) and </a:t>
            </a:r>
            <a:r>
              <a:rPr lang="it-IT" altLang="it-IT" dirty="0" err="1" smtClean="0"/>
              <a:t>other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aromatic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thiols</a:t>
            </a:r>
            <a:r>
              <a:rPr lang="it-IT" altLang="it-IT" dirty="0" smtClean="0"/>
              <a:t>.</a:t>
            </a:r>
          </a:p>
        </p:txBody>
      </p:sp>
      <p:sp>
        <p:nvSpPr>
          <p:cNvPr id="2253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b="1" dirty="0" err="1" smtClean="0"/>
              <a:t>Example</a:t>
            </a:r>
            <a:r>
              <a:rPr lang="it-IT" altLang="it-IT" sz="3200" b="1" dirty="0" smtClean="0"/>
              <a:t> of </a:t>
            </a:r>
            <a:r>
              <a:rPr lang="it-IT" altLang="it-IT" sz="3200" b="1" dirty="0" err="1" smtClean="0"/>
              <a:t>genomic</a:t>
            </a:r>
            <a:r>
              <a:rPr lang="it-IT" altLang="it-IT" sz="3200" b="1" dirty="0" smtClean="0"/>
              <a:t> marker for </a:t>
            </a:r>
            <a:r>
              <a:rPr lang="it-IT" altLang="it-IT" sz="3200" b="1" dirty="0" err="1" smtClean="0"/>
              <a:t>personalized</a:t>
            </a:r>
            <a:r>
              <a:rPr lang="it-IT" altLang="it-IT" sz="3200" b="1" dirty="0" smtClean="0"/>
              <a:t> medicine: </a:t>
            </a:r>
            <a:r>
              <a:rPr lang="it-IT" altLang="it-IT" sz="3200" b="1" dirty="0" err="1"/>
              <a:t>t</a:t>
            </a:r>
            <a:r>
              <a:rPr lang="it-IT" altLang="it-IT" sz="3200" b="1" dirty="0" err="1" smtClean="0"/>
              <a:t>iopurine</a:t>
            </a:r>
            <a:r>
              <a:rPr lang="it-IT" altLang="it-IT" sz="3200" b="1" dirty="0" smtClean="0"/>
              <a:t>-S-</a:t>
            </a:r>
            <a:r>
              <a:rPr lang="it-IT" altLang="it-IT" sz="3200" b="1" dirty="0" err="1" smtClean="0"/>
              <a:t>methyl</a:t>
            </a:r>
            <a:r>
              <a:rPr lang="it-IT" altLang="it-IT" sz="3200" b="1" dirty="0" smtClean="0"/>
              <a:t>-</a:t>
            </a:r>
            <a:r>
              <a:rPr lang="it-IT" altLang="it-IT" sz="3200" b="1" dirty="0" err="1" smtClean="0"/>
              <a:t>transferase</a:t>
            </a:r>
            <a:r>
              <a:rPr lang="it-IT" altLang="it-IT" sz="3200" b="1" dirty="0" smtClean="0"/>
              <a:t> (TPMT)</a:t>
            </a:r>
          </a:p>
        </p:txBody>
      </p:sp>
      <p:pic>
        <p:nvPicPr>
          <p:cNvPr id="2253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675"/>
            <a:ext cx="9144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Weinshilboum R. et al., NEJM 348(6), 2006 </a:t>
            </a:r>
          </a:p>
        </p:txBody>
      </p:sp>
      <p:pic>
        <p:nvPicPr>
          <p:cNvPr id="90115" name="Picture 8" descr="Nortriptylin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820988"/>
            <a:ext cx="1905000" cy="2085975"/>
          </a:xfrm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600200"/>
            <a:ext cx="3467100" cy="4525963"/>
          </a:xfrm>
        </p:spPr>
      </p:pic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214313" y="5143500"/>
            <a:ext cx="450056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Nortriptilina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/>
              <a:t>Indicazione terapeutica: Antidepressivo triciclico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/>
              <a:t>Meccanismo d’azione: inibizione del re-uptake della norepinefrina</a:t>
            </a:r>
          </a:p>
        </p:txBody>
      </p:sp>
      <p:sp>
        <p:nvSpPr>
          <p:cNvPr id="901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200" b="1" smtClean="0"/>
              <a:t>Copie del gene CYP2D6 ed effetti sulla farmacocinetica della nortriptilina (antidepressivo triciclico)</a:t>
            </a:r>
          </a:p>
        </p:txBody>
      </p:sp>
    </p:spTree>
    <p:extLst>
      <p:ext uri="{BB962C8B-B14F-4D97-AF65-F5344CB8AC3E}">
        <p14:creationId xmlns:p14="http://schemas.microsoft.com/office/powerpoint/2010/main" val="2514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Codeina</a:t>
            </a:r>
          </a:p>
        </p:txBody>
      </p:sp>
      <p:sp>
        <p:nvSpPr>
          <p:cNvPr id="921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smtClean="0"/>
              <a:t>Indicazione terapeutica: antidolorifico, antitussivo.</a:t>
            </a:r>
          </a:p>
          <a:p>
            <a:pPr algn="just"/>
            <a:r>
              <a:rPr lang="en-US" altLang="it-IT" smtClean="0"/>
              <a:t>Meccansimo d’azione: profarmaco della morfina, agisce sui recettori per gli oppioidi.</a:t>
            </a:r>
          </a:p>
          <a:p>
            <a:pPr algn="just"/>
            <a:r>
              <a:rPr lang="en-US" altLang="it-IT" smtClean="0"/>
              <a:t>Attivazione a morfina catalizzata da CYP2D6: ~10% della popolazione non risponde bene e ~2% e’ a rischio di sovradosaggio.</a:t>
            </a:r>
          </a:p>
        </p:txBody>
      </p:sp>
    </p:spTree>
    <p:extLst>
      <p:ext uri="{BB962C8B-B14F-4D97-AF65-F5344CB8AC3E}">
        <p14:creationId xmlns:p14="http://schemas.microsoft.com/office/powerpoint/2010/main" val="20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Metabolismo della codeina</a:t>
            </a:r>
          </a:p>
        </p:txBody>
      </p:sp>
      <p:pic>
        <p:nvPicPr>
          <p:cNvPr id="93187" name="Picture 2" descr="metabolismo morf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7738" y="2290763"/>
            <a:ext cx="4705350" cy="3143250"/>
          </a:xfrm>
        </p:spPr>
      </p:pic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3214688" y="2428875"/>
            <a:ext cx="8572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CYP2D6</a:t>
            </a:r>
          </a:p>
        </p:txBody>
      </p:sp>
      <p:sp>
        <p:nvSpPr>
          <p:cNvPr id="93189" name="TextBox 5"/>
          <p:cNvSpPr txBox="1">
            <a:spLocks noChangeArrowheads="1"/>
          </p:cNvSpPr>
          <p:nvPr/>
        </p:nvSpPr>
        <p:spPr bwMode="auto">
          <a:xfrm>
            <a:off x="4691063" y="2455863"/>
            <a:ext cx="8572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CYP3A4</a:t>
            </a: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4427538" y="3573463"/>
            <a:ext cx="857250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UGT1A1, UGT2B7</a:t>
            </a:r>
          </a:p>
        </p:txBody>
      </p:sp>
    </p:spTree>
    <p:extLst>
      <p:ext uri="{BB962C8B-B14F-4D97-AF65-F5344CB8AC3E}">
        <p14:creationId xmlns:p14="http://schemas.microsoft.com/office/powerpoint/2010/main" val="34426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smtClean="0"/>
              <a:t>Farmacocinetica Codeina e Morfina</a:t>
            </a:r>
          </a:p>
        </p:txBody>
      </p:sp>
      <p:pic>
        <p:nvPicPr>
          <p:cNvPr id="9421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</p:spPr>
      </p:pic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  <p:extLst>
      <p:ext uri="{BB962C8B-B14F-4D97-AF65-F5344CB8AC3E}">
        <p14:creationId xmlns:p14="http://schemas.microsoft.com/office/powerpoint/2010/main" val="27009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73162"/>
          </a:xfrm>
        </p:spPr>
        <p:txBody>
          <a:bodyPr/>
          <a:lstStyle/>
          <a:p>
            <a:r>
              <a:rPr lang="en-US" altLang="it-IT" sz="2800" b="1" dirty="0" smtClean="0"/>
              <a:t>Curve </a:t>
            </a:r>
            <a:r>
              <a:rPr lang="en-US" altLang="it-IT" sz="2800" b="1" dirty="0" err="1" smtClean="0"/>
              <a:t>concentrazione</a:t>
            </a:r>
            <a:r>
              <a:rPr lang="en-US" altLang="it-IT" sz="2800" b="1" dirty="0" smtClean="0"/>
              <a:t>-tempo della </a:t>
            </a:r>
            <a:r>
              <a:rPr lang="en-US" altLang="it-IT" sz="2800" b="1" dirty="0" err="1" smtClean="0"/>
              <a:t>codeina</a:t>
            </a:r>
            <a:r>
              <a:rPr lang="en-US" altLang="it-IT" sz="2800" b="1" dirty="0" smtClean="0"/>
              <a:t>, </a:t>
            </a:r>
            <a:r>
              <a:rPr lang="en-US" altLang="it-IT" sz="2800" b="1" dirty="0" err="1" smtClean="0"/>
              <a:t>morfina</a:t>
            </a:r>
            <a:r>
              <a:rPr lang="en-US" altLang="it-IT" sz="2800" b="1" dirty="0" smtClean="0"/>
              <a:t> e </a:t>
            </a:r>
            <a:r>
              <a:rPr lang="en-US" altLang="it-IT" sz="2800" b="1" dirty="0" err="1" smtClean="0"/>
              <a:t>dei</a:t>
            </a:r>
            <a:r>
              <a:rPr lang="en-US" altLang="it-IT" sz="2800" b="1" dirty="0" smtClean="0"/>
              <a:t> </a:t>
            </a:r>
            <a:r>
              <a:rPr lang="en-US" altLang="it-IT" sz="2800" b="1" dirty="0" err="1" smtClean="0"/>
              <a:t>loro</a:t>
            </a:r>
            <a:r>
              <a:rPr lang="en-US" altLang="it-IT" sz="2800" b="1" dirty="0" smtClean="0"/>
              <a:t> </a:t>
            </a:r>
            <a:r>
              <a:rPr lang="en-US" altLang="it-IT" sz="2800" b="1" dirty="0" err="1" smtClean="0"/>
              <a:t>metaboliti</a:t>
            </a:r>
            <a:r>
              <a:rPr lang="en-US" altLang="it-IT" sz="2800" b="1" dirty="0" smtClean="0"/>
              <a:t> e </a:t>
            </a:r>
            <a:r>
              <a:rPr lang="en-US" altLang="it-IT" sz="2800" b="1" dirty="0" err="1" smtClean="0"/>
              <a:t>attivita</a:t>
            </a:r>
            <a:r>
              <a:rPr lang="en-US" altLang="it-IT" sz="2800" b="1" dirty="0" smtClean="0"/>
              <a:t> CYP2D6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19725" y="1994914"/>
            <a:ext cx="4038600" cy="4525963"/>
          </a:xfrm>
        </p:spPr>
        <p:txBody>
          <a:bodyPr/>
          <a:lstStyle/>
          <a:p>
            <a:pPr algn="just"/>
            <a:r>
              <a:rPr lang="en-US" altLang="it-IT" sz="2400" dirty="0" smtClean="0"/>
              <a:t>EM = extensive metabolizer</a:t>
            </a:r>
          </a:p>
          <a:p>
            <a:pPr algn="just"/>
            <a:r>
              <a:rPr lang="en-US" altLang="it-IT" sz="2400" dirty="0" smtClean="0"/>
              <a:t>UM = ultra-rapid metabolizer</a:t>
            </a:r>
          </a:p>
          <a:p>
            <a:pPr algn="just"/>
            <a:r>
              <a:rPr lang="en-US" altLang="it-IT" sz="2400" dirty="0" smtClean="0"/>
              <a:t>PM = poor metabolizer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-12492"/>
            <a:ext cx="3363912" cy="6828453"/>
          </a:xfrm>
        </p:spPr>
      </p:pic>
      <p:sp>
        <p:nvSpPr>
          <p:cNvPr id="95237" name="TextBox 10"/>
          <p:cNvSpPr txBox="1">
            <a:spLocks noChangeArrowheads="1"/>
          </p:cNvSpPr>
          <p:nvPr/>
        </p:nvSpPr>
        <p:spPr bwMode="auto">
          <a:xfrm>
            <a:off x="-689937" y="6465123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/>
              <a:t>Kirchheiner</a:t>
            </a:r>
            <a:r>
              <a:rPr lang="en-US" altLang="it-IT" sz="1800" dirty="0"/>
              <a:t> et al., Pharmacogenomics J 2007</a:t>
            </a:r>
          </a:p>
        </p:txBody>
      </p:sp>
    </p:spTree>
    <p:extLst>
      <p:ext uri="{BB962C8B-B14F-4D97-AF65-F5344CB8AC3E}">
        <p14:creationId xmlns:p14="http://schemas.microsoft.com/office/powerpoint/2010/main" val="6164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800" b="1" smtClean="0"/>
              <a:t>Ridotta efficacia della codeina in pazienti con ridotta attivita’ CYP2D6</a:t>
            </a:r>
          </a:p>
        </p:txBody>
      </p:sp>
      <p:pic>
        <p:nvPicPr>
          <p:cNvPr id="96259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8" y="1768475"/>
            <a:ext cx="4962525" cy="4189413"/>
          </a:xfrm>
        </p:spPr>
      </p:pic>
    </p:spTree>
    <p:extLst>
      <p:ext uri="{BB962C8B-B14F-4D97-AF65-F5344CB8AC3E}">
        <p14:creationId xmlns:p14="http://schemas.microsoft.com/office/powerpoint/2010/main" val="34362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5850" y="1600200"/>
            <a:ext cx="4430713" cy="4524375"/>
          </a:xfrm>
        </p:spPr>
      </p:pic>
    </p:spTree>
    <p:extLst>
      <p:ext uri="{BB962C8B-B14F-4D97-AF65-F5344CB8AC3E}">
        <p14:creationId xmlns:p14="http://schemas.microsoft.com/office/powerpoint/2010/main" val="39981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600200"/>
            <a:ext cx="7256463" cy="4524375"/>
          </a:xfrm>
        </p:spPr>
      </p:pic>
    </p:spTree>
    <p:extLst>
      <p:ext uri="{BB962C8B-B14F-4D97-AF65-F5344CB8AC3E}">
        <p14:creationId xmlns:p14="http://schemas.microsoft.com/office/powerpoint/2010/main" val="33931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4000" b="1" dirty="0" err="1" smtClean="0"/>
              <a:t>Tiopurine</a:t>
            </a:r>
            <a:r>
              <a:rPr lang="it-IT" altLang="it-IT" sz="4000" b="1" dirty="0" smtClean="0"/>
              <a:t>-S-</a:t>
            </a:r>
            <a:r>
              <a:rPr lang="it-IT" altLang="it-IT" sz="4000" b="1" dirty="0" err="1" smtClean="0"/>
              <a:t>methyl</a:t>
            </a:r>
            <a:r>
              <a:rPr lang="it-IT" altLang="it-IT" sz="4000" b="1" dirty="0" smtClean="0"/>
              <a:t>-</a:t>
            </a:r>
            <a:r>
              <a:rPr lang="it-IT" altLang="it-IT" sz="4000" b="1" dirty="0" err="1" smtClean="0"/>
              <a:t>transferase</a:t>
            </a:r>
            <a:r>
              <a:rPr lang="it-IT" altLang="it-IT" sz="4000" b="1" dirty="0" smtClean="0"/>
              <a:t> (TPMT)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Physiologically</a:t>
            </a:r>
            <a:r>
              <a:rPr lang="it-IT" altLang="it-IT" dirty="0" smtClean="0"/>
              <a:t>, TPMT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involved</a:t>
            </a:r>
            <a:r>
              <a:rPr lang="it-IT" altLang="it-IT" dirty="0" smtClean="0"/>
              <a:t> in the </a:t>
            </a:r>
            <a:r>
              <a:rPr lang="it-IT" altLang="it-IT" dirty="0" err="1" smtClean="0"/>
              <a:t>biosynthesis</a:t>
            </a:r>
            <a:r>
              <a:rPr lang="it-IT" altLang="it-IT" dirty="0" smtClean="0"/>
              <a:t> of a </a:t>
            </a:r>
            <a:r>
              <a:rPr lang="it-IT" altLang="it-IT" dirty="0" err="1" smtClean="0"/>
              <a:t>cofactor</a:t>
            </a:r>
            <a:r>
              <a:rPr lang="it-IT" altLang="it-IT" dirty="0"/>
              <a:t> </a:t>
            </a:r>
            <a:r>
              <a:rPr lang="it-IT" altLang="it-IT" dirty="0" err="1" smtClean="0"/>
              <a:t>that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confers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molibdenum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binding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propreties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proteins</a:t>
            </a:r>
            <a:r>
              <a:rPr lang="it-IT" altLang="it-IT" dirty="0" smtClean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0"/>
            <a:ext cx="6390722" cy="329188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67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MDO meeting, Stuttgart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07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dirty="0" err="1" smtClean="0"/>
              <a:t>Qual’è</a:t>
            </a:r>
            <a:r>
              <a:rPr lang="it-IT" dirty="0" smtClean="0"/>
              <a:t> la funzione endogena di </a:t>
            </a:r>
            <a:r>
              <a:rPr lang="it-IT" i="1" dirty="0" smtClean="0"/>
              <a:t>TPMT</a:t>
            </a:r>
            <a:r>
              <a:rPr lang="it-IT" dirty="0" smtClean="0"/>
              <a:t>? </a:t>
            </a:r>
            <a:br>
              <a:rPr lang="it-IT" dirty="0" smtClean="0"/>
            </a:b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sembra essere coinvolto nella sintesi della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molibdopterina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cofattore di alcuni enzimi (xantina ossidasi)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5" name="Picture 2" descr="Molybdenum cofactor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191000"/>
            <a:ext cx="4476750" cy="2339975"/>
          </a:xfrm>
          <a:noFill/>
        </p:spPr>
      </p:pic>
    </p:spTree>
    <p:extLst>
      <p:ext uri="{BB962C8B-B14F-4D97-AF65-F5344CB8AC3E}">
        <p14:creationId xmlns:p14="http://schemas.microsoft.com/office/powerpoint/2010/main" val="107990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1847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latin typeface="Arial" panose="020B0604020202020204" pitchFamily="34" charset="0"/>
              </a:rPr>
              <a:t>How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study</a:t>
            </a:r>
            <a:r>
              <a:rPr lang="it-IT" altLang="it-IT" sz="1800" dirty="0" smtClean="0">
                <a:latin typeface="Arial" panose="020B0604020202020204" pitchFamily="34" charset="0"/>
              </a:rPr>
              <a:t> TPMT gene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variants</a:t>
            </a:r>
            <a:r>
              <a:rPr lang="it-IT" altLang="it-IT" sz="1800" dirty="0" smtClean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Genotyping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three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SNPs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allows</a:t>
            </a:r>
            <a:r>
              <a:rPr lang="it-IT" altLang="it-IT" sz="1800" dirty="0" smtClean="0">
                <a:latin typeface="Arial" panose="020B0604020202020204" pitchFamily="34" charset="0"/>
              </a:rPr>
              <a:t>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identify</a:t>
            </a:r>
            <a:r>
              <a:rPr lang="it-IT" altLang="it-IT" sz="1800" dirty="0" smtClean="0">
                <a:latin typeface="Arial" panose="020B0604020202020204" pitchFamily="34" charset="0"/>
              </a:rPr>
              <a:t> 95% of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patients</a:t>
            </a:r>
            <a:r>
              <a:rPr lang="it-IT" altLang="it-IT" sz="1800" dirty="0" smtClean="0">
                <a:latin typeface="Arial" panose="020B0604020202020204" pitchFamily="34" charset="0"/>
              </a:rPr>
              <a:t> with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reduced</a:t>
            </a:r>
            <a:r>
              <a:rPr lang="it-IT" altLang="it-IT" sz="1800" dirty="0" smtClean="0">
                <a:latin typeface="Arial" panose="020B0604020202020204" pitchFamily="34" charset="0"/>
              </a:rPr>
              <a:t> TPMT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activity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smtClean="0">
                <a:latin typeface="Arial" panose="020B0604020202020204" pitchFamily="34" charset="0"/>
              </a:rPr>
              <a:t>in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Caucasians</a:t>
            </a:r>
            <a:r>
              <a:rPr lang="it-IT" altLang="it-IT" sz="1800" dirty="0" smtClean="0">
                <a:latin typeface="Arial" panose="020B0604020202020204" pitchFamily="34" charset="0"/>
              </a:rPr>
              <a:t>.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1413" y="3141663"/>
            <a:ext cx="1727200" cy="936625"/>
            <a:chOff x="1519" y="1434"/>
            <a:chExt cx="1088" cy="590"/>
          </a:xfrm>
        </p:grpSpPr>
        <p:sp>
          <p:nvSpPr>
            <p:cNvPr id="19466" name="Oval 6"/>
            <p:cNvSpPr>
              <a:spLocks noChangeArrowheads="1"/>
            </p:cNvSpPr>
            <p:nvPr/>
          </p:nvSpPr>
          <p:spPr bwMode="auto">
            <a:xfrm>
              <a:off x="215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519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3141663"/>
            <a:ext cx="2951163" cy="936625"/>
            <a:chOff x="2744" y="1434"/>
            <a:chExt cx="1859" cy="590"/>
          </a:xfrm>
        </p:grpSpPr>
        <p:sp>
          <p:nvSpPr>
            <p:cNvPr id="19463" name="Oval 9"/>
            <p:cNvSpPr>
              <a:spLocks noChangeArrowheads="1"/>
            </p:cNvSpPr>
            <p:nvPr/>
          </p:nvSpPr>
          <p:spPr bwMode="auto">
            <a:xfrm>
              <a:off x="274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4" name="Oval 10"/>
            <p:cNvSpPr>
              <a:spLocks noChangeArrowheads="1"/>
            </p:cNvSpPr>
            <p:nvPr/>
          </p:nvSpPr>
          <p:spPr bwMode="auto">
            <a:xfrm>
              <a:off x="4150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5" name="Text Box 11"/>
            <p:cNvSpPr txBox="1">
              <a:spLocks noChangeArrowheads="1"/>
            </p:cNvSpPr>
            <p:nvPr/>
          </p:nvSpPr>
          <p:spPr bwMode="auto">
            <a:xfrm>
              <a:off x="3334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5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1847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latin typeface="Arial" panose="020B0604020202020204" pitchFamily="34" charset="0"/>
              </a:rPr>
              <a:t>How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study</a:t>
            </a:r>
            <a:r>
              <a:rPr lang="it-IT" altLang="it-IT" sz="1800" dirty="0" smtClean="0">
                <a:latin typeface="Arial" panose="020B0604020202020204" pitchFamily="34" charset="0"/>
              </a:rPr>
              <a:t> TPMT gene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variants</a:t>
            </a:r>
            <a:r>
              <a:rPr lang="it-IT" altLang="it-IT" sz="1800" dirty="0" smtClean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Genotyping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three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SNPs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allows</a:t>
            </a:r>
            <a:r>
              <a:rPr lang="it-IT" altLang="it-IT" sz="1800" dirty="0" smtClean="0">
                <a:latin typeface="Arial" panose="020B0604020202020204" pitchFamily="34" charset="0"/>
              </a:rPr>
              <a:t>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identify</a:t>
            </a:r>
            <a:r>
              <a:rPr lang="it-IT" altLang="it-IT" sz="1800" dirty="0" smtClean="0">
                <a:latin typeface="Arial" panose="020B0604020202020204" pitchFamily="34" charset="0"/>
              </a:rPr>
              <a:t> 95% of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patients</a:t>
            </a:r>
            <a:r>
              <a:rPr lang="it-IT" altLang="it-IT" sz="1800" dirty="0" smtClean="0">
                <a:latin typeface="Arial" panose="020B0604020202020204" pitchFamily="34" charset="0"/>
              </a:rPr>
              <a:t> with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reduced</a:t>
            </a:r>
            <a:r>
              <a:rPr lang="it-IT" altLang="it-IT" sz="1800" dirty="0" smtClean="0">
                <a:latin typeface="Arial" panose="020B0604020202020204" pitchFamily="34" charset="0"/>
              </a:rPr>
              <a:t> TPMT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activity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smtClean="0">
                <a:latin typeface="Arial" panose="020B0604020202020204" pitchFamily="34" charset="0"/>
              </a:rPr>
              <a:t>in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Caucasians</a:t>
            </a:r>
            <a:r>
              <a:rPr lang="it-IT" altLang="it-IT" sz="1800" dirty="0" smtClean="0">
                <a:latin typeface="Arial" panose="020B0604020202020204" pitchFamily="34" charset="0"/>
              </a:rPr>
              <a:t>.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1413" y="3141663"/>
            <a:ext cx="1727200" cy="936625"/>
            <a:chOff x="1519" y="1434"/>
            <a:chExt cx="1088" cy="590"/>
          </a:xfrm>
        </p:grpSpPr>
        <p:sp>
          <p:nvSpPr>
            <p:cNvPr id="19466" name="Oval 6"/>
            <p:cNvSpPr>
              <a:spLocks noChangeArrowheads="1"/>
            </p:cNvSpPr>
            <p:nvPr/>
          </p:nvSpPr>
          <p:spPr bwMode="auto">
            <a:xfrm>
              <a:off x="215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519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3141663"/>
            <a:ext cx="2951163" cy="936625"/>
            <a:chOff x="2744" y="1434"/>
            <a:chExt cx="1859" cy="590"/>
          </a:xfrm>
        </p:grpSpPr>
        <p:sp>
          <p:nvSpPr>
            <p:cNvPr id="19463" name="Oval 9"/>
            <p:cNvSpPr>
              <a:spLocks noChangeArrowheads="1"/>
            </p:cNvSpPr>
            <p:nvPr/>
          </p:nvSpPr>
          <p:spPr bwMode="auto">
            <a:xfrm>
              <a:off x="274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4" name="Oval 10"/>
            <p:cNvSpPr>
              <a:spLocks noChangeArrowheads="1"/>
            </p:cNvSpPr>
            <p:nvPr/>
          </p:nvSpPr>
          <p:spPr bwMode="auto">
            <a:xfrm>
              <a:off x="4150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5" name="Text Box 11"/>
            <p:cNvSpPr txBox="1">
              <a:spLocks noChangeArrowheads="1"/>
            </p:cNvSpPr>
            <p:nvPr/>
          </p:nvSpPr>
          <p:spPr bwMode="auto">
            <a:xfrm>
              <a:off x="3334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7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it-IT" altLang="it-IT" sz="3200" b="1" dirty="0" err="1" smtClean="0"/>
              <a:t>Official</a:t>
            </a:r>
            <a:r>
              <a:rPr lang="it-IT" altLang="it-IT" sz="3200" b="1" dirty="0" smtClean="0"/>
              <a:t> database of TPMT </a:t>
            </a:r>
            <a:r>
              <a:rPr lang="it-IT" altLang="it-IT" sz="3200" b="1" dirty="0" err="1" smtClean="0"/>
              <a:t>variant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alleles</a:t>
            </a:r>
            <a:endParaRPr lang="it-IT" altLang="it-IT" sz="3200" b="1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76200" y="6318738"/>
            <a:ext cx="9144000" cy="533400"/>
          </a:xfrm>
        </p:spPr>
        <p:txBody>
          <a:bodyPr/>
          <a:lstStyle/>
          <a:p>
            <a:pPr algn="r">
              <a:defRPr/>
            </a:pPr>
            <a:r>
              <a:rPr lang="it-IT" dirty="0"/>
              <a:t>http://www.imh.liu.se/tpmtalleles?l=en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1522" t="16689" r="23696" b="6790"/>
          <a:stretch/>
        </p:blipFill>
        <p:spPr>
          <a:xfrm>
            <a:off x="1065735" y="750278"/>
            <a:ext cx="7012529" cy="5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667000" y="4953000"/>
            <a:ext cx="594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Dr. Evans’s lab (Tai et al., PNAS 1997)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picture from Jones TS et al, Clin Pharm Ther 2007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517" r="4216"/>
          <a:stretch>
            <a:fillRect/>
          </a:stretch>
        </p:blipFill>
        <p:spPr bwMode="auto">
          <a:xfrm>
            <a:off x="762000" y="1676400"/>
            <a:ext cx="77597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/>
          <a:stretch>
            <a:fillRect/>
          </a:stretch>
        </p:blipFill>
        <p:spPr bwMode="auto">
          <a:xfrm>
            <a:off x="228600" y="4529138"/>
            <a:ext cx="26701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83185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protein encoded by the TPMT*3A variant allele is less stable than that encoded by the TPMT*1 (wild-type) allele</a:t>
            </a:r>
          </a:p>
        </p:txBody>
      </p:sp>
    </p:spTree>
    <p:extLst>
      <p:ext uri="{BB962C8B-B14F-4D97-AF65-F5344CB8AC3E}">
        <p14:creationId xmlns:p14="http://schemas.microsoft.com/office/powerpoint/2010/main" val="12540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914</Words>
  <Application>Microsoft Office PowerPoint</Application>
  <PresentationFormat>Presentazione su schermo (4:3)</PresentationFormat>
  <Paragraphs>120</Paragraphs>
  <Slides>37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ＭＳ Ｐゴシック</vt:lpstr>
      <vt:lpstr>Arial</vt:lpstr>
      <vt:lpstr>Calibri</vt:lpstr>
      <vt:lpstr>Comic Sans MS</vt:lpstr>
      <vt:lpstr>Office Theme</vt:lpstr>
      <vt:lpstr>Presentazione standard di PowerPoint</vt:lpstr>
      <vt:lpstr>TPMT activity is inherited as an autosomal codominant trait</vt:lpstr>
      <vt:lpstr>Example of genomic marker for personalized medicine: tiopurine-S-methyl-transferase (TPMT)</vt:lpstr>
      <vt:lpstr>Tiopurine-S-methyl-transferase (TPMT)</vt:lpstr>
      <vt:lpstr>Qual’è la funzione endogena di TPMT?  sembra essere coinvolto nella sintesi della molibdopterina, cofattore di alcuni enzimi (xantina ossidasi)</vt:lpstr>
      <vt:lpstr>Presentazione standard di PowerPoint</vt:lpstr>
      <vt:lpstr>Presentazione standard di PowerPoint</vt:lpstr>
      <vt:lpstr>Official database of TPMT variant alleles</vt:lpstr>
      <vt:lpstr>The protein encoded by the TPMT*3A variant allele is less stable than that encoded by the TPMT*1 (wild-type) allele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Dalla scoperta all’implementazione clinica di TPMT</vt:lpstr>
      <vt:lpstr>Presentazione standard di PowerPoint</vt:lpstr>
      <vt:lpstr>Linee guida farmacogenetiche</vt:lpstr>
      <vt:lpstr>Dalla scoperta all’implementazione clinica di TPMT</vt:lpstr>
      <vt:lpstr>Ricerca di Linee Guida Cliniche su Pubmed Su Pubmed è possibile attivare un filtro per ricercare solo le linee guida terapeutiche e, recentemente, ne esistono anche di farmacogenetiche…</vt:lpstr>
      <vt:lpstr>Presentazione standard di PowerPoint</vt:lpstr>
      <vt:lpstr>Presentazione standard di PowerPoint</vt:lpstr>
      <vt:lpstr>Presentazione standard di PowerPoint</vt:lpstr>
      <vt:lpstr>CYP2D6</vt:lpstr>
      <vt:lpstr>Presentazione standard di PowerPoint</vt:lpstr>
      <vt:lpstr>Polimorfismi genetici di CYP2D6</vt:lpstr>
      <vt:lpstr>Caratteristiche molecolari dei polimorfismi di CYP2D6</vt:lpstr>
      <vt:lpstr>Frequenza dei polimorfismi di CYP2D6 nella popolazione Italiana</vt:lpstr>
      <vt:lpstr>Presentazione standard di PowerPoint</vt:lpstr>
      <vt:lpstr>Copie del gene CYP2D6 ed effetti sulla farmacocinetica della nortriptilina (antidepressivo triciclico)</vt:lpstr>
      <vt:lpstr>Codeina</vt:lpstr>
      <vt:lpstr>Metabolismo della codeina</vt:lpstr>
      <vt:lpstr>Farmacocinetica Codeina e Morfina</vt:lpstr>
      <vt:lpstr>Curve concentrazione-tempo della codeina, morfina e dei loro metaboliti e attivita CYP2D6</vt:lpstr>
      <vt:lpstr>Ridotta efficacia della codeina in pazienti con ridotta attivita’ CYP2D6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120</cp:revision>
  <dcterms:created xsi:type="dcterms:W3CDTF">2012-03-01T12:06:30Z</dcterms:created>
  <dcterms:modified xsi:type="dcterms:W3CDTF">2017-04-11T16:37:53Z</dcterms:modified>
</cp:coreProperties>
</file>