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72" r:id="rId3"/>
    <p:sldId id="277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4" r:id="rId15"/>
    <p:sldId id="443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42" r:id="rId24"/>
    <p:sldId id="453" r:id="rId25"/>
    <p:sldId id="454" r:id="rId26"/>
    <p:sldId id="455" r:id="rId27"/>
    <p:sldId id="456" r:id="rId28"/>
    <p:sldId id="4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4/18/2017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1"/>
            <a:ext cx="9601200" cy="255616"/>
          </a:xfrm>
        </p:spPr>
        <p:txBody>
          <a:bodyPr/>
          <a:lstStyle/>
          <a:p>
            <a:r>
              <a:rPr lang="en-US" sz="3600" dirty="0" smtClean="0"/>
              <a:t>CALENDARIO LEZIONI AGGIORNATO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13757"/>
            <a:ext cx="9601200" cy="3825933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10 APRILE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17 APRILE NO (PASQUETTA) -&gt; MERCOLEDI’ 19 </a:t>
            </a:r>
            <a:r>
              <a:rPr lang="en-US" sz="2000" b="1" dirty="0" err="1" smtClean="0">
                <a:solidFill>
                  <a:srgbClr val="FF0000"/>
                </a:solidFill>
              </a:rPr>
              <a:t>aPRILE</a:t>
            </a:r>
            <a:r>
              <a:rPr lang="en-US" sz="2000" b="1" dirty="0" smtClean="0">
                <a:solidFill>
                  <a:srgbClr val="FF0000"/>
                </a:solidFill>
              </a:rPr>
              <a:t> LABORATORIO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24 APRILE NO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1 MAGGIO NO -&gt; MERCOLEDI’ 3 MAGGIO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8 MAGGIO - </a:t>
            </a:r>
            <a:r>
              <a:rPr lang="en-US" sz="2000" b="1" dirty="0" smtClean="0">
                <a:solidFill>
                  <a:schemeClr val="tx2"/>
                </a:solidFill>
              </a:rPr>
              <a:t>LABORATORIO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15 MAGGIO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22 MAGGIO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29 MAGGIO – </a:t>
            </a:r>
            <a:r>
              <a:rPr lang="en-US" sz="2000" b="1" dirty="0" smtClean="0">
                <a:solidFill>
                  <a:schemeClr val="tx2"/>
                </a:solidFill>
              </a:rPr>
              <a:t>LABORATORIO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5 GIUGNO – (DATA DI RISERVA </a:t>
            </a:r>
            <a:r>
              <a:rPr lang="en-US" sz="2000" b="1" dirty="0" err="1" smtClean="0">
                <a:solidFill>
                  <a:srgbClr val="FF0000"/>
                </a:solidFill>
              </a:rPr>
              <a:t>anche</a:t>
            </a:r>
            <a:r>
              <a:rPr lang="en-US" sz="2000" b="1" dirty="0" smtClean="0">
                <a:solidFill>
                  <a:srgbClr val="FF0000"/>
                </a:solidFill>
              </a:rPr>
              <a:t> per </a:t>
            </a:r>
            <a:r>
              <a:rPr lang="en-US" sz="2000" b="1" dirty="0" err="1" smtClean="0">
                <a:solidFill>
                  <a:srgbClr val="FF0000"/>
                </a:solidFill>
              </a:rPr>
              <a:t>eventuale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laboratorio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versioni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BLASTn</a:t>
            </a:r>
            <a:r>
              <a:rPr lang="it-IT" dirty="0" smtClean="0"/>
              <a:t>: cerca similarità in banche dati nucleotidiche utilizzando sequenze nucleotidiche come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BLASTp</a:t>
            </a:r>
            <a:r>
              <a:rPr lang="it-IT" dirty="0" smtClean="0"/>
              <a:t>: cerca similarità in banche dati proteiche utiilizzando sequenze amino acidiche come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BLASTx</a:t>
            </a:r>
            <a:r>
              <a:rPr lang="it-IT" dirty="0" smtClean="0"/>
              <a:t>: cerca similarità in banche dati proteiche utilizzando sequenze nucleotidiche come query, che vengono tradotte nei 6 possibili frame di lettura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tBLASTn</a:t>
            </a:r>
            <a:r>
              <a:rPr lang="it-IT" dirty="0" smtClean="0"/>
              <a:t>: cerca similarità in banche dati nucleotidiche utilizzando sequenze proteiche come query. I subject della banca dati vengono tradotti nei 6 possibili frame di lettura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tBLASTx</a:t>
            </a:r>
            <a:r>
              <a:rPr lang="it-IT" dirty="0" smtClean="0"/>
              <a:t>: cerca similarità in banche dati nuclotidiche i cui subject sono stati tradotti nei 6 possibili frame di lettura utilizzando sequenze nucleotidiche tradotte a loro volta nei 6 possibili frame di lettura</a:t>
            </a:r>
          </a:p>
        </p:txBody>
      </p:sp>
    </p:spTree>
    <p:extLst>
      <p:ext uri="{BB962C8B-B14F-4D97-AF65-F5344CB8AC3E}">
        <p14:creationId xmlns:p14="http://schemas.microsoft.com/office/powerpoint/2010/main" val="2779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versioni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349585"/>
            <a:ext cx="6535189" cy="206737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AGGCGTGCAGATGACGATGCAGTACATGGGTTTCTCTTTATTAAGTTCTTATGTCATGTTTATCATAGACTCTGAAGTCAACCAGTCAGAGGTTATCGTACGTCAAATCAGTCAGAGGTTATCAGTCAATACAGTGAATCCTGATTCCCGTATGTGTGTTGTGACATATACACTGAATTCTGACTTAACCGCCTGTGTTATGAAATATACACTGAATCCTGACTTAACCGTAAGTGTTGTGACAGATACTGTGAATCCTGACTTACCAGTTTGTGTTGTGACATATACACTGAATCCTGGCTTACCCGTATGTGTTGTGACAGATACTGTGAATCATGACCTACCCGTATGTGTTGTGACGTACAACTTGAATCCCGACTTACCAGTTTGTGTTGTGACATATACACTGAATCCTGACTTACCCTTCTGTGTTGTGACATATACACTGAATCCTGACTTACCCTTCTGTGTTGTGACATATACACTGAATCCTGACTTAACCATAGTGTTGTGATGCGTCATCGACTSGATGTCATCCTATACATTTTTCCCATTTA</a:t>
            </a:r>
          </a:p>
          <a:p>
            <a:pPr marL="45720" indent="0">
              <a:buNone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Quale è il frame di lettura corretto di questa sequenza codificante?</a:t>
            </a:r>
          </a:p>
          <a:p>
            <a:pPr marL="45720" indent="0">
              <a:buNone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 posso saperlo a priori...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infohost.nmt.edu/~biology/BioinformaticsWeb/Reading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7" y="775438"/>
            <a:ext cx="30956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98855"/>
            <a:ext cx="10058400" cy="32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Gapped-BLAST</a:t>
            </a:r>
            <a:r>
              <a:rPr lang="it-IT" dirty="0" smtClean="0"/>
              <a:t>: porta avanti l’estensione delle HSP tenendo presente la possibilità di introdure dei gap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PSI-BLAST</a:t>
            </a:r>
            <a:r>
              <a:rPr lang="it-IT" dirty="0" smtClean="0"/>
              <a:t>: Position-Specific Iterated BLAST - effettua una ricerca iterativa utilizzando le HSP per generare dei profili caratteristici della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BL2SEQ</a:t>
            </a:r>
            <a:r>
              <a:rPr lang="it-IT" dirty="0" smtClean="0"/>
              <a:t>: adattamento di BLAST per l’allineamento di coppie di sequenze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MEGABLAST</a:t>
            </a:r>
            <a:r>
              <a:rPr lang="it-IT" dirty="0" smtClean="0"/>
              <a:t>: può concatenare molte queries tra loro per minimizzare il tempo di esecuzione dovuto a queries molto lunghe (adatto per </a:t>
            </a:r>
            <a:r>
              <a:rPr lang="it-IT" dirty="0" smtClean="0"/>
              <a:t>l’allineamento </a:t>
            </a:r>
            <a:r>
              <a:rPr lang="it-IT" dirty="0" smtClean="0"/>
              <a:t>di sequenze nucleotidiche molto lunghe, come regioni cromosomiche, e sequenze ad alto grado di similarità)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Discontinuous MEGABLAST</a:t>
            </a:r>
            <a:r>
              <a:rPr lang="it-IT" dirty="0" smtClean="0"/>
              <a:t>: simile a MEGABLAST ma ottimizzato per sequenze divergenti, ad esempio regioni cromosomiche di specie differenti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400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6597535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DELTA-BLAST</a:t>
            </a:r>
            <a:r>
              <a:rPr lang="it-IT" dirty="0" smtClean="0"/>
              <a:t>: </a:t>
            </a:r>
            <a:r>
              <a:rPr lang="en-US" dirty="0" smtClean="0"/>
              <a:t>Domain Enhanced Lookup Time Accelerated BLAST – </a:t>
            </a:r>
            <a:r>
              <a:rPr lang="it-IT" dirty="0" smtClean="0"/>
              <a:t>implementazion</a:t>
            </a:r>
            <a:r>
              <a:rPr lang="en-US" dirty="0" smtClean="0"/>
              <a:t>e di </a:t>
            </a:r>
            <a:r>
              <a:rPr lang="it-IT" dirty="0" smtClean="0"/>
              <a:t>BLASTp che utilizza un database di domini conservati </a:t>
            </a:r>
            <a:r>
              <a:rPr lang="en-US" dirty="0" smtClean="0"/>
              <a:t>(CDD)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PHI-BLAST</a:t>
            </a:r>
            <a:r>
              <a:rPr lang="it-IT" dirty="0"/>
              <a:t>: </a:t>
            </a:r>
            <a:r>
              <a:rPr lang="it-IT" dirty="0" smtClean="0"/>
              <a:t>Pattern Hit Initiated BLAST - estensione </a:t>
            </a:r>
            <a:r>
              <a:rPr lang="it-IT" dirty="0"/>
              <a:t>di PSI-BLAST per la ricerca in banca dati di pattern proteici più che di queru </a:t>
            </a:r>
            <a:r>
              <a:rPr lang="it-IT" dirty="0" smtClean="0"/>
              <a:t>esatte</a:t>
            </a:r>
            <a:endParaRPr lang="en-US" dirty="0" smtClean="0"/>
          </a:p>
          <a:p>
            <a:r>
              <a:rPr lang="it-IT" b="1" u="sng" dirty="0" smtClean="0">
                <a:solidFill>
                  <a:srgbClr val="FF0000"/>
                </a:solidFill>
              </a:rPr>
              <a:t>Magic BLAST</a:t>
            </a:r>
            <a:r>
              <a:rPr lang="it-IT" dirty="0" smtClean="0"/>
              <a:t>: implementato recentemente per l’allineamento di dati di Next Generation Sequencing contro genomi di riferimento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36" y="1316245"/>
            <a:ext cx="2979402" cy="4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accessibilità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it-IT" b="1" u="sng" dirty="0" smtClean="0">
                <a:solidFill>
                  <a:srgbClr val="FF0000"/>
                </a:solidFill>
                <a:hlinkClick r:id="rId2"/>
              </a:rPr>
              <a:t>blast.ncbi.nlm.nih.gov/Blast.cgi</a:t>
            </a:r>
            <a:endParaRPr lang="it-IT" b="1" u="sng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Hostato sul portale dell’NCBI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84843"/>
            <a:ext cx="10058400" cy="38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differenze rispetto a FASTA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La più importante differenza è </a:t>
            </a:r>
            <a:r>
              <a:rPr lang="it-IT" b="1" dirty="0" smtClean="0"/>
              <a:t>l’indicizzazione di parole esatte in FASTA </a:t>
            </a:r>
            <a:r>
              <a:rPr lang="it-IT" dirty="0" smtClean="0"/>
              <a:t>contro quella dei w-mers in BLAST. Per questo motivo il numero di subject ritrovati da FASTA nel database sarà molto ridotto e la strategia di indicizzazione è un </a:t>
            </a:r>
            <a:r>
              <a:rPr lang="it-IT" b="1" dirty="0" smtClean="0"/>
              <a:t>fattore molto limitante per FASTA</a:t>
            </a:r>
          </a:p>
          <a:p>
            <a:r>
              <a:rPr lang="it-IT" dirty="0" smtClean="0"/>
              <a:t>Tuttavia BLAST assegna i punteggi S sulla base di matrici di sostituzione e può accadere che dei match inesatti ottengano degli score più alti di match esatti della stessa lunghezza</a:t>
            </a:r>
          </a:p>
          <a:p>
            <a:r>
              <a:rPr lang="it-IT" dirty="0" smtClean="0"/>
              <a:t>Ad esempio, AIS-AIS = 12, mentre LSH-MSH = 14 utilizzando BLOSUM62</a:t>
            </a:r>
          </a:p>
          <a:p>
            <a:r>
              <a:rPr lang="it-IT" dirty="0" smtClean="0"/>
              <a:t>Per sequenze nucleotidiche </a:t>
            </a:r>
            <a:r>
              <a:rPr lang="it-IT" b="1" dirty="0" smtClean="0"/>
              <a:t>l’indicizzazione dei w-mers ha poca rilevanza</a:t>
            </a:r>
          </a:p>
          <a:p>
            <a:r>
              <a:rPr lang="it-IT" dirty="0" smtClean="0"/>
              <a:t>Inoltre il </a:t>
            </a:r>
            <a:r>
              <a:rPr lang="it-IT" b="1" dirty="0" smtClean="0"/>
              <a:t>W di default per BLASTn = 11</a:t>
            </a:r>
            <a:r>
              <a:rPr lang="it-IT" dirty="0" smtClean="0"/>
              <a:t>, quindi tendenzialmente non verrà rilevata similarità significativa a meno che non ci sia una stringa identica di almeno 11 nucleotidi</a:t>
            </a:r>
          </a:p>
          <a:p>
            <a:r>
              <a:rPr lang="it-IT" dirty="0" smtClean="0"/>
              <a:t>Inoltre FASTA prevede l’inserzione di GAP già nei suoi primi step, BLAST solamente in fase di elongation degli HSP</a:t>
            </a:r>
          </a:p>
          <a:p>
            <a:r>
              <a:rPr lang="it-IT" dirty="0" smtClean="0"/>
              <a:t>In sostanza, </a:t>
            </a:r>
            <a:r>
              <a:rPr lang="it-IT" b="1" dirty="0" smtClean="0"/>
              <a:t>FASTA è indicato per sequenze nucleotidiche</a:t>
            </a:r>
            <a:r>
              <a:rPr lang="it-IT" dirty="0" smtClean="0"/>
              <a:t>, NON per sequenze amino acidiche che è sempre opportuno ricercare con BLAST</a:t>
            </a:r>
          </a:p>
        </p:txBody>
      </p:sp>
    </p:spTree>
    <p:extLst>
      <p:ext uri="{BB962C8B-B14F-4D97-AF65-F5344CB8AC3E}">
        <p14:creationId xmlns:p14="http://schemas.microsoft.com/office/powerpoint/2010/main" val="3563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metodo BLAST, dall'originaria formulazione ad oggi, ha rappresentato un validissimo strumento d'analisi, che numerosi server bioinformatici consentono di utilizzare on-line per ricerche nelle principali banche </a:t>
            </a:r>
            <a:r>
              <a:rPr lang="it-IT" dirty="0" smtClean="0"/>
              <a:t>dati </a:t>
            </a:r>
            <a:endParaRPr lang="it-IT" dirty="0"/>
          </a:p>
          <a:p>
            <a:pPr algn="just"/>
            <a:r>
              <a:rPr lang="it-IT" dirty="0"/>
              <a:t>Sono state sviluppate numerose applicazioni, basate sul metodo BLAST ma ottimizzate per il tipo di ricerca, sonda e database nei quali si intenda cercare sequenze omologhe. Gli algoritmi di BLAST sono stati progressivamente potenziati, implementando nuove funzioni che consentono, ad esempio, di </a:t>
            </a:r>
            <a:r>
              <a:rPr lang="it-IT" b="1" dirty="0"/>
              <a:t>adottare matrici definite sulla base del set di dati in analisi o di integrare l'analisi di similarità con quella per </a:t>
            </a:r>
            <a:r>
              <a:rPr lang="it-IT" b="1" dirty="0" smtClean="0"/>
              <a:t>pattern</a:t>
            </a:r>
            <a:endParaRPr lang="it-IT" dirty="0"/>
          </a:p>
          <a:p>
            <a:pPr algn="just"/>
            <a:r>
              <a:rPr lang="it-IT" dirty="0" smtClean="0"/>
              <a:t>Mentre nella maggior parte dei casi i biologi si connettono all’home page dell’NCBI per effettuare ricerche di similarità all’interno di </a:t>
            </a:r>
            <a:r>
              <a:rPr lang="it-IT" b="1" dirty="0" smtClean="0"/>
              <a:t>database pubblicamente disponibili</a:t>
            </a:r>
            <a:r>
              <a:rPr lang="it-IT" dirty="0" smtClean="0"/>
              <a:t> (nr, UniProt, GenBank, ecc.), tenete presente che è spesso utile </a:t>
            </a:r>
            <a:r>
              <a:rPr lang="it-IT" b="1" dirty="0" smtClean="0"/>
              <a:t>utilizzare BLAST in locale</a:t>
            </a:r>
            <a:r>
              <a:rPr lang="it-IT" dirty="0" smtClean="0"/>
              <a:t>, cioè scaricando un applicativo che permette la ricerca in </a:t>
            </a:r>
            <a:r>
              <a:rPr lang="it-IT" b="1" dirty="0" smtClean="0"/>
              <a:t>database personalizzati e spesso non ancora rilasciati pubblicamente</a:t>
            </a:r>
          </a:p>
        </p:txBody>
      </p:sp>
    </p:spTree>
    <p:extLst>
      <p:ext uri="{BB962C8B-B14F-4D97-AF65-F5344CB8AC3E}">
        <p14:creationId xmlns:p14="http://schemas.microsoft.com/office/powerpoint/2010/main" val="12268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Le applicazioni di BLASTp e BLASTn sono piuttosto intuitive</a:t>
            </a:r>
          </a:p>
          <a:p>
            <a:pPr algn="just"/>
            <a:r>
              <a:rPr lang="it-IT" dirty="0" smtClean="0"/>
              <a:t>Più complesse sono quelle dei BLAST «speciali», BLASTx, tBLASTn e tBLASTx</a:t>
            </a:r>
          </a:p>
          <a:p>
            <a:pPr algn="just"/>
            <a:r>
              <a:rPr lang="it-IT" dirty="0" smtClean="0"/>
              <a:t>Teniamo in considerazione che, dovendo lavorare su query e/o subject tradotti nei sei possibili frames di lettura, </a:t>
            </a:r>
            <a:r>
              <a:rPr lang="it-IT" b="1" dirty="0" smtClean="0"/>
              <a:t>le ricerche effettuate con questi metodi saranno sensibilmente più lente rispetto ai BLASTn e BLASTp </a:t>
            </a:r>
            <a:r>
              <a:rPr lang="it-IT" b="1" dirty="0" smtClean="0"/>
              <a:t>canonici</a:t>
            </a:r>
            <a:endParaRPr lang="it-IT" dirty="0"/>
          </a:p>
          <a:p>
            <a:pPr algn="just"/>
            <a:r>
              <a:rPr lang="it-IT" b="1" u="sng" dirty="0" smtClean="0"/>
              <a:t>BLASTx</a:t>
            </a:r>
            <a:r>
              <a:rPr lang="it-IT" dirty="0" smtClean="0"/>
              <a:t> è indicato quando dispongo di una sequenza nucleotidica, che presumo sia codificante e sono interessato a traovare l’identità della proteina codificata sulla base della similarità con sequenze subject proteiche presenti all’interno di un database</a:t>
            </a:r>
          </a:p>
          <a:p>
            <a:pPr algn="just"/>
            <a:r>
              <a:rPr lang="it-IT" b="1" dirty="0" smtClean="0"/>
              <a:t>La sequenza query viene tradotta nei sei possibili frames di lettura</a:t>
            </a:r>
            <a:r>
              <a:rPr lang="it-IT" dirty="0" smtClean="0"/>
              <a:t>, in quanto non so né lo strand (+ o -), né il frame (+1/+2/+3) in cui inizia l’ Open reading Frame</a:t>
            </a:r>
          </a:p>
          <a:p>
            <a:pPr algn="just"/>
            <a:r>
              <a:rPr lang="it-IT" dirty="0" smtClean="0"/>
              <a:t>Naturalmente </a:t>
            </a:r>
            <a:r>
              <a:rPr lang="it-IT" b="1" dirty="0" smtClean="0"/>
              <a:t>se una sequenza nucleotidica non è codificante non otterrò alcun risultato significativo</a:t>
            </a:r>
          </a:p>
        </p:txBody>
      </p:sp>
    </p:spTree>
    <p:extLst>
      <p:ext uri="{BB962C8B-B14F-4D97-AF65-F5344CB8AC3E}">
        <p14:creationId xmlns:p14="http://schemas.microsoft.com/office/powerpoint/2010/main" val="8297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3516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u="sng" dirty="0" smtClean="0"/>
              <a:t>tBLASTn</a:t>
            </a:r>
            <a:r>
              <a:rPr lang="it-IT" dirty="0" smtClean="0"/>
              <a:t> al contrario è utilizzato per trovare regioni di similarità tra una sequenza query proteica e delle sequenze subject nucleotidiche, che si presume siano codificanti, almeno in parte (ad esempio mRNA, oppure regioni cromosomiche che comprendono esoni)</a:t>
            </a:r>
          </a:p>
          <a:p>
            <a:pPr algn="just"/>
            <a:r>
              <a:rPr lang="it-IT" dirty="0" smtClean="0"/>
              <a:t>Una possibile applicazione ad esempio riguarda l’</a:t>
            </a:r>
            <a:r>
              <a:rPr lang="it-IT" b="1" dirty="0" smtClean="0"/>
              <a:t>annotazione di genomi e trascrittomi</a:t>
            </a:r>
          </a:p>
          <a:p>
            <a:pPr algn="just"/>
            <a:r>
              <a:rPr lang="it-IT" dirty="0" smtClean="0"/>
              <a:t>Questa può essere intesa sia come </a:t>
            </a:r>
            <a:r>
              <a:rPr lang="it-IT" b="1" dirty="0" smtClean="0"/>
              <a:t>annotazione funzionale</a:t>
            </a:r>
            <a:r>
              <a:rPr lang="it-IT" dirty="0" smtClean="0"/>
              <a:t>, cioè l’assegnazione di un «nome» e, conseguentemente, di una presunta funzione ad un gene o ad un trascitto</a:t>
            </a:r>
          </a:p>
          <a:p>
            <a:pPr algn="just"/>
            <a:r>
              <a:rPr lang="it-IT" dirty="0" smtClean="0"/>
              <a:t>Ma può essere anche </a:t>
            </a:r>
            <a:r>
              <a:rPr lang="it-IT" b="1" dirty="0" smtClean="0"/>
              <a:t>strutturale</a:t>
            </a:r>
            <a:r>
              <a:rPr lang="it-IT" dirty="0" smtClean="0"/>
              <a:t>, ad esempio per trovare le regioni genomiche che più probabilmente sono codificanti (cioè corrispondono ad esoni di geni che poi vengono trascritti in mRNA e tradotti in proteine), oppure per distinguere 5’ e 3’ UTR dalla regione codificante in un mRNA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99" y="5068600"/>
            <a:ext cx="7265202" cy="1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70099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Più semplicemente un tBLASTn mi potrebbe servire per trovare il gene o il trascritto codificante la proteina A nella specie X (ad esempio un orangutan) partendo dalla stessa proteina (ortologa) nella specie Y (ad </a:t>
            </a:r>
            <a:r>
              <a:rPr lang="it-IT" dirty="0" smtClean="0"/>
              <a:t>esempio </a:t>
            </a:r>
            <a:r>
              <a:rPr lang="it-IT" dirty="0" smtClean="0"/>
              <a:t>l’uomo)</a:t>
            </a:r>
          </a:p>
          <a:p>
            <a:pPr algn="just"/>
            <a:r>
              <a:rPr lang="it-IT" dirty="0" smtClean="0"/>
              <a:t>Oppure BLASTx mi potrebbe servire per capire che funzione abbia una sequenza di mRNA molto espressa nel cervello dell’orangutan confrontandola con tutte le </a:t>
            </a:r>
            <a:r>
              <a:rPr lang="it-IT" dirty="0" smtClean="0"/>
              <a:t>proteine </a:t>
            </a:r>
            <a:r>
              <a:rPr lang="it-IT" dirty="0" smtClean="0"/>
              <a:t>codificate dal genoma umano</a:t>
            </a:r>
          </a:p>
          <a:p>
            <a:pPr algn="just"/>
            <a:r>
              <a:rPr lang="it-IT" dirty="0" smtClean="0"/>
              <a:t>Per questi confronti e per derivare conclusioni scientificamente valide dobbiamo sempre tenere presenti i </a:t>
            </a:r>
            <a:r>
              <a:rPr lang="it-IT" b="1" dirty="0" smtClean="0"/>
              <a:t>concetti fondamentali di similarità, omologia, ortologia e paralogia</a:t>
            </a:r>
          </a:p>
          <a:p>
            <a:pPr algn="just"/>
            <a:r>
              <a:rPr lang="it-IT" b="1" dirty="0" smtClean="0"/>
              <a:t>Tanto più due specie sono filogeneticamente vicine tanto più è probabile che un e-value signficativo del BLAST significhi anche che due sequenze di specie siano ortologhe</a:t>
            </a:r>
            <a:r>
              <a:rPr lang="it-IT" dirty="0" smtClean="0"/>
              <a:t>, ma facciamo sempre attenzione alla possibile presenza di paraloghi, alla convergenza evolutiva e a similarità locali (ad eempio di domini che corrispondono ad una piccola parte della sequenza query) </a:t>
            </a:r>
          </a:p>
        </p:txBody>
      </p:sp>
    </p:spTree>
    <p:extLst>
      <p:ext uri="{BB962C8B-B14F-4D97-AF65-F5344CB8AC3E}">
        <p14:creationId xmlns:p14="http://schemas.microsoft.com/office/powerpoint/2010/main" val="17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983874"/>
            <a:ext cx="9601200" cy="931025"/>
          </a:xfrm>
        </p:spPr>
        <p:txBody>
          <a:bodyPr/>
          <a:lstStyle/>
          <a:p>
            <a:r>
              <a:rPr lang="it-IT" sz="4800" dirty="0" smtClean="0"/>
              <a:t>LEZIONE 5</a:t>
            </a:r>
            <a:br>
              <a:rPr lang="it-IT" sz="4800" dirty="0" smtClean="0"/>
            </a:br>
            <a:r>
              <a:rPr lang="it-IT" sz="4800" dirty="0" smtClean="0"/>
              <a:t>BLAST e applicazioni speciali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700996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tBLASTx è l’applicazione più complessa e, di conseguenza, anche quella che richiede le tempistiche più lunghe</a:t>
            </a:r>
            <a:r>
              <a:rPr lang="it-IT" dirty="0" smtClean="0"/>
              <a:t>, dal momento che sia la sequenza query che le sequenze subject del database devono essere tradotte nei 6 possibili frames di lettura</a:t>
            </a:r>
          </a:p>
          <a:p>
            <a:pPr algn="just"/>
            <a:r>
              <a:rPr lang="it-IT" dirty="0" smtClean="0"/>
              <a:t>Questa variante di BLAST va utilizzata quando voglio confrontare sequenze nucleotidiche query presumibilmente codificanti con un database nucleotidico che a sua volta presumibilmente contiene sequenze codificanti</a:t>
            </a:r>
          </a:p>
          <a:p>
            <a:pPr algn="just"/>
            <a:r>
              <a:rPr lang="it-IT" dirty="0" smtClean="0"/>
              <a:t>Può servire per: evidenziare similarità quando non sono sicuro di quale sia il frame di lettura corretto di una sequenza nucleotidica query, o io abbia dubbi sul fatto che sia codificante o meno</a:t>
            </a:r>
          </a:p>
          <a:p>
            <a:pPr algn="just"/>
            <a:r>
              <a:rPr lang="it-IT" b="1" dirty="0" smtClean="0"/>
              <a:t>Dobbiamo tenere presente che la sensibilità del BLAST è estrememente maggiore per sequenze proteiche rispetto a sequenze nucleotidiche</a:t>
            </a:r>
          </a:p>
        </p:txBody>
      </p:sp>
    </p:spTree>
    <p:extLst>
      <p:ext uri="{BB962C8B-B14F-4D97-AF65-F5344CB8AC3E}">
        <p14:creationId xmlns:p14="http://schemas.microsoft.com/office/powerpoint/2010/main" val="42925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sensibilità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1440031"/>
            <a:ext cx="5621482" cy="4700996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/>
              <a:t>Potenzialmente, due sequenze proteiche identiche al 100% possono anche derivare da due mRNA identici solamente al 60%</a:t>
            </a:r>
          </a:p>
          <a:p>
            <a:pPr algn="just"/>
            <a:r>
              <a:rPr lang="it-IT" dirty="0" smtClean="0"/>
              <a:t>Questo avviene a causa della degenerazione del codice genetico, cioè alcuni aminoacidi possono essere codificati da triplette di nucleotidi (codoni) differenti</a:t>
            </a:r>
          </a:p>
          <a:p>
            <a:pPr algn="just"/>
            <a:r>
              <a:rPr lang="it-IT" dirty="0" smtClean="0"/>
              <a:t>Stringhe di 4 caratteri vs stringhe di 20 caratteri</a:t>
            </a:r>
          </a:p>
          <a:p>
            <a:pPr algn="just"/>
            <a:r>
              <a:rPr lang="it-IT" dirty="0" smtClean="0"/>
              <a:t>Come abbiamo già visto</a:t>
            </a:r>
            <a:r>
              <a:rPr lang="it-IT" b="1" dirty="0" smtClean="0"/>
              <a:t>, un allineamento tra sequenze nucleotidiche usa score di match/mismatch, mentre un allineamento tra sequenze proteiche utilizza matrici di sostituzione che meglio rappresentano la vera rilevanza bologica di una sostituzione</a:t>
            </a:r>
          </a:p>
        </p:txBody>
      </p:sp>
      <p:pic>
        <p:nvPicPr>
          <p:cNvPr id="2050" name="Picture 2" descr="https://d2gne97vdumgn3.cloudfront.net/api/file/XGpjsZEVQUixPg5KzQ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12" y="438912"/>
            <a:ext cx="54483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6827" y="5320145"/>
            <a:ext cx="50811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Laddove sia possibile farlo è sempre meglio tradurre le sequenze nucleotidiche in proteine con uno dei 3 BLAST speciali per aumentare la SENSIBILITA’ del metodo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846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297680" y="1394460"/>
            <a:ext cx="55007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9944100" y="1071710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FINESTRA DOVE INCOLLARE LA SEQUENZA IN FORMATO FASTA</a:t>
            </a:r>
            <a:endParaRPr lang="it-IT" sz="14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593080" y="2943225"/>
            <a:ext cx="42053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944100" y="2620476"/>
            <a:ext cx="1885950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DATABASE D’INTERESSE – MENU’ A TENDINA</a:t>
            </a:r>
            <a:endParaRPr lang="it-IT" sz="1400" b="1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593080" y="3466147"/>
            <a:ext cx="42053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44100" y="3405426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LIMITAZIONE RICERCA A SPECIE O CAMPO TASSONOMICO</a:t>
            </a:r>
            <a:endParaRPr lang="it-IT" sz="1400" b="1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4499610" y="5162074"/>
            <a:ext cx="52988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9944100" y="4839325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BLAST SPECIALIZZATI (VARIANO A SECONDA DEL TIPO DI BLAST)</a:t>
            </a:r>
            <a:endParaRPr lang="it-IT" sz="1400" b="1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1325880" y="6010037"/>
            <a:ext cx="84725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9944100" y="596544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RICERCA</a:t>
            </a:r>
            <a:endParaRPr lang="it-IT" sz="1400" b="1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1485900" y="6400087"/>
            <a:ext cx="831256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9944100" y="640008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PARAMETRI</a:t>
            </a:r>
            <a:endParaRPr lang="it-IT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0" y="491490"/>
            <a:ext cx="2183130" cy="43434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ight Arrow 18"/>
          <p:cNvSpPr/>
          <p:nvPr/>
        </p:nvSpPr>
        <p:spPr>
          <a:xfrm rot="10800000">
            <a:off x="2598420" y="554355"/>
            <a:ext cx="720004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9944100" y="56375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TIPO DI BLAST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0683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46938"/>
          </a:xfrm>
        </p:spPr>
        <p:txBody>
          <a:bodyPr/>
          <a:lstStyle/>
          <a:p>
            <a:r>
              <a:rPr lang="it-IT" dirty="0" smtClean="0"/>
              <a:t>INTERFACCIA WEB - DETTAGLI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508760"/>
            <a:ext cx="4785360" cy="4770882"/>
          </a:xfrm>
        </p:spPr>
        <p:txBody>
          <a:bodyPr/>
          <a:lstStyle/>
          <a:p>
            <a:r>
              <a:rPr lang="it-IT" dirty="0" smtClean="0"/>
              <a:t>Il menù a tendina mi permette di </a:t>
            </a:r>
            <a:r>
              <a:rPr lang="it-IT" b="1" dirty="0" smtClean="0"/>
              <a:t>selezionare uno dei database disponibili tra quelli presenti nel portale NCBI</a:t>
            </a:r>
            <a:r>
              <a:rPr lang="it-IT" dirty="0" smtClean="0"/>
              <a:t> (N.B. Variano a seconda che si tratti di DB nucleotidici o proteici!)</a:t>
            </a:r>
          </a:p>
          <a:p>
            <a:r>
              <a:rPr lang="it-IT" dirty="0" smtClean="0"/>
              <a:t>Il menù organism mi permette di limitare la ricerca a determinati campi tassonomici (es. Uomo, verebrati, mammiferi, eucarioti) per rendere la ricerca più specifica e, soprattutto, più rapida (perchè il database da consultare è più piccolo)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7" y="1508760"/>
            <a:ext cx="5487166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46938"/>
          </a:xfrm>
        </p:spPr>
        <p:txBody>
          <a:bodyPr/>
          <a:lstStyle/>
          <a:p>
            <a:r>
              <a:rPr lang="it-IT" dirty="0" smtClean="0"/>
              <a:t>INTERFACCIA WEB - DETTAGLI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508760"/>
            <a:ext cx="4785360" cy="477088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 parametri avanzati talvolta vengono automticamente aggiustati sulla base della sequnza query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limitare il numero massimo di risultati da mostrare </a:t>
            </a:r>
            <a:r>
              <a:rPr lang="it-IT" dirty="0" smtClean="0"/>
              <a:t>(Max target sequences)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limitare il massimo Expect </a:t>
            </a:r>
            <a:r>
              <a:rPr lang="it-IT" dirty="0" smtClean="0"/>
              <a:t>(per essere più stringente nella ricerca)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cambiare la matrice di sostituzione </a:t>
            </a:r>
            <a:r>
              <a:rPr lang="it-IT" dirty="0" smtClean="0"/>
              <a:t>(PAM/BLOSUM) dal menu’ a tendina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variare le gap penalties</a:t>
            </a:r>
            <a:r>
              <a:rPr lang="it-IT" dirty="0" smtClean="0"/>
              <a:t> per esistenza ed estensione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4" y="1085850"/>
            <a:ext cx="54966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70" y="1296161"/>
            <a:ext cx="5436870" cy="488318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 100 risultati più significativi vengono riassunti come barre colorate in un grafico simile a quello mostrato a fianco</a:t>
            </a:r>
          </a:p>
          <a:p>
            <a:r>
              <a:rPr lang="it-IT" dirty="0" smtClean="0"/>
              <a:t>La sequenza query è mostrata in alto some una grossa barra azzurra</a:t>
            </a:r>
          </a:p>
          <a:p>
            <a:r>
              <a:rPr lang="it-IT" dirty="0" smtClean="0"/>
              <a:t>Le sequenze subject (i risultati) sono mostrati sotto come barre più sottili</a:t>
            </a:r>
          </a:p>
          <a:p>
            <a:r>
              <a:rPr lang="it-IT" b="1" dirty="0" smtClean="0"/>
              <a:t>Il loro colore indica lo score di allineamento </a:t>
            </a:r>
            <a:r>
              <a:rPr lang="it-IT" dirty="0" smtClean="0"/>
              <a:t>(più sono tendenti a rosso, più alto è, il nero indica uno score scarsamente significativo)</a:t>
            </a:r>
          </a:p>
          <a:p>
            <a:r>
              <a:rPr lang="it-IT" dirty="0" smtClean="0"/>
              <a:t>Notate che le barre dei subject non sempre coprono l’intera query</a:t>
            </a:r>
          </a:p>
          <a:p>
            <a:r>
              <a:rPr lang="it-IT" dirty="0" smtClean="0"/>
              <a:t>Nel caso a fianco la maggior parte degli hit non trova similarità fino a posizione 600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24" y="1143000"/>
            <a:ext cx="4861228" cy="50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0" y="1090421"/>
            <a:ext cx="10930890" cy="144703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Gli stessi risultati riassunti nel grafico sono anche elecanti in una tabella, </a:t>
            </a:r>
            <a:r>
              <a:rPr lang="it-IT" b="1" dirty="0" smtClean="0"/>
              <a:t>in ordine decrescente dal risultato più significativo a quello meno significativo (cioè in base all’e-value)</a:t>
            </a:r>
          </a:p>
          <a:p>
            <a:r>
              <a:rPr lang="it-IT" dirty="0" smtClean="0"/>
              <a:t>In sostanza più una sequenza subject ha un e-value vicino a zero, tanto più in alto nel ranking sarà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05" y="2651760"/>
            <a:ext cx="7963795" cy="3955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130" y="2651760"/>
            <a:ext cx="3569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Ogni sequenza subject mostra la descrizione per esteso e l’accession ID. Con un click è possibile aprire la scheda di GenBank o UniProt corrispondente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Vengono anche mostrati </a:t>
            </a:r>
            <a:r>
              <a:rPr lang="it-IT" b="1" dirty="0" smtClean="0"/>
              <a:t>score</a:t>
            </a:r>
            <a:r>
              <a:rPr lang="it-IT" dirty="0" smtClean="0"/>
              <a:t> di allineamento, </a:t>
            </a:r>
            <a:r>
              <a:rPr lang="it-IT" b="1" dirty="0" smtClean="0"/>
              <a:t>query cover </a:t>
            </a:r>
            <a:r>
              <a:rPr lang="it-IT" dirty="0" smtClean="0"/>
              <a:t>(la % della query che trova match), </a:t>
            </a:r>
            <a:r>
              <a:rPr lang="it-IT" b="1" dirty="0" smtClean="0"/>
              <a:t>e-value</a:t>
            </a:r>
            <a:r>
              <a:rPr lang="it-IT" dirty="0" smtClean="0"/>
              <a:t> e </a:t>
            </a:r>
            <a:r>
              <a:rPr lang="it-IT" b="1" dirty="0" smtClean="0"/>
              <a:t>% di identità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5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Nella terza ed ultima parte della pagina dei risultati di BLAST sono mostrati gli </a:t>
            </a:r>
            <a:r>
              <a:rPr lang="it-IT" b="1" dirty="0" smtClean="0"/>
              <a:t>allineamenti nel dettaglio</a:t>
            </a:r>
            <a:r>
              <a:rPr lang="it-IT" dirty="0" smtClean="0"/>
              <a:t>, come mostrato in questo esempio</a:t>
            </a:r>
          </a:p>
          <a:p>
            <a:r>
              <a:rPr lang="it-IT" dirty="0" smtClean="0"/>
              <a:t>In alto ci sono i dati del subject</a:t>
            </a:r>
            <a:endParaRPr lang="it-IT" dirty="0"/>
          </a:p>
          <a:p>
            <a:r>
              <a:rPr lang="it-IT" dirty="0" smtClean="0"/>
              <a:t>Vengono poi riportati i dettagli del match, come nella tabella riassuntiva</a:t>
            </a:r>
          </a:p>
          <a:p>
            <a:r>
              <a:rPr lang="it-IT" dirty="0" smtClean="0"/>
              <a:t>Notate che per sequenze proteiche oltre al numero di identità è riportato anche il numero di «positives» (indicati nell’allineamento da un simbolo (+)</a:t>
            </a:r>
          </a:p>
          <a:p>
            <a:r>
              <a:rPr lang="it-IT" dirty="0" smtClean="0"/>
              <a:t>Sono indicati anche il numero di gap e la loro %</a:t>
            </a:r>
          </a:p>
          <a:p>
            <a:r>
              <a:rPr lang="it-IT" dirty="0" smtClean="0"/>
              <a:t>Infine è indicato il frame. Nell’esempio a fianco questa voce è presente in quanto si tratta dell’output di un BLASTx, mentre in un BLASTp questa voce non si ritrova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60" y="1490473"/>
            <a:ext cx="6630610" cy="51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definizione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58636"/>
            <a:ext cx="9509760" cy="4458116"/>
          </a:xfrm>
        </p:spPr>
        <p:txBody>
          <a:bodyPr/>
          <a:lstStyle/>
          <a:p>
            <a:r>
              <a:rPr lang="it-IT" dirty="0" smtClean="0"/>
              <a:t>Acronimo per </a:t>
            </a:r>
            <a:r>
              <a:rPr lang="it-IT" b="1" u="sng" dirty="0" smtClean="0"/>
              <a:t>Basic Local Alignment Search Tool</a:t>
            </a:r>
          </a:p>
          <a:p>
            <a:r>
              <a:rPr lang="it-IT" dirty="0" smtClean="0"/>
              <a:t>Definito per la prima volta da Altschul et al. 1990</a:t>
            </a:r>
          </a:p>
          <a:p>
            <a:r>
              <a:rPr lang="it-IT" dirty="0" smtClean="0"/>
              <a:t>Si tratta di un vero e proprio articolo «storico» che ad oggi è stato citato quasi 65mila volte in letteratura, il che riesce a dare un’idea della sua importanza in campo biologico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3643628"/>
            <a:ext cx="10058400" cy="27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2356" y="1133024"/>
            <a:ext cx="3126971" cy="434340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Schema che riassume il funzionamento dell’algoritmo</a:t>
            </a:r>
          </a:p>
          <a:p>
            <a:pPr marL="45720" indent="0">
              <a:buNone/>
            </a:pPr>
            <a:r>
              <a:rPr lang="it-IT" dirty="0" smtClean="0"/>
              <a:t>Vedremo nel dettaglio i vari passaggi nelle prossime slides</a:t>
            </a:r>
          </a:p>
          <a:p>
            <a:pPr marL="45720" indent="0">
              <a:buNone/>
            </a:pPr>
            <a:r>
              <a:rPr lang="it-IT" dirty="0" smtClean="0"/>
              <a:t>Ha alcuni punti in comune con FASTA, ma altri lo rendono estremamente diverso e maggiormente versatile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96" y="270164"/>
            <a:ext cx="7515009" cy="58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6512"/>
            <a:ext cx="9509760" cy="4458116"/>
          </a:xfrm>
        </p:spPr>
        <p:txBody>
          <a:bodyPr/>
          <a:lstStyle/>
          <a:p>
            <a:r>
              <a:rPr lang="it-IT" dirty="0" smtClean="0"/>
              <a:t>Come FASTA si basa sull’</a:t>
            </a:r>
            <a:r>
              <a:rPr lang="it-IT" b="1" dirty="0" smtClean="0"/>
              <a:t>indicizzazione</a:t>
            </a:r>
            <a:r>
              <a:rPr lang="it-IT" dirty="0" smtClean="0"/>
              <a:t> di parole</a:t>
            </a:r>
          </a:p>
          <a:p>
            <a:r>
              <a:rPr lang="it-IT" dirty="0" smtClean="0"/>
              <a:t>Tuttavia questa funziona in modo molto diverso rispetto a FASTA</a:t>
            </a:r>
          </a:p>
          <a:p>
            <a:r>
              <a:rPr lang="it-IT" dirty="0" smtClean="0"/>
              <a:t>La sequenza query viene scomposta in parole di lunghezza </a:t>
            </a:r>
            <a:r>
              <a:rPr lang="it-IT" b="1" dirty="0" smtClean="0"/>
              <a:t>W</a:t>
            </a:r>
            <a:endParaRPr lang="it-IT" dirty="0" smtClean="0"/>
          </a:p>
          <a:p>
            <a:r>
              <a:rPr lang="it-IT" b="1" dirty="0" smtClean="0"/>
              <a:t>Primo step: </a:t>
            </a:r>
            <a:r>
              <a:rPr lang="it-IT" dirty="0" smtClean="0"/>
              <a:t>partendo dalla sequenza query, vengono creati dei </a:t>
            </a:r>
            <a:r>
              <a:rPr lang="it-IT" b="1" dirty="0" smtClean="0"/>
              <a:t>w-mers</a:t>
            </a:r>
            <a:r>
              <a:rPr lang="it-IT" dirty="0" smtClean="0"/>
              <a:t>, cioè tute le parole di lunghezza W che, se allineate con la query, diano un </a:t>
            </a:r>
            <a:r>
              <a:rPr lang="it-IT" b="1" dirty="0" smtClean="0"/>
              <a:t>punteggio &gt; T</a:t>
            </a:r>
          </a:p>
          <a:p>
            <a:r>
              <a:rPr lang="it-IT" dirty="0" smtClean="0"/>
              <a:t>T viene calcolato sulla base di una matrice di sostituzione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974" b="2422"/>
          <a:stretch/>
        </p:blipFill>
        <p:spPr>
          <a:xfrm>
            <a:off x="1985357" y="4450456"/>
            <a:ext cx="7719753" cy="2096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8191" y="5374295"/>
            <a:ext cx="4810991" cy="117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6512"/>
            <a:ext cx="9509760" cy="4458116"/>
          </a:xfrm>
        </p:spPr>
        <p:txBody>
          <a:bodyPr/>
          <a:lstStyle/>
          <a:p>
            <a:r>
              <a:rPr lang="it-IT" dirty="0" smtClean="0"/>
              <a:t>Visto che per orni parola W vengono generati svariati w-mers con alcuni mismatch (purché mantengano uno score &gt; T), le parole indicizzate sono in numero molto maggiore rispetto a FASTA</a:t>
            </a:r>
          </a:p>
          <a:p>
            <a:endParaRPr lang="it-IT" dirty="0"/>
          </a:p>
          <a:p>
            <a:r>
              <a:rPr lang="it-IT" b="1" dirty="0" smtClean="0"/>
              <a:t>Secondo step</a:t>
            </a:r>
            <a:r>
              <a:rPr lang="it-IT" dirty="0" smtClean="0"/>
              <a:t>: viene effettuata la </a:t>
            </a:r>
            <a:r>
              <a:rPr lang="it-IT" b="1" dirty="0" smtClean="0"/>
              <a:t>ricerca dei w-mers delle query nel database</a:t>
            </a:r>
            <a:r>
              <a:rPr lang="it-IT" dirty="0" smtClean="0"/>
              <a:t> e vengono memorizzati i match perfetti ritrovati, che vengono messi in relazione alla parola W originaria della query (non al w-mer con il match), registrandone la posizione nella sequenza query</a:t>
            </a:r>
          </a:p>
          <a:p>
            <a:endParaRPr lang="it-IT" dirty="0" smtClean="0"/>
          </a:p>
          <a:p>
            <a:r>
              <a:rPr lang="it-IT" dirty="0" smtClean="0"/>
              <a:t>Si ottiene pertanto una </a:t>
            </a:r>
            <a:r>
              <a:rPr lang="it-IT" b="1" dirty="0" smtClean="0"/>
              <a:t>lista di sequenze </a:t>
            </a:r>
            <a:r>
              <a:rPr lang="it-IT" dirty="0" smtClean="0"/>
              <a:t>(del database) con cui è stato trovato match nei confronti di </a:t>
            </a:r>
            <a:r>
              <a:rPr lang="it-IT" b="1" dirty="0" smtClean="0"/>
              <a:t>frammenti</a:t>
            </a:r>
            <a:r>
              <a:rPr lang="it-IT" dirty="0" smtClean="0"/>
              <a:t> delle query</a:t>
            </a:r>
          </a:p>
        </p:txBody>
      </p:sp>
    </p:spTree>
    <p:extLst>
      <p:ext uri="{BB962C8B-B14F-4D97-AF65-F5344CB8AC3E}">
        <p14:creationId xmlns:p14="http://schemas.microsoft.com/office/powerpoint/2010/main" val="40858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458116"/>
          </a:xfrm>
        </p:spPr>
        <p:txBody>
          <a:bodyPr/>
          <a:lstStyle/>
          <a:p>
            <a:r>
              <a:rPr lang="it-IT" b="1" dirty="0" smtClean="0"/>
              <a:t>Terzo step</a:t>
            </a:r>
            <a:r>
              <a:rPr lang="it-IT" dirty="0" smtClean="0"/>
              <a:t>: ogni hit viene </a:t>
            </a:r>
            <a:r>
              <a:rPr lang="it-IT" b="1" dirty="0" smtClean="0"/>
              <a:t>esteso in entrambe le direzioni</a:t>
            </a:r>
            <a:r>
              <a:rPr lang="it-IT" dirty="0" smtClean="0"/>
              <a:t>, senza inserire gap, finché lo score dell’allinemaneto scende sotto un valore soglia </a:t>
            </a:r>
            <a:r>
              <a:rPr lang="it-IT" b="1" dirty="0" smtClean="0"/>
              <a:t>S</a:t>
            </a:r>
          </a:p>
          <a:p>
            <a:r>
              <a:rPr lang="it-IT" dirty="0" smtClean="0"/>
              <a:t> Si ottengono delle regioni più lunghe rispetto ai w-mers di partenza dette </a:t>
            </a:r>
            <a:r>
              <a:rPr lang="it-IT" b="1" dirty="0" smtClean="0"/>
              <a:t>HSP (High-scoring Segment Pair)</a:t>
            </a:r>
          </a:p>
          <a:p>
            <a:r>
              <a:rPr lang="it-IT" dirty="0" smtClean="0"/>
              <a:t>Anche se l’allineamento scende sotto lo score S, questo è di solito tollerato per una determinata lunghezza data dal parametro </a:t>
            </a:r>
            <a:r>
              <a:rPr lang="it-IT" b="1" dirty="0" smtClean="0"/>
              <a:t>X</a:t>
            </a:r>
            <a:r>
              <a:rPr lang="it-IT" dirty="0" smtClean="0"/>
              <a:t>. Questo è utile per tollerare la presenza di regioni locali di maggiore divergenza. Se entro un numero di residui allineati X lo score torna ad essere &gt;S allora l’allungamento dell’HSP prosegue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358"/>
          <a:stretch/>
        </p:blipFill>
        <p:spPr>
          <a:xfrm>
            <a:off x="1659057" y="4928992"/>
            <a:ext cx="8354341" cy="1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parametri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4581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Sulla base di quanto abbiamo detto finora possiamo identificare quattro parametri fondamentali per BLAST:</a:t>
            </a:r>
          </a:p>
          <a:p>
            <a:pPr marL="45720" indent="0">
              <a:buNone/>
            </a:pPr>
            <a:endParaRPr lang="it-IT" dirty="0" smtClean="0"/>
          </a:p>
          <a:p>
            <a:pPr marL="502920" indent="-457200">
              <a:buAutoNum type="arabicParenR"/>
            </a:pPr>
            <a:r>
              <a:rPr lang="it-IT" b="1" dirty="0" smtClean="0"/>
              <a:t>W (word size): </a:t>
            </a:r>
            <a:r>
              <a:rPr lang="it-IT" dirty="0" smtClean="0"/>
              <a:t>maggiore è, minore è il numero di parole generate e più veloce è il tempo di esecuzione, a scapito però della sensibilità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T (threshold): </a:t>
            </a:r>
            <a:r>
              <a:rPr lang="it-IT" dirty="0" smtClean="0"/>
              <a:t>minore è questo valore, maggiore sarà il numero di w-mers inclusi nella lista e di conseguenza maggiore sarà il tempo di calcolo richiesto. Allo stesso tempo verrà però incrementata la sensibilità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S (score): </a:t>
            </a:r>
            <a:r>
              <a:rPr lang="it-IT" dirty="0" smtClean="0"/>
              <a:t>minore è questo valore, maggiore sarà la lunghezza degli HSP generati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X: </a:t>
            </a:r>
            <a:r>
              <a:rPr lang="it-IT" dirty="0" smtClean="0"/>
              <a:t>maggiore è questo valore, più estesamente sarà analizzato l’intorno delle HSP, andando ad aumentare il tempo di calcolo (ma anche </a:t>
            </a:r>
            <a:r>
              <a:rPr lang="it-IT" dirty="0" smtClean="0"/>
              <a:t>sensibilità </a:t>
            </a:r>
            <a:r>
              <a:rPr lang="it-IT" dirty="0" smtClean="0"/>
              <a:t>e lunghezza degli HSP stessi)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statistica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dirty="0" smtClean="0"/>
              <a:t>La potenza di BLAST sta nel fatto di poter dire quanto </a:t>
            </a:r>
            <a:r>
              <a:rPr lang="it-IT" b="1" dirty="0" smtClean="0"/>
              <a:t>accurati</a:t>
            </a:r>
            <a:r>
              <a:rPr lang="it-IT" dirty="0" smtClean="0"/>
              <a:t> siano i risultati della ricerca</a:t>
            </a:r>
          </a:p>
          <a:p>
            <a:r>
              <a:rPr lang="it-IT" dirty="0" smtClean="0"/>
              <a:t>Dato un S, è possibile </a:t>
            </a:r>
            <a:r>
              <a:rPr lang="it-IT" b="1" dirty="0" smtClean="0"/>
              <a:t>prevedere quanti saranno gli HSP</a:t>
            </a:r>
            <a:r>
              <a:rPr lang="it-IT" dirty="0" smtClean="0"/>
              <a:t> ritrovati in una banca dati della stessa grandezza di quella consultata, ma composta da sequenze casuali</a:t>
            </a:r>
          </a:p>
          <a:p>
            <a:r>
              <a:rPr lang="it-IT" dirty="0" smtClean="0"/>
              <a:t>Questo numero è definito come </a:t>
            </a:r>
            <a:r>
              <a:rPr lang="it-IT" b="1" u="sng" dirty="0" smtClean="0">
                <a:solidFill>
                  <a:srgbClr val="FF0000"/>
                </a:solidFill>
              </a:rPr>
              <a:t>E (expect)</a:t>
            </a:r>
          </a:p>
          <a:p>
            <a:r>
              <a:rPr lang="it-IT" dirty="0" smtClean="0"/>
              <a:t>Dal momento che è molto più intuitivo e semplice ragionare su E piuttosto che su S in termini di significatività statistica di un risultato, </a:t>
            </a:r>
            <a:r>
              <a:rPr lang="it-IT" b="1" dirty="0" smtClean="0"/>
              <a:t>il valore che viene impostato come soglia per la ricerca è sempre E, ed S viene calcolato automaticamente</a:t>
            </a:r>
            <a:r>
              <a:rPr lang="it-IT" dirty="0" smtClean="0"/>
              <a:t> tramite una complessa relazione statistica tra i due valori</a:t>
            </a:r>
          </a:p>
          <a:p>
            <a:r>
              <a:rPr lang="it-IT" dirty="0" smtClean="0"/>
              <a:t>All’atto pratico, l’impostazione di un E molto basso darà quasi certamente risultati molto significativi</a:t>
            </a:r>
          </a:p>
        </p:txBody>
      </p:sp>
    </p:spTree>
    <p:extLst>
      <p:ext uri="{BB962C8B-B14F-4D97-AF65-F5344CB8AC3E}">
        <p14:creationId xmlns:p14="http://schemas.microsoft.com/office/powerpoint/2010/main" val="6936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2535</Words>
  <Application>Microsoft Office PowerPoint</Application>
  <PresentationFormat>Widescreen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Sheer Green 16x9</vt:lpstr>
      <vt:lpstr>CALENDARIO LEZIONI AGGIORNATO</vt:lpstr>
      <vt:lpstr>LEZIONE 5 BLAST e applicazioni speciali</vt:lpstr>
      <vt:lpstr>BLAST - definizione</vt:lpstr>
      <vt:lpstr>PowerPoint Presentation</vt:lpstr>
      <vt:lpstr>BLAST - funzionamento</vt:lpstr>
      <vt:lpstr>BLAST - funzionamento</vt:lpstr>
      <vt:lpstr>BLAST - funzionamento</vt:lpstr>
      <vt:lpstr>BLAST - parametri</vt:lpstr>
      <vt:lpstr>BLAST - statistica</vt:lpstr>
      <vt:lpstr>BLAST - versioni</vt:lpstr>
      <vt:lpstr>BLAST - versioni</vt:lpstr>
      <vt:lpstr>BLAST – applicazioni speciali</vt:lpstr>
      <vt:lpstr>BLAST – applicazioni speciali</vt:lpstr>
      <vt:lpstr>BLAST – accessibilità web</vt:lpstr>
      <vt:lpstr>BLAST – differenze rispetto a FASTA</vt:lpstr>
      <vt:lpstr>BLAST – applicazioni</vt:lpstr>
      <vt:lpstr>BLAST – applicazioni</vt:lpstr>
      <vt:lpstr>BLAST – applicazioni</vt:lpstr>
      <vt:lpstr>BLAST – applicazioni</vt:lpstr>
      <vt:lpstr>BLAST – applicazioni</vt:lpstr>
      <vt:lpstr>BLAST – sensibilità</vt:lpstr>
      <vt:lpstr>PowerPoint Presentation</vt:lpstr>
      <vt:lpstr>INTERFACCIA WEB - DETTAGLI</vt:lpstr>
      <vt:lpstr>INTERFACCIA WEB - DETTAGLI</vt:lpstr>
      <vt:lpstr>BLAST – INTEPRETAZIONE DEI RISULTATI</vt:lpstr>
      <vt:lpstr>BLAST – INTEPRETAZIONE DEI RISULTATI</vt:lpstr>
      <vt:lpstr>BLAST – INTEPRETAZIONE DEI RISULTATI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2017-03-04T15:34:55Z</dcterms:created>
  <dcterms:modified xsi:type="dcterms:W3CDTF">2017-04-18T11:44:21Z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