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6" r:id="rId3"/>
    <p:sldId id="354" r:id="rId4"/>
    <p:sldId id="355" r:id="rId5"/>
    <p:sldId id="258" r:id="rId6"/>
    <p:sldId id="259" r:id="rId7"/>
    <p:sldId id="261" r:id="rId8"/>
    <p:sldId id="262" r:id="rId9"/>
    <p:sldId id="263" r:id="rId10"/>
    <p:sldId id="264" r:id="rId11"/>
    <p:sldId id="353" r:id="rId12"/>
    <p:sldId id="265" r:id="rId13"/>
    <p:sldId id="340" r:id="rId14"/>
    <p:sldId id="266" r:id="rId15"/>
    <p:sldId id="267" r:id="rId16"/>
    <p:sldId id="269" r:id="rId17"/>
    <p:sldId id="270" r:id="rId18"/>
    <p:sldId id="34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42" r:id="rId28"/>
    <p:sldId id="343" r:id="rId29"/>
    <p:sldId id="279" r:id="rId30"/>
    <p:sldId id="344" r:id="rId31"/>
    <p:sldId id="280" r:id="rId32"/>
    <p:sldId id="348" r:id="rId33"/>
    <p:sldId id="281" r:id="rId34"/>
    <p:sldId id="282" r:id="rId35"/>
    <p:sldId id="283" r:id="rId36"/>
    <p:sldId id="284" r:id="rId37"/>
    <p:sldId id="285" r:id="rId38"/>
    <p:sldId id="345" r:id="rId39"/>
    <p:sldId id="286" r:id="rId40"/>
    <p:sldId id="287" r:id="rId41"/>
    <p:sldId id="289" r:id="rId42"/>
    <p:sldId id="347" r:id="rId43"/>
    <p:sldId id="349" r:id="rId44"/>
    <p:sldId id="350" r:id="rId45"/>
    <p:sldId id="292" r:id="rId46"/>
    <p:sldId id="291" r:id="rId47"/>
    <p:sldId id="293" r:id="rId48"/>
    <p:sldId id="294" r:id="rId49"/>
    <p:sldId id="295" r:id="rId50"/>
    <p:sldId id="352" r:id="rId51"/>
    <p:sldId id="351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D391-9D4B-41CF-A02D-29622BE1523E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53AF-8498-4CB8-AD07-55F78916A8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92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48FC9-49E2-4E2F-B100-76418BD8F4C7}" type="slidenum">
              <a:rPr lang="en-US" altLang="it-IT"/>
              <a:pPr/>
              <a:t>3</a:t>
            </a:fld>
            <a:endParaRPr lang="en-US" alt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842467FC-36D1-4186-AA9A-E88C4CE10A6B}" type="slidenum">
              <a:rPr lang="en-US" altLang="it-IT" sz="1200"/>
              <a:pPr/>
              <a:t>17</a:t>
            </a:fld>
            <a:endParaRPr lang="en-US" altLang="it-IT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76149C0-6525-43C5-BBCD-6BA5A50FE94E}" type="slidenum">
              <a:rPr lang="en-US" altLang="it-IT" sz="1200"/>
              <a:pPr/>
              <a:t>20</a:t>
            </a:fld>
            <a:endParaRPr lang="en-US" altLang="it-IT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DAF7CF8-8FFB-42B6-9D4F-FCB83D19F515}" type="slidenum">
              <a:rPr lang="en-US" altLang="it-IT" sz="1200"/>
              <a:pPr/>
              <a:t>21</a:t>
            </a:fld>
            <a:endParaRPr lang="en-US" altLang="it-IT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18A442-3CDC-4D6C-A68C-E4AEBFBB1B15}" type="slidenum">
              <a:rPr lang="en-US" altLang="it-IT" sz="1200"/>
              <a:pPr/>
              <a:t>22</a:t>
            </a:fld>
            <a:endParaRPr lang="en-US" altLang="it-IT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B68D296-9B19-4CF1-B532-D65E6BC4B5BC}" type="slidenum">
              <a:rPr lang="en-US" altLang="it-IT" sz="1200"/>
              <a:pPr/>
              <a:t>23</a:t>
            </a:fld>
            <a:endParaRPr lang="en-US" altLang="it-IT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6DD084C-3AB1-4CD7-ACFB-AE3F1EDC2151}" type="slidenum">
              <a:rPr lang="en-US" altLang="it-IT" sz="1200"/>
              <a:pPr/>
              <a:t>24</a:t>
            </a:fld>
            <a:endParaRPr lang="en-US" altLang="it-IT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2AA580D-0F50-4EFD-A9D3-1BAE5A915CEC}" type="slidenum">
              <a:rPr lang="en-US" altLang="it-IT" sz="1200"/>
              <a:pPr/>
              <a:t>25</a:t>
            </a:fld>
            <a:endParaRPr lang="en-US" altLang="it-IT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7931BCB-7979-42D6-A55F-6EEBB685E280}" type="slidenum">
              <a:rPr lang="en-US" altLang="it-IT" sz="1200"/>
              <a:pPr/>
              <a:t>26</a:t>
            </a:fld>
            <a:endParaRPr lang="en-US" altLang="it-IT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FA476DD-04DF-4989-A0DB-4DC76EF878ED}" type="slidenum">
              <a:rPr lang="en-US" altLang="it-IT" sz="1200"/>
              <a:pPr/>
              <a:t>29</a:t>
            </a:fld>
            <a:endParaRPr lang="en-US" altLang="it-IT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7520BC1-CA0C-4A19-801D-3F2A500A663F}" type="slidenum">
              <a:rPr lang="en-US" altLang="it-IT" sz="1200"/>
              <a:pPr/>
              <a:t>31</a:t>
            </a:fld>
            <a:endParaRPr lang="en-US" altLang="it-IT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D4C9-30BE-42C6-A734-618D45BA37DC}" type="slidenum">
              <a:rPr lang="en-US" altLang="it-IT"/>
              <a:pPr/>
              <a:t>4</a:t>
            </a:fld>
            <a:endParaRPr lang="en-US" altLang="it-IT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168EE7-F298-41FF-885B-3F0E7FEC5F13}" type="slidenum">
              <a:rPr lang="en-US" altLang="it-IT" sz="1200"/>
              <a:pPr/>
              <a:t>33</a:t>
            </a:fld>
            <a:endParaRPr lang="en-US" altLang="it-IT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505A6AB-D779-450D-BA6B-6E7587B2A67E}" type="slidenum">
              <a:rPr lang="en-US" altLang="it-IT" sz="1200"/>
              <a:pPr/>
              <a:t>34</a:t>
            </a:fld>
            <a:endParaRPr lang="en-US" altLang="it-IT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EC699D2-44C9-4EFB-B7B6-E98DC9A0408B}" type="slidenum">
              <a:rPr lang="en-US" altLang="it-IT" sz="1200"/>
              <a:pPr/>
              <a:t>35</a:t>
            </a:fld>
            <a:endParaRPr lang="en-US" altLang="it-IT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2AF645B-E91E-4866-B3A3-B0590E280567}" type="slidenum">
              <a:rPr lang="en-US" altLang="it-IT" sz="1200"/>
              <a:pPr/>
              <a:t>36</a:t>
            </a:fld>
            <a:endParaRPr lang="en-US" altLang="it-IT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AD9F41C-1D7B-40DC-BCE6-44095C39D589}" type="slidenum">
              <a:rPr lang="en-US" altLang="it-IT" sz="1200"/>
              <a:pPr/>
              <a:t>37</a:t>
            </a:fld>
            <a:endParaRPr lang="en-US" altLang="it-IT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BCE3AE1-E400-4438-B3CE-352D32EB86C8}" type="slidenum">
              <a:rPr lang="en-US" altLang="it-IT" sz="1200"/>
              <a:pPr/>
              <a:t>39</a:t>
            </a:fld>
            <a:endParaRPr lang="en-US" altLang="it-IT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E11BC8E-E1BC-418A-B51D-5441E400EAC5}" type="slidenum">
              <a:rPr lang="en-US" altLang="it-IT" sz="1200"/>
              <a:pPr/>
              <a:t>40</a:t>
            </a:fld>
            <a:endParaRPr lang="en-US" altLang="it-IT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64939D1-3BD7-44D3-B9DA-7DAC98EAC10E}" type="slidenum">
              <a:rPr lang="en-US" altLang="it-IT" sz="1200"/>
              <a:pPr/>
              <a:t>41</a:t>
            </a:fld>
            <a:endParaRPr lang="en-US" altLang="it-IT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87166B7-CC82-49DA-88F8-36CA50CCE366}" type="slidenum">
              <a:rPr lang="en-US" altLang="it-IT" sz="1200"/>
              <a:pPr/>
              <a:t>45</a:t>
            </a:fld>
            <a:endParaRPr lang="en-US" altLang="it-IT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9290BC0-E57E-47E4-B862-1E9015B8C4A0}" type="slidenum">
              <a:rPr lang="en-US" altLang="it-IT" sz="1200"/>
              <a:pPr/>
              <a:t>46</a:t>
            </a:fld>
            <a:endParaRPr lang="en-US" altLang="it-IT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B01588-0781-48EA-AFD0-20AC17A86A35}" type="slidenum">
              <a:rPr lang="en-US" altLang="it-IT"/>
              <a:pPr eaLnBrk="1" hangingPunct="1"/>
              <a:t>7</a:t>
            </a:fld>
            <a:endParaRPr lang="en-US" altLang="it-IT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algn="just"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264706E-1016-4B85-9E16-D128763B9CE4}" type="slidenum">
              <a:rPr lang="en-US" altLang="it-IT" sz="1200"/>
              <a:pPr/>
              <a:t>47</a:t>
            </a:fld>
            <a:endParaRPr lang="en-US" altLang="it-IT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AF5F3B7-1A74-4790-BB52-D62137492A28}" type="slidenum">
              <a:rPr lang="en-US" altLang="it-IT" sz="1200"/>
              <a:pPr/>
              <a:t>48</a:t>
            </a:fld>
            <a:endParaRPr lang="en-US" altLang="it-IT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2EA97FB-CDD7-4C83-8789-995653B90ECA}" type="slidenum">
              <a:rPr lang="en-US" altLang="it-IT" sz="1200"/>
              <a:pPr/>
              <a:t>49</a:t>
            </a:fld>
            <a:endParaRPr lang="en-US" altLang="it-IT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853AF-8498-4CB8-AD07-55F78916A8BC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1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21B0869-B2BE-41A8-9D2D-D33E793FE5BF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CE05115-AEB2-4C1B-AA9C-FCBDAC26993A}" type="slidenum">
              <a:rPr lang="en-US" altLang="it-IT" sz="1200"/>
              <a:pPr/>
              <a:t>10</a:t>
            </a:fld>
            <a:endParaRPr lang="en-US" altLang="it-IT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646382-70EE-4F52-B244-ED5B7C328100}" type="slidenum">
              <a:rPr lang="en-US" altLang="it-IT" sz="1200"/>
              <a:pPr/>
              <a:t>12</a:t>
            </a:fld>
            <a:endParaRPr lang="en-US" altLang="it-IT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43267EA-5195-4B9B-9F88-B0F613ECFC83}" type="slidenum">
              <a:rPr lang="en-US" altLang="it-IT" sz="1200"/>
              <a:pPr/>
              <a:t>14</a:t>
            </a:fld>
            <a:endParaRPr lang="en-US" altLang="it-IT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6F342F6-DE8E-45C4-A614-ABEE38611598}" type="slidenum">
              <a:rPr lang="en-US" altLang="it-IT" sz="1200"/>
              <a:pPr/>
              <a:t>15</a:t>
            </a:fld>
            <a:endParaRPr lang="en-US" altLang="it-IT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6BF1E3B-E9AF-4C07-8BDC-65556E204042}" type="slidenum">
              <a:rPr lang="en-US" altLang="it-IT" sz="1200"/>
              <a:pPr/>
              <a:t>16</a:t>
            </a:fld>
            <a:endParaRPr lang="en-US" altLang="it-IT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11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10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214D-916F-4C91-9180-0F8BA7C4D67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72986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00E1-D208-49EE-AC53-A407615B453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134864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81A-C384-4EA0-B210-6D689C0B9DA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1271862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A264-DC83-4C0A-B1CF-DD121EFE770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7972941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3464-1F5A-41B6-B1CA-C446FAC4FC9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358394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76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4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4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3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654E-910E-4AD4-8386-85610B6686D5}" type="datetimeFigureOut">
              <a:rPr lang="it-IT" smtClean="0"/>
              <a:t>17/04/2017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7CA6-DD18-444E-B2D2-AB13FE2308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chimdocet.it/inorganica/Figure/venti2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chimdocet.it/inorganica/Figure/venti2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267"/>
            <a:ext cx="7772400" cy="1185486"/>
          </a:xfrm>
        </p:spPr>
        <p:txBody>
          <a:bodyPr/>
          <a:lstStyle/>
          <a:p>
            <a:r>
              <a:rPr lang="it-IT" dirty="0" smtClean="0"/>
              <a:t>Metalli in Medicina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544616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Corso da 4 CFU (32 ore di lezione): </a:t>
            </a:r>
          </a:p>
          <a:p>
            <a:r>
              <a:rPr lang="it-IT" b="1" dirty="0" smtClean="0"/>
              <a:t>Prof. S. Geremia</a:t>
            </a:r>
            <a:endParaRPr lang="it-IT" b="1" dirty="0"/>
          </a:p>
          <a:p>
            <a:pPr algn="l"/>
            <a:r>
              <a:rPr lang="it-IT" dirty="0" smtClean="0"/>
              <a:t>Parte introduttiva. </a:t>
            </a:r>
            <a:r>
              <a:rPr lang="it-IT" dirty="0"/>
              <a:t>Metalli di transizione, considerazioni generali: proprietà caratteristiche, numeri di coordinazione e </a:t>
            </a:r>
            <a:r>
              <a:rPr lang="it-IT" dirty="0" smtClean="0"/>
              <a:t>geometrie. Il legame nei composti di coordinazione. Il campo cristallino e teoria hard-soft. Reattività </a:t>
            </a:r>
            <a:r>
              <a:rPr lang="it-IT" dirty="0"/>
              <a:t>dei complessi metallici: sostituzioni e </a:t>
            </a:r>
            <a:r>
              <a:rPr lang="it-IT" dirty="0" smtClean="0"/>
              <a:t>reazioni redox. Leganti </a:t>
            </a:r>
            <a:r>
              <a:rPr lang="it-IT" dirty="0"/>
              <a:t>biologici: acqua, anioni, aminoacidi, peptidi e proteine, </a:t>
            </a:r>
            <a:r>
              <a:rPr lang="it-IT" dirty="0" err="1"/>
              <a:t>nucleobasi</a:t>
            </a:r>
            <a:r>
              <a:rPr lang="it-IT" dirty="0"/>
              <a:t>, eme. </a:t>
            </a:r>
          </a:p>
          <a:p>
            <a:endParaRPr lang="it-IT" dirty="0"/>
          </a:p>
          <a:p>
            <a:r>
              <a:rPr lang="it-IT" b="1" dirty="0" smtClean="0"/>
              <a:t>Prof. E. Alessio</a:t>
            </a:r>
          </a:p>
          <a:p>
            <a:pPr algn="l"/>
            <a:r>
              <a:rPr lang="it-IT" dirty="0"/>
              <a:t>Principi di chimica nucleare. Strategie generali per aumentare la selettività e ridurre la tossicità sistemica dei composti metallici (strategie di </a:t>
            </a:r>
            <a:r>
              <a:rPr lang="it-IT" dirty="0" err="1"/>
              <a:t>targeting</a:t>
            </a:r>
            <a:r>
              <a:rPr lang="it-IT" dirty="0"/>
              <a:t> e di attivazione). Terapia di chelazione (sindromi da </a:t>
            </a:r>
            <a:r>
              <a:rPr lang="it-IT" dirty="0" err="1"/>
              <a:t>overload</a:t>
            </a:r>
            <a:r>
              <a:rPr lang="it-IT" dirty="0"/>
              <a:t> di ferro e di rame, intossicazione da metalli esogeni). Antitumorali a base di platino, rutenio, arsenico, gallio, oro. </a:t>
            </a:r>
            <a:r>
              <a:rPr lang="it-IT" dirty="0" err="1"/>
              <a:t>Radiofarmaci</a:t>
            </a:r>
            <a:r>
              <a:rPr lang="it-IT" dirty="0"/>
              <a:t> per diagnosi SPECT e PET e terapia (radio-immunoterapia). Agenti di contrasto per risonanza magnetica (MRI). Il possibile ruolo dei metalli nella terapia fotodinamica. </a:t>
            </a:r>
            <a:r>
              <a:rPr lang="it-IT" dirty="0" err="1"/>
              <a:t>Boron</a:t>
            </a:r>
            <a:r>
              <a:rPr lang="it-IT" dirty="0"/>
              <a:t> </a:t>
            </a:r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capture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. Antibatterici inorganici (principalmente Ag). Antimalarici. Strategie di inibizione di enzimi e metallo-enzimi. Uso di </a:t>
            </a:r>
            <a:r>
              <a:rPr lang="it-IT" dirty="0" err="1"/>
              <a:t>nanoparticelle</a:t>
            </a:r>
            <a:r>
              <a:rPr lang="it-IT" dirty="0"/>
              <a:t> metalliche (in particolare di oro) per diagnostica e terapia (e.g. terapia fototermica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8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Complessi</a:t>
            </a:r>
            <a:endParaRPr lang="en-US" altLang="it-IT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700808"/>
            <a:ext cx="8763000" cy="19812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Le molecole o ioni che si coordinano al metallo sono chiamati </a:t>
            </a:r>
            <a:r>
              <a:rPr lang="it-IT" sz="2800" dirty="0" smtClean="0">
                <a:solidFill>
                  <a:srgbClr val="FF0000"/>
                </a:solidFill>
              </a:rPr>
              <a:t>leganti</a:t>
            </a:r>
            <a:r>
              <a:rPr lang="it-IT" sz="2800" dirty="0" smtClean="0"/>
              <a:t>. </a:t>
            </a:r>
          </a:p>
          <a:p>
            <a:r>
              <a:rPr lang="it-IT" sz="2800" dirty="0" smtClean="0"/>
              <a:t>Di solito sono anioni o molecole polari che hanno </a:t>
            </a:r>
            <a:r>
              <a:rPr lang="it-IT" sz="2800" dirty="0" smtClean="0">
                <a:solidFill>
                  <a:srgbClr val="FF0000"/>
                </a:solidFill>
              </a:rPr>
              <a:t>coppie solitarie  di elettroni </a:t>
            </a:r>
            <a:r>
              <a:rPr lang="it-IT" sz="2800" dirty="0" smtClean="0"/>
              <a:t>per interagire con il metallo.</a:t>
            </a:r>
            <a:endParaRPr lang="en-US" altLang="it-IT" sz="2800" dirty="0" smtClean="0"/>
          </a:p>
        </p:txBody>
      </p:sp>
      <p:pic>
        <p:nvPicPr>
          <p:cNvPr id="4100" name="Picture 5" descr="24_00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063625" y="4419600"/>
            <a:ext cx="7015163" cy="1828800"/>
          </a:xfrm>
        </p:spPr>
      </p:pic>
    </p:spTree>
    <p:extLst>
      <p:ext uri="{BB962C8B-B14F-4D97-AF65-F5344CB8AC3E}">
        <p14:creationId xmlns:p14="http://schemas.microsoft.com/office/powerpoint/2010/main" val="272244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35845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chemeClr val="tx2"/>
                </a:solidFill>
                <a:latin typeface="Arial Rounded MT Bold" pitchFamily="34" charset="0"/>
              </a:rPr>
              <a:t>Esempi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>
                <a:solidFill>
                  <a:schemeClr val="tx2"/>
                </a:solidFill>
                <a:latin typeface="Arial Rounded MT Bold" pitchFamily="34" charset="0"/>
              </a:rPr>
              <a:t>di </a:t>
            </a:r>
            <a:r>
              <a:rPr lang="it-IT" altLang="it-IT" sz="4400" b="1" dirty="0" smtClean="0">
                <a:solidFill>
                  <a:schemeClr val="tx2"/>
                </a:solidFill>
                <a:latin typeface="Arial Rounded MT Bold" pitchFamily="34" charset="0"/>
              </a:rPr>
              <a:t>leganti</a:t>
            </a:r>
            <a:endParaRPr lang="it-IT" altLang="it-IT" sz="4400" b="1" dirty="0">
              <a:solidFill>
                <a:srgbClr val="FF6600"/>
              </a:solidFill>
              <a:latin typeface="Arial Rounded MT Bold" pitchFamily="34" charset="0"/>
            </a:endParaRPr>
          </a:p>
        </p:txBody>
      </p:sp>
      <p:pic>
        <p:nvPicPr>
          <p:cNvPr id="6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113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226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dirty="0" smtClean="0"/>
              <a:t>Un </a:t>
            </a:r>
            <a:r>
              <a:rPr lang="en-US" altLang="it-IT" dirty="0" err="1" smtClean="0"/>
              <a:t>mistero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Chimico</a:t>
            </a:r>
            <a:r>
              <a:rPr lang="en-US" altLang="it-IT" dirty="0" smtClean="0"/>
              <a:t>:</a:t>
            </a:r>
            <a:br>
              <a:rPr lang="en-US" altLang="it-IT" dirty="0" smtClean="0"/>
            </a:br>
            <a:r>
              <a:rPr lang="en-US" altLang="it-IT" sz="3200" b="1" dirty="0" err="1" smtClean="0">
                <a:solidFill>
                  <a:srgbClr val="8000FF"/>
                </a:solidFill>
              </a:rPr>
              <a:t>Stesso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metallo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,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stessi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leganti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,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diversi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colori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e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diverso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numero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di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ioni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quando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disciolti</a:t>
            </a:r>
            <a:r>
              <a:rPr lang="en-US" altLang="it-IT" sz="3200" b="1" dirty="0" smtClean="0">
                <a:solidFill>
                  <a:srgbClr val="8000FF"/>
                </a:solidFill>
              </a:rPr>
              <a:t> in </a:t>
            </a:r>
            <a:r>
              <a:rPr lang="en-US" altLang="it-IT" sz="3200" b="1" dirty="0" err="1" smtClean="0">
                <a:solidFill>
                  <a:srgbClr val="8000FF"/>
                </a:solidFill>
              </a:rPr>
              <a:t>acqua</a:t>
            </a:r>
            <a:endParaRPr lang="en-US" altLang="it-IT" dirty="0" smtClean="0"/>
          </a:p>
        </p:txBody>
      </p:sp>
      <p:pic>
        <p:nvPicPr>
          <p:cNvPr id="5124" name="Picture 5" descr="2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5"/>
          <a:stretch>
            <a:fillRect/>
          </a:stretch>
        </p:blipFill>
        <p:spPr>
          <a:xfrm>
            <a:off x="206375" y="1657350"/>
            <a:ext cx="8534400" cy="24685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64427"/>
            <a:ext cx="1199614" cy="16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4645314"/>
            <a:ext cx="6827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 dirty="0"/>
              <a:t>Alfred Werner - Nobel </a:t>
            </a:r>
            <a:r>
              <a:rPr lang="en-GB" altLang="it-IT" sz="2800" b="1" dirty="0" err="1"/>
              <a:t>Prizewinner</a:t>
            </a:r>
            <a:r>
              <a:rPr lang="en-GB" altLang="it-IT" sz="2800" b="1" dirty="0"/>
              <a:t> 1913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69701"/>
            <a:ext cx="1588299" cy="15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758587" y="4117603"/>
            <a:ext cx="362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Mistero risolto da: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3784036" y="5261242"/>
            <a:ext cx="5359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combinò l'interpretazione dell'isomeria geometrica e le modalità di reazione per ricavare il numero di coordinazione e la geometria dei complessi ottaedrici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4355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964488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Osservò che </a:t>
            </a:r>
            <a:r>
              <a:rPr lang="it-IT" b="1" dirty="0"/>
              <a:t>due composti</a:t>
            </a:r>
            <a:r>
              <a:rPr lang="it-IT" dirty="0"/>
              <a:t> hanno identica formula </a:t>
            </a:r>
            <a:r>
              <a:rPr lang="it-IT" dirty="0" smtClean="0"/>
              <a:t>empirica CoCl</a:t>
            </a:r>
            <a:r>
              <a:rPr lang="it-IT" baseline="-25000" dirty="0" smtClean="0"/>
              <a:t>3</a:t>
            </a:r>
            <a:r>
              <a:rPr lang="it-IT" dirty="0" smtClean="0"/>
              <a:t>.4NH</a:t>
            </a:r>
            <a:r>
              <a:rPr lang="it-IT" baseline="-25000" dirty="0" smtClean="0"/>
              <a:t>3</a:t>
            </a:r>
            <a:r>
              <a:rPr lang="it-IT" dirty="0" smtClean="0"/>
              <a:t> </a:t>
            </a:r>
            <a:r>
              <a:rPr lang="it-IT" dirty="0"/>
              <a:t>ma proprietà distinte (colore).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</a:t>
            </a:r>
            <a:r>
              <a:rPr lang="it-IT" dirty="0"/>
              <a:t>cloruri nei composti manifestavano inoltre </a:t>
            </a:r>
            <a:r>
              <a:rPr lang="it-IT" b="1" dirty="0"/>
              <a:t>reattività diversa </a:t>
            </a:r>
            <a:r>
              <a:rPr lang="it-IT" dirty="0"/>
              <a:t>con AgNO</a:t>
            </a:r>
            <a:r>
              <a:rPr lang="it-IT" baseline="-25000" dirty="0"/>
              <a:t>3</a:t>
            </a:r>
            <a:r>
              <a:rPr lang="it-IT" dirty="0"/>
              <a:t>: </a:t>
            </a:r>
          </a:p>
          <a:p>
            <a:r>
              <a:rPr lang="it-IT" dirty="0"/>
              <a:t>	CoCl</a:t>
            </a:r>
            <a:r>
              <a:rPr lang="it-IT" baseline="-25000" dirty="0"/>
              <a:t>3</a:t>
            </a:r>
            <a:r>
              <a:rPr lang="it-IT" dirty="0"/>
              <a:t>.6NH</a:t>
            </a:r>
            <a:r>
              <a:rPr lang="it-IT" baseline="-25000" dirty="0"/>
              <a:t>3  </a:t>
            </a:r>
            <a:r>
              <a:rPr lang="it-IT" dirty="0"/>
              <a:t>+ Ag</a:t>
            </a:r>
            <a:r>
              <a:rPr lang="it-IT" baseline="30000" dirty="0"/>
              <a:t>+</a:t>
            </a:r>
            <a:r>
              <a:rPr lang="it-IT" dirty="0"/>
              <a:t> in eccesso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3AgCl</a:t>
            </a:r>
            <a:r>
              <a:rPr lang="it-IT" dirty="0">
                <a:sym typeface="Symbol"/>
              </a:rPr>
              <a:t></a:t>
            </a:r>
            <a:r>
              <a:rPr lang="it-IT" dirty="0"/>
              <a:t> </a:t>
            </a:r>
          </a:p>
          <a:p>
            <a:r>
              <a:rPr lang="it-IT" dirty="0"/>
              <a:t>	CoCl</a:t>
            </a:r>
            <a:r>
              <a:rPr lang="it-IT" baseline="-25000" dirty="0"/>
              <a:t>3</a:t>
            </a:r>
            <a:r>
              <a:rPr lang="it-IT" dirty="0"/>
              <a:t>.5NH</a:t>
            </a:r>
            <a:r>
              <a:rPr lang="it-IT" baseline="-25000" dirty="0"/>
              <a:t>3  </a:t>
            </a:r>
            <a:r>
              <a:rPr lang="it-IT" dirty="0"/>
              <a:t>+ Ag</a:t>
            </a:r>
            <a:r>
              <a:rPr lang="it-IT" baseline="30000" dirty="0"/>
              <a:t>+</a:t>
            </a:r>
            <a:r>
              <a:rPr lang="it-IT" dirty="0"/>
              <a:t> in eccesso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2AgCl</a:t>
            </a:r>
            <a:r>
              <a:rPr lang="it-IT" dirty="0">
                <a:sym typeface="Symbol"/>
              </a:rPr>
              <a:t></a:t>
            </a:r>
            <a:r>
              <a:rPr lang="it-IT" dirty="0"/>
              <a:t> </a:t>
            </a:r>
          </a:p>
          <a:p>
            <a:r>
              <a:rPr lang="it-IT" dirty="0"/>
              <a:t>	CoCl</a:t>
            </a:r>
            <a:r>
              <a:rPr lang="it-IT" baseline="-25000" dirty="0"/>
              <a:t>3</a:t>
            </a:r>
            <a:r>
              <a:rPr lang="it-IT" dirty="0"/>
              <a:t>.4NH</a:t>
            </a:r>
            <a:r>
              <a:rPr lang="it-IT" baseline="-25000" dirty="0"/>
              <a:t>3 </a:t>
            </a:r>
            <a:r>
              <a:rPr lang="it-IT" dirty="0"/>
              <a:t>+ Ag</a:t>
            </a:r>
            <a:r>
              <a:rPr lang="it-IT" baseline="30000" dirty="0"/>
              <a:t>+</a:t>
            </a:r>
            <a:r>
              <a:rPr lang="it-IT" dirty="0"/>
              <a:t> in eccesso 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 1AgCl</a:t>
            </a:r>
            <a:r>
              <a:rPr lang="it-IT" dirty="0">
                <a:sym typeface="Symbol"/>
              </a:rPr>
              <a:t></a:t>
            </a:r>
            <a:r>
              <a:rPr lang="it-IT" dirty="0"/>
              <a:t> per le due forme 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/>
              <a:t>Werner</a:t>
            </a:r>
            <a:r>
              <a:rPr lang="it-IT" dirty="0"/>
              <a:t> giunse alle seguenti </a:t>
            </a:r>
            <a:r>
              <a:rPr lang="it-IT" b="1" dirty="0"/>
              <a:t>conclusioni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 smtClean="0"/>
              <a:t>"I </a:t>
            </a:r>
            <a:r>
              <a:rPr lang="it-IT" dirty="0"/>
              <a:t>composti Co(NH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5</a:t>
            </a:r>
            <a:r>
              <a:rPr lang="it-IT" dirty="0"/>
              <a:t>Cl</a:t>
            </a:r>
            <a:r>
              <a:rPr lang="it-IT" baseline="-25000" dirty="0"/>
              <a:t>3 </a:t>
            </a:r>
            <a:r>
              <a:rPr lang="it-IT" dirty="0"/>
              <a:t>derivano da Co(NH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6</a:t>
            </a:r>
            <a:r>
              <a:rPr lang="it-IT" dirty="0"/>
              <a:t>Cl</a:t>
            </a:r>
            <a:r>
              <a:rPr lang="it-IT" baseline="-25000" dirty="0"/>
              <a:t>3</a:t>
            </a:r>
            <a:r>
              <a:rPr lang="it-IT" dirty="0"/>
              <a:t> per perdita di una molecola di NH</a:t>
            </a:r>
            <a:r>
              <a:rPr lang="it-IT" baseline="-25000" dirty="0"/>
              <a:t>3</a:t>
            </a:r>
            <a:r>
              <a:rPr lang="it-IT" dirty="0"/>
              <a:t>. Simultaneamente cambia la </a:t>
            </a:r>
            <a:r>
              <a:rPr lang="it-IT" b="1" dirty="0"/>
              <a:t>funzione</a:t>
            </a:r>
            <a:r>
              <a:rPr lang="it-IT" dirty="0"/>
              <a:t> di un alogenuro: </a:t>
            </a:r>
            <a:r>
              <a:rPr lang="it-IT" dirty="0" smtClean="0"/>
              <a:t>in </a:t>
            </a:r>
            <a:r>
              <a:rPr lang="it-IT" dirty="0"/>
              <a:t>Co(NH</a:t>
            </a:r>
            <a:r>
              <a:rPr lang="it-IT" baseline="-25000" dirty="0"/>
              <a:t>3</a:t>
            </a:r>
            <a:r>
              <a:rPr lang="it-IT" dirty="0"/>
              <a:t>)</a:t>
            </a:r>
            <a:r>
              <a:rPr lang="it-IT" baseline="-25000" dirty="0"/>
              <a:t>5</a:t>
            </a:r>
            <a:r>
              <a:rPr lang="it-IT" dirty="0"/>
              <a:t>Cl</a:t>
            </a:r>
            <a:r>
              <a:rPr lang="it-IT" baseline="-25000" dirty="0"/>
              <a:t>3</a:t>
            </a:r>
            <a:r>
              <a:rPr lang="it-IT" dirty="0"/>
              <a:t> due cloruri hanno carattere ionico mentre il terzo si comporta come il cloro nel </a:t>
            </a:r>
            <a:r>
              <a:rPr lang="it-IT" dirty="0" err="1"/>
              <a:t>cloroetano</a:t>
            </a:r>
            <a:r>
              <a:rPr lang="it-IT" dirty="0"/>
              <a:t>, cioè non è ionico”.</a:t>
            </a:r>
          </a:p>
        </p:txBody>
      </p:sp>
    </p:spTree>
    <p:extLst>
      <p:ext uri="{BB962C8B-B14F-4D97-AF65-F5344CB8AC3E}">
        <p14:creationId xmlns:p14="http://schemas.microsoft.com/office/powerpoint/2010/main" val="1163291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</a:p>
        </p:txBody>
      </p:sp>
      <p:pic>
        <p:nvPicPr>
          <p:cNvPr id="6148" name="Picture 5" descr="24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 b="54660"/>
          <a:stretch>
            <a:fillRect/>
          </a:stretch>
        </p:blipFill>
        <p:spPr>
          <a:xfrm>
            <a:off x="0" y="685800"/>
            <a:ext cx="3884613" cy="3886200"/>
          </a:xfrm>
        </p:spPr>
      </p:pic>
      <p:sp>
        <p:nvSpPr>
          <p:cNvPr id="3" name="Rettangolo 2"/>
          <p:cNvSpPr/>
          <p:nvPr/>
        </p:nvSpPr>
        <p:spPr>
          <a:xfrm>
            <a:off x="323528" y="436510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 smtClean="0"/>
              <a:t>Werner</a:t>
            </a:r>
            <a:r>
              <a:rPr lang="it-IT" sz="2800" dirty="0" smtClean="0"/>
              <a:t> postulò il punto più importante della sua teoria: </a:t>
            </a:r>
          </a:p>
          <a:p>
            <a:r>
              <a:rPr lang="it-IT" sz="2800" dirty="0" smtClean="0"/>
              <a:t>nella serie dei composti di Co(III)  il metallo presenta un numero di coordinazione costante di 6. </a:t>
            </a:r>
          </a:p>
          <a:p>
            <a:r>
              <a:rPr lang="it-IT" sz="2800" dirty="0" smtClean="0"/>
              <a:t>La formulazione doveva essere: </a:t>
            </a:r>
          </a:p>
          <a:p>
            <a:r>
              <a:rPr lang="it-IT" sz="2800" dirty="0" smtClean="0"/>
              <a:t>[Co(NH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)</a:t>
            </a:r>
            <a:r>
              <a:rPr lang="it-IT" sz="2800" baseline="-25000" dirty="0"/>
              <a:t>6</a:t>
            </a:r>
            <a:r>
              <a:rPr lang="it-IT" sz="2800" dirty="0" smtClean="0"/>
              <a:t>]Cl</a:t>
            </a:r>
            <a:r>
              <a:rPr lang="it-IT" sz="2800" baseline="-25000" dirty="0"/>
              <a:t>3</a:t>
            </a:r>
            <a:r>
              <a:rPr lang="it-IT" sz="2800" dirty="0" smtClean="0"/>
              <a:t>, [Co(NH</a:t>
            </a:r>
            <a:r>
              <a:rPr lang="it-IT" sz="2800" baseline="-25000" dirty="0"/>
              <a:t>3</a:t>
            </a:r>
            <a:r>
              <a:rPr lang="it-IT" sz="2800" dirty="0" smtClean="0"/>
              <a:t>)</a:t>
            </a:r>
            <a:r>
              <a:rPr lang="it-IT" sz="2800" baseline="-25000" dirty="0"/>
              <a:t>5</a:t>
            </a:r>
            <a:r>
              <a:rPr lang="it-IT" sz="2800" dirty="0" smtClean="0"/>
              <a:t>Cl]Cl</a:t>
            </a:r>
            <a:r>
              <a:rPr lang="it-IT" sz="2800" baseline="-25000" dirty="0"/>
              <a:t>2</a:t>
            </a:r>
            <a:r>
              <a:rPr lang="it-IT" sz="2800" dirty="0" smtClean="0"/>
              <a:t>, e [Co(NH</a:t>
            </a:r>
            <a:r>
              <a:rPr lang="it-IT" sz="2800" baseline="-25000" dirty="0"/>
              <a:t>3</a:t>
            </a:r>
            <a:r>
              <a:rPr lang="it-IT" sz="2800" dirty="0" smtClean="0"/>
              <a:t>)</a:t>
            </a:r>
            <a:r>
              <a:rPr lang="it-IT" sz="2800" baseline="-25000" dirty="0"/>
              <a:t>4</a:t>
            </a:r>
            <a:r>
              <a:rPr lang="it-IT" sz="2800" dirty="0" smtClean="0"/>
              <a:t>Cl</a:t>
            </a:r>
            <a:r>
              <a:rPr lang="it-IT" sz="2800" baseline="-25000" dirty="0"/>
              <a:t>2</a:t>
            </a:r>
            <a:r>
              <a:rPr lang="it-IT" sz="2800" dirty="0" smtClean="0"/>
              <a:t>]Cl.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1484784"/>
            <a:ext cx="4656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Numero di ossidazione III: Co</a:t>
            </a:r>
            <a:r>
              <a:rPr lang="it-IT" sz="2800" baseline="30000" dirty="0" smtClean="0">
                <a:solidFill>
                  <a:srgbClr val="FF0000"/>
                </a:solidFill>
              </a:rPr>
              <a:t>3+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Numero di coordinazione 6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24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7" y="84584"/>
            <a:ext cx="9144000" cy="5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293176"/>
            <a:ext cx="8458200" cy="32078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Il metallo centrale ed i leganti sono direttamente connessi  con un legame analogo ad un legame covalente e formano la sfera di coordinazione del complesso. </a:t>
            </a:r>
          </a:p>
          <a:p>
            <a:r>
              <a:rPr lang="it-IT" sz="2800" dirty="0" smtClean="0"/>
              <a:t>In CoCl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∙ 6 NH</a:t>
            </a:r>
            <a:r>
              <a:rPr lang="it-IT" sz="2800" baseline="-25000" dirty="0"/>
              <a:t>3</a:t>
            </a:r>
            <a:r>
              <a:rPr lang="it-IT" sz="2800" dirty="0" smtClean="0"/>
              <a:t>, tutti e sei i leganti sono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e i 3 ioni cloruro sono fuori dalla sfera di coordinazione.</a:t>
            </a:r>
          </a:p>
          <a:p>
            <a:r>
              <a:rPr lang="it-IT" sz="2800" dirty="0" smtClean="0"/>
              <a:t>In CoCl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∙ 5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il cinque gruppi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e un cloruro sono legati al cobalto, e gli altri due ioni cloruro sono fuori della sfera.</a:t>
            </a:r>
          </a:p>
          <a:p>
            <a:r>
              <a:rPr lang="it-IT" sz="2800" dirty="0" smtClean="0"/>
              <a:t>In CoCl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∙ 4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quattro molecole di NH</a:t>
            </a:r>
            <a:r>
              <a:rPr lang="it-IT" sz="2800" baseline="-25000" dirty="0" smtClean="0"/>
              <a:t>3</a:t>
            </a:r>
            <a:r>
              <a:rPr lang="it-IT" sz="2800" dirty="0" smtClean="0"/>
              <a:t> e due ioni cloruro sono legati al cobalto, e l’altro cloruro è esterno alla sfera di coordinazione.</a:t>
            </a:r>
          </a:p>
          <a:p>
            <a:pPr eaLnBrk="1" hangingPunct="1"/>
            <a:endParaRPr lang="en-US" altLang="it-IT" sz="28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58825" y="3284984"/>
            <a:ext cx="15922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dirty="0"/>
              <a:t>[</a:t>
            </a:r>
            <a:r>
              <a:rPr lang="en-GB" altLang="it-IT" b="1" dirty="0"/>
              <a:t>Co(NH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]Cl</a:t>
            </a:r>
            <a:r>
              <a:rPr lang="en-GB" altLang="it-IT" b="1" baseline="-25000" dirty="0"/>
              <a:t>3</a:t>
            </a:r>
            <a:endParaRPr lang="en-GB" altLang="it-IT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95725" y="3284984"/>
            <a:ext cx="18335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/>
              <a:t>[Co(NH</a:t>
            </a:r>
            <a:r>
              <a:rPr lang="en-GB" altLang="it-IT" b="1" baseline="-25000"/>
              <a:t>3</a:t>
            </a:r>
            <a:r>
              <a:rPr lang="en-GB" altLang="it-IT" b="1"/>
              <a:t>)</a:t>
            </a:r>
            <a:r>
              <a:rPr lang="en-GB" altLang="it-IT" b="1" baseline="-25000"/>
              <a:t>5</a:t>
            </a:r>
            <a:r>
              <a:rPr lang="en-GB" altLang="it-IT" b="1"/>
              <a:t>Cl]Cl</a:t>
            </a:r>
            <a:r>
              <a:rPr lang="en-GB" altLang="it-IT" b="1" baseline="-25000"/>
              <a:t>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0063" y="3284984"/>
            <a:ext cx="18335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 dirty="0"/>
              <a:t>[Co(NH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)</a:t>
            </a:r>
            <a:r>
              <a:rPr lang="en-GB" altLang="it-IT" b="1" baseline="-25000" dirty="0"/>
              <a:t>4</a:t>
            </a:r>
            <a:r>
              <a:rPr lang="en-GB" altLang="it-IT" b="1" dirty="0"/>
              <a:t>Cl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]Cl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49952"/>
            <a:ext cx="1555750" cy="161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4062652"/>
            <a:ext cx="15430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986452"/>
            <a:ext cx="1570038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6425" y="3834052"/>
            <a:ext cx="1828800" cy="1828800"/>
          </a:xfrm>
          <a:prstGeom prst="bracketPair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971925" y="3910252"/>
            <a:ext cx="1828800" cy="1828800"/>
          </a:xfrm>
          <a:prstGeom prst="bracketPair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967538" y="3834052"/>
            <a:ext cx="1828800" cy="1828800"/>
          </a:xfrm>
          <a:prstGeom prst="bracketPair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35225" y="3834052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/>
              <a:t>3+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800725" y="3834052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/>
              <a:t>2+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752032" y="3772140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/>
              <a:t>+</a:t>
            </a: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987425" y="596765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444625" y="596765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901825" y="596765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492625" y="596765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4949825" y="596765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845425" y="596765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DE07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58825" y="6348652"/>
            <a:ext cx="12731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2400">
                <a:latin typeface="Times" charset="0"/>
              </a:rPr>
              <a:t>      3 Cl</a:t>
            </a:r>
            <a:r>
              <a:rPr lang="en-US" altLang="it-IT" sz="2400" baseline="30000">
                <a:latin typeface="Times" charset="0"/>
              </a:rPr>
              <a:t>-</a:t>
            </a:r>
            <a:endParaRPr lang="en-US" altLang="it-IT" sz="2400">
              <a:latin typeface="Times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489450" y="6312140"/>
            <a:ext cx="96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/>
              <a:t>2 Cl</a:t>
            </a:r>
            <a:r>
              <a:rPr lang="en-US" altLang="it-IT" sz="2400" baseline="30000" dirty="0"/>
              <a:t>-</a:t>
            </a:r>
            <a:endParaRPr lang="en-US" altLang="it-IT" sz="2400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485063" y="6351827"/>
            <a:ext cx="119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/>
              <a:t>1 Cl</a:t>
            </a:r>
            <a:r>
              <a:rPr lang="en-US" altLang="it-IT" sz="2400" baseline="30000"/>
              <a:t>-</a:t>
            </a:r>
            <a:endParaRPr lang="en-US" altLang="it-IT" sz="2400"/>
          </a:p>
        </p:txBody>
      </p:sp>
    </p:spTree>
    <p:extLst>
      <p:ext uri="{BB962C8B-B14F-4D97-AF65-F5344CB8AC3E}">
        <p14:creationId xmlns:p14="http://schemas.microsoft.com/office/powerpoint/2010/main" val="4187161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21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Teoria</a:t>
            </a:r>
            <a:r>
              <a:rPr lang="en-US" altLang="it-IT" dirty="0" smtClean="0"/>
              <a:t> di</a:t>
            </a:r>
            <a:r>
              <a:rPr lang="en-US" altLang="it-IT" dirty="0"/>
              <a:t> </a:t>
            </a:r>
            <a:r>
              <a:rPr lang="en-US" altLang="it-IT" dirty="0" smtClean="0"/>
              <a:t>Werner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40768"/>
            <a:ext cx="8458200" cy="190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it-IT" sz="2800" dirty="0" smtClean="0">
                <a:sym typeface="Wingdings" pitchFamily="2" charset="2"/>
              </a:rPr>
              <a:t>	</a:t>
            </a:r>
            <a:r>
              <a:rPr lang="it-IT" sz="2800" dirty="0" err="1" smtClean="0"/>
              <a:t>Werner</a:t>
            </a:r>
            <a:r>
              <a:rPr lang="it-IT" sz="2800" dirty="0" smtClean="0"/>
              <a:t> ha proposto di mettere tutte le molecole e gli </a:t>
            </a:r>
            <a:r>
              <a:rPr lang="it-IT" sz="2800" dirty="0"/>
              <a:t>ioni direttamente </a:t>
            </a:r>
            <a:r>
              <a:rPr lang="it-IT" sz="2800" dirty="0" smtClean="0"/>
              <a:t>legati </a:t>
            </a:r>
            <a:r>
              <a:rPr lang="it-IT" sz="2800" dirty="0"/>
              <a:t>al </a:t>
            </a:r>
            <a:r>
              <a:rPr lang="it-IT" sz="2800" dirty="0" smtClean="0"/>
              <a:t>metallo, all'interno della </a:t>
            </a:r>
            <a:r>
              <a:rPr lang="it-IT" sz="2800" dirty="0" smtClean="0">
                <a:solidFill>
                  <a:srgbClr val="FF0000"/>
                </a:solidFill>
              </a:rPr>
              <a:t>sfera di coordinazione</a:t>
            </a:r>
            <a:r>
              <a:rPr lang="it-IT" sz="2800" dirty="0" smtClean="0"/>
              <a:t>, </a:t>
            </a:r>
            <a:r>
              <a:rPr lang="it-IT" sz="2800" dirty="0" smtClean="0">
                <a:solidFill>
                  <a:srgbClr val="FF0000"/>
                </a:solidFill>
              </a:rPr>
              <a:t>tra parentesi </a:t>
            </a:r>
            <a:r>
              <a:rPr lang="it-IT" sz="2800" dirty="0" smtClean="0"/>
              <a:t>e quelle non vincolate, </a:t>
            </a:r>
            <a:r>
              <a:rPr lang="it-IT" sz="2800" dirty="0" smtClean="0">
                <a:solidFill>
                  <a:srgbClr val="FF0000"/>
                </a:solidFill>
              </a:rPr>
              <a:t>anioni «liberi»</a:t>
            </a:r>
            <a:r>
              <a:rPr lang="it-IT" sz="2800" dirty="0" smtClean="0"/>
              <a:t>, che si dissociano quindi dallo ione complesso quando disciolto in acqua, </a:t>
            </a:r>
            <a:r>
              <a:rPr lang="it-IT" sz="2800" dirty="0" smtClean="0">
                <a:solidFill>
                  <a:srgbClr val="FF0000"/>
                </a:solidFill>
              </a:rPr>
              <a:t>al di fuori delle parentesi</a:t>
            </a:r>
            <a:r>
              <a:rPr lang="it-IT" sz="2800" dirty="0" smtClean="0"/>
              <a:t>.</a:t>
            </a:r>
            <a:endParaRPr lang="en-US" altLang="it-IT" sz="2800" dirty="0" smtClean="0">
              <a:sym typeface="Wingdings" pitchFamily="2" charset="2"/>
            </a:endParaRPr>
          </a:p>
        </p:txBody>
      </p:sp>
      <p:pic>
        <p:nvPicPr>
          <p:cNvPr id="9220" name="Picture 4" descr="24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5"/>
          <a:stretch>
            <a:fillRect/>
          </a:stretch>
        </p:blipFill>
        <p:spPr>
          <a:xfrm>
            <a:off x="939800" y="3666034"/>
            <a:ext cx="6908800" cy="1998662"/>
          </a:xfrm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638800" y="4293096"/>
            <a:ext cx="2209800" cy="13716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8966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59832" y="764704"/>
            <a:ext cx="5976664" cy="5760640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/>
              <a:t>Il secondo importante contributo di </a:t>
            </a:r>
            <a:r>
              <a:rPr lang="it-IT" sz="2800" dirty="0" err="1"/>
              <a:t>Werner</a:t>
            </a:r>
            <a:r>
              <a:rPr lang="it-IT" sz="2800" dirty="0"/>
              <a:t> fu il riconoscimento che i legami nei complessi potevano essere trattati con i normali principi strutturali relativi all’</a:t>
            </a:r>
            <a:r>
              <a:rPr lang="it-IT" sz="2800" b="1" dirty="0"/>
              <a:t>isomeria</a:t>
            </a:r>
            <a:r>
              <a:rPr lang="it-IT" sz="2800" dirty="0"/>
              <a:t>. </a:t>
            </a:r>
          </a:p>
          <a:p>
            <a:r>
              <a:rPr lang="it-IT" sz="2800" dirty="0"/>
              <a:t>Il numero e le proprietà degli isomeri gli consenti di formulare correttamente </a:t>
            </a:r>
            <a:r>
              <a:rPr lang="it-IT" sz="2800" dirty="0" smtClean="0"/>
              <a:t>l’esistenza </a:t>
            </a:r>
            <a:r>
              <a:rPr lang="it-IT" sz="2800" dirty="0"/>
              <a:t>di </a:t>
            </a:r>
            <a:r>
              <a:rPr lang="it-IT" sz="2800" b="1" dirty="0"/>
              <a:t>due isomeri </a:t>
            </a:r>
            <a:r>
              <a:rPr lang="it-IT" sz="2800" dirty="0"/>
              <a:t>per</a:t>
            </a:r>
            <a:r>
              <a:rPr lang="it-IT" sz="2800" b="1" dirty="0"/>
              <a:t> </a:t>
            </a:r>
            <a:r>
              <a:rPr lang="it-IT" sz="2800" dirty="0"/>
              <a:t>[Co(NH</a:t>
            </a:r>
            <a:r>
              <a:rPr lang="it-IT" sz="2800" baseline="-25000" dirty="0"/>
              <a:t>3</a:t>
            </a:r>
            <a:r>
              <a:rPr lang="it-IT" sz="2800" dirty="0"/>
              <a:t>)</a:t>
            </a:r>
            <a:r>
              <a:rPr lang="it-IT" sz="2800" baseline="-25000" dirty="0"/>
              <a:t>4</a:t>
            </a:r>
            <a:r>
              <a:rPr lang="it-IT" sz="2800" dirty="0"/>
              <a:t>Cl</a:t>
            </a:r>
            <a:r>
              <a:rPr lang="it-IT" sz="2800" baseline="-25000" dirty="0"/>
              <a:t>2</a:t>
            </a:r>
            <a:r>
              <a:rPr lang="it-IT" sz="2800" dirty="0"/>
              <a:t>]Cl lo portò a concludere che la </a:t>
            </a:r>
            <a:r>
              <a:rPr lang="it-IT" sz="2800" dirty="0">
                <a:solidFill>
                  <a:srgbClr val="FF0000"/>
                </a:solidFill>
              </a:rPr>
              <a:t>geometria</a:t>
            </a:r>
            <a:r>
              <a:rPr lang="it-IT" sz="2800" dirty="0"/>
              <a:t> </a:t>
            </a:r>
            <a:r>
              <a:rPr lang="it-IT" sz="2800" dirty="0" smtClean="0"/>
              <a:t>di questi complessi doveva </a:t>
            </a:r>
            <a:r>
              <a:rPr lang="it-IT" sz="2800" dirty="0"/>
              <a:t>essere </a:t>
            </a:r>
            <a:r>
              <a:rPr lang="it-IT" sz="2800" b="1" dirty="0">
                <a:solidFill>
                  <a:srgbClr val="FF0000"/>
                </a:solidFill>
              </a:rPr>
              <a:t>ottaedrica</a:t>
            </a:r>
            <a:r>
              <a:rPr lang="it-IT" sz="2800" dirty="0"/>
              <a:t>. </a:t>
            </a:r>
          </a:p>
          <a:p>
            <a:pPr lvl="1"/>
            <a:r>
              <a:rPr lang="it-IT" altLang="it-IT" sz="2400" dirty="0" smtClean="0"/>
              <a:t>Una delle due forme ha due atomi di cloro uno accanto all'altro </a:t>
            </a:r>
            <a:r>
              <a:rPr lang="it-IT" altLang="it-IT" sz="2400" dirty="0" smtClean="0">
                <a:solidFill>
                  <a:srgbClr val="FF0000"/>
                </a:solidFill>
              </a:rPr>
              <a:t>isomero cis</a:t>
            </a:r>
          </a:p>
          <a:p>
            <a:pPr lvl="1"/>
            <a:r>
              <a:rPr lang="it-IT" altLang="it-IT" sz="2400" dirty="0" smtClean="0"/>
              <a:t>L'altro ha gli atomi di cloro uno di fronte all'altro </a:t>
            </a:r>
            <a:r>
              <a:rPr lang="it-IT" altLang="it-IT" sz="2400" dirty="0" smtClean="0">
                <a:solidFill>
                  <a:srgbClr val="FF0000"/>
                </a:solidFill>
              </a:rPr>
              <a:t>isomero trans</a:t>
            </a:r>
            <a:endParaRPr lang="en-US" altLang="it-IT" sz="2400" dirty="0" smtClean="0">
              <a:solidFill>
                <a:srgbClr val="FF0000"/>
              </a:solidFill>
            </a:endParaRPr>
          </a:p>
        </p:txBody>
      </p:sp>
      <p:pic>
        <p:nvPicPr>
          <p:cNvPr id="10244" name="Picture 5" descr="24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1"/>
          <a:stretch>
            <a:fillRect/>
          </a:stretch>
        </p:blipFill>
        <p:spPr>
          <a:xfrm>
            <a:off x="381000" y="1600200"/>
            <a:ext cx="2522538" cy="4578350"/>
          </a:xfrm>
        </p:spPr>
      </p:pic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457200" y="1600200"/>
            <a:ext cx="2286000" cy="21336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57200" y="4114800"/>
            <a:ext cx="2286000" cy="21336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626" y="-162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err="1" smtClean="0"/>
              <a:t>Teoria</a:t>
            </a:r>
            <a:r>
              <a:rPr lang="en-US" altLang="it-IT" dirty="0" smtClean="0"/>
              <a:t> di Werner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389609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11272" grpId="0" animBg="1"/>
      <p:bldP spid="11272" grpId="1" animBg="1"/>
      <p:bldP spid="112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864"/>
            <a:ext cx="91440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ven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93" y="563017"/>
            <a:ext cx="5963814" cy="34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82887" y="407707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L’osservazione di due soli isomeri geometrici è tuttavia una condizione necessaria ma non sufficiente per provare l’esistenza di un complesso ottaedrico.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Infatti, nulla vieta che il terzo isomero geometrico non </a:t>
            </a:r>
            <a:r>
              <a:rPr lang="it-IT" sz="2800" dirty="0" smtClean="0"/>
              <a:t>fosse ancora stato </a:t>
            </a:r>
            <a:r>
              <a:rPr lang="it-IT" sz="2800" dirty="0"/>
              <a:t>isolato per motivi di stabilità</a:t>
            </a:r>
          </a:p>
        </p:txBody>
      </p:sp>
    </p:spTree>
    <p:extLst>
      <p:ext uri="{BB962C8B-B14F-4D97-AF65-F5344CB8AC3E}">
        <p14:creationId xmlns:p14="http://schemas.microsoft.com/office/powerpoint/2010/main" val="104796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31"/>
            <a:ext cx="9144000" cy="1143000"/>
          </a:xfrm>
        </p:spPr>
        <p:txBody>
          <a:bodyPr/>
          <a:lstStyle/>
          <a:p>
            <a:r>
              <a:rPr lang="it-IT" dirty="0" smtClean="0"/>
              <a:t>Quando si parla di coordinazione?</a:t>
            </a:r>
            <a:endParaRPr lang="en-US" altLang="it-IT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8743" y="1628800"/>
            <a:ext cx="8640960" cy="115212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Quando un orbitale di un legante con coppie solitarie si sovrappone con un orbitale vuoto di un metallo</a:t>
            </a:r>
            <a:endParaRPr lang="en-US" altLang="it-IT" sz="2800" b="1" dirty="0" smtClean="0">
              <a:solidFill>
                <a:srgbClr val="0070C0"/>
              </a:solidFill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47664" y="358669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M</a:t>
            </a:r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 rot="-1501236">
            <a:off x="1830239" y="3213637"/>
            <a:ext cx="1143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1049337">
            <a:off x="1830239" y="3899437"/>
            <a:ext cx="1143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609826" y="359463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L</a:t>
            </a: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2363639" y="3366037"/>
            <a:ext cx="1295400" cy="838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2820839" y="362415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2820839" y="385275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70975" y="5567389"/>
            <a:ext cx="9036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 err="1" smtClean="0">
                <a:solidFill>
                  <a:srgbClr val="8000FF"/>
                </a:solidFill>
              </a:rPr>
              <a:t>Cosi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i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leganti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devono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avere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delle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coppie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solitarie</a:t>
            </a:r>
            <a:r>
              <a:rPr lang="en-US" altLang="it-IT" b="1" dirty="0" smtClean="0">
                <a:solidFill>
                  <a:srgbClr val="8000FF"/>
                </a:solidFill>
              </a:rPr>
              <a:t> di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elettroni</a:t>
            </a:r>
            <a:endParaRPr lang="en-US" altLang="it-IT" b="1" dirty="0">
              <a:solidFill>
                <a:srgbClr val="8000FF"/>
              </a:solidFill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689223" y="3449332"/>
            <a:ext cx="40891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dirty="0" smtClean="0"/>
              <a:t>A volte chiamato legame covalente di coordinazione</a:t>
            </a:r>
            <a:endParaRPr lang="en-US" altLang="it-IT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6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3505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 smtClean="0">
                <a:ea typeface="ＭＳ Ｐゴシック" pitchFamily="28" charset="-128"/>
              </a:rPr>
              <a:t>Metalli, non metalli e semimetalli</a:t>
            </a:r>
            <a:endParaRPr lang="it-IT" altLang="it-IT" dirty="0">
              <a:ea typeface="ＭＳ Ｐゴシック" pitchFamily="28" charset="-128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98763" y="802432"/>
            <a:ext cx="7962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-IT" dirty="0" smtClean="0">
                <a:ea typeface="ＭＳ Ｐゴシック" pitchFamily="28" charset="-128"/>
              </a:rPr>
              <a:t>A </a:t>
            </a:r>
            <a:r>
              <a:rPr lang="en-US" altLang="it-IT" dirty="0" err="1" smtClean="0">
                <a:ea typeface="ＭＳ Ｐゴシック" pitchFamily="28" charset="-128"/>
              </a:rPr>
              <a:t>seconda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delle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loro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proprietà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fisiche</a:t>
            </a:r>
            <a:r>
              <a:rPr lang="en-US" altLang="it-IT" dirty="0" smtClean="0">
                <a:ea typeface="ＭＳ Ｐゴシック" pitchFamily="28" charset="-128"/>
              </a:rPr>
              <a:t> e </a:t>
            </a:r>
            <a:r>
              <a:rPr lang="en-US" altLang="it-IT" dirty="0" err="1" smtClean="0">
                <a:ea typeface="ＭＳ Ｐゴシック" pitchFamily="28" charset="-128"/>
              </a:rPr>
              <a:t>chimiche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gli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elementi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si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possono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suddividere</a:t>
            </a:r>
            <a:r>
              <a:rPr lang="en-US" altLang="it-IT" dirty="0" smtClean="0">
                <a:ea typeface="ＭＳ Ｐゴシック" pitchFamily="28" charset="-128"/>
              </a:rPr>
              <a:t> in </a:t>
            </a:r>
            <a:r>
              <a:rPr lang="en-US" altLang="it-IT" b="1" dirty="0" err="1" smtClean="0">
                <a:ea typeface="ＭＳ Ｐゴシック" pitchFamily="28" charset="-128"/>
              </a:rPr>
              <a:t>metalli</a:t>
            </a:r>
            <a:r>
              <a:rPr lang="en-US" altLang="it-IT" dirty="0" smtClean="0">
                <a:ea typeface="ＭＳ Ｐゴシック" pitchFamily="28" charset="-128"/>
              </a:rPr>
              <a:t>, </a:t>
            </a:r>
            <a:r>
              <a:rPr lang="en-US" altLang="it-IT" b="1" dirty="0" smtClean="0">
                <a:ea typeface="ＭＳ Ｐゴシック" pitchFamily="28" charset="-128"/>
              </a:rPr>
              <a:t>non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b="1" dirty="0" err="1" smtClean="0">
                <a:ea typeface="ＭＳ Ｐゴシック" pitchFamily="28" charset="-128"/>
              </a:rPr>
              <a:t>metalli</a:t>
            </a:r>
            <a:r>
              <a:rPr lang="en-US" altLang="it-IT" dirty="0" smtClean="0">
                <a:ea typeface="ＭＳ Ｐゴシック" pitchFamily="28" charset="-128"/>
              </a:rPr>
              <a:t> e </a:t>
            </a:r>
            <a:r>
              <a:rPr lang="en-US" altLang="it-IT" b="1" dirty="0" err="1" smtClean="0">
                <a:ea typeface="ＭＳ Ｐゴシック" pitchFamily="28" charset="-128"/>
              </a:rPr>
              <a:t>semimetalli</a:t>
            </a:r>
            <a:r>
              <a:rPr lang="en-US" altLang="it-IT" dirty="0" smtClean="0">
                <a:ea typeface="ＭＳ Ｐゴシック" pitchFamily="28" charset="-128"/>
              </a:rPr>
              <a:t>.</a:t>
            </a:r>
            <a:endParaRPr lang="en-US" altLang="it-IT" dirty="0">
              <a:ea typeface="ＭＳ Ｐゴシック" pitchFamily="28" charset="-128"/>
            </a:endParaRPr>
          </a:p>
        </p:txBody>
      </p:sp>
      <p:pic>
        <p:nvPicPr>
          <p:cNvPr id="8" name="Picture 5" descr="9,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77" y="2368074"/>
            <a:ext cx="5142071" cy="242062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08012" y="4917232"/>
            <a:ext cx="8835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800" dirty="0" smtClean="0">
                <a:ea typeface="ＭＳ Ｐゴシック" pitchFamily="28" charset="-128"/>
              </a:rPr>
              <a:t>I </a:t>
            </a:r>
            <a:r>
              <a:rPr lang="en-US" altLang="it-IT" sz="2800" b="1" dirty="0" err="1" smtClean="0">
                <a:ea typeface="ＭＳ Ｐゴシック" pitchFamily="28" charset="-128"/>
              </a:rPr>
              <a:t>metalli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sono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più</a:t>
            </a:r>
            <a:r>
              <a:rPr lang="en-US" altLang="it-IT" sz="2800" dirty="0" smtClean="0">
                <a:ea typeface="ＭＳ Ｐゴシック" pitchFamily="28" charset="-128"/>
              </a:rPr>
              <a:t> di 80 e </a:t>
            </a:r>
            <a:r>
              <a:rPr lang="en-US" altLang="it-IT" sz="2800" dirty="0" err="1" smtClean="0">
                <a:ea typeface="ＭＳ Ｐゴシック" pitchFamily="28" charset="-128"/>
              </a:rPr>
              <a:t>occupano</a:t>
            </a:r>
            <a:r>
              <a:rPr lang="en-US" altLang="it-IT" sz="2800" dirty="0" smtClean="0">
                <a:ea typeface="ＭＳ Ｐゴシック" pitchFamily="28" charset="-128"/>
              </a:rPr>
              <a:t> la parte </a:t>
            </a:r>
            <a:r>
              <a:rPr lang="en-US" altLang="it-IT" sz="2800" dirty="0" err="1" smtClean="0">
                <a:ea typeface="ＭＳ Ｐゴシック" pitchFamily="28" charset="-128"/>
              </a:rPr>
              <a:t>sinistra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della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tavola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periodica</a:t>
            </a:r>
            <a:r>
              <a:rPr lang="en-US" altLang="it-IT" sz="2800" dirty="0" smtClean="0">
                <a:ea typeface="ＭＳ Ｐゴシック" pitchFamily="28" charset="-128"/>
              </a:rPr>
              <a:t>.</a:t>
            </a:r>
          </a:p>
          <a:p>
            <a:r>
              <a:rPr lang="en-US" altLang="it-IT" sz="2800" dirty="0" err="1" smtClean="0">
                <a:ea typeface="ＭＳ Ｐゴシック" pitchFamily="28" charset="-128"/>
              </a:rPr>
              <a:t>Gli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elementi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nello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stato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metallico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sono</a:t>
            </a:r>
            <a:r>
              <a:rPr lang="en-US" altLang="it-IT" sz="2800" dirty="0" smtClean="0">
                <a:ea typeface="ＭＳ Ｐゴシック" pitchFamily="28" charset="-128"/>
              </a:rPr>
              <a:t> solidi, </a:t>
            </a:r>
            <a:r>
              <a:rPr lang="en-US" altLang="it-IT" sz="2800" dirty="0" err="1" smtClean="0">
                <a:ea typeface="ＭＳ Ｐゴシック" pitchFamily="28" charset="-128"/>
              </a:rPr>
              <a:t>duri</a:t>
            </a:r>
            <a:r>
              <a:rPr lang="en-US" altLang="it-IT" sz="2800" dirty="0" smtClean="0">
                <a:ea typeface="ＭＳ Ｐゴシック" pitchFamily="28" charset="-128"/>
              </a:rPr>
              <a:t>, </a:t>
            </a:r>
            <a:r>
              <a:rPr lang="en-US" altLang="it-IT" sz="2800" dirty="0" err="1" smtClean="0">
                <a:ea typeface="ＭＳ Ｐゴシック" pitchFamily="28" charset="-128"/>
              </a:rPr>
              <a:t>lucenti</a:t>
            </a:r>
            <a:r>
              <a:rPr lang="en-US" altLang="it-IT" sz="2800" dirty="0" smtClean="0">
                <a:ea typeface="ＭＳ Ｐゴシック" pitchFamily="28" charset="-128"/>
              </a:rPr>
              <a:t>, </a:t>
            </a:r>
            <a:r>
              <a:rPr lang="en-US" altLang="it-IT" sz="2800" dirty="0" err="1" smtClean="0">
                <a:ea typeface="ＭＳ Ｐゴシック" pitchFamily="28" charset="-128"/>
              </a:rPr>
              <a:t>malleabili</a:t>
            </a:r>
            <a:r>
              <a:rPr lang="en-US" altLang="it-IT" sz="2800" dirty="0" smtClean="0">
                <a:ea typeface="ＭＳ Ｐゴシック" pitchFamily="28" charset="-128"/>
              </a:rPr>
              <a:t>, </a:t>
            </a:r>
            <a:r>
              <a:rPr lang="en-US" altLang="it-IT" sz="2800" dirty="0" err="1" smtClean="0">
                <a:ea typeface="ＭＳ Ｐゴシック" pitchFamily="28" charset="-128"/>
              </a:rPr>
              <a:t>duttili</a:t>
            </a:r>
            <a:r>
              <a:rPr lang="en-US" altLang="it-IT" sz="2800" dirty="0" smtClean="0">
                <a:ea typeface="ＭＳ Ｐゴシック" pitchFamily="28" charset="-128"/>
              </a:rPr>
              <a:t> e </a:t>
            </a:r>
            <a:r>
              <a:rPr lang="en-US" altLang="it-IT" sz="2800" dirty="0" err="1" smtClean="0">
                <a:ea typeface="ＭＳ Ｐゴシック" pitchFamily="28" charset="-128"/>
              </a:rPr>
              <a:t>conducono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calore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ed</a:t>
            </a:r>
            <a:r>
              <a:rPr lang="en-US" altLang="it-IT" sz="2800" dirty="0" smtClean="0">
                <a:ea typeface="ＭＳ Ｐゴシック" pitchFamily="28" charset="-128"/>
              </a:rPr>
              <a:t> </a:t>
            </a:r>
            <a:r>
              <a:rPr lang="en-US" altLang="it-IT" sz="2800" dirty="0" err="1" smtClean="0">
                <a:ea typeface="ＭＳ Ｐゴシック" pitchFamily="28" charset="-128"/>
              </a:rPr>
              <a:t>elettricità</a:t>
            </a:r>
            <a:r>
              <a:rPr lang="en-US" altLang="it-IT" sz="2800" dirty="0" smtClean="0">
                <a:ea typeface="ＭＳ Ｐゴシック" pitchFamily="28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4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smtClean="0"/>
              <a:t>Il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Metallo-Legante</a:t>
            </a:r>
            <a:endParaRPr lang="en-US" altLang="it-IT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106" y="1412776"/>
            <a:ext cx="8065365" cy="2590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800" dirty="0" smtClean="0"/>
              <a:t>Il legame di coordinazione può essere visto anche come una reazione acido-base di Lewis</a:t>
            </a:r>
          </a:p>
          <a:p>
            <a:pPr algn="ctr"/>
            <a:endParaRPr lang="it-IT" sz="2800" dirty="0" smtClean="0"/>
          </a:p>
          <a:p>
            <a:pPr lvl="1" eaLnBrk="1" hangingPunct="1"/>
            <a:r>
              <a:rPr lang="en-US" altLang="it-IT" sz="2400" dirty="0" smtClean="0"/>
              <a:t>Il </a:t>
            </a:r>
            <a:r>
              <a:rPr lang="en-US" altLang="it-IT" sz="2400" dirty="0" err="1" smtClean="0"/>
              <a:t>legante</a:t>
            </a:r>
            <a:r>
              <a:rPr lang="en-US" altLang="it-IT" sz="2400" dirty="0" smtClean="0"/>
              <a:t> (base di Lewis) ha </a:t>
            </a:r>
            <a:r>
              <a:rPr lang="en-US" altLang="it-IT" sz="2400" dirty="0" err="1" smtClean="0"/>
              <a:t>una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coppia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elettroni</a:t>
            </a:r>
            <a:r>
              <a:rPr lang="en-US" altLang="it-IT" sz="2400" dirty="0" smtClean="0"/>
              <a:t> di non </a:t>
            </a:r>
            <a:r>
              <a:rPr lang="en-US" altLang="it-IT" sz="2400" dirty="0" err="1" smtClean="0"/>
              <a:t>legame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che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può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essere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ceduta</a:t>
            </a:r>
            <a:r>
              <a:rPr lang="en-US" altLang="it-IT" sz="2400" dirty="0" smtClean="0"/>
              <a:t>.</a:t>
            </a:r>
          </a:p>
          <a:p>
            <a:pPr lvl="1"/>
            <a:r>
              <a:rPr lang="en-US" altLang="it-IT" sz="2400" dirty="0" smtClean="0"/>
              <a:t>Il </a:t>
            </a:r>
            <a:r>
              <a:rPr lang="en-US" altLang="it-IT" sz="2400" dirty="0" err="1" smtClean="0"/>
              <a:t>metallo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acido</a:t>
            </a:r>
            <a:r>
              <a:rPr lang="en-US" altLang="it-IT" sz="2400" dirty="0" smtClean="0"/>
              <a:t> di Lewis) ha </a:t>
            </a:r>
            <a:r>
              <a:rPr lang="en-US" altLang="it-IT" sz="2400" dirty="0" err="1" smtClean="0"/>
              <a:t>degli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orbitali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vuoti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adatti</a:t>
            </a:r>
            <a:r>
              <a:rPr lang="en-US" altLang="it-IT" sz="2400" dirty="0" smtClean="0"/>
              <a:t> ad </a:t>
            </a:r>
            <a:r>
              <a:rPr lang="en-US" altLang="it-IT" sz="2400" dirty="0" err="1" smtClean="0"/>
              <a:t>accettare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una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coppia</a:t>
            </a:r>
            <a:r>
              <a:rPr lang="en-US" altLang="it-IT" sz="2400" dirty="0" smtClean="0"/>
              <a:t> di </a:t>
            </a:r>
            <a:r>
              <a:rPr lang="en-US" altLang="it-IT" sz="2400" dirty="0" err="1" smtClean="0"/>
              <a:t>elettroni</a:t>
            </a:r>
            <a:r>
              <a:rPr lang="en-US" altLang="it-IT" sz="2400" dirty="0" smtClean="0"/>
              <a:t>.</a:t>
            </a:r>
          </a:p>
        </p:txBody>
      </p:sp>
      <p:pic>
        <p:nvPicPr>
          <p:cNvPr id="12292" name="Picture 5" descr="24_01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>
          <a:xfrm>
            <a:off x="1043608" y="4149080"/>
            <a:ext cx="7531100" cy="1752600"/>
          </a:xfrm>
        </p:spPr>
      </p:pic>
    </p:spTree>
    <p:extLst>
      <p:ext uri="{BB962C8B-B14F-4D97-AF65-F5344CB8AC3E}">
        <p14:creationId xmlns:p14="http://schemas.microsoft.com/office/powerpoint/2010/main" val="396649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smtClean="0"/>
              <a:t>Il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Metallo-Legante</a:t>
            </a:r>
            <a:endParaRPr lang="en-US" altLang="it-IT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2823" y="1988840"/>
            <a:ext cx="5334000" cy="243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800" dirty="0" smtClean="0"/>
              <a:t>	Le caratteristiche chimiche dei leganti e </a:t>
            </a:r>
            <a:r>
              <a:rPr lang="it-IT" sz="2800" dirty="0"/>
              <a:t>la loro geometria di </a:t>
            </a:r>
            <a:r>
              <a:rPr lang="it-IT" sz="2800" dirty="0" smtClean="0"/>
              <a:t>coordinazione al metallo possono alterare notevolmente le proprietà del metallo stesso, come il colore, o la facilità di ossidazione.</a:t>
            </a:r>
            <a:endParaRPr lang="en-US" altLang="it-IT" sz="2800" dirty="0" smtClean="0"/>
          </a:p>
        </p:txBody>
      </p:sp>
      <p:pic>
        <p:nvPicPr>
          <p:cNvPr id="13316" name="Picture 5" descr="2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r="20399" b="7440"/>
          <a:stretch>
            <a:fillRect/>
          </a:stretch>
        </p:blipFill>
        <p:spPr>
          <a:xfrm>
            <a:off x="5334000" y="1219200"/>
            <a:ext cx="1755775" cy="5486400"/>
          </a:xfrm>
        </p:spPr>
      </p:pic>
    </p:spTree>
    <p:extLst>
      <p:ext uri="{BB962C8B-B14F-4D97-AF65-F5344CB8AC3E}">
        <p14:creationId xmlns:p14="http://schemas.microsoft.com/office/powerpoint/2010/main" val="1766123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</a:t>
            </a:r>
            <a:r>
              <a:rPr lang="en-US" altLang="it-IT" dirty="0"/>
              <a:t> </a:t>
            </a:r>
            <a:r>
              <a:rPr lang="en-US" altLang="it-IT" dirty="0" err="1" smtClean="0"/>
              <a:t>Ossidazione</a:t>
            </a:r>
            <a:endParaRPr lang="en-US" altLang="it-IT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en-US" altLang="it-IT" sz="2800" dirty="0" smtClean="0"/>
              <a:t>	</a:t>
            </a:r>
            <a:r>
              <a:rPr lang="it-IT" sz="2800" dirty="0" smtClean="0"/>
              <a:t>Conoscendo la carica dello ione complesso e la carica di ciascun legante, si può determinare il numero di ossidazione del metallo.</a:t>
            </a:r>
            <a:endParaRPr lang="en-US" altLang="it-IT" sz="2800" dirty="0" smtClean="0"/>
          </a:p>
        </p:txBody>
      </p:sp>
      <p:pic>
        <p:nvPicPr>
          <p:cNvPr id="14340" name="Picture 5" descr="24_02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350" y="1676400"/>
            <a:ext cx="3795713" cy="1981200"/>
          </a:xfrm>
        </p:spPr>
      </p:pic>
      <p:sp>
        <p:nvSpPr>
          <p:cNvPr id="2" name="Rettangolo 1"/>
          <p:cNvSpPr/>
          <p:nvPr/>
        </p:nvSpPr>
        <p:spPr>
          <a:xfrm>
            <a:off x="2627784" y="1700808"/>
            <a:ext cx="792088" cy="504056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50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Ossidazione</a:t>
            </a:r>
            <a:endParaRPr lang="en-US" altLang="it-IT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9125" y="1325563"/>
            <a:ext cx="7772400" cy="15224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it-IT" sz="2800" dirty="0" smtClean="0"/>
              <a:t>	</a:t>
            </a:r>
            <a:r>
              <a:rPr lang="en-US" altLang="it-IT" sz="2800" dirty="0" err="1" smtClean="0"/>
              <a:t>Oppure</a:t>
            </a:r>
            <a:r>
              <a:rPr lang="en-US" altLang="it-IT" sz="2800" dirty="0" smtClean="0"/>
              <a:t>, </a:t>
            </a:r>
            <a:r>
              <a:rPr lang="en-US" altLang="it-IT" sz="2800" dirty="0" err="1" smtClean="0"/>
              <a:t>conoscendo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il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numero</a:t>
            </a:r>
            <a:r>
              <a:rPr lang="en-US" altLang="it-IT" sz="2800" dirty="0" smtClean="0"/>
              <a:t> di </a:t>
            </a:r>
            <a:r>
              <a:rPr lang="en-US" altLang="it-IT" sz="2800" dirty="0" err="1" smtClean="0"/>
              <a:t>ossidazione</a:t>
            </a:r>
            <a:r>
              <a:rPr lang="en-US" altLang="it-IT" sz="2800" dirty="0" smtClean="0"/>
              <a:t> del </a:t>
            </a:r>
            <a:r>
              <a:rPr lang="en-US" altLang="it-IT" sz="2800" dirty="0" err="1" smtClean="0"/>
              <a:t>metallo</a:t>
            </a:r>
            <a:r>
              <a:rPr lang="en-US" altLang="it-IT" sz="2800" dirty="0" smtClean="0"/>
              <a:t> e la </a:t>
            </a:r>
            <a:r>
              <a:rPr lang="en-US" altLang="it-IT" sz="2800" dirty="0" err="1" smtClean="0"/>
              <a:t>carica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leganti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può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calcolare</a:t>
            </a:r>
            <a:r>
              <a:rPr lang="en-US" altLang="it-IT" sz="2800" dirty="0" smtClean="0"/>
              <a:t> la </a:t>
            </a:r>
            <a:r>
              <a:rPr lang="en-US" altLang="it-IT" sz="2800" dirty="0" err="1" smtClean="0"/>
              <a:t>carica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dello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complesso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15364" name="Picture 6" descr="24_02-03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500188" y="4316413"/>
            <a:ext cx="5267325" cy="1828800"/>
          </a:xfr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947738" y="2990850"/>
            <a:ext cx="4475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2800" b="1" dirty="0" err="1" smtClean="0">
                <a:solidFill>
                  <a:srgbClr val="00197D"/>
                </a:solidFill>
              </a:rPr>
              <a:t>Esempio</a:t>
            </a:r>
            <a:r>
              <a:rPr lang="en-US" altLang="it-IT" sz="2800" b="1" dirty="0" smtClean="0">
                <a:solidFill>
                  <a:srgbClr val="00197D"/>
                </a:solidFill>
              </a:rPr>
              <a:t>:  </a:t>
            </a:r>
            <a:r>
              <a:rPr lang="en-US" altLang="it-IT" sz="2800" b="1" dirty="0">
                <a:solidFill>
                  <a:srgbClr val="00197D"/>
                </a:solidFill>
              </a:rPr>
              <a:t>Cr(III)(H</a:t>
            </a:r>
            <a:r>
              <a:rPr lang="en-US" altLang="it-IT" sz="2800" b="1" baseline="-25000" dirty="0">
                <a:solidFill>
                  <a:srgbClr val="00197D"/>
                </a:solidFill>
              </a:rPr>
              <a:t>2</a:t>
            </a:r>
            <a:r>
              <a:rPr lang="en-US" altLang="it-IT" sz="2800" b="1" dirty="0">
                <a:solidFill>
                  <a:srgbClr val="00197D"/>
                </a:solidFill>
              </a:rPr>
              <a:t>O)</a:t>
            </a:r>
            <a:r>
              <a:rPr lang="en-US" altLang="it-IT" sz="2800" b="1" baseline="-25000" dirty="0">
                <a:solidFill>
                  <a:srgbClr val="00197D"/>
                </a:solidFill>
              </a:rPr>
              <a:t>4</a:t>
            </a:r>
            <a:r>
              <a:rPr lang="en-US" altLang="it-IT" sz="2800" b="1" dirty="0">
                <a:solidFill>
                  <a:srgbClr val="00197D"/>
                </a:solidFill>
              </a:rPr>
              <a:t>Cl</a:t>
            </a:r>
            <a:r>
              <a:rPr lang="en-US" altLang="it-IT" sz="2800" b="1" baseline="-25000" dirty="0">
                <a:solidFill>
                  <a:srgbClr val="00197D"/>
                </a:solidFill>
              </a:rPr>
              <a:t>2</a:t>
            </a:r>
            <a:endParaRPr lang="en-US" altLang="it-IT" sz="2800" b="1" dirty="0">
              <a:solidFill>
                <a:srgbClr val="00197D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084168" y="4293096"/>
            <a:ext cx="792088" cy="504056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471303" y="5644868"/>
            <a:ext cx="3049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000" b="1" dirty="0" smtClean="0">
                <a:solidFill>
                  <a:srgbClr val="00197D"/>
                </a:solidFill>
              </a:rPr>
              <a:t>[Cr(H</a:t>
            </a:r>
            <a:r>
              <a:rPr lang="en-US" altLang="it-IT" sz="4000" b="1" baseline="-25000" dirty="0" smtClean="0">
                <a:solidFill>
                  <a:srgbClr val="00197D"/>
                </a:solidFill>
              </a:rPr>
              <a:t>2</a:t>
            </a:r>
            <a:r>
              <a:rPr lang="en-US" altLang="it-IT" sz="4000" b="1" dirty="0" smtClean="0">
                <a:solidFill>
                  <a:srgbClr val="00197D"/>
                </a:solidFill>
              </a:rPr>
              <a:t>O)</a:t>
            </a:r>
            <a:r>
              <a:rPr lang="en-US" altLang="it-IT" sz="4000" b="1" baseline="-25000" dirty="0" smtClean="0">
                <a:solidFill>
                  <a:srgbClr val="00197D"/>
                </a:solidFill>
              </a:rPr>
              <a:t>4</a:t>
            </a:r>
            <a:r>
              <a:rPr lang="en-US" altLang="it-IT" sz="4000" b="1" dirty="0" smtClean="0">
                <a:solidFill>
                  <a:srgbClr val="00197D"/>
                </a:solidFill>
              </a:rPr>
              <a:t>Cl</a:t>
            </a:r>
            <a:r>
              <a:rPr lang="en-US" altLang="it-IT" sz="4000" b="1" baseline="-25000" dirty="0" smtClean="0">
                <a:solidFill>
                  <a:srgbClr val="00197D"/>
                </a:solidFill>
              </a:rPr>
              <a:t>2</a:t>
            </a:r>
            <a:r>
              <a:rPr lang="en-US" altLang="it-IT" sz="4000" b="1" dirty="0" smtClean="0">
                <a:solidFill>
                  <a:srgbClr val="00197D"/>
                </a:solidFill>
              </a:rPr>
              <a:t>]</a:t>
            </a:r>
            <a:r>
              <a:rPr lang="en-US" altLang="it-IT" sz="4000" b="1" baseline="30000" dirty="0" smtClean="0">
                <a:solidFill>
                  <a:srgbClr val="00197D"/>
                </a:solidFill>
              </a:rPr>
              <a:t>+</a:t>
            </a:r>
            <a:endParaRPr lang="en-US" altLang="it-IT" sz="4000" b="1" baseline="30000" dirty="0">
              <a:solidFill>
                <a:srgbClr val="00197D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6995920" y="4827984"/>
            <a:ext cx="1248488" cy="8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35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</a:t>
            </a:r>
            <a:r>
              <a:rPr lang="en-US" altLang="it-IT" dirty="0"/>
              <a:t> </a:t>
            </a:r>
            <a:r>
              <a:rPr lang="en-US" altLang="it-IT" dirty="0" err="1" smtClean="0"/>
              <a:t>Coordinazione</a:t>
            </a:r>
            <a:endParaRPr lang="en-US" altLang="it-IT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1600200"/>
            <a:ext cx="3962400" cy="4495800"/>
          </a:xfrm>
        </p:spPr>
        <p:txBody>
          <a:bodyPr>
            <a:normAutofit/>
          </a:bodyPr>
          <a:lstStyle/>
          <a:p>
            <a:r>
              <a:rPr lang="it-IT" altLang="it-IT" sz="2800" dirty="0" smtClean="0"/>
              <a:t>L'atomo che fornisce le coppie di elettroni per il legame metallo-legante è l'atomo donatore.</a:t>
            </a:r>
          </a:p>
          <a:p>
            <a:r>
              <a:rPr lang="it-IT" altLang="it-IT" sz="2800" dirty="0" smtClean="0"/>
              <a:t>Il numero di questi atomi è il numero di coordinazione.</a:t>
            </a:r>
            <a:endParaRPr lang="en-US" altLang="it-IT" sz="2800" dirty="0" smtClean="0"/>
          </a:p>
        </p:txBody>
      </p:sp>
      <p:pic>
        <p:nvPicPr>
          <p:cNvPr id="16388" name="Picture 8" descr="24_03a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7"/>
          <a:stretch>
            <a:fillRect/>
          </a:stretch>
        </p:blipFill>
        <p:spPr>
          <a:xfrm>
            <a:off x="304800" y="2163763"/>
            <a:ext cx="4570413" cy="1517650"/>
          </a:xfrm>
        </p:spPr>
      </p:pic>
      <p:pic>
        <p:nvPicPr>
          <p:cNvPr id="16389" name="Picture 9" descr="24_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>
          <a:xfrm>
            <a:off x="304800" y="4278313"/>
            <a:ext cx="4570413" cy="1630362"/>
          </a:xfrm>
        </p:spPr>
      </p:pic>
    </p:spTree>
    <p:extLst>
      <p:ext uri="{BB962C8B-B14F-4D97-AF65-F5344CB8AC3E}">
        <p14:creationId xmlns:p14="http://schemas.microsoft.com/office/powerpoint/2010/main" val="2699825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err="1" smtClean="0"/>
              <a:t>Numero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Coordinazione</a:t>
            </a:r>
            <a:endParaRPr lang="en-US" altLang="it-IT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419600" cy="4495800"/>
          </a:xfrm>
        </p:spPr>
        <p:txBody>
          <a:bodyPr/>
          <a:lstStyle/>
          <a:p>
            <a:r>
              <a:rPr lang="it-IT" altLang="it-IT" sz="2800" dirty="0" smtClean="0"/>
              <a:t>Alcuni metalli, come il cromo (III) ed il cobalto (III), hanno sempre lo stesso numero di coordinazione (6 nel caso di questi due metalli).</a:t>
            </a:r>
          </a:p>
          <a:p>
            <a:r>
              <a:rPr lang="it-IT" altLang="it-IT" sz="2800" dirty="0" smtClean="0"/>
              <a:t>I numeri di coordinazione più comuni sono 4 e 6.</a:t>
            </a:r>
            <a:endParaRPr lang="en-US" altLang="it-IT" sz="2800" dirty="0" smtClean="0"/>
          </a:p>
        </p:txBody>
      </p:sp>
      <p:pic>
        <p:nvPicPr>
          <p:cNvPr id="17412" name="Picture 4" descr="24_03a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>
            <a:fillRect/>
          </a:stretch>
        </p:blipFill>
        <p:spPr>
          <a:xfrm>
            <a:off x="304800" y="2163763"/>
            <a:ext cx="4113213" cy="1365250"/>
          </a:xfrm>
        </p:spPr>
      </p:pic>
      <p:pic>
        <p:nvPicPr>
          <p:cNvPr id="17413" name="Picture 5" descr="24_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>
          <a:xfrm>
            <a:off x="304800" y="4278313"/>
            <a:ext cx="4113213" cy="1466850"/>
          </a:xfrm>
        </p:spPr>
      </p:pic>
    </p:spTree>
    <p:extLst>
      <p:ext uri="{BB962C8B-B14F-4D97-AF65-F5344CB8AC3E}">
        <p14:creationId xmlns:p14="http://schemas.microsoft.com/office/powerpoint/2010/main" val="674732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Geometrie</a:t>
            </a:r>
            <a:endParaRPr lang="en-US" altLang="it-IT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00" y="1988840"/>
            <a:ext cx="4102100" cy="4114800"/>
          </a:xfrm>
        </p:spPr>
        <p:txBody>
          <a:bodyPr/>
          <a:lstStyle/>
          <a:p>
            <a:r>
              <a:rPr lang="it-IT" sz="2800" dirty="0" smtClean="0"/>
              <a:t>Ci sono due forme geometriche comuni per i metalli con numero di coordinazione  quattro:</a:t>
            </a:r>
          </a:p>
          <a:p>
            <a:pPr>
              <a:buFontTx/>
              <a:buChar char="-"/>
            </a:pPr>
            <a:r>
              <a:rPr lang="en-US" altLang="it-IT" sz="2400" dirty="0" err="1" smtClean="0"/>
              <a:t>Tetraedrica</a:t>
            </a:r>
            <a:endParaRPr lang="en-US" altLang="it-IT" sz="2400" dirty="0"/>
          </a:p>
          <a:p>
            <a:pPr>
              <a:buFontTx/>
              <a:buChar char="-"/>
            </a:pPr>
            <a:r>
              <a:rPr lang="en-US" altLang="it-IT" sz="2400" dirty="0" err="1" smtClean="0"/>
              <a:t>Planare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quadrata</a:t>
            </a:r>
            <a:endParaRPr lang="en-US" altLang="it-IT" sz="2400" dirty="0" smtClean="0"/>
          </a:p>
        </p:txBody>
      </p:sp>
      <p:pic>
        <p:nvPicPr>
          <p:cNvPr id="18436" name="Picture 5" descr="24_03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>
            <a:fillRect/>
          </a:stretch>
        </p:blipFill>
        <p:spPr>
          <a:xfrm>
            <a:off x="4231009" y="1628800"/>
            <a:ext cx="4570413" cy="1517650"/>
          </a:xfrm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34481" y="3325749"/>
            <a:ext cx="204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 err="1" smtClean="0">
                <a:solidFill>
                  <a:schemeClr val="hlink"/>
                </a:solidFill>
              </a:rPr>
              <a:t>Tetraedraica</a:t>
            </a:r>
            <a:endParaRPr lang="en-US" altLang="it-IT" b="1" dirty="0">
              <a:solidFill>
                <a:schemeClr val="hlink"/>
              </a:solidFill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516216" y="3356992"/>
            <a:ext cx="27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 err="1" smtClean="0">
                <a:solidFill>
                  <a:schemeClr val="hlink"/>
                </a:solidFill>
              </a:rPr>
              <a:t>Planare</a:t>
            </a:r>
            <a:r>
              <a:rPr lang="en-US" altLang="it-IT" b="1" dirty="0" smtClean="0">
                <a:solidFill>
                  <a:schemeClr val="hlink"/>
                </a:solidFill>
              </a:rPr>
              <a:t> </a:t>
            </a:r>
            <a:r>
              <a:rPr lang="en-US" altLang="it-IT" b="1" dirty="0" err="1">
                <a:solidFill>
                  <a:schemeClr val="hlink"/>
                </a:solidFill>
              </a:rPr>
              <a:t>q</a:t>
            </a:r>
            <a:r>
              <a:rPr lang="en-US" altLang="it-IT" b="1" dirty="0" err="1" smtClean="0">
                <a:solidFill>
                  <a:schemeClr val="hlink"/>
                </a:solidFill>
              </a:rPr>
              <a:t>uadrata</a:t>
            </a:r>
            <a:endParaRPr lang="en-US" altLang="it-IT" b="1" dirty="0" smtClean="0">
              <a:solidFill>
                <a:schemeClr val="hlin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18" y="3980478"/>
            <a:ext cx="17240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53" y="4196854"/>
            <a:ext cx="1914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67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144000" cy="1143000"/>
          </a:xfrm>
        </p:spPr>
        <p:txBody>
          <a:bodyPr/>
          <a:lstStyle/>
          <a:p>
            <a:r>
              <a:rPr lang="it-IT" dirty="0" smtClean="0"/>
              <a:t>Studi di </a:t>
            </a:r>
            <a:r>
              <a:rPr lang="it-IT" dirty="0" err="1" smtClean="0"/>
              <a:t>Werner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257" y="1342571"/>
            <a:ext cx="5324400" cy="4114800"/>
          </a:xfrm>
        </p:spPr>
        <p:txBody>
          <a:bodyPr/>
          <a:lstStyle/>
          <a:p>
            <a:r>
              <a:rPr lang="it-IT" b="1" dirty="0" err="1"/>
              <a:t>Werner</a:t>
            </a:r>
            <a:r>
              <a:rPr lang="it-IT" dirty="0"/>
              <a:t> studiò una serie di complessi di </a:t>
            </a:r>
            <a:r>
              <a:rPr lang="it-IT" b="1" dirty="0" err="1"/>
              <a:t>Pt</a:t>
            </a:r>
            <a:r>
              <a:rPr lang="it-IT" b="1" dirty="0"/>
              <a:t>(II)</a:t>
            </a:r>
            <a:r>
              <a:rPr lang="it-IT" dirty="0"/>
              <a:t> a </a:t>
            </a:r>
            <a:r>
              <a:rPr lang="it-IT" b="1" dirty="0"/>
              <a:t>coordinazione 4</a:t>
            </a:r>
            <a:r>
              <a:rPr lang="it-IT" dirty="0"/>
              <a:t> ottenibili da reazioni di PtCl</a:t>
            </a:r>
            <a:r>
              <a:rPr lang="it-IT" baseline="-25000" dirty="0"/>
              <a:t>2</a:t>
            </a:r>
            <a:r>
              <a:rPr lang="it-IT" dirty="0"/>
              <a:t> con NH</a:t>
            </a:r>
            <a:r>
              <a:rPr lang="it-IT" baseline="-25000" dirty="0"/>
              <a:t>3</a:t>
            </a:r>
            <a:r>
              <a:rPr lang="it-IT" dirty="0"/>
              <a:t> e con </a:t>
            </a:r>
            <a:r>
              <a:rPr lang="it-IT" dirty="0" err="1"/>
              <a:t>HCl</a:t>
            </a:r>
            <a:r>
              <a:rPr lang="it-IT" dirty="0"/>
              <a:t>.</a:t>
            </a:r>
          </a:p>
        </p:txBody>
      </p:sp>
      <p:pic>
        <p:nvPicPr>
          <p:cNvPr id="5121" name="Picture 1" descr="http://www.chimdocet.it/inorganica/Figure/venti2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25" y="1005830"/>
            <a:ext cx="219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588" y="4149080"/>
            <a:ext cx="870832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Avendo isolato due non-elettroliti aventi formula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[PtCl</a:t>
            </a:r>
            <a:r>
              <a:rPr kumimoji="0" lang="it-IT" altLang="it-IT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(NH</a:t>
            </a:r>
            <a:r>
              <a:rPr kumimoji="0" lang="it-IT" altLang="it-IT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it-IT" altLang="it-IT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concluse che </a:t>
            </a:r>
            <a:r>
              <a:rPr kumimoji="0" lang="it-IT" altLang="it-I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potevano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essere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tetraedrici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effetti, erano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isomeri geometrici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 geometria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quadrato planare</a:t>
            </a:r>
            <a:r>
              <a:rPr kumimoji="0" lang="it-IT" alt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  </a:t>
            </a:r>
            <a:endPara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6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it-IT" dirty="0" smtClean="0"/>
              <a:t>Isomeria geometrica cis-trans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9592" y="4221088"/>
            <a:ext cx="7992888" cy="2162944"/>
          </a:xfrm>
        </p:spPr>
        <p:txBody>
          <a:bodyPr>
            <a:normAutofit fontScale="92500"/>
          </a:bodyPr>
          <a:lstStyle/>
          <a:p>
            <a:r>
              <a:rPr lang="it-IT" dirty="0"/>
              <a:t>L'</a:t>
            </a:r>
            <a:r>
              <a:rPr lang="it-IT" b="1" dirty="0"/>
              <a:t>isomeria geometrica</a:t>
            </a:r>
            <a:r>
              <a:rPr lang="it-IT" dirty="0"/>
              <a:t> di questo genere ha notevoli conseguenze: i complessi del </a:t>
            </a:r>
            <a:r>
              <a:rPr lang="it-IT" dirty="0" err="1"/>
              <a:t>Pt</a:t>
            </a:r>
            <a:r>
              <a:rPr lang="it-IT" dirty="0"/>
              <a:t> si impiegano in chemioterapia, e si constata che solamente i complessi </a:t>
            </a:r>
            <a:r>
              <a:rPr lang="it-IT" i="1" dirty="0"/>
              <a:t>cis-</a:t>
            </a:r>
            <a:r>
              <a:rPr lang="it-IT" dirty="0" err="1"/>
              <a:t>Pt</a:t>
            </a:r>
            <a:r>
              <a:rPr lang="it-IT" dirty="0"/>
              <a:t>(II) </a:t>
            </a:r>
            <a:r>
              <a:rPr lang="it-IT" dirty="0" smtClean="0"/>
              <a:t>sono attivi.</a:t>
            </a:r>
            <a:endParaRPr lang="it-IT" dirty="0"/>
          </a:p>
        </p:txBody>
      </p:sp>
      <p:pic>
        <p:nvPicPr>
          <p:cNvPr id="7" name="Picture 1" descr="http://www.chimdocet.it/inorganica/Figure/venti2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25" y="1024055"/>
            <a:ext cx="219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11560" y="1844824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Quello con leganti dello stesso tipo su vertici adiacenti è l’</a:t>
            </a:r>
            <a:r>
              <a:rPr lang="it-IT" sz="2800" b="1" dirty="0"/>
              <a:t>isomero</a:t>
            </a:r>
            <a:r>
              <a:rPr lang="it-IT" sz="2800" dirty="0"/>
              <a:t> </a:t>
            </a:r>
            <a:r>
              <a:rPr lang="it-IT" sz="2800" b="1" i="1" dirty="0"/>
              <a:t>cis</a:t>
            </a:r>
            <a:r>
              <a:rPr lang="it-IT" sz="2800" dirty="0"/>
              <a:t>,</a:t>
            </a:r>
            <a:r>
              <a:rPr lang="it-IT" sz="2800" b="1" dirty="0"/>
              <a:t> </a:t>
            </a:r>
            <a:r>
              <a:rPr lang="it-IT" sz="2800" dirty="0"/>
              <a:t>l'altro</a:t>
            </a:r>
            <a:r>
              <a:rPr lang="it-IT" sz="2800" dirty="0" smtClean="0"/>
              <a:t>, con </a:t>
            </a:r>
            <a:r>
              <a:rPr lang="it-IT" sz="2800" dirty="0"/>
              <a:t>i leganti dello stesso tipo su vertici opposti, è l'</a:t>
            </a:r>
            <a:r>
              <a:rPr lang="it-IT" sz="2800" b="1" dirty="0"/>
              <a:t>isomero</a:t>
            </a:r>
            <a:r>
              <a:rPr lang="it-IT" sz="2800" i="1" dirty="0"/>
              <a:t> </a:t>
            </a:r>
            <a:r>
              <a:rPr lang="it-IT" sz="2800" b="1" i="1" dirty="0"/>
              <a:t>trans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0901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 err="1" smtClean="0"/>
              <a:t>Geometria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Ottaedrica</a:t>
            </a:r>
            <a:endParaRPr lang="en-US" altLang="it-IT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268760"/>
            <a:ext cx="4100264" cy="4114800"/>
          </a:xfrm>
        </p:spPr>
        <p:txBody>
          <a:bodyPr/>
          <a:lstStyle/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Quando il numero di coordinazione è sei la geometria più comune è di gran lunga quella ottaedrica.</a:t>
            </a:r>
            <a:endParaRPr lang="it-IT" sz="2800" dirty="0"/>
          </a:p>
        </p:txBody>
      </p:sp>
      <p:pic>
        <p:nvPicPr>
          <p:cNvPr id="19460" name="Picture 5" descr="24_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9"/>
          <a:stretch>
            <a:fillRect/>
          </a:stretch>
        </p:blipFill>
        <p:spPr>
          <a:xfrm>
            <a:off x="152400" y="1981200"/>
            <a:ext cx="4570413" cy="1630363"/>
          </a:xfrm>
        </p:spPr>
      </p:pic>
    </p:spTree>
    <p:extLst>
      <p:ext uri="{BB962C8B-B14F-4D97-AF65-F5344CB8AC3E}">
        <p14:creationId xmlns:p14="http://schemas.microsoft.com/office/powerpoint/2010/main" val="413136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288" cy="1600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di prima (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rosso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) e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terza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ionizzazione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 di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metalli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transizione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prima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riga</a:t>
            </a:r>
            <a:endParaRPr lang="en-US" alt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4580" name="Picture 4" descr="figure_2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410200" cy="3851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1143000"/>
          </a:xfrm>
        </p:spPr>
        <p:txBody>
          <a:bodyPr/>
          <a:lstStyle/>
          <a:p>
            <a:r>
              <a:rPr lang="it-IT" dirty="0" smtClean="0"/>
              <a:t>Isomeria geometrica nell’ottaedro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4036" y="879807"/>
            <a:ext cx="7049964" cy="1253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L'isomeria geometrica dei complessi </a:t>
            </a:r>
            <a:r>
              <a:rPr lang="it-IT" b="1" dirty="0"/>
              <a:t>ML</a:t>
            </a:r>
            <a:r>
              <a:rPr lang="it-IT" b="1" baseline="-25000" dirty="0"/>
              <a:t>4</a:t>
            </a:r>
            <a:r>
              <a:rPr lang="it-IT" b="1" dirty="0"/>
              <a:t>X</a:t>
            </a:r>
            <a:r>
              <a:rPr lang="it-IT" b="1" baseline="-25000" dirty="0"/>
              <a:t>2 </a:t>
            </a:r>
            <a:r>
              <a:rPr lang="it-IT" dirty="0"/>
              <a:t>ha caratteri simili a quella </a:t>
            </a:r>
            <a:r>
              <a:rPr lang="it-IT" i="1" dirty="0"/>
              <a:t>cis-trans</a:t>
            </a:r>
            <a:r>
              <a:rPr lang="it-IT" dirty="0"/>
              <a:t> nei complessi quadrato planari. Esistono due isomeri: i due leganti X possono occupare posizioni adiacenti (isomero </a:t>
            </a:r>
            <a:r>
              <a:rPr lang="it-IT" i="1" dirty="0"/>
              <a:t>cis</a:t>
            </a:r>
            <a:r>
              <a:rPr lang="it-IT" dirty="0"/>
              <a:t>),</a:t>
            </a:r>
            <a:r>
              <a:rPr lang="it-IT" i="1" dirty="0"/>
              <a:t> </a:t>
            </a:r>
            <a:r>
              <a:rPr lang="it-IT" dirty="0"/>
              <a:t>o posizioni opposte (isomero </a:t>
            </a:r>
            <a:r>
              <a:rPr lang="it-IT" i="1" dirty="0"/>
              <a:t>trans</a:t>
            </a:r>
            <a:r>
              <a:rPr lang="it-IT" dirty="0"/>
              <a:t>).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9145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0" name="Picture 2" descr="venti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6"/>
          <a:stretch/>
        </p:blipFill>
        <p:spPr bwMode="auto">
          <a:xfrm>
            <a:off x="3293690" y="2042089"/>
            <a:ext cx="5238750" cy="189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9512" y="532309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Anche i complessi </a:t>
            </a:r>
            <a:r>
              <a:rPr lang="it-IT" sz="2200" b="1" dirty="0"/>
              <a:t>ML</a:t>
            </a:r>
            <a:r>
              <a:rPr lang="it-IT" sz="2200" b="1" baseline="-25000" dirty="0"/>
              <a:t>3</a:t>
            </a:r>
            <a:r>
              <a:rPr lang="it-IT" sz="2200" b="1" dirty="0"/>
              <a:t>X</a:t>
            </a:r>
            <a:r>
              <a:rPr lang="it-IT" sz="2200" b="1" baseline="-25000" dirty="0"/>
              <a:t>3</a:t>
            </a:r>
            <a:r>
              <a:rPr lang="it-IT" sz="2200" dirty="0"/>
              <a:t> presentano due isomeri: i tre leganti X (o L) possono occupare i tre vertici di una faccia dell’ottaedro (isomero facciale, </a:t>
            </a:r>
            <a:r>
              <a:rPr lang="it-IT" sz="2200" dirty="0" err="1">
                <a:solidFill>
                  <a:srgbClr val="FF0000"/>
                </a:solidFill>
              </a:rPr>
              <a:t>fac</a:t>
            </a:r>
            <a:r>
              <a:rPr lang="it-IT" sz="2200" dirty="0"/>
              <a:t>), oppure i tre leganti X possono legare a tre vertici in un piano e i tre L agli altri tre vertici in un piano perpendicolare (isomero meridionale, </a:t>
            </a:r>
            <a:r>
              <a:rPr lang="it-IT" sz="2200" dirty="0" err="1">
                <a:solidFill>
                  <a:srgbClr val="FF0000"/>
                </a:solidFill>
              </a:rPr>
              <a:t>mer</a:t>
            </a:r>
            <a:r>
              <a:rPr lang="it-IT" sz="2200" dirty="0"/>
              <a:t>)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86905" y="4097125"/>
            <a:ext cx="1217871" cy="1140138"/>
            <a:chOff x="864" y="2592"/>
            <a:chExt cx="1104" cy="1008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864" y="3024"/>
              <a:ext cx="1104" cy="192"/>
            </a:xfrm>
            <a:prstGeom prst="parallelogram">
              <a:avLst>
                <a:gd name="adj" fmla="val 14375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92" y="259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864" y="2592"/>
              <a:ext cx="52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152" y="2592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864" y="3216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392" y="3216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392" y="3024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152" y="3024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64" y="3024"/>
              <a:ext cx="1104" cy="192"/>
            </a:xfrm>
            <a:custGeom>
              <a:avLst/>
              <a:gdLst>
                <a:gd name="T0" fmla="*/ 0 w 1104"/>
                <a:gd name="T1" fmla="*/ 192 h 192"/>
                <a:gd name="T2" fmla="*/ 816 w 1104"/>
                <a:gd name="T3" fmla="*/ 192 h 192"/>
                <a:gd name="T4" fmla="*/ 1104 w 1104"/>
                <a:gd name="T5" fmla="*/ 0 h 192"/>
                <a:gd name="T6" fmla="*/ 0 w 1104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4" h="192">
                  <a:moveTo>
                    <a:pt x="0" y="192"/>
                  </a:moveTo>
                  <a:lnTo>
                    <a:pt x="816" y="192"/>
                  </a:lnTo>
                  <a:lnTo>
                    <a:pt x="1104" y="0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C273FF"/>
                </a:gs>
                <a:gs pos="100000">
                  <a:srgbClr val="5A3576"/>
                </a:gs>
              </a:gsLst>
              <a:lin ang="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392" y="2592"/>
              <a:ext cx="28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rot="10800000">
            <a:off x="4944988" y="4129220"/>
            <a:ext cx="1238099" cy="1130240"/>
            <a:chOff x="3360" y="2688"/>
            <a:chExt cx="1104" cy="1008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88" y="2688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360" y="2688"/>
              <a:ext cx="52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3648" y="2688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3360" y="3312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V="1">
              <a:off x="3888" y="3120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648" y="3120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888" y="2688"/>
              <a:ext cx="28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60" y="3120"/>
              <a:ext cx="528" cy="576"/>
            </a:xfrm>
            <a:custGeom>
              <a:avLst/>
              <a:gdLst>
                <a:gd name="T0" fmla="*/ 0 w 528"/>
                <a:gd name="T1" fmla="*/ 192 h 576"/>
                <a:gd name="T2" fmla="*/ 288 w 528"/>
                <a:gd name="T3" fmla="*/ 0 h 576"/>
                <a:gd name="T4" fmla="*/ 528 w 528"/>
                <a:gd name="T5" fmla="*/ 576 h 576"/>
                <a:gd name="T6" fmla="*/ 0 w 528"/>
                <a:gd name="T7" fmla="*/ 192 h 5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8" h="576">
                  <a:moveTo>
                    <a:pt x="0" y="192"/>
                  </a:moveTo>
                  <a:lnTo>
                    <a:pt x="288" y="0"/>
                  </a:lnTo>
                  <a:lnTo>
                    <a:pt x="528" y="576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C273FF"/>
                </a:gs>
                <a:gs pos="100000">
                  <a:srgbClr val="5A3576"/>
                </a:gs>
              </a:gsLst>
              <a:lin ang="0" scaled="1"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360" y="3120"/>
              <a:ext cx="1104" cy="192"/>
            </a:xfrm>
            <a:prstGeom prst="parallelogram">
              <a:avLst>
                <a:gd name="adj" fmla="val 14375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997379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51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Leganti</a:t>
            </a:r>
            <a:r>
              <a:rPr lang="en-US" altLang="it-IT" dirty="0"/>
              <a:t> </a:t>
            </a:r>
            <a:r>
              <a:rPr lang="en-US" altLang="it-IT" dirty="0" err="1" smtClean="0"/>
              <a:t>polidentati</a:t>
            </a:r>
            <a:endParaRPr lang="en-US" altLang="it-IT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040" y="980728"/>
            <a:ext cx="4032448" cy="561662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Alcuni leganti hanno due o più atomi donatori. Questi sono chiamati leganti polidentati o agenti chelanti. </a:t>
            </a:r>
          </a:p>
          <a:p>
            <a:r>
              <a:rPr lang="it-IT" sz="2400" dirty="0" smtClean="0"/>
              <a:t>Nell’</a:t>
            </a:r>
            <a:r>
              <a:rPr lang="it-IT" sz="2400" dirty="0" err="1" smtClean="0"/>
              <a:t>etilendiammina</a:t>
            </a:r>
            <a:r>
              <a:rPr lang="it-IT" sz="2400" dirty="0" smtClean="0"/>
              <a:t>, NH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CH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CH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NH</a:t>
            </a:r>
            <a:r>
              <a:rPr lang="it-IT" sz="2400" baseline="-25000" dirty="0" smtClean="0"/>
              <a:t>2</a:t>
            </a:r>
            <a:r>
              <a:rPr lang="it-IT" sz="2400" dirty="0" smtClean="0"/>
              <a:t>, rappresentata come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en</a:t>
            </a:r>
            <a:r>
              <a:rPr lang="it-IT" sz="2400" dirty="0" smtClean="0"/>
              <a:t>, ciascun N è un atomo donatore. </a:t>
            </a:r>
          </a:p>
          <a:p>
            <a:r>
              <a:rPr lang="it-IT" sz="2400" dirty="0" smtClean="0"/>
              <a:t>Pertanto, </a:t>
            </a:r>
            <a:r>
              <a:rPr lang="it-IT" sz="2400" b="1" i="1" dirty="0" smtClean="0">
                <a:solidFill>
                  <a:srgbClr val="FF0000"/>
                </a:solidFill>
              </a:rPr>
              <a:t>en</a:t>
            </a:r>
            <a:r>
              <a:rPr lang="it-IT" sz="2400" dirty="0" smtClean="0"/>
              <a:t> è bidentato.</a:t>
            </a:r>
            <a:r>
              <a:rPr lang="en-US" altLang="it-IT" sz="2400" dirty="0" smtClean="0"/>
              <a:t> </a:t>
            </a:r>
          </a:p>
          <a:p>
            <a:r>
              <a:rPr lang="en-US" altLang="it-IT" sz="2400" dirty="0" err="1" smtClean="0"/>
              <a:t>Quando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complessa</a:t>
            </a:r>
            <a:r>
              <a:rPr lang="en-US" altLang="it-IT" sz="2400" dirty="0" smtClean="0"/>
              <a:t> un </a:t>
            </a:r>
            <a:r>
              <a:rPr lang="en-US" altLang="it-IT" sz="2400" dirty="0" err="1" smtClean="0"/>
              <a:t>metallo</a:t>
            </a:r>
            <a:r>
              <a:rPr lang="en-US" altLang="it-IT" sz="2400" dirty="0" smtClean="0"/>
              <a:t> forma un </a:t>
            </a:r>
            <a:r>
              <a:rPr lang="en-US" altLang="it-IT" sz="2400" dirty="0" err="1" smtClean="0"/>
              <a:t>ciclo</a:t>
            </a:r>
            <a:r>
              <a:rPr lang="en-US" altLang="it-IT" sz="2400" dirty="0" smtClean="0"/>
              <a:t> a 5 termini</a:t>
            </a:r>
          </a:p>
        </p:txBody>
      </p:sp>
      <p:pic>
        <p:nvPicPr>
          <p:cNvPr id="20484" name="Picture 5" descr="24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190500" y="1054100"/>
            <a:ext cx="4826000" cy="5121275"/>
          </a:xfrm>
        </p:spPr>
      </p:pic>
    </p:spTree>
    <p:extLst>
      <p:ext uri="{BB962C8B-B14F-4D97-AF65-F5344CB8AC3E}">
        <p14:creationId xmlns:p14="http://schemas.microsoft.com/office/powerpoint/2010/main" val="263702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dirty="0" smtClean="0"/>
              <a:t>Leganti polidentati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726829" y="1196752"/>
            <a:ext cx="7846640" cy="4114800"/>
          </a:xfrm>
        </p:spPr>
        <p:txBody>
          <a:bodyPr>
            <a:normAutofit/>
          </a:bodyPr>
          <a:lstStyle/>
          <a:p>
            <a:r>
              <a:rPr lang="it-IT" dirty="0"/>
              <a:t>I leganti  </a:t>
            </a:r>
            <a:r>
              <a:rPr lang="it-IT" b="1" dirty="0"/>
              <a:t>polidentati</a:t>
            </a:r>
            <a:r>
              <a:rPr lang="it-IT" dirty="0"/>
              <a:t> possono essere </a:t>
            </a:r>
            <a:r>
              <a:rPr lang="it-IT" b="1" i="1" dirty="0" err="1"/>
              <a:t>endo</a:t>
            </a:r>
            <a:r>
              <a:rPr lang="it-IT" dirty="0"/>
              <a:t>- o </a:t>
            </a:r>
            <a:r>
              <a:rPr lang="it-IT" b="1" i="1" dirty="0" err="1"/>
              <a:t>eso</a:t>
            </a:r>
            <a:r>
              <a:rPr lang="it-IT" dirty="0"/>
              <a:t> -dentati: gli </a:t>
            </a:r>
            <a:r>
              <a:rPr lang="it-IT" b="1" i="1" dirty="0" err="1"/>
              <a:t>eso</a:t>
            </a:r>
            <a:r>
              <a:rPr lang="it-IT" dirty="0"/>
              <a:t> possono collegare </a:t>
            </a:r>
            <a:r>
              <a:rPr lang="it-IT" b="1" dirty="0"/>
              <a:t>metalli diversi</a:t>
            </a:r>
            <a:r>
              <a:rPr lang="it-IT" dirty="0"/>
              <a:t>. </a:t>
            </a:r>
            <a:r>
              <a:rPr lang="de-DE" dirty="0"/>
              <a:t>Es. M-C</a:t>
            </a:r>
            <a:r>
              <a:rPr lang="it-IT" dirty="0">
                <a:sym typeface="Symbol"/>
              </a:rPr>
              <a:t></a:t>
            </a:r>
            <a:r>
              <a:rPr lang="de-DE" dirty="0"/>
              <a:t>N-M.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Gli </a:t>
            </a:r>
            <a:r>
              <a:rPr lang="it-IT" b="1" i="1" dirty="0" err="1"/>
              <a:t>endo</a:t>
            </a:r>
            <a:r>
              <a:rPr lang="it-IT" dirty="0"/>
              <a:t> sono spesso </a:t>
            </a:r>
            <a:r>
              <a:rPr lang="it-IT" b="1" dirty="0"/>
              <a:t>chelanti </a:t>
            </a:r>
            <a:r>
              <a:rPr lang="it-IT" dirty="0"/>
              <a:t>(chela, pinza), in quanto sono in grado di formare una </a:t>
            </a:r>
            <a:r>
              <a:rPr lang="it-IT" b="1" dirty="0"/>
              <a:t>struttura ciclica</a:t>
            </a:r>
            <a:r>
              <a:rPr lang="it-IT" dirty="0"/>
              <a:t> che comprende il metallo.</a:t>
            </a:r>
          </a:p>
          <a:p>
            <a:endParaRPr lang="it-IT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2795"/>
            <a:ext cx="2990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860032" y="521897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</a:rPr>
              <a:t>Un legante bidentato chela come un granchio il metallo centrale</a:t>
            </a:r>
            <a:endParaRPr lang="it-IT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83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2300" y="76200"/>
            <a:ext cx="44069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Leganti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Polidentati</a:t>
            </a:r>
            <a:endParaRPr lang="en-US" altLang="it-IT" dirty="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98900" y="1295400"/>
            <a:ext cx="5283200" cy="1557536"/>
          </a:xfrm>
        </p:spPr>
        <p:txBody>
          <a:bodyPr/>
          <a:lstStyle/>
          <a:p>
            <a:pPr>
              <a:buNone/>
            </a:pPr>
            <a:r>
              <a:rPr lang="en-US" altLang="it-IT" sz="2800" dirty="0" smtClean="0"/>
              <a:t>	</a:t>
            </a:r>
            <a:r>
              <a:rPr lang="en-US" altLang="it-IT" sz="2800" dirty="0" err="1" smtClean="0"/>
              <a:t>Etilenediaminetetraacetato</a:t>
            </a:r>
            <a:r>
              <a:rPr lang="en-US" altLang="it-IT" sz="2800" dirty="0" smtClean="0"/>
              <a:t>, </a:t>
            </a:r>
            <a:r>
              <a:rPr lang="en-US" altLang="it-IT" sz="2800" dirty="0" err="1" smtClean="0"/>
              <a:t>abbreviazione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commerciale</a:t>
            </a:r>
            <a:r>
              <a:rPr lang="en-US" altLang="it-IT" sz="2800" dirty="0" smtClean="0"/>
              <a:t> EDTA ha </a:t>
            </a:r>
            <a:r>
              <a:rPr lang="en-US" altLang="it-IT" sz="2800" dirty="0" err="1" smtClean="0"/>
              <a:t>sei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atomi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donori</a:t>
            </a:r>
            <a:r>
              <a:rPr lang="en-US" altLang="it-IT" sz="2800" dirty="0" smtClean="0"/>
              <a:t>. </a:t>
            </a:r>
          </a:p>
        </p:txBody>
      </p:sp>
      <p:pic>
        <p:nvPicPr>
          <p:cNvPr id="21508" name="Picture 5" descr="24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>
            <a:fillRect/>
          </a:stretch>
        </p:blipFill>
        <p:spPr>
          <a:xfrm>
            <a:off x="0" y="127000"/>
            <a:ext cx="4351338" cy="4760913"/>
          </a:xfrm>
        </p:spPr>
      </p:pic>
      <p:pic>
        <p:nvPicPr>
          <p:cNvPr id="21509" name="Picture 6" descr="24_05-02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3365500" y="4921250"/>
            <a:ext cx="5334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85763" y="5338763"/>
            <a:ext cx="32448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dirty="0" smtClean="0"/>
              <a:t>Avvolge l'atomo centrale come una piovra</a:t>
            </a:r>
            <a:endParaRPr lang="en-US" altLang="it-IT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73814" y="2342759"/>
            <a:ext cx="200398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7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it-IT" dirty="0" err="1" smtClean="0"/>
              <a:t>Leganti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Polidentati</a:t>
            </a:r>
            <a:endParaRPr lang="en-US" altLang="it-IT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905500"/>
            <a:ext cx="8839200" cy="952500"/>
          </a:xfrm>
        </p:spPr>
        <p:txBody>
          <a:bodyPr/>
          <a:lstStyle/>
          <a:p>
            <a:pPr marL="395288" lvl="1" indent="-280988">
              <a:buNone/>
              <a:tabLst>
                <a:tab pos="341313" algn="l"/>
              </a:tabLst>
            </a:pPr>
            <a:r>
              <a:rPr lang="en-US" altLang="it-IT" dirty="0" smtClean="0"/>
              <a:t>	</a:t>
            </a:r>
            <a:r>
              <a:rPr lang="it-IT" altLang="it-IT" dirty="0" smtClean="0"/>
              <a:t>agenti chelanti formano complessi generalmente più stabili di quanto non lo facciano i leganti </a:t>
            </a:r>
            <a:r>
              <a:rPr lang="it-IT" altLang="it-IT" dirty="0" err="1" smtClean="0"/>
              <a:t>monodentati</a:t>
            </a:r>
            <a:r>
              <a:rPr lang="it-IT" altLang="it-IT" dirty="0" smtClean="0"/>
              <a:t>.</a:t>
            </a:r>
            <a:endParaRPr lang="en-US" altLang="it-IT" dirty="0" smtClean="0"/>
          </a:p>
        </p:txBody>
      </p:sp>
      <p:pic>
        <p:nvPicPr>
          <p:cNvPr id="22532" name="Picture 5" descr="24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4398"/>
          <a:stretch>
            <a:fillRect/>
          </a:stretch>
        </p:blipFill>
        <p:spPr>
          <a:xfrm>
            <a:off x="304800" y="685800"/>
            <a:ext cx="7866063" cy="5278438"/>
          </a:xfrm>
        </p:spPr>
      </p:pic>
    </p:spTree>
    <p:extLst>
      <p:ext uri="{BB962C8B-B14F-4D97-AF65-F5344CB8AC3E}">
        <p14:creationId xmlns:p14="http://schemas.microsoft.com/office/powerpoint/2010/main" val="3634476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it-IT" dirty="0" smtClean="0"/>
              <a:t> </a:t>
            </a:r>
            <a:r>
              <a:rPr lang="en-US" altLang="it-IT" dirty="0" err="1" smtClean="0"/>
              <a:t>Agenti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Chelanti</a:t>
            </a:r>
            <a:endParaRPr lang="en-US" altLang="it-IT" dirty="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343400"/>
            <a:ext cx="8610600" cy="2514600"/>
          </a:xfrm>
        </p:spPr>
        <p:txBody>
          <a:bodyPr/>
          <a:lstStyle/>
          <a:p>
            <a:pPr eaLnBrk="1" hangingPunct="1"/>
            <a:r>
              <a:rPr lang="en-US" altLang="it-IT" sz="2800" dirty="0" err="1" smtClean="0"/>
              <a:t>Legano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gli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metallici</a:t>
            </a:r>
            <a:r>
              <a:rPr lang="en-US" altLang="it-IT" sz="2800" dirty="0" smtClean="0"/>
              <a:t>  </a:t>
            </a:r>
            <a:r>
              <a:rPr lang="en-US" altLang="it-IT" sz="2800" dirty="0" err="1" smtClean="0"/>
              <a:t>togliendoli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dalla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soluzione</a:t>
            </a:r>
            <a:r>
              <a:rPr lang="en-US" altLang="it-IT" sz="2800" dirty="0" smtClean="0"/>
              <a:t>.</a:t>
            </a:r>
          </a:p>
          <a:p>
            <a:pPr eaLnBrk="1" hangingPunct="1"/>
            <a:r>
              <a:rPr lang="en-US" altLang="it-IT" sz="2800" dirty="0" err="1" smtClean="0"/>
              <a:t>Polifosfati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sono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usati</a:t>
            </a:r>
            <a:r>
              <a:rPr lang="en-US" altLang="it-IT" sz="2800" dirty="0" smtClean="0"/>
              <a:t> per </a:t>
            </a:r>
            <a:r>
              <a:rPr lang="en-US" altLang="it-IT" sz="2800" dirty="0" err="1" smtClean="0"/>
              <a:t>rimuovere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gli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ioni</a:t>
            </a:r>
            <a:r>
              <a:rPr lang="en-US" altLang="it-IT" sz="2800" dirty="0" smtClean="0"/>
              <a:t> Ca</a:t>
            </a:r>
            <a:r>
              <a:rPr lang="en-US" altLang="it-IT" sz="2800" baseline="30000" dirty="0" smtClean="0"/>
              <a:t>2+</a:t>
            </a:r>
            <a:r>
              <a:rPr lang="en-US" altLang="it-IT" sz="2800" dirty="0" smtClean="0"/>
              <a:t> </a:t>
            </a:r>
            <a:r>
              <a:rPr lang="en-US" altLang="it-IT" sz="2800" dirty="0"/>
              <a:t>e</a:t>
            </a:r>
            <a:r>
              <a:rPr lang="en-US" altLang="it-IT" sz="2800" dirty="0" smtClean="0"/>
              <a:t> Mg</a:t>
            </a:r>
            <a:r>
              <a:rPr lang="en-US" altLang="it-IT" sz="2800" baseline="30000" dirty="0" smtClean="0"/>
              <a:t>2+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nelle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acque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dure</a:t>
            </a:r>
            <a:r>
              <a:rPr lang="en-US" altLang="it-IT" sz="2800" dirty="0" smtClean="0"/>
              <a:t> per </a:t>
            </a:r>
            <a:r>
              <a:rPr lang="en-US" altLang="it-IT" sz="2800" dirty="0" err="1" smtClean="0"/>
              <a:t>prevenire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che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questi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interferiscano</a:t>
            </a:r>
            <a:r>
              <a:rPr lang="en-US" altLang="it-IT" sz="2800" dirty="0" smtClean="0"/>
              <a:t> con </a:t>
            </a:r>
            <a:r>
              <a:rPr lang="en-US" altLang="it-IT" sz="2800" dirty="0" err="1" smtClean="0"/>
              <a:t>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detergenti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23556" name="Picture 5" descr="24_06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7"/>
          <a:stretch>
            <a:fillRect/>
          </a:stretch>
        </p:blipFill>
        <p:spPr>
          <a:xfrm>
            <a:off x="152400" y="1295400"/>
            <a:ext cx="6400800" cy="2270125"/>
          </a:xfrm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454775" y="1143000"/>
            <a:ext cx="67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5-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219825" y="20208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5470525" y="33797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844925" y="33670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2219325" y="34051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012825" y="1906588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/>
              <a:t>-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6007100" y="19177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6007100" y="23622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1193800" y="19177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1193800" y="23622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6235700" y="2205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1028700" y="2179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18161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22606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34163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38481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50038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461000" y="304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: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181600" y="32258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3581400" y="32258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1968500" y="3200400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83039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 </a:t>
            </a:r>
            <a:r>
              <a:rPr lang="en-US" altLang="it-IT" dirty="0" err="1" smtClean="0"/>
              <a:t>Agenti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Chelanti</a:t>
            </a:r>
            <a:endParaRPr lang="en-US" altLang="it-IT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it-IT" sz="2800" dirty="0" smtClean="0"/>
          </a:p>
          <a:p>
            <a:pPr eaLnBrk="1" hangingPunct="1"/>
            <a:r>
              <a:rPr lang="en-US" altLang="it-IT" sz="2800" dirty="0" err="1" smtClean="0"/>
              <a:t>Biomolecole</a:t>
            </a:r>
            <a:r>
              <a:rPr lang="en-US" altLang="it-IT" sz="2800" dirty="0" smtClean="0"/>
              <a:t> </a:t>
            </a:r>
            <a:r>
              <a:rPr lang="en-US" altLang="it-IT" sz="2800" dirty="0" err="1"/>
              <a:t>i</a:t>
            </a:r>
            <a:r>
              <a:rPr lang="en-US" altLang="it-IT" sz="2800" dirty="0" err="1" smtClean="0"/>
              <a:t>mportanti</a:t>
            </a:r>
            <a:r>
              <a:rPr lang="en-US" altLang="it-IT" sz="2800" dirty="0" smtClean="0"/>
              <a:t> come  </a:t>
            </a:r>
            <a:r>
              <a:rPr lang="en-US" altLang="it-IT" sz="2800" dirty="0" err="1" smtClean="0"/>
              <a:t>eme</a:t>
            </a:r>
            <a:r>
              <a:rPr lang="en-US" altLang="it-IT" sz="2800" dirty="0" smtClean="0"/>
              <a:t> e </a:t>
            </a:r>
            <a:r>
              <a:rPr lang="en-US" altLang="it-IT" sz="2800" dirty="0" err="1" smtClean="0"/>
              <a:t>clorofille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sono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dei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leganti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tetradentati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che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coordinano</a:t>
            </a:r>
            <a:r>
              <a:rPr lang="en-US" altLang="it-IT" sz="2800" dirty="0" smtClean="0"/>
              <a:t> al </a:t>
            </a:r>
            <a:r>
              <a:rPr lang="en-US" altLang="it-IT" sz="2800" dirty="0" err="1" smtClean="0"/>
              <a:t>centro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uno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ione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metallico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24580" name="Picture 5" descr="24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6"/>
          <a:stretch>
            <a:fillRect/>
          </a:stretch>
        </p:blipFill>
        <p:spPr>
          <a:xfrm>
            <a:off x="4953000" y="2212975"/>
            <a:ext cx="3810000" cy="3502025"/>
          </a:xfrm>
        </p:spPr>
      </p:pic>
    </p:spTree>
    <p:extLst>
      <p:ext uri="{BB962C8B-B14F-4D97-AF65-F5344CB8AC3E}">
        <p14:creationId xmlns:p14="http://schemas.microsoft.com/office/powerpoint/2010/main" val="343443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smtClean="0"/>
              <a:t> </a:t>
            </a:r>
            <a:r>
              <a:rPr lang="en-US" altLang="it-IT" dirty="0" err="1" smtClean="0"/>
              <a:t>Agenti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Chelanti</a:t>
            </a:r>
            <a:endParaRPr lang="en-US" altLang="it-IT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it-IT" sz="2800" dirty="0" smtClean="0"/>
              <a:t>	</a:t>
            </a:r>
            <a:r>
              <a:rPr lang="en-US" altLang="it-IT" sz="2800" dirty="0" err="1" smtClean="0"/>
              <a:t>Porfirine</a:t>
            </a:r>
            <a:r>
              <a:rPr lang="en-US" altLang="it-IT" sz="2800" dirty="0" smtClean="0"/>
              <a:t> (come la  </a:t>
            </a:r>
            <a:r>
              <a:rPr lang="en-US" altLang="it-IT" sz="2800" dirty="0" err="1" smtClean="0"/>
              <a:t>clorofilla</a:t>
            </a:r>
            <a:r>
              <a:rPr lang="en-US" altLang="it-IT" sz="2800" dirty="0" smtClean="0"/>
              <a:t> </a:t>
            </a:r>
            <a:r>
              <a:rPr lang="en-US" altLang="it-IT" sz="2800" i="1" dirty="0" smtClean="0"/>
              <a:t>a</a:t>
            </a:r>
            <a:r>
              <a:rPr lang="en-US" altLang="it-IT" sz="2800" dirty="0" smtClean="0"/>
              <a:t>) </a:t>
            </a:r>
            <a:r>
              <a:rPr lang="en-US" altLang="it-IT" sz="2800" dirty="0" err="1" smtClean="0"/>
              <a:t>sono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leganti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tetradentati</a:t>
            </a:r>
            <a:r>
              <a:rPr lang="en-US" altLang="it-IT" sz="2800" dirty="0" smtClean="0"/>
              <a:t>.</a:t>
            </a:r>
          </a:p>
        </p:txBody>
      </p:sp>
      <p:pic>
        <p:nvPicPr>
          <p:cNvPr id="25604" name="Picture 5" descr="24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409575" y="1600200"/>
            <a:ext cx="3849688" cy="4572000"/>
          </a:xfrm>
        </p:spPr>
      </p:pic>
    </p:spTree>
    <p:extLst>
      <p:ext uri="{BB962C8B-B14F-4D97-AF65-F5344CB8AC3E}">
        <p14:creationId xmlns:p14="http://schemas.microsoft.com/office/powerpoint/2010/main" val="327631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Chelato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1138536"/>
            <a:ext cx="8856984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/>
              <a:t> </a:t>
            </a:r>
            <a:endParaRPr lang="it-IT" dirty="0"/>
          </a:p>
          <a:p>
            <a:pPr marL="0" indent="0" algn="ctr">
              <a:buNone/>
            </a:pPr>
            <a:r>
              <a:rPr lang="en-GB" b="1" dirty="0"/>
              <a:t>[Co(NH</a:t>
            </a:r>
            <a:r>
              <a:rPr lang="en-GB" b="1" baseline="-25000" dirty="0"/>
              <a:t>3</a:t>
            </a:r>
            <a:r>
              <a:rPr lang="en-GB" b="1" dirty="0"/>
              <a:t>)</a:t>
            </a:r>
            <a:r>
              <a:rPr lang="en-GB" b="1" baseline="-25000" dirty="0"/>
              <a:t>6</a:t>
            </a:r>
            <a:r>
              <a:rPr lang="en-GB" b="1" dirty="0"/>
              <a:t>]</a:t>
            </a:r>
            <a:r>
              <a:rPr lang="en-GB" b="1" baseline="30000" dirty="0"/>
              <a:t>+3</a:t>
            </a:r>
            <a:r>
              <a:rPr lang="en-GB" b="1" dirty="0"/>
              <a:t>  +  </a:t>
            </a:r>
            <a:r>
              <a:rPr lang="en-GB" b="1" dirty="0" smtClean="0"/>
              <a:t>3en   </a:t>
            </a:r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n-GB" b="1" dirty="0" smtClean="0"/>
              <a:t> [</a:t>
            </a:r>
            <a:r>
              <a:rPr lang="en-GB" b="1" dirty="0"/>
              <a:t>Co(</a:t>
            </a:r>
            <a:r>
              <a:rPr lang="en-GB" b="1" dirty="0" err="1"/>
              <a:t>en</a:t>
            </a:r>
            <a:r>
              <a:rPr lang="en-GB" b="1" dirty="0"/>
              <a:t>)</a:t>
            </a:r>
            <a:r>
              <a:rPr lang="en-GB" b="1" baseline="-25000" dirty="0"/>
              <a:t>3</a:t>
            </a:r>
            <a:r>
              <a:rPr lang="en-GB" b="1" dirty="0"/>
              <a:t>]</a:t>
            </a:r>
            <a:r>
              <a:rPr lang="en-GB" b="1" baseline="30000" dirty="0"/>
              <a:t>+3 </a:t>
            </a:r>
            <a:r>
              <a:rPr lang="en-GB" b="1" dirty="0"/>
              <a:t> +  6</a:t>
            </a:r>
            <a:r>
              <a:rPr lang="en-GB" b="1" dirty="0" smtClean="0"/>
              <a:t>NH</a:t>
            </a:r>
            <a:r>
              <a:rPr lang="en-GB" b="1" baseline="-25000" dirty="0" smtClean="0"/>
              <a:t>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fattore entropico è molto importante nella stabilizzazione dei complessi con leganti </a:t>
            </a:r>
            <a:r>
              <a:rPr lang="it-IT" dirty="0" smtClean="0"/>
              <a:t>chelanti</a:t>
            </a:r>
            <a:endParaRPr lang="it-IT" baseline="-25000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Può essere visto come</a:t>
            </a:r>
            <a:r>
              <a:rPr lang="it-IT" dirty="0" smtClean="0"/>
              <a:t>:</a:t>
            </a: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-Maggior numero di molecole tra i prodotti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-Probabilità di coordinare la seconda chela quando la prima è già coordinata </a:t>
            </a:r>
            <a:r>
              <a:rPr lang="it-IT" dirty="0" smtClean="0"/>
              <a:t>per la distanza </a:t>
            </a:r>
            <a:r>
              <a:rPr lang="it-IT" dirty="0"/>
              <a:t>ravvicinata del </a:t>
            </a:r>
            <a:r>
              <a:rPr lang="it-IT" dirty="0" smtClean="0"/>
              <a:t>secondo gruppo entrante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Interpreta anche la stabilità relativa di cicli a minor numero di membri a parità di </a:t>
            </a:r>
            <a:r>
              <a:rPr lang="it-IT" dirty="0" err="1"/>
              <a:t>strain</a:t>
            </a:r>
            <a:r>
              <a:rPr lang="it-IT" dirty="0"/>
              <a:t> d’anello</a:t>
            </a:r>
          </a:p>
          <a:p>
            <a:pPr marL="0" indent="0">
              <a:buNone/>
            </a:pPr>
            <a:r>
              <a:rPr lang="it-IT" dirty="0"/>
              <a:t>5 &gt; 6 &gt; 7 &gt; 8 &gt; ..</a:t>
            </a:r>
          </a:p>
        </p:txBody>
      </p:sp>
    </p:spTree>
    <p:extLst>
      <p:ext uri="{BB962C8B-B14F-4D97-AF65-F5344CB8AC3E}">
        <p14:creationId xmlns:p14="http://schemas.microsoft.com/office/powerpoint/2010/main" val="171985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2" y="34636"/>
            <a:ext cx="9144000" cy="730068"/>
          </a:xfrm>
        </p:spPr>
        <p:txBody>
          <a:bodyPr>
            <a:normAutofit/>
          </a:bodyPr>
          <a:lstStyle/>
          <a:p>
            <a:r>
              <a:rPr lang="en-US" altLang="it-IT" sz="3600" dirty="0" err="1" smtClean="0"/>
              <a:t>Nomenclatura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dei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Composti</a:t>
            </a:r>
            <a:r>
              <a:rPr lang="en-US" altLang="it-IT" sz="3600" dirty="0" smtClean="0"/>
              <a:t> di </a:t>
            </a:r>
            <a:r>
              <a:rPr lang="en-US" altLang="it-IT" sz="3600" dirty="0" err="1" smtClean="0"/>
              <a:t>Coordinazione</a:t>
            </a:r>
            <a:endParaRPr lang="en-US" altLang="it-IT" sz="3600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764704"/>
            <a:ext cx="9036496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La regola di base nella nomenclatura dei composti di coordinazione è quello di nominare i leganti attaccati al metallo come prefissi prima del nome di metallo.</a:t>
            </a:r>
          </a:p>
        </p:txBody>
      </p:sp>
      <p:pic>
        <p:nvPicPr>
          <p:cNvPr id="962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91833"/>
            <a:ext cx="6120680" cy="47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76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Raggio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atomico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serie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transizione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altLang="en-US" sz="36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600" i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alt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6628" name="Picture 4" descr="ch21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391400" cy="43434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sz="3600" dirty="0" err="1" smtClean="0"/>
              <a:t>Nomenclatura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dei</a:t>
            </a:r>
            <a:r>
              <a:rPr lang="en-US" altLang="it-IT" sz="3600" dirty="0" smtClean="0"/>
              <a:t> </a:t>
            </a:r>
            <a:r>
              <a:rPr lang="en-US" altLang="it-IT" sz="3600" dirty="0" err="1" smtClean="0"/>
              <a:t>Composti</a:t>
            </a:r>
            <a:r>
              <a:rPr lang="en-US" altLang="it-IT" sz="3600" dirty="0" smtClean="0"/>
              <a:t> di </a:t>
            </a:r>
            <a:r>
              <a:rPr lang="en-US" altLang="it-IT" sz="3600" dirty="0" err="1" smtClean="0"/>
              <a:t>Coordinazione</a:t>
            </a:r>
            <a:endParaRPr lang="en-US" altLang="it-IT" sz="36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4744"/>
            <a:ext cx="8839200" cy="3888432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Il nome dell’anione per primo; il catione per ultimo. </a:t>
            </a:r>
          </a:p>
          <a:p>
            <a:r>
              <a:rPr lang="it-IT" sz="2800" dirty="0" smtClean="0"/>
              <a:t>I leganti sono elencati in ordine alfabetico prima del metallo </a:t>
            </a:r>
          </a:p>
          <a:p>
            <a:r>
              <a:rPr lang="it-IT" altLang="it-IT" sz="2800" dirty="0" smtClean="0"/>
              <a:t>I </a:t>
            </a:r>
            <a:r>
              <a:rPr lang="it-IT" altLang="it-IT" sz="2800" dirty="0" err="1" smtClean="0"/>
              <a:t>ligandi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monodentati</a:t>
            </a:r>
            <a:r>
              <a:rPr lang="it-IT" altLang="it-IT" sz="2800" dirty="0" smtClean="0"/>
              <a:t> che appaiono più volte ricevono un prefisso greco secondo il numero di occorrenze: </a:t>
            </a:r>
            <a:r>
              <a:rPr lang="it-IT" altLang="it-IT" sz="2800" i="1" dirty="0" smtClean="0"/>
              <a:t>di-</a:t>
            </a:r>
            <a:r>
              <a:rPr lang="it-IT" altLang="it-IT" sz="2800" dirty="0" smtClean="0"/>
              <a:t>, </a:t>
            </a:r>
            <a:r>
              <a:rPr lang="it-IT" altLang="it-IT" sz="2800" i="1" dirty="0" smtClean="0"/>
              <a:t>tri-</a:t>
            </a:r>
            <a:r>
              <a:rPr lang="it-IT" altLang="it-IT" sz="2800" dirty="0" smtClean="0"/>
              <a:t>, </a:t>
            </a:r>
            <a:r>
              <a:rPr lang="it-IT" altLang="it-IT" sz="2800" i="1" dirty="0" smtClean="0"/>
              <a:t>tetra-</a:t>
            </a:r>
            <a:r>
              <a:rPr lang="it-IT" altLang="it-IT" sz="2800" dirty="0" smtClean="0"/>
              <a:t>, </a:t>
            </a:r>
            <a:r>
              <a:rPr lang="it-IT" altLang="it-IT" sz="2800" i="1" dirty="0" smtClean="0"/>
              <a:t>penta-</a:t>
            </a:r>
            <a:r>
              <a:rPr lang="it-IT" altLang="it-IT" sz="2800" dirty="0" smtClean="0"/>
              <a:t>, or </a:t>
            </a:r>
            <a:r>
              <a:rPr lang="it-IT" altLang="it-IT" sz="2800" i="1" dirty="0" err="1" smtClean="0"/>
              <a:t>esa</a:t>
            </a:r>
            <a:r>
              <a:rPr lang="it-IT" altLang="it-IT" sz="2800" i="1" dirty="0" smtClean="0"/>
              <a:t>-</a:t>
            </a:r>
            <a:r>
              <a:rPr lang="it-IT" altLang="it-IT" sz="2800" dirty="0" smtClean="0"/>
              <a:t>. I </a:t>
            </a:r>
            <a:r>
              <a:rPr lang="it-IT" altLang="it-IT" sz="2800" dirty="0" err="1" smtClean="0"/>
              <a:t>ligandi</a:t>
            </a:r>
            <a:r>
              <a:rPr lang="it-IT" altLang="it-IT" sz="2800" dirty="0" smtClean="0"/>
              <a:t> polidentati (per esempio, </a:t>
            </a:r>
            <a:r>
              <a:rPr lang="it-IT" altLang="it-IT" sz="2800" dirty="0" err="1" smtClean="0"/>
              <a:t>etilenediamina</a:t>
            </a:r>
            <a:r>
              <a:rPr lang="it-IT" altLang="it-IT" sz="2800" dirty="0" smtClean="0"/>
              <a:t>, ossalato) ricevono i prefissi </a:t>
            </a:r>
            <a:r>
              <a:rPr lang="it-IT" altLang="it-IT" sz="2800" i="1" dirty="0" smtClean="0"/>
              <a:t>bis-</a:t>
            </a:r>
            <a:r>
              <a:rPr lang="it-IT" altLang="it-IT" sz="2800" dirty="0" smtClean="0"/>
              <a:t> </a:t>
            </a:r>
            <a:r>
              <a:rPr lang="it-IT" altLang="it-IT" sz="2800" i="1" dirty="0" smtClean="0"/>
              <a:t>tris-</a:t>
            </a:r>
            <a:r>
              <a:rPr lang="it-IT" altLang="it-IT" sz="2800" dirty="0" smtClean="0"/>
              <a:t>, </a:t>
            </a:r>
            <a:r>
              <a:rPr lang="it-IT" altLang="it-IT" sz="2800" i="1" dirty="0" err="1" smtClean="0"/>
              <a:t>tetrakis</a:t>
            </a:r>
            <a:r>
              <a:rPr lang="it-IT" altLang="it-IT" sz="2800" i="1" dirty="0" smtClean="0"/>
              <a:t>-</a:t>
            </a:r>
            <a:r>
              <a:rPr lang="it-IT" altLang="it-IT" sz="2800" dirty="0" smtClean="0"/>
              <a:t> ecc.</a:t>
            </a:r>
          </a:p>
          <a:p>
            <a:r>
              <a:rPr lang="it-IT" altLang="it-IT" sz="2800" dirty="0" smtClean="0"/>
              <a:t>Gli anioni finiscono in </a:t>
            </a:r>
            <a:r>
              <a:rPr lang="it-IT" altLang="it-IT" sz="2800" i="1" dirty="0" smtClean="0"/>
              <a:t>o</a:t>
            </a:r>
            <a:r>
              <a:rPr lang="it-IT" altLang="it-IT" sz="2800" dirty="0" smtClean="0"/>
              <a:t>. Per esempio: </a:t>
            </a:r>
            <a:r>
              <a:rPr lang="it-IT" altLang="it-IT" sz="2800" i="1" dirty="0" smtClean="0"/>
              <a:t>cianuro</a:t>
            </a:r>
            <a:r>
              <a:rPr lang="it-IT" altLang="it-IT" sz="2800" dirty="0" smtClean="0"/>
              <a:t> diventa </a:t>
            </a:r>
            <a:r>
              <a:rPr lang="it-IT" altLang="it-IT" sz="2800" i="1" dirty="0" smtClean="0"/>
              <a:t>ciano</a:t>
            </a:r>
            <a:r>
              <a:rPr lang="it-IT" altLang="it-IT" sz="2800" dirty="0" smtClean="0"/>
              <a:t>. </a:t>
            </a:r>
          </a:p>
          <a:p>
            <a:r>
              <a:rPr lang="it-IT" altLang="it-IT" sz="2800" dirty="0" smtClean="0"/>
              <a:t>Ai </a:t>
            </a:r>
            <a:r>
              <a:rPr lang="it-IT" altLang="it-IT" sz="2800" dirty="0" err="1" smtClean="0"/>
              <a:t>ligandi</a:t>
            </a:r>
            <a:r>
              <a:rPr lang="it-IT" altLang="it-IT" sz="2800" dirty="0" smtClean="0"/>
              <a:t> neutri si danno i loro soliti nomi, con qualche eccezione: NH</a:t>
            </a:r>
            <a:r>
              <a:rPr lang="it-IT" altLang="it-IT" sz="2800" baseline="-25000" dirty="0" smtClean="0"/>
              <a:t>3</a:t>
            </a:r>
            <a:r>
              <a:rPr lang="it-IT" altLang="it-IT" sz="2800" dirty="0" smtClean="0"/>
              <a:t> diventa </a:t>
            </a:r>
            <a:r>
              <a:rPr lang="it-IT" altLang="it-IT" sz="2800" i="1" dirty="0" smtClean="0"/>
              <a:t>amino</a:t>
            </a:r>
            <a:r>
              <a:rPr lang="it-IT" altLang="it-IT" sz="2800" dirty="0" smtClean="0"/>
              <a:t>; H</a:t>
            </a:r>
            <a:r>
              <a:rPr lang="it-IT" altLang="it-IT" sz="2800" baseline="-25000" dirty="0" smtClean="0"/>
              <a:t>2</a:t>
            </a:r>
            <a:r>
              <a:rPr lang="it-IT" altLang="it-IT" sz="2800" dirty="0" smtClean="0"/>
              <a:t>O diventa </a:t>
            </a:r>
            <a:r>
              <a:rPr lang="it-IT" altLang="it-IT" sz="2800" i="1" dirty="0" err="1" smtClean="0"/>
              <a:t>aquo</a:t>
            </a:r>
            <a:r>
              <a:rPr lang="it-IT" altLang="it-IT" sz="2800" dirty="0" smtClean="0"/>
              <a:t>; CO diventa </a:t>
            </a:r>
            <a:r>
              <a:rPr lang="it-IT" altLang="it-IT" sz="2800" i="1" dirty="0" smtClean="0"/>
              <a:t>carbonile.</a:t>
            </a:r>
          </a:p>
          <a:p>
            <a:r>
              <a:rPr lang="it-IT" altLang="it-IT" sz="2800" dirty="0" smtClean="0"/>
              <a:t>Si scrive il nome dell'atomo/ione centrale. Se </a:t>
            </a:r>
            <a:r>
              <a:rPr lang="it-IT" altLang="it-IT" sz="2900" dirty="0"/>
              <a:t>lo stato di ossidazione dell'atomo </a:t>
            </a:r>
            <a:r>
              <a:rPr lang="it-IT" altLang="it-IT" sz="2800" dirty="0" smtClean="0"/>
              <a:t>centrale deve essere specificato (quando è uno di vari stati possibili), lo si scrive come numero romano) tra parentesi.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99592" y="4797152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b="1" dirty="0" smtClean="0">
                <a:solidFill>
                  <a:srgbClr val="FF0000"/>
                </a:solidFill>
              </a:rPr>
              <a:t>Anione                  Catione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[Co(NH</a:t>
            </a:r>
            <a:r>
              <a:rPr lang="it-IT" baseline="-25000" dirty="0" smtClean="0"/>
              <a:t>3</a:t>
            </a:r>
            <a:r>
              <a:rPr lang="it-IT" dirty="0" smtClean="0"/>
              <a:t>)</a:t>
            </a:r>
            <a:r>
              <a:rPr lang="it-IT" baseline="-25000" dirty="0" smtClean="0"/>
              <a:t>5</a:t>
            </a:r>
            <a:r>
              <a:rPr lang="it-IT" dirty="0" smtClean="0"/>
              <a:t>Cl]Cl</a:t>
            </a:r>
            <a:r>
              <a:rPr lang="it-IT" baseline="-25000" dirty="0" smtClean="0"/>
              <a:t>2 </a:t>
            </a:r>
            <a:r>
              <a:rPr lang="it-IT" dirty="0" smtClean="0"/>
              <a:t>     </a:t>
            </a:r>
            <a:r>
              <a:rPr lang="it-IT" b="1" dirty="0" smtClean="0"/>
              <a:t>Cloruro di </a:t>
            </a:r>
            <a:r>
              <a:rPr lang="it-IT" b="1" dirty="0" err="1" smtClean="0"/>
              <a:t>pentamminoclorocobalto</a:t>
            </a:r>
            <a:r>
              <a:rPr lang="it-IT" b="1" dirty="0" smtClean="0"/>
              <a:t>(III)</a:t>
            </a:r>
          </a:p>
          <a:p>
            <a:r>
              <a:rPr lang="it-IT" baseline="-25000" dirty="0" smtClean="0"/>
              <a:t>                                                       </a:t>
            </a:r>
            <a:r>
              <a:rPr lang="it-IT" dirty="0" smtClean="0"/>
              <a:t>Cl</a:t>
            </a:r>
            <a:r>
              <a:rPr lang="it-IT" baseline="30000" dirty="0" smtClean="0"/>
              <a:t>- </a:t>
            </a:r>
            <a:r>
              <a:rPr lang="it-IT" baseline="-25000" dirty="0" smtClean="0"/>
              <a:t>                             </a:t>
            </a:r>
            <a:r>
              <a:rPr lang="it-IT" dirty="0" smtClean="0"/>
              <a:t> 5 NH</a:t>
            </a:r>
            <a:r>
              <a:rPr lang="it-IT" baseline="-25000" dirty="0" smtClean="0"/>
              <a:t>3</a:t>
            </a:r>
            <a:r>
              <a:rPr lang="it-IT" dirty="0" smtClean="0"/>
              <a:t>         Cl</a:t>
            </a:r>
            <a:r>
              <a:rPr lang="it-IT" baseline="30000" dirty="0" smtClean="0"/>
              <a:t>-</a:t>
            </a:r>
            <a:r>
              <a:rPr lang="it-IT" dirty="0" smtClean="0"/>
              <a:t>       Co(III)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dirty="0" err="1"/>
              <a:t>c</a:t>
            </a:r>
            <a:r>
              <a:rPr lang="it-IT" dirty="0" err="1" smtClean="0"/>
              <a:t>ontroione</a:t>
            </a:r>
            <a:r>
              <a:rPr lang="it-IT" dirty="0" smtClean="0"/>
              <a:t>         leganti   legante   ione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del complesso                                  metallico</a:t>
            </a:r>
            <a:endParaRPr lang="it-IT" baseline="-25000" dirty="0"/>
          </a:p>
          <a:p>
            <a:r>
              <a:rPr lang="it-IT" baseline="-25000" dirty="0" smtClean="0"/>
              <a:t>                                                                                           </a:t>
            </a:r>
          </a:p>
          <a:p>
            <a:endParaRPr lang="it-IT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235299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50860"/>
            <a:ext cx="8534400" cy="2971800"/>
          </a:xfrm>
        </p:spPr>
        <p:txBody>
          <a:bodyPr/>
          <a:lstStyle/>
          <a:p>
            <a:r>
              <a:rPr lang="it-IT" altLang="it-IT" sz="2800" dirty="0" smtClean="0"/>
              <a:t>Se il complesso è un anione, il nome dell'atomo centrale finirà in </a:t>
            </a:r>
            <a:r>
              <a:rPr lang="it-IT" altLang="it-IT" sz="2800" i="1" dirty="0" smtClean="0"/>
              <a:t>-</a:t>
            </a:r>
            <a:r>
              <a:rPr lang="it-IT" altLang="it-IT" sz="2800" i="1" dirty="0" err="1" smtClean="0"/>
              <a:t>ato</a:t>
            </a:r>
            <a:r>
              <a:rPr lang="it-IT" altLang="it-IT" sz="2800" dirty="0" smtClean="0"/>
              <a:t>, e si userà il suo nome latino se disponibile (eccetto per il mercurio).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600" smtClean="0"/>
              <a:t>Nomenclatura dei Composti di Coordinazione</a:t>
            </a:r>
            <a:endParaRPr lang="en-US" alt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57654" y="2780928"/>
            <a:ext cx="6228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                             </a:t>
            </a:r>
            <a:r>
              <a:rPr lang="it-IT" b="1" dirty="0" smtClean="0">
                <a:solidFill>
                  <a:srgbClr val="FF0000"/>
                </a:solidFill>
              </a:rPr>
              <a:t>Anione                                     Catione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 smtClean="0"/>
              <a:t>Na</a:t>
            </a:r>
            <a:r>
              <a:rPr lang="it-IT" baseline="-25000" dirty="0" smtClean="0"/>
              <a:t>2</a:t>
            </a:r>
            <a:r>
              <a:rPr lang="it-IT" dirty="0" smtClean="0"/>
              <a:t>[MoOCl</a:t>
            </a:r>
            <a:r>
              <a:rPr lang="it-IT" baseline="-25000" dirty="0" smtClean="0"/>
              <a:t>4</a:t>
            </a:r>
            <a:r>
              <a:rPr lang="it-IT" dirty="0" smtClean="0"/>
              <a:t>]    </a:t>
            </a:r>
            <a:r>
              <a:rPr lang="it-IT" b="1" dirty="0" err="1" smtClean="0"/>
              <a:t>Tetracloroossomolibdato</a:t>
            </a:r>
            <a:r>
              <a:rPr lang="it-IT" b="1" dirty="0" smtClean="0"/>
              <a:t>(IV) di sodio </a:t>
            </a:r>
          </a:p>
          <a:p>
            <a:r>
              <a:rPr lang="it-IT" baseline="-25000" dirty="0" smtClean="0"/>
              <a:t>                                                  </a:t>
            </a:r>
            <a:r>
              <a:rPr lang="it-IT" dirty="0" smtClean="0"/>
              <a:t>4 Cl</a:t>
            </a:r>
            <a:r>
              <a:rPr lang="it-IT" baseline="30000" dirty="0" smtClean="0"/>
              <a:t>-           </a:t>
            </a:r>
            <a:r>
              <a:rPr lang="it-IT" dirty="0" smtClean="0"/>
              <a:t>O</a:t>
            </a:r>
            <a:r>
              <a:rPr lang="it-IT" baseline="30000" dirty="0" smtClean="0"/>
              <a:t>2-</a:t>
            </a:r>
            <a:r>
              <a:rPr lang="it-IT" baseline="-25000" dirty="0" smtClean="0"/>
              <a:t>             </a:t>
            </a:r>
            <a:r>
              <a:rPr lang="it-IT" dirty="0" err="1" smtClean="0"/>
              <a:t>Mo</a:t>
            </a:r>
            <a:r>
              <a:rPr lang="it-IT" dirty="0" smtClean="0"/>
              <a:t>(IV)</a:t>
            </a:r>
            <a:r>
              <a:rPr lang="it-IT" baseline="-25000" dirty="0" smtClean="0"/>
              <a:t>                </a:t>
            </a:r>
            <a:r>
              <a:rPr lang="it-IT" dirty="0" smtClean="0"/>
              <a:t>  2 Na</a:t>
            </a:r>
            <a:r>
              <a:rPr lang="it-IT" baseline="30000" dirty="0" smtClean="0"/>
              <a:t>+</a:t>
            </a:r>
          </a:p>
          <a:p>
            <a:r>
              <a:rPr lang="it-IT" dirty="0" smtClean="0"/>
              <a:t>                                leganti  legante   ione                 </a:t>
            </a:r>
            <a:r>
              <a:rPr lang="it-IT" dirty="0" err="1" smtClean="0"/>
              <a:t>controione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metallico         del complesso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34654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ab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18880"/>
          <a:stretch/>
        </p:blipFill>
        <p:spPr bwMode="auto">
          <a:xfrm>
            <a:off x="-11654" y="980728"/>
            <a:ext cx="9144000" cy="55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3600" smtClean="0"/>
              <a:t>Nomenclatura dei Composti di Coordinazione</a:t>
            </a:r>
            <a:endParaRPr lang="en-US" altLang="it-IT" sz="3600" dirty="0"/>
          </a:p>
        </p:txBody>
      </p:sp>
    </p:spTree>
    <p:extLst>
      <p:ext uri="{BB962C8B-B14F-4D97-AF65-F5344CB8AC3E}">
        <p14:creationId xmlns:p14="http://schemas.microsoft.com/office/powerpoint/2010/main" val="11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Isomeri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7772400" cy="19812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Possiamo </a:t>
            </a:r>
            <a:r>
              <a:rPr lang="it-IT" dirty="0"/>
              <a:t>distinguere gli isomeri (composti aventi la stessa </a:t>
            </a:r>
            <a:r>
              <a:rPr lang="it-IT" b="1" dirty="0"/>
              <a:t>formula empirica</a:t>
            </a:r>
            <a:r>
              <a:rPr lang="it-IT" dirty="0"/>
              <a:t>) in due classi: </a:t>
            </a:r>
          </a:p>
          <a:p>
            <a:r>
              <a:rPr lang="it-IT" dirty="0"/>
              <a:t>-isomeri </a:t>
            </a:r>
            <a:r>
              <a:rPr lang="it-IT" b="1" dirty="0"/>
              <a:t>costituzionali</a:t>
            </a:r>
            <a:r>
              <a:rPr lang="it-IT" dirty="0"/>
              <a:t> </a:t>
            </a:r>
            <a:r>
              <a:rPr lang="it-IT" dirty="0" smtClean="0"/>
              <a:t>o </a:t>
            </a:r>
            <a:r>
              <a:rPr lang="it-IT" b="1" dirty="0" smtClean="0"/>
              <a:t>strutturali</a:t>
            </a:r>
            <a:endParaRPr lang="it-IT" b="1" dirty="0"/>
          </a:p>
          <a:p>
            <a:r>
              <a:rPr lang="it-IT" dirty="0"/>
              <a:t>-isomeri </a:t>
            </a:r>
            <a:r>
              <a:rPr lang="it-IT" b="1" dirty="0"/>
              <a:t>configurazionali</a:t>
            </a:r>
            <a:r>
              <a:rPr lang="it-IT" dirty="0"/>
              <a:t> o </a:t>
            </a:r>
            <a:r>
              <a:rPr lang="it-IT" b="1" dirty="0"/>
              <a:t>stereoisomeri</a:t>
            </a:r>
            <a:r>
              <a:rPr lang="it-IT" dirty="0"/>
              <a:t>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3356992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48643" y="4146379"/>
            <a:ext cx="259228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Costituzionali </a:t>
            </a:r>
          </a:p>
          <a:p>
            <a:pPr algn="ctr"/>
            <a:r>
              <a:rPr lang="it-IT" b="1" dirty="0" smtClean="0"/>
              <a:t>(Strutturali)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44008" y="4146380"/>
            <a:ext cx="2592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Configurazionali</a:t>
            </a:r>
          </a:p>
          <a:p>
            <a:pPr algn="ctr"/>
            <a:r>
              <a:rPr lang="it-IT" b="1" dirty="0" smtClean="0"/>
              <a:t>(Stereoisomeri)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2023" y="5229198"/>
            <a:ext cx="1797643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di sfera di coordinazione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22283" y="5229197"/>
            <a:ext cx="14401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di legame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499992" y="5250743"/>
            <a:ext cx="14401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geometrici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64560" y="5256773"/>
            <a:ext cx="10717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Isomeri ottici</a:t>
            </a:r>
            <a:endParaRPr lang="it-IT" b="1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3419872" y="3726324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076056" y="3711921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691680" y="4809143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542362" y="4792711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364088" y="4824658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700428" y="4792710"/>
            <a:ext cx="0" cy="42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22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1143000"/>
          </a:xfrm>
        </p:spPr>
        <p:txBody>
          <a:bodyPr/>
          <a:lstStyle/>
          <a:p>
            <a:r>
              <a:rPr lang="it-IT" b="1" dirty="0" smtClean="0"/>
              <a:t>Isomeria costituzionale o strutturale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91440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 smtClean="0"/>
              <a:t>Isomeria </a:t>
            </a:r>
            <a:r>
              <a:rPr lang="it-IT" sz="2000" b="1" dirty="0"/>
              <a:t>costituzionale</a:t>
            </a:r>
            <a:r>
              <a:rPr lang="it-IT" sz="2000" dirty="0"/>
              <a:t>: si applica a molecole che hanno la stessa formula empirica ma organizzazione o </a:t>
            </a:r>
            <a:r>
              <a:rPr lang="it-IT" sz="2000" b="1" dirty="0"/>
              <a:t>sequenza diversa degli atomi</a:t>
            </a:r>
            <a:r>
              <a:rPr lang="it-IT" sz="2000" dirty="0"/>
              <a:t>. Comprende le forme di isomeria: </a:t>
            </a:r>
          </a:p>
          <a:p>
            <a:pPr marL="0" indent="0">
              <a:buNone/>
            </a:pPr>
            <a:r>
              <a:rPr lang="it-IT" sz="2000" dirty="0" smtClean="0"/>
              <a:t>- </a:t>
            </a:r>
            <a:r>
              <a:rPr lang="it-IT" sz="2000" b="1" dirty="0" smtClean="0"/>
              <a:t>di </a:t>
            </a:r>
            <a:r>
              <a:rPr lang="it-IT" sz="2000" b="1" dirty="0"/>
              <a:t>ionizzazione</a:t>
            </a:r>
            <a:r>
              <a:rPr lang="it-IT" sz="2000" dirty="0"/>
              <a:t>; riguarda il ruolo degli anioni o come leganti o come </a:t>
            </a:r>
            <a:r>
              <a:rPr lang="it-IT" sz="2000" dirty="0" err="1"/>
              <a:t>controioni</a:t>
            </a:r>
            <a:r>
              <a:rPr lang="it-IT" sz="2000" dirty="0"/>
              <a:t>, es. </a:t>
            </a:r>
          </a:p>
          <a:p>
            <a:pPr marL="0" indent="0">
              <a:buNone/>
            </a:pPr>
            <a:r>
              <a:rPr lang="en-GB" sz="2000" dirty="0"/>
              <a:t>[</a:t>
            </a:r>
            <a:r>
              <a:rPr lang="en-GB" sz="2000" dirty="0" smtClean="0"/>
              <a:t>Co(NH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(NO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)Cl]Cl</a:t>
            </a:r>
            <a:r>
              <a:rPr lang="it-IT" sz="2000" dirty="0" smtClean="0"/>
              <a:t>                 </a:t>
            </a:r>
            <a:r>
              <a:rPr lang="en-GB" sz="2000" dirty="0" smtClean="0"/>
              <a:t>[Co(NH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)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Cl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]NO</a:t>
            </a:r>
            <a:r>
              <a:rPr lang="en-GB" sz="2000" baseline="-25000" dirty="0" smtClean="0"/>
              <a:t>2</a:t>
            </a:r>
            <a:r>
              <a:rPr lang="en-GB" sz="2000" dirty="0"/>
              <a:t>.</a:t>
            </a: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- </a:t>
            </a:r>
            <a:r>
              <a:rPr lang="it-IT" sz="2000" b="1" dirty="0" smtClean="0"/>
              <a:t>di </a:t>
            </a:r>
            <a:r>
              <a:rPr lang="it-IT" sz="2000" b="1" dirty="0"/>
              <a:t>solvente</a:t>
            </a:r>
            <a:r>
              <a:rPr lang="it-IT" sz="2000" dirty="0"/>
              <a:t>; riguarda la posizione del solvente (spesso H</a:t>
            </a:r>
            <a:r>
              <a:rPr lang="it-IT" sz="2000" baseline="-25000" dirty="0"/>
              <a:t>2</a:t>
            </a:r>
            <a:r>
              <a:rPr lang="it-IT" sz="2000" dirty="0"/>
              <a:t>O) nella sfera interna o esterna di coordinazione, es. </a:t>
            </a:r>
          </a:p>
          <a:p>
            <a:pPr marL="0" indent="0">
              <a:buNone/>
            </a:pPr>
            <a:r>
              <a:rPr lang="it-IT" sz="2000" dirty="0"/>
              <a:t>[</a:t>
            </a:r>
            <a:r>
              <a:rPr lang="it-IT" sz="2000" dirty="0" smtClean="0"/>
              <a:t>Cr(H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O)</a:t>
            </a:r>
            <a:r>
              <a:rPr lang="it-IT" sz="2000" baseline="-25000" dirty="0" smtClean="0"/>
              <a:t>6</a:t>
            </a:r>
            <a:r>
              <a:rPr lang="it-IT" sz="2000" dirty="0" smtClean="0"/>
              <a:t>]Cl</a:t>
            </a:r>
            <a:r>
              <a:rPr lang="it-IT" sz="2000" baseline="-25000" dirty="0" smtClean="0"/>
              <a:t>3</a:t>
            </a:r>
            <a:r>
              <a:rPr lang="it-IT" sz="2000" dirty="0" smtClean="0"/>
              <a:t>                              [CrCl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(H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O)</a:t>
            </a:r>
            <a:r>
              <a:rPr lang="it-IT" sz="2000" baseline="-25000" dirty="0" smtClean="0"/>
              <a:t>4</a:t>
            </a:r>
            <a:r>
              <a:rPr lang="it-IT" sz="2000" dirty="0" smtClean="0"/>
              <a:t>]Cl.2H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r>
              <a:rPr lang="it-IT" sz="2000" dirty="0" smtClean="0"/>
              <a:t>-</a:t>
            </a:r>
            <a:r>
              <a:rPr lang="it-IT" sz="2000" b="1" dirty="0" smtClean="0"/>
              <a:t>di </a:t>
            </a:r>
            <a:r>
              <a:rPr lang="it-IT" sz="2000" b="1" dirty="0"/>
              <a:t>coordinazione</a:t>
            </a:r>
            <a:r>
              <a:rPr lang="it-IT" sz="2000" dirty="0"/>
              <a:t>; in presenza di due metalli ci può essere uno scambio dei leganti, es.</a:t>
            </a:r>
          </a:p>
          <a:p>
            <a:pPr marL="0" indent="0">
              <a:buNone/>
            </a:pPr>
            <a:r>
              <a:rPr lang="en-GB" sz="2000" dirty="0"/>
              <a:t>[Cr(NH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  <a:r>
              <a:rPr lang="en-GB" sz="2000" baseline="-25000" dirty="0"/>
              <a:t>6</a:t>
            </a:r>
            <a:r>
              <a:rPr lang="en-GB" sz="2000" dirty="0"/>
              <a:t>] [Co(CN)</a:t>
            </a:r>
            <a:r>
              <a:rPr lang="en-GB" sz="2000" baseline="-25000" dirty="0"/>
              <a:t>6</a:t>
            </a:r>
            <a:r>
              <a:rPr lang="en-GB" sz="2000" dirty="0" smtClean="0"/>
              <a:t>]</a:t>
            </a:r>
            <a:r>
              <a:rPr lang="it-IT" sz="2000" dirty="0" smtClean="0"/>
              <a:t>                   </a:t>
            </a:r>
            <a:r>
              <a:rPr lang="en-GB" sz="2000" dirty="0" smtClean="0"/>
              <a:t>[</a:t>
            </a:r>
            <a:r>
              <a:rPr lang="en-GB" sz="2000" dirty="0"/>
              <a:t>Co(NH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  <a:r>
              <a:rPr lang="en-GB" sz="2000" baseline="-25000" dirty="0"/>
              <a:t>6</a:t>
            </a:r>
            <a:r>
              <a:rPr lang="en-GB" sz="2000" dirty="0"/>
              <a:t>] [Cr(CN)</a:t>
            </a:r>
            <a:r>
              <a:rPr lang="en-GB" sz="2000" baseline="-25000" dirty="0"/>
              <a:t>6</a:t>
            </a:r>
            <a:r>
              <a:rPr lang="en-GB" sz="2000" dirty="0"/>
              <a:t>]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-</a:t>
            </a:r>
            <a:r>
              <a:rPr lang="it-IT" sz="2000" b="1" dirty="0" smtClean="0"/>
              <a:t>di </a:t>
            </a:r>
            <a:r>
              <a:rPr lang="it-IT" sz="2000" b="1" dirty="0"/>
              <a:t>legante; </a:t>
            </a:r>
            <a:r>
              <a:rPr lang="it-IT" sz="2000" dirty="0"/>
              <a:t>leganti diversi che danno un complesso con la stessa composizione, es.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/>
              <a:t>-</a:t>
            </a:r>
            <a:r>
              <a:rPr lang="it-IT" sz="2000" b="1" dirty="0" smtClean="0"/>
              <a:t>di </a:t>
            </a:r>
            <a:r>
              <a:rPr lang="it-IT" sz="2000" b="1" dirty="0"/>
              <a:t>legame; </a:t>
            </a:r>
            <a:r>
              <a:rPr lang="it-IT" sz="2000" dirty="0"/>
              <a:t>in presenza di leganti ambientati, es.</a:t>
            </a:r>
          </a:p>
          <a:p>
            <a:pPr marL="0" indent="0">
              <a:buNone/>
            </a:pPr>
            <a:r>
              <a:rPr lang="fr-FR" sz="2000" dirty="0"/>
              <a:t>SCN-, CN</a:t>
            </a:r>
            <a:r>
              <a:rPr lang="fr-FR" sz="2000" baseline="30000" dirty="0"/>
              <a:t>-</a:t>
            </a:r>
            <a:r>
              <a:rPr lang="fr-FR" sz="2000" dirty="0"/>
              <a:t>, DMSO etc.</a:t>
            </a:r>
            <a:endParaRPr lang="it-IT" sz="2000" dirty="0"/>
          </a:p>
          <a:p>
            <a:endParaRPr lang="it-IT" sz="2000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449438" cy="116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28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51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Isomeri</a:t>
            </a:r>
            <a:r>
              <a:rPr lang="en-US" altLang="it-IT" dirty="0"/>
              <a:t> </a:t>
            </a:r>
            <a:r>
              <a:rPr lang="en-US" altLang="it-IT" dirty="0" smtClean="0"/>
              <a:t>di </a:t>
            </a:r>
            <a:r>
              <a:rPr lang="en-US" altLang="it-IT" dirty="0" err="1" smtClean="0"/>
              <a:t>sfera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coordinazione</a:t>
            </a:r>
            <a:endParaRPr lang="en-US" altLang="it-IT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5029200"/>
          </a:xfrm>
        </p:spPr>
        <p:txBody>
          <a:bodyPr/>
          <a:lstStyle/>
          <a:p>
            <a:r>
              <a:rPr lang="it-IT" dirty="0" smtClean="0"/>
              <a:t>Alcuni isomeri differiscono dai leganti che sono coordinati al metallo o al di fuori della sfera di coordinazione</a:t>
            </a:r>
            <a:r>
              <a:rPr lang="en-US" altLang="it-IT" dirty="0" smtClean="0"/>
              <a:t>.</a:t>
            </a:r>
          </a:p>
          <a:p>
            <a:pPr eaLnBrk="1" hangingPunct="1"/>
            <a:r>
              <a:rPr lang="en-US" altLang="it-IT" dirty="0" smtClean="0"/>
              <a:t>Tre </a:t>
            </a:r>
            <a:r>
              <a:rPr lang="en-US" altLang="it-IT" dirty="0" err="1" smtClean="0"/>
              <a:t>isomeri</a:t>
            </a:r>
            <a:r>
              <a:rPr lang="en-US" altLang="it-IT" dirty="0" smtClean="0"/>
              <a:t> del CrCl</a:t>
            </a:r>
            <a:r>
              <a:rPr lang="en-US" altLang="it-IT" baseline="-25000" dirty="0" smtClean="0"/>
              <a:t>3</a:t>
            </a:r>
            <a:r>
              <a:rPr lang="en-US" altLang="it-IT" dirty="0" smtClean="0"/>
              <a:t>(H</a:t>
            </a:r>
            <a:r>
              <a:rPr lang="en-US" altLang="it-IT" baseline="-25000" dirty="0" smtClean="0"/>
              <a:t>2</a:t>
            </a:r>
            <a:r>
              <a:rPr lang="en-US" altLang="it-IT" dirty="0" smtClean="0"/>
              <a:t>O)</a:t>
            </a:r>
            <a:r>
              <a:rPr lang="en-US" altLang="it-IT" baseline="-25000" dirty="0" smtClean="0"/>
              <a:t>6</a:t>
            </a:r>
          </a:p>
          <a:p>
            <a:pPr eaLnBrk="1" hangingPunct="1"/>
            <a:endParaRPr lang="en-US" altLang="it-IT" dirty="0" smtClean="0"/>
          </a:p>
        </p:txBody>
      </p:sp>
      <p:pic>
        <p:nvPicPr>
          <p:cNvPr id="4" name="Picture 2" descr="C:\DOCUME~1\CERM\IMPOST~1\Temp\Rar$DR57.718\Capitolo 04\Fig. 4-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6"/>
          <a:stretch/>
        </p:blipFill>
        <p:spPr bwMode="auto">
          <a:xfrm>
            <a:off x="176212" y="3850463"/>
            <a:ext cx="8967787" cy="30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Isomeri</a:t>
            </a:r>
            <a:r>
              <a:rPr lang="en-US" altLang="it-IT" dirty="0"/>
              <a:t> </a:t>
            </a:r>
            <a:r>
              <a:rPr lang="en-US" altLang="it-IT" dirty="0" smtClean="0"/>
              <a:t>di </a:t>
            </a:r>
            <a:r>
              <a:rPr lang="en-US" altLang="it-IT" dirty="0" err="1" smtClean="0"/>
              <a:t>legame</a:t>
            </a:r>
            <a:endParaRPr lang="en-US" altLang="it-IT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5900"/>
            <a:ext cx="3851920" cy="4114800"/>
          </a:xfrm>
        </p:spPr>
        <p:txBody>
          <a:bodyPr/>
          <a:lstStyle/>
          <a:p>
            <a:pPr marL="341313" lvl="1" indent="-227013">
              <a:buNone/>
            </a:pPr>
            <a:r>
              <a:rPr lang="en-US" altLang="it-IT" sz="2400" dirty="0" smtClean="0"/>
              <a:t>	</a:t>
            </a:r>
            <a:r>
              <a:rPr lang="it-IT" sz="2400" dirty="0" smtClean="0"/>
              <a:t>Se un legante (come il gruppo NO2 nella parte inferiore del complesso) può legarsi al metallo con uno o un altro atomo come atomo donatore, si formano isomeri di legame.</a:t>
            </a:r>
            <a:endParaRPr lang="en-US" altLang="it-IT" sz="2400" dirty="0" smtClean="0"/>
          </a:p>
        </p:txBody>
      </p:sp>
      <p:pic>
        <p:nvPicPr>
          <p:cNvPr id="31748" name="Picture 5" descr="2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"/>
          <a:stretch>
            <a:fillRect/>
          </a:stretch>
        </p:blipFill>
        <p:spPr>
          <a:xfrm>
            <a:off x="3924300" y="1392238"/>
            <a:ext cx="5078413" cy="5102225"/>
          </a:xfrm>
        </p:spPr>
      </p:pic>
    </p:spTree>
    <p:extLst>
      <p:ext uri="{BB962C8B-B14F-4D97-AF65-F5344CB8AC3E}">
        <p14:creationId xmlns:p14="http://schemas.microsoft.com/office/powerpoint/2010/main" val="58568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35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it-IT" dirty="0" err="1" smtClean="0"/>
              <a:t>Isomeri</a:t>
            </a:r>
            <a:r>
              <a:rPr lang="en-US" altLang="it-IT" dirty="0"/>
              <a:t> </a:t>
            </a:r>
            <a:r>
              <a:rPr lang="en-US" altLang="it-IT" dirty="0" err="1" smtClean="0"/>
              <a:t>geometrici</a:t>
            </a:r>
            <a:endParaRPr lang="en-US" altLang="it-IT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191000" cy="2819400"/>
          </a:xfrm>
        </p:spPr>
        <p:txBody>
          <a:bodyPr/>
          <a:lstStyle/>
          <a:p>
            <a:r>
              <a:rPr lang="it-IT" sz="2800" dirty="0" smtClean="0"/>
              <a:t>Con questi isomeri geometrici, due atomi di cloro e due gruppi NH3 sono legati al metallo platino</a:t>
            </a:r>
            <a:endParaRPr lang="en-US" altLang="it-IT" sz="2800" dirty="0" smtClean="0"/>
          </a:p>
        </p:txBody>
      </p:sp>
      <p:pic>
        <p:nvPicPr>
          <p:cNvPr id="33796" name="Picture 5" descr="24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4"/>
          <a:stretch>
            <a:fillRect/>
          </a:stretch>
        </p:blipFill>
        <p:spPr>
          <a:xfrm>
            <a:off x="304800" y="1905000"/>
            <a:ext cx="4267200" cy="1857375"/>
          </a:xfrm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4495800"/>
            <a:ext cx="7138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it-IT" i="1" dirty="0" err="1" smtClean="0">
                <a:solidFill>
                  <a:srgbClr val="C82E32"/>
                </a:solidFill>
              </a:rPr>
              <a:t>Isomeri</a:t>
            </a:r>
            <a:r>
              <a:rPr lang="en-US" altLang="it-IT" i="1" dirty="0" smtClean="0">
                <a:solidFill>
                  <a:srgbClr val="C82E32"/>
                </a:solidFill>
              </a:rPr>
              <a:t> cis</a:t>
            </a:r>
            <a:r>
              <a:rPr lang="en-US" altLang="it-IT" dirty="0" smtClean="0">
                <a:solidFill>
                  <a:srgbClr val="C82E32"/>
                </a:solidFill>
              </a:rPr>
              <a:t>- </a:t>
            </a:r>
            <a:r>
              <a:rPr lang="en-US" altLang="it-IT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gruppi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dallo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stesso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lato</a:t>
            </a:r>
            <a:r>
              <a:rPr lang="en-US" altLang="it-IT" dirty="0" smtClean="0">
                <a:solidFill>
                  <a:srgbClr val="C82E32"/>
                </a:solidFill>
              </a:rPr>
              <a:t>.</a:t>
            </a:r>
            <a:endParaRPr lang="en-US" altLang="it-IT" dirty="0">
              <a:solidFill>
                <a:srgbClr val="C82E32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it-IT" dirty="0" err="1" smtClean="0">
                <a:solidFill>
                  <a:srgbClr val="C82E32"/>
                </a:solidFill>
              </a:rPr>
              <a:t>Isomeri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i="1" dirty="0" smtClean="0">
                <a:solidFill>
                  <a:srgbClr val="C82E32"/>
                </a:solidFill>
              </a:rPr>
              <a:t>trans</a:t>
            </a:r>
            <a:r>
              <a:rPr lang="en-US" altLang="it-IT" dirty="0" smtClean="0">
                <a:solidFill>
                  <a:srgbClr val="C82E32"/>
                </a:solidFill>
              </a:rPr>
              <a:t>- </a:t>
            </a:r>
            <a:r>
              <a:rPr lang="en-US" altLang="it-IT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dirty="0" smtClean="0">
                <a:solidFill>
                  <a:srgbClr val="C82E32"/>
                </a:solidFill>
              </a:rPr>
              <a:t> I </a:t>
            </a:r>
            <a:r>
              <a:rPr lang="en-US" altLang="it-IT" dirty="0" err="1" smtClean="0">
                <a:solidFill>
                  <a:srgbClr val="C82E32"/>
                </a:solidFill>
              </a:rPr>
              <a:t>gruppi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su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lati</a:t>
            </a:r>
            <a:r>
              <a:rPr lang="en-US" altLang="it-IT" dirty="0" smtClean="0">
                <a:solidFill>
                  <a:srgbClr val="C82E32"/>
                </a:solidFill>
              </a:rPr>
              <a:t> </a:t>
            </a:r>
            <a:r>
              <a:rPr lang="en-US" altLang="it-IT" dirty="0" err="1" smtClean="0">
                <a:solidFill>
                  <a:srgbClr val="C82E32"/>
                </a:solidFill>
              </a:rPr>
              <a:t>opposti</a:t>
            </a:r>
            <a:r>
              <a:rPr lang="en-US" altLang="it-IT" dirty="0" smtClean="0">
                <a:solidFill>
                  <a:srgbClr val="C82E32"/>
                </a:solidFill>
              </a:rPr>
              <a:t>.</a:t>
            </a:r>
            <a:endParaRPr lang="en-US" altLang="it-IT" dirty="0">
              <a:solidFill>
                <a:srgbClr val="C82E32"/>
              </a:solidFill>
            </a:endParaRP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20725" y="5437188"/>
            <a:ext cx="7580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chemeClr val="folHlink"/>
                </a:solidFill>
              </a:rPr>
              <a:t>ogni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atomo</a:t>
            </a:r>
            <a:r>
              <a:rPr lang="en-US" altLang="it-IT" b="1" dirty="0" smtClean="0">
                <a:solidFill>
                  <a:schemeClr val="folHlink"/>
                </a:solidFill>
              </a:rPr>
              <a:t> ha lo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stesso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numero</a:t>
            </a:r>
            <a:r>
              <a:rPr lang="en-US" altLang="it-IT" b="1" dirty="0" smtClean="0">
                <a:solidFill>
                  <a:schemeClr val="folHlink"/>
                </a:solidFill>
              </a:rPr>
              <a:t> e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tipo</a:t>
            </a:r>
            <a:r>
              <a:rPr lang="en-US" altLang="it-IT" b="1" dirty="0" smtClean="0">
                <a:solidFill>
                  <a:schemeClr val="folHlink"/>
                </a:solidFill>
              </a:rPr>
              <a:t> di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legame</a:t>
            </a:r>
            <a:endParaRPr lang="en-US" altLang="it-IT" b="1" dirty="0" smtClean="0">
              <a:solidFill>
                <a:schemeClr val="folHlink"/>
              </a:solidFill>
            </a:endParaRPr>
          </a:p>
          <a:p>
            <a:r>
              <a:rPr lang="en-US" altLang="it-IT" b="1" dirty="0">
                <a:solidFill>
                  <a:schemeClr val="folHlink"/>
                </a:solidFill>
              </a:rPr>
              <a:t>m</a:t>
            </a:r>
            <a:r>
              <a:rPr lang="en-US" altLang="it-IT" b="1" dirty="0" smtClean="0">
                <a:solidFill>
                  <a:schemeClr val="folHlink"/>
                </a:solidFill>
              </a:rPr>
              <a:t>a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disposizione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spaziale</a:t>
            </a:r>
            <a:r>
              <a:rPr lang="en-US" altLang="it-IT" b="1" dirty="0" smtClean="0">
                <a:solidFill>
                  <a:schemeClr val="folHlink"/>
                </a:solidFill>
              </a:rPr>
              <a:t> </a:t>
            </a:r>
            <a:r>
              <a:rPr lang="en-US" altLang="it-IT" b="1" dirty="0" err="1" smtClean="0">
                <a:solidFill>
                  <a:schemeClr val="folHlink"/>
                </a:solidFill>
              </a:rPr>
              <a:t>differente</a:t>
            </a:r>
            <a:endParaRPr lang="en-US" altLang="it-IT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6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2159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Stereoisomeri</a:t>
            </a:r>
            <a:endParaRPr lang="en-US" altLang="it-IT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2564" y="3754582"/>
            <a:ext cx="8382000" cy="2514600"/>
          </a:xfrm>
        </p:spPr>
        <p:txBody>
          <a:bodyPr/>
          <a:lstStyle/>
          <a:p>
            <a:r>
              <a:rPr lang="it-IT" sz="2800" dirty="0" smtClean="0"/>
              <a:t>Stereoisomeri, chiamati isomeri ottici o </a:t>
            </a:r>
            <a:r>
              <a:rPr lang="it-IT" sz="2800" dirty="0" err="1" smtClean="0"/>
              <a:t>enantiomeri</a:t>
            </a:r>
            <a:r>
              <a:rPr lang="it-IT" sz="2800" dirty="0" smtClean="0"/>
              <a:t>, sono immagini speculari l'uno dell'altro. </a:t>
            </a:r>
          </a:p>
          <a:p>
            <a:r>
              <a:rPr lang="it-IT" sz="2800" dirty="0" smtClean="0"/>
              <a:t>Proprio come una mano destra non si adatta in un guanto sinistro, due </a:t>
            </a:r>
            <a:r>
              <a:rPr lang="it-IT" sz="2800" dirty="0" err="1" smtClean="0"/>
              <a:t>enantiomeri</a:t>
            </a:r>
            <a:r>
              <a:rPr lang="it-IT" sz="2800" dirty="0" smtClean="0"/>
              <a:t> non possono essere sovrapposti l'uno sull'altro.</a:t>
            </a:r>
            <a:endParaRPr lang="en-US" altLang="it-IT" sz="2800" dirty="0" smtClean="0"/>
          </a:p>
        </p:txBody>
      </p:sp>
      <p:pic>
        <p:nvPicPr>
          <p:cNvPr id="34820" name="Picture 6" descr="24_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7"/>
          <a:stretch>
            <a:fillRect/>
          </a:stretch>
        </p:blipFill>
        <p:spPr>
          <a:xfrm>
            <a:off x="1009650" y="650875"/>
            <a:ext cx="7058025" cy="2905125"/>
          </a:xfrm>
        </p:spPr>
      </p:pic>
    </p:spTree>
    <p:extLst>
      <p:ext uri="{BB962C8B-B14F-4D97-AF65-F5344CB8AC3E}">
        <p14:creationId xmlns:p14="http://schemas.microsoft.com/office/powerpoint/2010/main" val="78192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17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Enantiomeri</a:t>
            </a:r>
            <a:endParaRPr lang="en-US" altLang="it-IT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08720"/>
            <a:ext cx="8928992" cy="3528392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 err="1" smtClean="0"/>
              <a:t>enantiomeri</a:t>
            </a:r>
            <a:r>
              <a:rPr lang="it-IT" sz="2800" dirty="0"/>
              <a:t>, sono coppie di stereoisomeri le cui immagini speculari sono mutuamente sovrapponibili (</a:t>
            </a:r>
            <a:r>
              <a:rPr lang="it-IT" sz="2800" b="1" dirty="0"/>
              <a:t>isomeria ottica</a:t>
            </a:r>
            <a:r>
              <a:rPr lang="it-IT" sz="2800" dirty="0"/>
              <a:t>). </a:t>
            </a:r>
          </a:p>
          <a:p>
            <a:r>
              <a:rPr lang="it-IT" sz="2800" dirty="0"/>
              <a:t>Gli </a:t>
            </a:r>
            <a:r>
              <a:rPr lang="it-IT" sz="2800" b="1" dirty="0" err="1"/>
              <a:t>enantiomeri</a:t>
            </a:r>
            <a:r>
              <a:rPr lang="it-IT" sz="2800" dirty="0"/>
              <a:t> non sono congruenti con le proprie immagini speculari (molecole chirali</a:t>
            </a:r>
            <a:r>
              <a:rPr lang="it-IT" sz="2800" dirty="0" smtClean="0"/>
              <a:t>) (congruenza inversa, non diretta)</a:t>
            </a:r>
            <a:endParaRPr lang="it-IT" sz="2800" dirty="0"/>
          </a:p>
          <a:p>
            <a:r>
              <a:rPr lang="it-IT" sz="2800" b="1" dirty="0" err="1"/>
              <a:t>diastereoisomeri</a:t>
            </a:r>
            <a:r>
              <a:rPr lang="it-IT" sz="2800" dirty="0"/>
              <a:t> (</a:t>
            </a:r>
            <a:r>
              <a:rPr lang="it-IT" sz="2800" dirty="0" err="1"/>
              <a:t>diastereomeri</a:t>
            </a:r>
            <a:r>
              <a:rPr lang="it-IT" sz="2800" dirty="0"/>
              <a:t>), sono stereoisomeri non </a:t>
            </a:r>
            <a:r>
              <a:rPr lang="it-IT" sz="2800" dirty="0" err="1"/>
              <a:t>enantiomeri</a:t>
            </a:r>
            <a:r>
              <a:rPr lang="it-IT" sz="2800" dirty="0"/>
              <a:t> 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La </a:t>
            </a:r>
            <a:r>
              <a:rPr lang="it-IT" sz="2800" dirty="0" err="1"/>
              <a:t>chiralità</a:t>
            </a:r>
            <a:r>
              <a:rPr lang="it-IT" sz="2800" dirty="0"/>
              <a:t> può nascere dalla presenza di un centro chirale, o “</a:t>
            </a:r>
            <a:r>
              <a:rPr lang="it-IT" sz="2800" b="1" dirty="0"/>
              <a:t>asimmetrico</a:t>
            </a:r>
            <a:r>
              <a:rPr lang="it-IT" sz="2800" dirty="0"/>
              <a:t>”, come un carbonio o un metallo in un complesso. </a:t>
            </a:r>
          </a:p>
          <a:p>
            <a:r>
              <a:rPr lang="it-IT" sz="2800" dirty="0"/>
              <a:t>In generale la </a:t>
            </a:r>
            <a:r>
              <a:rPr lang="it-IT" sz="2800" b="1" dirty="0"/>
              <a:t>condizione necessaria</a:t>
            </a:r>
            <a:r>
              <a:rPr lang="it-IT" sz="2800" dirty="0"/>
              <a:t> per la </a:t>
            </a:r>
            <a:r>
              <a:rPr lang="it-IT" sz="2800" dirty="0" err="1"/>
              <a:t>chiralità</a:t>
            </a:r>
            <a:r>
              <a:rPr lang="it-IT" sz="2800" dirty="0"/>
              <a:t> è </a:t>
            </a:r>
            <a:r>
              <a:rPr lang="it-IT" sz="2800" dirty="0" smtClean="0"/>
              <a:t>l’assenza di </a:t>
            </a:r>
            <a:r>
              <a:rPr lang="it-IT" sz="2800" dirty="0"/>
              <a:t>un asse di simmetria improprio S</a:t>
            </a:r>
            <a:r>
              <a:rPr lang="it-IT" sz="2800" baseline="-25000" dirty="0"/>
              <a:t>n</a:t>
            </a:r>
            <a:r>
              <a:rPr lang="it-IT" sz="2800" dirty="0"/>
              <a:t>. </a:t>
            </a:r>
          </a:p>
        </p:txBody>
      </p:sp>
      <p:pic>
        <p:nvPicPr>
          <p:cNvPr id="35844" name="Picture 5" descr="24_20-02UNEx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2339752" y="4581128"/>
            <a:ext cx="4529137" cy="1828800"/>
          </a:xfrm>
        </p:spPr>
      </p:pic>
    </p:spTree>
    <p:extLst>
      <p:ext uri="{BB962C8B-B14F-4D97-AF65-F5344CB8AC3E}">
        <p14:creationId xmlns:p14="http://schemas.microsoft.com/office/powerpoint/2010/main" val="4210730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680" y="950431"/>
            <a:ext cx="8804639" cy="4525963"/>
          </a:xfrm>
        </p:spPr>
        <p:txBody>
          <a:bodyPr/>
          <a:lstStyle/>
          <a:p>
            <a:r>
              <a:rPr lang="en-US" altLang="it-IT" dirty="0" smtClean="0">
                <a:ea typeface="ＭＳ Ｐゴシック" pitchFamily="28" charset="-128"/>
              </a:rPr>
              <a:t>Le </a:t>
            </a:r>
            <a:r>
              <a:rPr lang="en-US" altLang="it-IT" dirty="0" err="1" smtClean="0">
                <a:ea typeface="ＭＳ Ｐゴシック" pitchFamily="28" charset="-128"/>
              </a:rPr>
              <a:t>proprietà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chimiche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dei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metalli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dipendono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dalla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loro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tendenza</a:t>
            </a:r>
            <a:r>
              <a:rPr lang="en-US" altLang="it-IT" dirty="0" smtClean="0">
                <a:ea typeface="ＭＳ Ｐゴシック" pitchFamily="28" charset="-128"/>
              </a:rPr>
              <a:t> a </a:t>
            </a:r>
            <a:r>
              <a:rPr lang="en-US" altLang="it-IT" dirty="0" err="1" smtClean="0">
                <a:ea typeface="ＭＳ Ｐゴシック" pitchFamily="28" charset="-128"/>
              </a:rPr>
              <a:t>perdere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elettroni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diventando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ioni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positivi</a:t>
            </a:r>
            <a:r>
              <a:rPr lang="en-US" altLang="it-IT" dirty="0" smtClean="0">
                <a:ea typeface="ＭＳ Ｐゴシック" pitchFamily="28" charset="-128"/>
              </a:rPr>
              <a:t>.</a:t>
            </a:r>
          </a:p>
          <a:p>
            <a:endParaRPr lang="it-IT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2636912"/>
            <a:ext cx="836520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it-IT" b="1" dirty="0" err="1" smtClean="0">
                <a:ea typeface="ＭＳ Ｐゴシック" pitchFamily="28" charset="-128"/>
              </a:rPr>
              <a:t>L’energia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b="1" dirty="0" smtClean="0">
                <a:ea typeface="ＭＳ Ｐゴシック" pitchFamily="28" charset="-128"/>
              </a:rPr>
              <a:t>di prima </a:t>
            </a:r>
            <a:r>
              <a:rPr lang="en-US" altLang="it-IT" b="1" dirty="0" err="1" smtClean="0">
                <a:ea typeface="ＭＳ Ｐゴシック" pitchFamily="28" charset="-128"/>
              </a:rPr>
              <a:t>ionizzazione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aumenta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lungo</a:t>
            </a:r>
            <a:r>
              <a:rPr lang="en-US" altLang="it-IT" dirty="0" smtClean="0">
                <a:ea typeface="ＭＳ Ｐゴシック" pitchFamily="28" charset="-128"/>
              </a:rPr>
              <a:t> un </a:t>
            </a:r>
            <a:r>
              <a:rPr lang="en-US" altLang="it-IT" dirty="0" err="1" smtClean="0">
                <a:ea typeface="ＭＳ Ｐゴシック" pitchFamily="28" charset="-128"/>
              </a:rPr>
              <a:t>periodo</a:t>
            </a:r>
            <a:r>
              <a:rPr lang="en-US" altLang="it-IT" dirty="0" smtClean="0">
                <a:ea typeface="ＭＳ Ｐゴシック" pitchFamily="28" charset="-128"/>
              </a:rPr>
              <a:t> e </a:t>
            </a:r>
            <a:r>
              <a:rPr lang="en-US" altLang="it-IT" dirty="0" err="1" smtClean="0">
                <a:ea typeface="ＭＳ Ｐゴシック" pitchFamily="28" charset="-128"/>
              </a:rPr>
              <a:t>diminuisce</a:t>
            </a:r>
            <a:r>
              <a:rPr lang="en-US" altLang="it-IT" dirty="0" smtClean="0">
                <a:ea typeface="ＭＳ Ｐゴシック" pitchFamily="28" charset="-128"/>
              </a:rPr>
              <a:t> </a:t>
            </a:r>
            <a:r>
              <a:rPr lang="en-US" altLang="it-IT" dirty="0" err="1" smtClean="0">
                <a:ea typeface="ＭＳ Ｐゴシック" pitchFamily="28" charset="-128"/>
              </a:rPr>
              <a:t>lungo</a:t>
            </a:r>
            <a:r>
              <a:rPr lang="en-US" altLang="it-IT" dirty="0" smtClean="0">
                <a:ea typeface="ＭＳ Ｐゴシック" pitchFamily="28" charset="-128"/>
              </a:rPr>
              <a:t> un </a:t>
            </a:r>
            <a:r>
              <a:rPr lang="en-US" altLang="it-IT" dirty="0" err="1" smtClean="0">
                <a:ea typeface="ＭＳ Ｐゴシック" pitchFamily="28" charset="-128"/>
              </a:rPr>
              <a:t>gruppo</a:t>
            </a:r>
            <a:r>
              <a:rPr lang="en-US" altLang="it-IT" dirty="0" smtClean="0">
                <a:ea typeface="ＭＳ Ｐゴシック" pitchFamily="28" charset="-128"/>
              </a:rPr>
              <a:t>.</a:t>
            </a:r>
          </a:p>
          <a:p>
            <a:pPr marL="0" indent="0"/>
            <a:endParaRPr lang="en-US" altLang="it-IT" dirty="0" smtClean="0">
              <a:ea typeface="ＭＳ Ｐゴシック" pitchFamily="28" charset="-128"/>
            </a:endParaRPr>
          </a:p>
          <a:p>
            <a:pPr marL="0" indent="0"/>
            <a:r>
              <a:rPr lang="en-US" altLang="it-IT" dirty="0" smtClean="0">
                <a:ea typeface="ＭＳ Ｐゴシック" pitchFamily="28" charset="-128"/>
              </a:rPr>
              <a:t>		</a:t>
            </a:r>
            <a:endParaRPr lang="en-US" altLang="it-IT" baseline="30000" dirty="0">
              <a:ea typeface="ＭＳ Ｐゴシック" pitchFamily="28" charset="-128"/>
            </a:endParaRPr>
          </a:p>
        </p:txBody>
      </p:sp>
      <p:pic>
        <p:nvPicPr>
          <p:cNvPr id="5" name="Picture 6" descr="9,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752776"/>
            <a:ext cx="5472608" cy="280258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3505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 smtClean="0">
                <a:ea typeface="ＭＳ Ｐゴシック" pitchFamily="28" charset="-128"/>
              </a:rPr>
              <a:t>Ionizzazione dei metalli</a:t>
            </a:r>
            <a:endParaRPr lang="it-IT" altLang="it-IT" dirty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9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5148064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Leganti chelanti </a:t>
            </a:r>
            <a:r>
              <a:rPr lang="it-IT" b="1" dirty="0"/>
              <a:t>e </a:t>
            </a:r>
            <a:r>
              <a:rPr lang="it-IT" b="1" dirty="0" err="1"/>
              <a:t>chiralità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95536" y="1844824"/>
            <a:ext cx="4318248" cy="418410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Per classificare la </a:t>
            </a:r>
            <a:r>
              <a:rPr lang="it-IT" dirty="0" err="1"/>
              <a:t>chiralità</a:t>
            </a:r>
            <a:r>
              <a:rPr lang="it-IT" dirty="0"/>
              <a:t> di queste specie consideriamo che esistono eliche destrorse indicate con </a:t>
            </a:r>
            <a:r>
              <a:rPr lang="it-IT" b="1" dirty="0">
                <a:latin typeface="Symbol" panose="05050102010706020507" pitchFamily="18" charset="2"/>
              </a:rPr>
              <a:t>D</a:t>
            </a:r>
            <a:r>
              <a:rPr lang="it-IT" dirty="0"/>
              <a:t>, e sinistrorse indicate con </a:t>
            </a:r>
            <a:r>
              <a:rPr lang="it-IT" b="1" dirty="0">
                <a:latin typeface="Symbol" panose="05050102010706020507" pitchFamily="18" charset="2"/>
              </a:rPr>
              <a:t>L</a:t>
            </a:r>
            <a:r>
              <a:rPr lang="it-IT" dirty="0"/>
              <a:t>. </a:t>
            </a:r>
          </a:p>
          <a:p>
            <a:r>
              <a:rPr lang="it-IT" dirty="0"/>
              <a:t>Possiamo considerare i complessi tris(chelati) come eliche a tre pale, se li guardiamo lungo la direzione di un asse ternario, e stabilire così la loro configurazione assoluta. 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616"/>
            <a:ext cx="4022513" cy="68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283993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0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Stereoisomeri nell’ottaedro</a:t>
            </a:r>
            <a:endParaRPr lang="it-IT" dirty="0"/>
          </a:p>
        </p:txBody>
      </p:sp>
      <p:pic>
        <p:nvPicPr>
          <p:cNvPr id="152578" name="Picture 2" descr="venti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23809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0" y="1268760"/>
            <a:ext cx="3707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Nei complessi ottaedrici la stereoisomeria è piuttosto complessa, infatti in </a:t>
            </a:r>
            <a:r>
              <a:rPr lang="it-IT" sz="2800" dirty="0"/>
              <a:t>presenza di leganti diversi il numero di stereoisomeri cresce </a:t>
            </a:r>
            <a:r>
              <a:rPr lang="it-IT" sz="2800" dirty="0" smtClean="0"/>
              <a:t>molto rapidamente.</a:t>
            </a:r>
            <a:endParaRPr lang="it-IT" sz="2800" dirty="0"/>
          </a:p>
          <a:p>
            <a:r>
              <a:rPr lang="it-IT" sz="2800" dirty="0" smtClean="0"/>
              <a:t>Ad esempio, </a:t>
            </a:r>
            <a:r>
              <a:rPr lang="it-IT" sz="2800" dirty="0"/>
              <a:t>per un complesso del tipo </a:t>
            </a:r>
            <a:r>
              <a:rPr lang="it-IT" sz="2800" dirty="0" err="1"/>
              <a:t>Mabcdef</a:t>
            </a:r>
            <a:r>
              <a:rPr lang="it-IT" sz="2800" dirty="0"/>
              <a:t> ci sono ben 30 stereoisomeri</a:t>
            </a:r>
          </a:p>
        </p:txBody>
      </p:sp>
    </p:spTree>
    <p:extLst>
      <p:ext uri="{BB962C8B-B14F-4D97-AF65-F5344CB8AC3E}">
        <p14:creationId xmlns:p14="http://schemas.microsoft.com/office/powerpoint/2010/main" val="1904481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41667" r="30673" b="30208"/>
          <a:stretch>
            <a:fillRect/>
          </a:stretch>
        </p:blipFill>
        <p:spPr bwMode="auto">
          <a:xfrm>
            <a:off x="340137" y="3004176"/>
            <a:ext cx="8604002" cy="30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105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Elettronegatività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951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dirty="0" smtClean="0"/>
              <a:t>I metalli sono generalmente degli elementi a bassa elettronegatività (elevata </a:t>
            </a:r>
            <a:r>
              <a:rPr lang="it-IT" sz="2800" dirty="0" err="1" smtClean="0"/>
              <a:t>elettronpositività</a:t>
            </a:r>
            <a:r>
              <a:rPr lang="it-IT" sz="2800" dirty="0" smtClean="0"/>
              <a:t>)</a:t>
            </a: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La densità elettronica del legame chimico che coinvolge un metallo è generalmente così spostata verso gli atomi che lo circondano che il legame chimico viene chiamato legame di coordinazione.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4" name="Picture 5" descr="9,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4136"/>
            <a:ext cx="8781236" cy="409723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3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/>
          <a:stretch/>
        </p:blipFill>
        <p:spPr bwMode="auto">
          <a:xfrm>
            <a:off x="1066800" y="2008908"/>
            <a:ext cx="5715000" cy="481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048000" y="251460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1BCAE"/>
              </a:gs>
              <a:gs pos="100000">
                <a:srgbClr val="D33005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35696" y="1988840"/>
            <a:ext cx="378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 err="1" smtClean="0">
                <a:solidFill>
                  <a:srgbClr val="FF7518"/>
                </a:solidFill>
              </a:rPr>
              <a:t>Blocco</a:t>
            </a:r>
            <a:r>
              <a:rPr lang="en-GB" altLang="it-IT" b="1" dirty="0" smtClean="0">
                <a:solidFill>
                  <a:srgbClr val="FF7518"/>
                </a:solidFill>
              </a:rPr>
              <a:t> d: </a:t>
            </a:r>
            <a:r>
              <a:rPr lang="en-GB" altLang="it-IT" b="1" dirty="0" err="1" smtClean="0">
                <a:solidFill>
                  <a:srgbClr val="FF7518"/>
                </a:solidFill>
              </a:rPr>
              <a:t>elementi</a:t>
            </a:r>
            <a:r>
              <a:rPr lang="en-GB" altLang="it-IT" b="1" dirty="0" smtClean="0">
                <a:solidFill>
                  <a:srgbClr val="FF7518"/>
                </a:solidFill>
              </a:rPr>
              <a:t> di </a:t>
            </a:r>
            <a:r>
              <a:rPr lang="en-GB" altLang="it-IT" b="1" dirty="0" err="1" smtClean="0">
                <a:solidFill>
                  <a:srgbClr val="FF7518"/>
                </a:solidFill>
              </a:rPr>
              <a:t>transizione</a:t>
            </a:r>
            <a:endParaRPr lang="en-GB" altLang="it-IT" b="1" dirty="0">
              <a:solidFill>
                <a:srgbClr val="FF7518"/>
              </a:solidFill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5400000">
            <a:off x="7086600" y="556260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187207" y="5114059"/>
            <a:ext cx="2698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b="1" dirty="0" err="1" smtClean="0"/>
              <a:t>Blocco</a:t>
            </a:r>
            <a:r>
              <a:rPr lang="en-GB" altLang="it-IT" b="1" dirty="0" smtClean="0"/>
              <a:t> f: </a:t>
            </a:r>
            <a:endParaRPr lang="en-GB" altLang="it-IT" b="1" dirty="0"/>
          </a:p>
          <a:p>
            <a:r>
              <a:rPr lang="en-GB" altLang="it-IT" b="1" dirty="0" err="1" smtClean="0"/>
              <a:t>Elementi</a:t>
            </a:r>
            <a:r>
              <a:rPr lang="en-GB" altLang="it-IT" b="1" dirty="0" smtClean="0"/>
              <a:t> di </a:t>
            </a:r>
            <a:r>
              <a:rPr lang="en-GB" altLang="it-IT" b="1" dirty="0" err="1" smtClean="0"/>
              <a:t>transizione</a:t>
            </a:r>
            <a:endParaRPr lang="en-GB" altLang="it-IT" b="1" dirty="0" smtClean="0"/>
          </a:p>
          <a:p>
            <a:r>
              <a:rPr lang="en-GB" altLang="it-IT" b="1" dirty="0" err="1" smtClean="0"/>
              <a:t>interna</a:t>
            </a:r>
            <a:endParaRPr lang="en-GB" altLang="it-IT" b="1" dirty="0" smtClean="0"/>
          </a:p>
          <a:p>
            <a:endParaRPr lang="en-GB" altLang="it-IT" b="1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953250" y="3582988"/>
            <a:ext cx="1958975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3d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4d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5d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6d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491413" y="3736975"/>
            <a:ext cx="12287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i="1"/>
              <a:t>l =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it-IT" i="1"/>
              <a:t>m</a:t>
            </a:r>
            <a:r>
              <a:rPr lang="en-US" altLang="it-IT" i="1" baseline="-25000"/>
              <a:t>l</a:t>
            </a:r>
            <a:r>
              <a:rPr lang="en-US" altLang="it-IT" i="1"/>
              <a:t> =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it-IT" i="1"/>
              <a:t>-2,-1,0,1,2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5072063" y="3813175"/>
            <a:ext cx="19192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5072063" y="4159250"/>
            <a:ext cx="1919287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5072063" y="4619625"/>
            <a:ext cx="1919287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5072063" y="5003800"/>
            <a:ext cx="191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5080000"/>
            <a:ext cx="173037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 4f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/>
              <a:t>                    5f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0" y="5464175"/>
            <a:ext cx="12684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i="1"/>
              <a:t>l = 3</a:t>
            </a:r>
          </a:p>
          <a:p>
            <a:pPr eaLnBrk="1" hangingPunct="1"/>
            <a:r>
              <a:rPr lang="en-US" altLang="it-IT" i="1"/>
              <a:t>m</a:t>
            </a:r>
            <a:r>
              <a:rPr lang="en-US" altLang="it-IT" i="1" baseline="-25000"/>
              <a:t>l</a:t>
            </a:r>
            <a:r>
              <a:rPr lang="en-US" altLang="it-IT" i="1"/>
              <a:t> =</a:t>
            </a:r>
          </a:p>
          <a:p>
            <a:pPr eaLnBrk="1" hangingPunct="1"/>
            <a:r>
              <a:rPr lang="en-US" altLang="it-IT" i="1"/>
              <a:t>-3,-2,-1,0,</a:t>
            </a:r>
          </a:p>
          <a:p>
            <a:pPr eaLnBrk="1" hangingPunct="1"/>
            <a:r>
              <a:rPr lang="en-US" altLang="it-IT" i="1"/>
              <a:t>1,2,3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Metalli di transizione</a:t>
            </a:r>
            <a:endParaRPr lang="it-IT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1697971" y="715322"/>
            <a:ext cx="6234766" cy="9854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it-IT" sz="2800" dirty="0" err="1" smtClean="0"/>
              <a:t>elementi</a:t>
            </a:r>
            <a:r>
              <a:rPr lang="en-GB" altLang="it-IT" sz="2800" dirty="0" smtClean="0"/>
              <a:t> con </a:t>
            </a:r>
            <a:r>
              <a:rPr lang="en-GB" altLang="it-IT" sz="2800" dirty="0" err="1" smtClean="0"/>
              <a:t>elettroni</a:t>
            </a:r>
            <a:r>
              <a:rPr lang="en-GB" altLang="it-IT" sz="2800" dirty="0" smtClean="0"/>
              <a:t> di </a:t>
            </a:r>
            <a:r>
              <a:rPr lang="en-GB" altLang="it-IT" sz="2800" dirty="0" err="1" smtClean="0"/>
              <a:t>valenza</a:t>
            </a:r>
            <a:r>
              <a:rPr lang="en-GB" altLang="it-IT" sz="2800" dirty="0" smtClean="0"/>
              <a:t> d o 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it-IT" sz="2800" dirty="0" smtClean="0"/>
              <a:t>	i.e. </a:t>
            </a:r>
            <a:r>
              <a:rPr lang="en-GB" altLang="it-IT" sz="2800" dirty="0" err="1" smtClean="0"/>
              <a:t>Metalli</a:t>
            </a:r>
            <a:r>
              <a:rPr lang="en-GB" altLang="it-IT" sz="2800" dirty="0" smtClean="0"/>
              <a:t> del </a:t>
            </a:r>
            <a:r>
              <a:rPr lang="en-GB" altLang="it-IT" sz="2800" dirty="0" err="1" smtClean="0"/>
              <a:t>blocco</a:t>
            </a:r>
            <a:r>
              <a:rPr lang="en-GB" altLang="it-IT" sz="2800" dirty="0" smtClean="0"/>
              <a:t> d o f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5716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 animBg="1"/>
      <p:bldP spid="6156" grpId="0" animBg="1"/>
      <p:bldP spid="6157" grpId="0" animBg="1"/>
      <p:bldP spid="6158" grpId="0" animBg="1"/>
      <p:bldP spid="6159" grpId="0"/>
      <p:bldP spid="6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10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it-IT" dirty="0" smtClean="0"/>
              <a:t>Orbitali d ed f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44" y="3645024"/>
            <a:ext cx="515759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13343" y="195004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Orbitali d</a:t>
            </a:r>
          </a:p>
          <a:p>
            <a:r>
              <a:rPr lang="it-IT" dirty="0" smtClean="0"/>
              <a:t>m=-2,-1.0,1,2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5001418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Orbitali f</a:t>
            </a:r>
          </a:p>
          <a:p>
            <a:r>
              <a:rPr lang="it-IT" dirty="0" smtClean="0"/>
              <a:t>m=-3,-2,-1.0,1,2,3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dirty="0" err="1" smtClean="0"/>
              <a:t>Complessi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metallici</a:t>
            </a:r>
            <a:endParaRPr lang="en-US" altLang="it-IT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599" y="4343400"/>
            <a:ext cx="8887691" cy="24384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Un atomo di metallo legato ad un gruppo di molecole o ioni è chiamato </a:t>
            </a:r>
            <a:r>
              <a:rPr lang="it-IT" sz="2800" dirty="0" smtClean="0">
                <a:solidFill>
                  <a:srgbClr val="FF0000"/>
                </a:solidFill>
              </a:rPr>
              <a:t>complesso metallico</a:t>
            </a:r>
            <a:r>
              <a:rPr lang="en-US" altLang="it-IT" sz="2800" dirty="0" smtClean="0"/>
              <a:t>.</a:t>
            </a:r>
          </a:p>
          <a:p>
            <a:r>
              <a:rPr lang="it-IT" sz="2800" dirty="0" smtClean="0"/>
              <a:t>Se il complesso è carico, è uno </a:t>
            </a:r>
            <a:r>
              <a:rPr lang="it-IT" sz="2800" dirty="0" smtClean="0">
                <a:solidFill>
                  <a:srgbClr val="FF0000"/>
                </a:solidFill>
              </a:rPr>
              <a:t>ione complesso.</a:t>
            </a:r>
            <a:endParaRPr lang="en-US" altLang="it-IT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sz="2800" dirty="0" smtClean="0"/>
              <a:t>Composti contenenti complessi sono </a:t>
            </a:r>
            <a:r>
              <a:rPr lang="it-IT" sz="2800" dirty="0" smtClean="0">
                <a:solidFill>
                  <a:srgbClr val="FF0000"/>
                </a:solidFill>
              </a:rPr>
              <a:t>composti di coordinazione</a:t>
            </a:r>
            <a:r>
              <a:rPr lang="it-IT" sz="2800" dirty="0" smtClean="0"/>
              <a:t>.</a:t>
            </a:r>
            <a:endParaRPr lang="en-US" altLang="it-IT" sz="2800" dirty="0" smtClean="0"/>
          </a:p>
        </p:txBody>
      </p:sp>
      <p:pic>
        <p:nvPicPr>
          <p:cNvPr id="2" name="Picture 5" descr="24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20399" b="59280"/>
          <a:stretch>
            <a:fillRect/>
          </a:stretch>
        </p:blipFill>
        <p:spPr>
          <a:xfrm>
            <a:off x="2915816" y="908720"/>
            <a:ext cx="2627784" cy="3208879"/>
          </a:xfrm>
        </p:spPr>
      </p:pic>
    </p:spTree>
    <p:extLst>
      <p:ext uri="{BB962C8B-B14F-4D97-AF65-F5344CB8AC3E}">
        <p14:creationId xmlns:p14="http://schemas.microsoft.com/office/powerpoint/2010/main" val="3688012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2358</Words>
  <Application>Microsoft Office PowerPoint</Application>
  <PresentationFormat>Presentazione su schermo (4:3)</PresentationFormat>
  <Paragraphs>312</Paragraphs>
  <Slides>51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Metalli in Medicina</vt:lpstr>
      <vt:lpstr>Presentazione standard di PowerPoint</vt:lpstr>
      <vt:lpstr>Energia di prima (rosso) e terza (blu) ionizzazione  di metalli di transizione della prima riga</vt:lpstr>
      <vt:lpstr>Raggio atomico della serie di transizione 3d, 4d, and 5d</vt:lpstr>
      <vt:lpstr>Presentazione standard di PowerPoint</vt:lpstr>
      <vt:lpstr>Elettronegatività</vt:lpstr>
      <vt:lpstr>Presentazione standard di PowerPoint</vt:lpstr>
      <vt:lpstr>Orbitali d ed f</vt:lpstr>
      <vt:lpstr>Complessi metallici</vt:lpstr>
      <vt:lpstr>Complessi</vt:lpstr>
      <vt:lpstr>Presentazione standard di PowerPoint</vt:lpstr>
      <vt:lpstr>Un mistero Chimico: Stesso metallo, stessi leganti, diversi colori e diverso numero di ioni quando disciolti in acqua</vt:lpstr>
      <vt:lpstr>Presentazione standard di PowerPoint</vt:lpstr>
      <vt:lpstr>Teoria di Werner</vt:lpstr>
      <vt:lpstr>Teoria di Werner</vt:lpstr>
      <vt:lpstr>Teoria di Werner</vt:lpstr>
      <vt:lpstr>Presentazione standard di PowerPoint</vt:lpstr>
      <vt:lpstr>Presentazione standard di PowerPoint</vt:lpstr>
      <vt:lpstr>Quando si parla di coordinazione?</vt:lpstr>
      <vt:lpstr>Il legame Metallo-Legante</vt:lpstr>
      <vt:lpstr>Il legame Metallo-Legante</vt:lpstr>
      <vt:lpstr>Numero di Ossidazione</vt:lpstr>
      <vt:lpstr>Numero di Ossidazione</vt:lpstr>
      <vt:lpstr>Numero di Coordinazione</vt:lpstr>
      <vt:lpstr>Numero di Coordinazione</vt:lpstr>
      <vt:lpstr>Geometrie</vt:lpstr>
      <vt:lpstr>Studi di Werner</vt:lpstr>
      <vt:lpstr>Isomeria geometrica cis-trans</vt:lpstr>
      <vt:lpstr>Geometria Ottaedrica</vt:lpstr>
      <vt:lpstr>Isomeria geometrica nell’ottaedro</vt:lpstr>
      <vt:lpstr>Leganti polidentati</vt:lpstr>
      <vt:lpstr>Leganti polidentati</vt:lpstr>
      <vt:lpstr>Leganti Polidentati</vt:lpstr>
      <vt:lpstr>Leganti Polidentati</vt:lpstr>
      <vt:lpstr> Agenti Chelanti</vt:lpstr>
      <vt:lpstr> Agenti Chelanti</vt:lpstr>
      <vt:lpstr> Agenti Chelanti</vt:lpstr>
      <vt:lpstr>Effetto Chelato</vt:lpstr>
      <vt:lpstr>Nomenclatura dei Composti di Coordinazione</vt:lpstr>
      <vt:lpstr>Nomenclatura dei Composti di Coordinazione</vt:lpstr>
      <vt:lpstr>Presentazione standard di PowerPoint</vt:lpstr>
      <vt:lpstr>Presentazione standard di PowerPoint</vt:lpstr>
      <vt:lpstr>Isomeri</vt:lpstr>
      <vt:lpstr>Isomeria costituzionale o strutturale</vt:lpstr>
      <vt:lpstr>Isomeri di sfera di coordinazione</vt:lpstr>
      <vt:lpstr>Isomeri di legame</vt:lpstr>
      <vt:lpstr>Isomeri geometrici</vt:lpstr>
      <vt:lpstr>Stereoisomeri</vt:lpstr>
      <vt:lpstr>Enantiomeri</vt:lpstr>
      <vt:lpstr>Leganti chelanti e chiralità</vt:lpstr>
      <vt:lpstr>Stereoisomeri nell’ottaedro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 in Medicina</dc:title>
  <dc:creator>direzione</dc:creator>
  <cp:lastModifiedBy>direzione</cp:lastModifiedBy>
  <cp:revision>67</cp:revision>
  <dcterms:created xsi:type="dcterms:W3CDTF">2017-02-25T16:16:47Z</dcterms:created>
  <dcterms:modified xsi:type="dcterms:W3CDTF">2017-04-17T10:24:50Z</dcterms:modified>
</cp:coreProperties>
</file>