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6"/>
  </p:notesMasterIdLst>
  <p:sldIdLst>
    <p:sldId id="287" r:id="rId3"/>
    <p:sldId id="286" r:id="rId4"/>
    <p:sldId id="285" r:id="rId5"/>
    <p:sldId id="288" r:id="rId6"/>
    <p:sldId id="291" r:id="rId7"/>
    <p:sldId id="292" r:id="rId8"/>
    <p:sldId id="283" r:id="rId9"/>
    <p:sldId id="284" r:id="rId10"/>
    <p:sldId id="289" r:id="rId11"/>
    <p:sldId id="257" r:id="rId12"/>
    <p:sldId id="258" r:id="rId13"/>
    <p:sldId id="259" r:id="rId14"/>
    <p:sldId id="260" r:id="rId15"/>
    <p:sldId id="261" r:id="rId16"/>
    <p:sldId id="262" r:id="rId17"/>
    <p:sldId id="302" r:id="rId18"/>
    <p:sldId id="263" r:id="rId19"/>
    <p:sldId id="303" r:id="rId20"/>
    <p:sldId id="305" r:id="rId21"/>
    <p:sldId id="264" r:id="rId22"/>
    <p:sldId id="265" r:id="rId23"/>
    <p:sldId id="301" r:id="rId24"/>
    <p:sldId id="266" r:id="rId25"/>
    <p:sldId id="307" r:id="rId26"/>
    <p:sldId id="294" r:id="rId27"/>
    <p:sldId id="267" r:id="rId28"/>
    <p:sldId id="268" r:id="rId29"/>
    <p:sldId id="295" r:id="rId30"/>
    <p:sldId id="296" r:id="rId31"/>
    <p:sldId id="269" r:id="rId32"/>
    <p:sldId id="29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7" r:id="rId42"/>
    <p:sldId id="318" r:id="rId43"/>
    <p:sldId id="319" r:id="rId44"/>
    <p:sldId id="320" r:id="rId4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80" y="36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A597C-B196-4B32-A4C8-C236BDF8059D}" type="datetimeFigureOut">
              <a:rPr lang="it-IT" smtClean="0"/>
              <a:t>15/04/2017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9860D-1847-47CD-B7FF-3BD017FB98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386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1D46CD9-D057-4832-86EC-4BEE89E175B5}" type="slidenum">
              <a:rPr lang="en-US" altLang="it-IT" sz="1200"/>
              <a:pPr/>
              <a:t>4</a:t>
            </a:fld>
            <a:endParaRPr lang="en-US" altLang="it-IT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it-IT" smtClean="0">
                <a:latin typeface="Arial" pitchFamily="34" charset="0"/>
              </a:rPr>
              <a:t>Figure: 24-22</a:t>
            </a:r>
          </a:p>
          <a:p>
            <a:pPr eaLnBrk="1" hangingPunct="1"/>
            <a:endParaRPr lang="en-US" altLang="it-IT" smtClean="0">
              <a:latin typeface="Arial" pitchFamily="34" charset="0"/>
            </a:endParaRP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Title: </a:t>
            </a: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Effect of ligands on color.</a:t>
            </a:r>
          </a:p>
          <a:p>
            <a:pPr eaLnBrk="1" hangingPunct="1"/>
            <a:endParaRPr lang="en-US" altLang="it-IT" smtClean="0">
              <a:latin typeface="Arial" pitchFamily="34" charset="0"/>
            </a:endParaRP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Caption: </a:t>
            </a: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An aqueous solution of CuSO</a:t>
            </a:r>
            <a:r>
              <a:rPr lang="en-US" altLang="it-IT" baseline="-25000" smtClean="0">
                <a:latin typeface="Arial" pitchFamily="34" charset="0"/>
              </a:rPr>
              <a:t>4</a:t>
            </a:r>
            <a:r>
              <a:rPr lang="en-US" altLang="it-IT" smtClean="0">
                <a:latin typeface="Arial" pitchFamily="34" charset="0"/>
              </a:rPr>
              <a:t> is pale blue because of [Cu(H</a:t>
            </a:r>
            <a:r>
              <a:rPr lang="en-US" altLang="it-IT" baseline="-25000" smtClean="0">
                <a:latin typeface="Arial" pitchFamily="34" charset="0"/>
              </a:rPr>
              <a:t>2</a:t>
            </a:r>
            <a:r>
              <a:rPr lang="en-US" altLang="it-IT" smtClean="0">
                <a:latin typeface="Arial" pitchFamily="34" charset="0"/>
              </a:rPr>
              <a:t>O)</a:t>
            </a:r>
            <a:r>
              <a:rPr lang="en-US" altLang="it-IT" baseline="-25000" smtClean="0">
                <a:latin typeface="Arial" pitchFamily="34" charset="0"/>
              </a:rPr>
              <a:t>4</a:t>
            </a:r>
            <a:r>
              <a:rPr lang="en-US" altLang="it-IT" smtClean="0">
                <a:latin typeface="Arial" pitchFamily="34" charset="0"/>
              </a:rPr>
              <a:t>]</a:t>
            </a:r>
            <a:r>
              <a:rPr lang="en-US" altLang="it-IT" baseline="30000" smtClean="0">
                <a:latin typeface="Arial" pitchFamily="34" charset="0"/>
              </a:rPr>
              <a:t>2+</a:t>
            </a:r>
            <a:r>
              <a:rPr lang="en-US" altLang="it-IT" smtClean="0">
                <a:latin typeface="Arial" pitchFamily="34" charset="0"/>
              </a:rPr>
              <a:t> (left).  When NH</a:t>
            </a:r>
            <a:r>
              <a:rPr lang="en-US" altLang="it-IT" baseline="-25000" smtClean="0">
                <a:latin typeface="Arial" pitchFamily="34" charset="0"/>
              </a:rPr>
              <a:t>3</a:t>
            </a:r>
            <a:r>
              <a:rPr lang="en-US" altLang="it-IT" smtClean="0">
                <a:latin typeface="Arial" pitchFamily="34" charset="0"/>
              </a:rPr>
              <a:t>(</a:t>
            </a:r>
            <a:r>
              <a:rPr lang="en-US" altLang="it-IT" i="1" smtClean="0">
                <a:latin typeface="Arial" pitchFamily="34" charset="0"/>
              </a:rPr>
              <a:t>aq</a:t>
            </a:r>
            <a:r>
              <a:rPr lang="en-US" altLang="it-IT" smtClean="0">
                <a:latin typeface="Arial" pitchFamily="34" charset="0"/>
              </a:rPr>
              <a:t>) is added (middle and right), the deep blue [Cu(NH</a:t>
            </a:r>
            <a:r>
              <a:rPr lang="en-US" altLang="it-IT" baseline="-25000" smtClean="0">
                <a:latin typeface="Arial" pitchFamily="34" charset="0"/>
              </a:rPr>
              <a:t>3</a:t>
            </a:r>
            <a:r>
              <a:rPr lang="en-US" altLang="it-IT" smtClean="0">
                <a:latin typeface="Arial" pitchFamily="34" charset="0"/>
              </a:rPr>
              <a:t>)</a:t>
            </a:r>
            <a:r>
              <a:rPr lang="en-US" altLang="it-IT" baseline="-25000" smtClean="0">
                <a:latin typeface="Arial" pitchFamily="34" charset="0"/>
              </a:rPr>
              <a:t>4</a:t>
            </a:r>
            <a:r>
              <a:rPr lang="en-US" altLang="it-IT" smtClean="0">
                <a:latin typeface="Arial" pitchFamily="34" charset="0"/>
              </a:rPr>
              <a:t>]</a:t>
            </a:r>
            <a:r>
              <a:rPr lang="en-US" altLang="it-IT" baseline="30000" smtClean="0">
                <a:latin typeface="Arial" pitchFamily="34" charset="0"/>
              </a:rPr>
              <a:t>2+</a:t>
            </a:r>
            <a:r>
              <a:rPr lang="en-US" altLang="it-IT" smtClean="0">
                <a:latin typeface="Arial" pitchFamily="34" charset="0"/>
              </a:rPr>
              <a:t> ion forms.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A2B50ED-900D-41F4-8BC3-68ECD4E71C3A}" type="slidenum">
              <a:rPr lang="en-US" altLang="it-IT"/>
              <a:pPr eaLnBrk="1" hangingPunct="1"/>
              <a:t>24</a:t>
            </a:fld>
            <a:endParaRPr lang="en-US" altLang="it-IT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9860D-1847-47CD-B7FF-3BD017FB9860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587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E76B0B8-1230-4A72-BEB7-06361708BA5C}" type="slidenum">
              <a:rPr lang="en-US" altLang="it-IT" sz="1200"/>
              <a:pPr/>
              <a:t>28</a:t>
            </a:fld>
            <a:endParaRPr lang="en-US" altLang="it-IT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it-IT" smtClean="0">
                <a:latin typeface="Arial" pitchFamily="34" charset="0"/>
              </a:rPr>
              <a:t>Figure: 24-35</a:t>
            </a:r>
          </a:p>
          <a:p>
            <a:pPr eaLnBrk="1" hangingPunct="1"/>
            <a:endParaRPr lang="en-US" altLang="it-IT" smtClean="0">
              <a:latin typeface="Arial" pitchFamily="34" charset="0"/>
            </a:endParaRP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Title: </a:t>
            </a: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Energies of the </a:t>
            </a:r>
            <a:r>
              <a:rPr lang="en-US" altLang="it-IT" i="1" smtClean="0">
                <a:latin typeface="Arial" pitchFamily="34" charset="0"/>
              </a:rPr>
              <a:t>d</a:t>
            </a:r>
            <a:r>
              <a:rPr lang="en-US" altLang="it-IT" smtClean="0">
                <a:latin typeface="Arial" pitchFamily="34" charset="0"/>
              </a:rPr>
              <a:t> orbitals in a square-planar crystal field.</a:t>
            </a:r>
          </a:p>
          <a:p>
            <a:pPr eaLnBrk="1" hangingPunct="1"/>
            <a:endParaRPr lang="en-US" altLang="it-IT" smtClean="0">
              <a:latin typeface="Arial" pitchFamily="34" charset="0"/>
            </a:endParaRP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Caption: </a:t>
            </a: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The boxes on the left show the energies of the </a:t>
            </a:r>
            <a:r>
              <a:rPr lang="en-US" altLang="it-IT" i="1" smtClean="0">
                <a:latin typeface="Arial" pitchFamily="34" charset="0"/>
              </a:rPr>
              <a:t>d</a:t>
            </a:r>
            <a:r>
              <a:rPr lang="en-US" altLang="it-IT" smtClean="0">
                <a:latin typeface="Arial" pitchFamily="34" charset="0"/>
              </a:rPr>
              <a:t> orbitals in an octahedral crystal field.  As the two negative charges along the </a:t>
            </a:r>
            <a:r>
              <a:rPr lang="en-US" altLang="it-IT" i="1" smtClean="0">
                <a:latin typeface="Arial" pitchFamily="34" charset="0"/>
              </a:rPr>
              <a:t>z</a:t>
            </a:r>
            <a:r>
              <a:rPr lang="en-US" altLang="it-IT" smtClean="0">
                <a:latin typeface="Arial" pitchFamily="34" charset="0"/>
              </a:rPr>
              <a:t>-axis are removed, the energies of the </a:t>
            </a:r>
            <a:r>
              <a:rPr lang="en-US" altLang="it-IT" i="1" smtClean="0">
                <a:latin typeface="Arial" pitchFamily="34" charset="0"/>
              </a:rPr>
              <a:t>d</a:t>
            </a:r>
            <a:r>
              <a:rPr lang="en-US" altLang="it-IT" smtClean="0">
                <a:latin typeface="Arial" pitchFamily="34" charset="0"/>
              </a:rPr>
              <a:t> orbitals change, as indicated by the lines between the boxes.  When the charges are completely removed, the square-planar geometry results, giving the splitting of </a:t>
            </a:r>
            <a:r>
              <a:rPr lang="en-US" altLang="it-IT" i="1" smtClean="0">
                <a:latin typeface="Arial" pitchFamily="34" charset="0"/>
              </a:rPr>
              <a:t>d</a:t>
            </a:r>
            <a:r>
              <a:rPr lang="en-US" altLang="it-IT" smtClean="0">
                <a:latin typeface="Arial" pitchFamily="34" charset="0"/>
              </a:rPr>
              <a:t>-orbital energies represented by the boxes on the right.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5F57742-2A4D-4276-9B27-07738E3E6229}" type="slidenum">
              <a:rPr lang="en-US" altLang="it-IT" sz="1200"/>
              <a:pPr/>
              <a:t>31</a:t>
            </a:fld>
            <a:endParaRPr lang="en-US" altLang="it-IT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it-IT" smtClean="0">
                <a:latin typeface="Arial" pitchFamily="34" charset="0"/>
              </a:rPr>
              <a:t>Figure: 24-35-01UNEx10</a:t>
            </a:r>
          </a:p>
          <a:p>
            <a:pPr eaLnBrk="1" hangingPunct="1"/>
            <a:endParaRPr lang="en-US" altLang="it-IT" smtClean="0">
              <a:latin typeface="Arial" pitchFamily="34" charset="0"/>
            </a:endParaRP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Title: </a:t>
            </a: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Sample Exercise 24.10 </a:t>
            </a:r>
          </a:p>
          <a:p>
            <a:pPr eaLnBrk="1" hangingPunct="1"/>
            <a:endParaRPr lang="en-US" altLang="it-IT" smtClean="0">
              <a:latin typeface="Arial" pitchFamily="34" charset="0"/>
            </a:endParaRP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Caption: </a:t>
            </a: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Orbital diagrams of tetrahedral and square planar</a:t>
            </a:r>
            <a:r>
              <a:rPr lang="en-US" altLang="it-IT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altLang="it-IT" smtClean="0">
                <a:latin typeface="Arial" pitchFamily="34" charset="0"/>
              </a:rPr>
              <a:t>complexes.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C3F7718-7454-4A64-8220-819DC71FFF1C}" type="slidenum">
              <a:rPr lang="en-US" altLang="it-IT"/>
              <a:pPr eaLnBrk="1" hangingPunct="1"/>
              <a:t>7</a:t>
            </a:fld>
            <a:endParaRPr lang="en-US" altLang="it-IT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algn="just"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39CE63D-C23A-4214-89FF-3D3EF88D01FF}" type="slidenum">
              <a:rPr lang="en-US" altLang="it-IT"/>
              <a:pPr eaLnBrk="1" hangingPunct="1"/>
              <a:t>8</a:t>
            </a:fld>
            <a:endParaRPr lang="en-US" altLang="it-IT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E137883-A7A4-4545-BED4-38C3DBAA799B}" type="slidenum">
              <a:rPr lang="en-US" altLang="it-IT" sz="1200"/>
              <a:pPr/>
              <a:t>9</a:t>
            </a:fld>
            <a:endParaRPr lang="en-US" altLang="it-IT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it-IT" smtClean="0">
                <a:latin typeface="Arial" pitchFamily="34" charset="0"/>
              </a:rPr>
              <a:t>Figure: 24-27</a:t>
            </a:r>
          </a:p>
          <a:p>
            <a:pPr eaLnBrk="1" hangingPunct="1"/>
            <a:endParaRPr lang="en-US" altLang="it-IT" smtClean="0">
              <a:latin typeface="Arial" pitchFamily="34" charset="0"/>
            </a:endParaRP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Title: </a:t>
            </a: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Metal-ligand bond formation.</a:t>
            </a:r>
          </a:p>
          <a:p>
            <a:pPr eaLnBrk="1" hangingPunct="1"/>
            <a:endParaRPr lang="en-US" altLang="it-IT" smtClean="0">
              <a:latin typeface="Arial" pitchFamily="34" charset="0"/>
            </a:endParaRP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Caption: </a:t>
            </a: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The ligand, which acts as a Lewis base, donates charge to the metal via a metal hybrid orbital.  The bond that results is strongly polar, with some covalent character.  It is often sufficient to assume that the metal-ligand interaction is entirely electrostatic in character, as is done in the crystal-field model.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420AF-6679-4B1F-BABC-7D956B41319C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Figura 3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883D41-FF74-4861-8BD2-97BE28F314E0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Figura 4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9860D-1847-47CD-B7FF-3BD017FB986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1025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448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B6B2FA6-7E73-45F9-9454-57BB895AC58B}" type="slidenum">
              <a:rPr lang="en-US" altLang="it-IT">
                <a:solidFill>
                  <a:prstClr val="black"/>
                </a:solidFill>
              </a:rPr>
              <a:pPr eaLnBrk="1" hangingPunct="1"/>
              <a:t>19</a:t>
            </a:fld>
            <a:endParaRPr lang="en-US" altLang="it-IT">
              <a:solidFill>
                <a:prstClr val="black"/>
              </a:solidFill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317D7-7C3C-43BA-B854-DA78C506A726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Figura 5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15/04/2017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803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15/04/2017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67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15/04/2017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987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153C0-B021-426D-AAD8-64D11FC30BA4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80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635A8-E7A8-4750-9CF2-0F71FA68AAC6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06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90B27-4C13-42DE-AF3B-F94775A644EF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755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1EB8F-D806-4FD1-A045-F0AB8A4EA9FA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97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79621-CC16-4F31-8C3F-0CCE9E00DA95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45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207F7-E374-4A96-9C06-D029864B69AC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85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BFC1B-C836-47F5-A225-7C120B35CDC4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84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186B4-CE28-444B-B4B1-503695E62CF6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7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15/04/2017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274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30298-BA25-4A07-837D-E5B65B3DCFFE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05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FDCE0-0765-4FDD-8A4A-40B9A15EF82D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24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F3363-5D50-4A79-98C4-8887034D87A7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17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67F68-8534-4C39-9DD1-62BFBB823A72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12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DBD07-4D8B-48F4-9A4B-99897FD024F5}" type="slidenum">
              <a:rPr lang="en-US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2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15/04/2017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22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15/04/2017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238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15/04/2017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802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15/04/2017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721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15/04/2017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779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15/04/2017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8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15/04/2017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5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464B2-ACE8-4D98-87F6-EDA56280AD06}" type="datetimeFigureOut">
              <a:rPr lang="it-IT" smtClean="0"/>
              <a:t>15/04/2017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4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B96270-1B0C-42D8-9761-368B7C2BCDFB}" type="slidenum">
              <a:rPr lang="en-US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3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3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ap-25_0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8866188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187624" y="339387"/>
            <a:ext cx="6950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Il colore dei composti di coordinazione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33024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513347" y="188640"/>
            <a:ext cx="56886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600" b="1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Teoria del campo cristallino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151731" y="1357317"/>
            <a:ext cx="68405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 dirty="0"/>
              <a:t>La teoria prevede che </a:t>
            </a:r>
            <a:r>
              <a:rPr lang="it-IT" altLang="it-IT" sz="2400" b="1" dirty="0">
                <a:solidFill>
                  <a:srgbClr val="FF6600"/>
                </a:solidFill>
              </a:rPr>
              <a:t>l’interazione tra metallo e leganti sia puramente elettrostatica</a:t>
            </a:r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4108161" y="2422526"/>
            <a:ext cx="287337" cy="719137"/>
          </a:xfrm>
          <a:prstGeom prst="downArrow">
            <a:avLst>
              <a:gd name="adj1" fmla="val 50000"/>
              <a:gd name="adj2" fmla="val 62569"/>
            </a:avLst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 altLang="it-IT">
              <a:solidFill>
                <a:srgbClr val="993366"/>
              </a:solidFill>
            </a:endParaRP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539552" y="3438958"/>
            <a:ext cx="354708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 dirty="0"/>
              <a:t>Metallo è costituito da un nucleo carico positivamente circondato da elettroni </a:t>
            </a:r>
            <a:r>
              <a:rPr lang="it-IT" altLang="it-IT" sz="2400" dirty="0" smtClean="0"/>
              <a:t>negli </a:t>
            </a:r>
            <a:r>
              <a:rPr lang="it-IT" altLang="it-IT" sz="2400" dirty="0"/>
              <a:t>orbitali d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4932363" y="3467966"/>
            <a:ext cx="32400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 dirty="0"/>
              <a:t>Leganti che circondano lo ione metallico sono visti come cariche negative puntiformi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1403648" y="5516563"/>
            <a:ext cx="62655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 dirty="0"/>
              <a:t>Quando i leganti si avvicinano allo ione metallico interagiscono con gli elettroni d del metallo</a:t>
            </a:r>
          </a:p>
        </p:txBody>
      </p:sp>
    </p:spTree>
    <p:extLst>
      <p:ext uri="{BB962C8B-B14F-4D97-AF65-F5344CB8AC3E}">
        <p14:creationId xmlns:p14="http://schemas.microsoft.com/office/powerpoint/2010/main" val="405420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8453438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AutoShape 5"/>
          <p:cNvSpPr>
            <a:spLocks/>
          </p:cNvSpPr>
          <p:nvPr/>
        </p:nvSpPr>
        <p:spPr bwMode="auto">
          <a:xfrm rot="16200000">
            <a:off x="6695282" y="2458244"/>
            <a:ext cx="433387" cy="3095625"/>
          </a:xfrm>
          <a:prstGeom prst="leftBrace">
            <a:avLst>
              <a:gd name="adj1" fmla="val 5952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580063" y="4365625"/>
            <a:ext cx="2808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lungo gli assi cartesiani</a:t>
            </a:r>
          </a:p>
        </p:txBody>
      </p:sp>
      <p:sp>
        <p:nvSpPr>
          <p:cNvPr id="10247" name="AutoShape 7"/>
          <p:cNvSpPr>
            <a:spLocks/>
          </p:cNvSpPr>
          <p:nvPr/>
        </p:nvSpPr>
        <p:spPr bwMode="auto">
          <a:xfrm rot="16200000">
            <a:off x="2518569" y="1521619"/>
            <a:ext cx="433387" cy="4968875"/>
          </a:xfrm>
          <a:prstGeom prst="leftBrace">
            <a:avLst>
              <a:gd name="adj1" fmla="val 9554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331913" y="4365625"/>
            <a:ext cx="3024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fra gli assi cartesiani a 45°</a:t>
            </a:r>
          </a:p>
        </p:txBody>
      </p:sp>
    </p:spTree>
    <p:extLst>
      <p:ext uri="{BB962C8B-B14F-4D97-AF65-F5344CB8AC3E}">
        <p14:creationId xmlns:p14="http://schemas.microsoft.com/office/powerpoint/2010/main" val="868754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8581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5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611188" y="5876925"/>
            <a:ext cx="1944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/>
              <a:t>Ione metallico libero</a:t>
            </a:r>
          </a:p>
        </p:txBody>
      </p:sp>
      <p:grpSp>
        <p:nvGrpSpPr>
          <p:cNvPr id="8239" name="Group 47"/>
          <p:cNvGrpSpPr>
            <a:grpSpLocks/>
          </p:cNvGrpSpPr>
          <p:nvPr/>
        </p:nvGrpSpPr>
        <p:grpSpPr bwMode="auto">
          <a:xfrm>
            <a:off x="179388" y="3573463"/>
            <a:ext cx="6265862" cy="2314575"/>
            <a:chOff x="657" y="2523"/>
            <a:chExt cx="3947" cy="1458"/>
          </a:xfrm>
        </p:grpSpPr>
        <p:sp>
          <p:nvSpPr>
            <p:cNvPr id="8202" name="Line 10"/>
            <p:cNvSpPr>
              <a:spLocks noChangeShapeType="1"/>
            </p:cNvSpPr>
            <p:nvPr/>
          </p:nvSpPr>
          <p:spPr bwMode="auto">
            <a:xfrm flipV="1">
              <a:off x="930" y="2523"/>
              <a:ext cx="0" cy="14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>
              <a:off x="1020" y="36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04" name="Line 12"/>
            <p:cNvSpPr>
              <a:spLocks noChangeShapeType="1"/>
            </p:cNvSpPr>
            <p:nvPr/>
          </p:nvSpPr>
          <p:spPr bwMode="auto">
            <a:xfrm>
              <a:off x="1202" y="36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>
              <a:off x="1383" y="36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>
              <a:off x="1565" y="36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1746" y="361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 flipV="1">
              <a:off x="1927" y="3067"/>
              <a:ext cx="318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>
              <a:off x="2290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>
              <a:off x="2472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1" name="Line 19"/>
            <p:cNvSpPr>
              <a:spLocks noChangeShapeType="1"/>
            </p:cNvSpPr>
            <p:nvPr/>
          </p:nvSpPr>
          <p:spPr bwMode="auto">
            <a:xfrm>
              <a:off x="2653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2" name="Line 20"/>
            <p:cNvSpPr>
              <a:spLocks noChangeShapeType="1"/>
            </p:cNvSpPr>
            <p:nvPr/>
          </p:nvSpPr>
          <p:spPr bwMode="auto">
            <a:xfrm>
              <a:off x="2835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>
              <a:off x="3016" y="3067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 flipV="1">
              <a:off x="3159" y="2746"/>
              <a:ext cx="136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>
              <a:off x="3164" y="3065"/>
              <a:ext cx="13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6" name="Line 24"/>
            <p:cNvSpPr>
              <a:spLocks noChangeShapeType="1"/>
            </p:cNvSpPr>
            <p:nvPr/>
          </p:nvSpPr>
          <p:spPr bwMode="auto">
            <a:xfrm>
              <a:off x="3334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7" name="Line 25"/>
            <p:cNvSpPr>
              <a:spLocks noChangeShapeType="1"/>
            </p:cNvSpPr>
            <p:nvPr/>
          </p:nvSpPr>
          <p:spPr bwMode="auto">
            <a:xfrm>
              <a:off x="3560" y="2750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8" name="Line 26"/>
            <p:cNvSpPr>
              <a:spLocks noChangeShapeType="1"/>
            </p:cNvSpPr>
            <p:nvPr/>
          </p:nvSpPr>
          <p:spPr bwMode="auto">
            <a:xfrm>
              <a:off x="3334" y="333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19" name="Line 27"/>
            <p:cNvSpPr>
              <a:spLocks noChangeShapeType="1"/>
            </p:cNvSpPr>
            <p:nvPr/>
          </p:nvSpPr>
          <p:spPr bwMode="auto">
            <a:xfrm>
              <a:off x="3515" y="333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20" name="Line 28"/>
            <p:cNvSpPr>
              <a:spLocks noChangeShapeType="1"/>
            </p:cNvSpPr>
            <p:nvPr/>
          </p:nvSpPr>
          <p:spPr bwMode="auto">
            <a:xfrm>
              <a:off x="3691" y="3339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21" name="Text Box 29"/>
            <p:cNvSpPr txBox="1">
              <a:spLocks noChangeArrowheads="1"/>
            </p:cNvSpPr>
            <p:nvPr/>
          </p:nvSpPr>
          <p:spPr bwMode="auto">
            <a:xfrm>
              <a:off x="3334" y="3339"/>
              <a:ext cx="63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200"/>
                <a:t>d</a:t>
              </a:r>
              <a:r>
                <a:rPr lang="it-IT" altLang="it-IT" sz="1200" baseline="-25000"/>
                <a:t>xy</a:t>
              </a:r>
              <a:r>
                <a:rPr lang="it-IT" altLang="it-IT" sz="1200"/>
                <a:t>  d</a:t>
              </a:r>
              <a:r>
                <a:rPr lang="it-IT" altLang="it-IT" sz="1200" baseline="-25000"/>
                <a:t>xz</a:t>
              </a:r>
              <a:r>
                <a:rPr lang="it-IT" altLang="it-IT" sz="1200"/>
                <a:t> d</a:t>
              </a:r>
              <a:r>
                <a:rPr lang="it-IT" altLang="it-IT" sz="1200" baseline="-25000"/>
                <a:t>yz</a:t>
              </a:r>
              <a:endParaRPr lang="it-IT" altLang="it-IT" sz="1200"/>
            </a:p>
          </p:txBody>
        </p:sp>
        <p:sp>
          <p:nvSpPr>
            <p:cNvPr id="8222" name="Text Box 30"/>
            <p:cNvSpPr txBox="1">
              <a:spLocks noChangeArrowheads="1"/>
            </p:cNvSpPr>
            <p:nvPr/>
          </p:nvSpPr>
          <p:spPr bwMode="auto">
            <a:xfrm>
              <a:off x="3288" y="2729"/>
              <a:ext cx="63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200"/>
                <a:t>d</a:t>
              </a:r>
              <a:r>
                <a:rPr lang="it-IT" altLang="it-IT" sz="1200" baseline="-25000"/>
                <a:t>x2-y2</a:t>
              </a:r>
              <a:r>
                <a:rPr lang="it-IT" altLang="it-IT" sz="1200"/>
                <a:t>  d</a:t>
              </a:r>
              <a:r>
                <a:rPr lang="it-IT" altLang="it-IT" sz="1200" baseline="-25000"/>
                <a:t>z2</a:t>
              </a:r>
              <a:endParaRPr lang="it-IT" altLang="it-IT" sz="1200"/>
            </a:p>
          </p:txBody>
        </p:sp>
        <p:sp>
          <p:nvSpPr>
            <p:cNvPr id="8223" name="Text Box 31"/>
            <p:cNvSpPr txBox="1">
              <a:spLocks noChangeArrowheads="1"/>
            </p:cNvSpPr>
            <p:nvPr/>
          </p:nvSpPr>
          <p:spPr bwMode="auto">
            <a:xfrm>
              <a:off x="3833" y="2614"/>
              <a:ext cx="40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/>
                <a:t>e</a:t>
              </a:r>
              <a:r>
                <a:rPr lang="it-IT" altLang="it-IT" baseline="-25000"/>
                <a:t>g</a:t>
              </a:r>
              <a:endParaRPr lang="it-IT" altLang="it-IT"/>
            </a:p>
          </p:txBody>
        </p:sp>
        <p:sp>
          <p:nvSpPr>
            <p:cNvPr id="8224" name="Text Box 32"/>
            <p:cNvSpPr txBox="1">
              <a:spLocks noChangeArrowheads="1"/>
            </p:cNvSpPr>
            <p:nvPr/>
          </p:nvSpPr>
          <p:spPr bwMode="auto">
            <a:xfrm>
              <a:off x="3879" y="3210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/>
                <a:t>t</a:t>
              </a:r>
              <a:r>
                <a:rPr lang="it-IT" altLang="it-IT" baseline="-25000"/>
                <a:t>2g</a:t>
              </a:r>
              <a:endParaRPr lang="it-IT" altLang="it-IT"/>
            </a:p>
          </p:txBody>
        </p:sp>
        <p:sp>
          <p:nvSpPr>
            <p:cNvPr id="8225" name="AutoShape 33"/>
            <p:cNvSpPr>
              <a:spLocks/>
            </p:cNvSpPr>
            <p:nvPr/>
          </p:nvSpPr>
          <p:spPr bwMode="auto">
            <a:xfrm>
              <a:off x="4195" y="2704"/>
              <a:ext cx="91" cy="635"/>
            </a:xfrm>
            <a:prstGeom prst="rightBrace">
              <a:avLst>
                <a:gd name="adj1" fmla="val 5815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226" name="Text Box 34"/>
            <p:cNvSpPr txBox="1">
              <a:spLocks noChangeArrowheads="1"/>
            </p:cNvSpPr>
            <p:nvPr/>
          </p:nvSpPr>
          <p:spPr bwMode="auto">
            <a:xfrm>
              <a:off x="4332" y="2886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>
                  <a:latin typeface="Symbol" pitchFamily="18" charset="2"/>
                </a:rPr>
                <a:t>D</a:t>
              </a:r>
              <a:r>
                <a:rPr lang="it-IT" altLang="it-IT" baseline="-25000"/>
                <a:t>o</a:t>
              </a:r>
              <a:endParaRPr lang="it-IT" altLang="it-IT">
                <a:latin typeface="Symbol" pitchFamily="18" charset="2"/>
              </a:endParaRPr>
            </a:p>
          </p:txBody>
        </p:sp>
        <p:grpSp>
          <p:nvGrpSpPr>
            <p:cNvPr id="8229" name="Group 37"/>
            <p:cNvGrpSpPr>
              <a:grpSpLocks/>
            </p:cNvGrpSpPr>
            <p:nvPr/>
          </p:nvGrpSpPr>
          <p:grpSpPr bwMode="auto">
            <a:xfrm>
              <a:off x="975" y="3612"/>
              <a:ext cx="1134" cy="173"/>
              <a:chOff x="975" y="3612"/>
              <a:chExt cx="1134" cy="173"/>
            </a:xfrm>
          </p:grpSpPr>
          <p:sp>
            <p:nvSpPr>
              <p:cNvPr id="8227" name="Text Box 35"/>
              <p:cNvSpPr txBox="1">
                <a:spLocks noChangeArrowheads="1"/>
              </p:cNvSpPr>
              <p:nvPr/>
            </p:nvSpPr>
            <p:spPr bwMode="auto">
              <a:xfrm>
                <a:off x="975" y="3612"/>
                <a:ext cx="63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200"/>
                  <a:t>d</a:t>
                </a:r>
                <a:r>
                  <a:rPr lang="it-IT" altLang="it-IT" sz="1200" baseline="-25000"/>
                  <a:t>xy</a:t>
                </a:r>
                <a:r>
                  <a:rPr lang="it-IT" altLang="it-IT" sz="1200"/>
                  <a:t>  d</a:t>
                </a:r>
                <a:r>
                  <a:rPr lang="it-IT" altLang="it-IT" sz="1200" baseline="-25000"/>
                  <a:t>xz</a:t>
                </a:r>
                <a:r>
                  <a:rPr lang="it-IT" altLang="it-IT" sz="1200"/>
                  <a:t> d</a:t>
                </a:r>
                <a:r>
                  <a:rPr lang="it-IT" altLang="it-IT" sz="1200" baseline="-25000"/>
                  <a:t>yz</a:t>
                </a:r>
                <a:endParaRPr lang="it-IT" altLang="it-IT" sz="1200"/>
              </a:p>
            </p:txBody>
          </p:sp>
          <p:sp>
            <p:nvSpPr>
              <p:cNvPr id="8228" name="Text Box 36"/>
              <p:cNvSpPr txBox="1">
                <a:spLocks noChangeArrowheads="1"/>
              </p:cNvSpPr>
              <p:nvPr/>
            </p:nvSpPr>
            <p:spPr bwMode="auto">
              <a:xfrm>
                <a:off x="1474" y="3612"/>
                <a:ext cx="63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200"/>
                  <a:t>d</a:t>
                </a:r>
                <a:r>
                  <a:rPr lang="it-IT" altLang="it-IT" sz="1200" baseline="-25000"/>
                  <a:t>x2-y2</a:t>
                </a:r>
                <a:r>
                  <a:rPr lang="it-IT" altLang="it-IT" sz="1200"/>
                  <a:t>  d</a:t>
                </a:r>
                <a:r>
                  <a:rPr lang="it-IT" altLang="it-IT" sz="1200" baseline="-25000"/>
                  <a:t>z2</a:t>
                </a:r>
                <a:endParaRPr lang="it-IT" altLang="it-IT" sz="1200"/>
              </a:p>
            </p:txBody>
          </p:sp>
        </p:grpSp>
        <p:sp>
          <p:nvSpPr>
            <p:cNvPr id="8231" name="Text Box 39"/>
            <p:cNvSpPr txBox="1">
              <a:spLocks noChangeArrowheads="1"/>
            </p:cNvSpPr>
            <p:nvPr/>
          </p:nvSpPr>
          <p:spPr bwMode="auto">
            <a:xfrm>
              <a:off x="2245" y="3113"/>
              <a:ext cx="862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400"/>
                <a:t>Ione metallico in un campo cristallino sferico</a:t>
              </a:r>
            </a:p>
          </p:txBody>
        </p:sp>
        <p:sp>
          <p:nvSpPr>
            <p:cNvPr id="8232" name="Text Box 40"/>
            <p:cNvSpPr txBox="1">
              <a:spLocks noChangeArrowheads="1"/>
            </p:cNvSpPr>
            <p:nvPr/>
          </p:nvSpPr>
          <p:spPr bwMode="auto">
            <a:xfrm>
              <a:off x="3288" y="3521"/>
              <a:ext cx="1270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400"/>
                <a:t>Ione metallico in un campo cristallino ottaedrico</a:t>
              </a:r>
            </a:p>
          </p:txBody>
        </p:sp>
        <p:sp>
          <p:nvSpPr>
            <p:cNvPr id="8233" name="Text Box 41"/>
            <p:cNvSpPr txBox="1">
              <a:spLocks noChangeArrowheads="1"/>
            </p:cNvSpPr>
            <p:nvPr/>
          </p:nvSpPr>
          <p:spPr bwMode="auto">
            <a:xfrm>
              <a:off x="657" y="2704"/>
              <a:ext cx="181" cy="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400"/>
                <a:t>energia</a:t>
              </a:r>
            </a:p>
          </p:txBody>
        </p:sp>
      </p:grpSp>
      <p:sp>
        <p:nvSpPr>
          <p:cNvPr id="8237" name="Text Box 45"/>
          <p:cNvSpPr txBox="1">
            <a:spLocks noChangeArrowheads="1"/>
          </p:cNvSpPr>
          <p:nvPr/>
        </p:nvSpPr>
        <p:spPr bwMode="auto">
          <a:xfrm>
            <a:off x="5651500" y="2133600"/>
            <a:ext cx="2736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/>
              <a:t>Il baricentro resta inalterato</a:t>
            </a:r>
          </a:p>
        </p:txBody>
      </p:sp>
      <p:pic>
        <p:nvPicPr>
          <p:cNvPr id="8238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9" b="-2817"/>
          <a:stretch/>
        </p:blipFill>
        <p:spPr bwMode="auto">
          <a:xfrm>
            <a:off x="2771775" y="792000"/>
            <a:ext cx="2444750" cy="26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685107" y="1268760"/>
            <a:ext cx="877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Intorno</a:t>
            </a:r>
          </a:p>
          <a:p>
            <a:r>
              <a:rPr lang="it-IT" dirty="0" smtClean="0"/>
              <a:t>sferico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979374" y="260648"/>
            <a:ext cx="1857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Campo cristallino </a:t>
            </a:r>
          </a:p>
          <a:p>
            <a:r>
              <a:rPr lang="it-IT" dirty="0" smtClean="0"/>
              <a:t>ottaedrico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978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684213" y="3284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973138" y="3284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1260475" y="3284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1549400" y="3284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1836738" y="3284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 flipV="1">
            <a:off x="2063750" y="2774950"/>
            <a:ext cx="215900" cy="5048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2071688" y="3281363"/>
            <a:ext cx="268287" cy="5794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2341563" y="27813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2700338" y="27813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2268538" y="2747963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200"/>
              <a:t>d</a:t>
            </a:r>
            <a:r>
              <a:rPr lang="it-IT" altLang="it-IT" sz="1200" baseline="-25000"/>
              <a:t>x2-y2</a:t>
            </a:r>
            <a:r>
              <a:rPr lang="it-IT" altLang="it-IT" sz="1200"/>
              <a:t>  d</a:t>
            </a:r>
            <a:r>
              <a:rPr lang="it-IT" altLang="it-IT" sz="1200" baseline="-25000"/>
              <a:t>z2</a:t>
            </a:r>
            <a:endParaRPr lang="it-IT" altLang="it-IT" sz="1200"/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3133725" y="2565400"/>
            <a:ext cx="649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e</a:t>
            </a:r>
            <a:r>
              <a:rPr lang="it-IT" altLang="it-IT" baseline="-25000"/>
              <a:t>g</a:t>
            </a:r>
            <a:endParaRPr lang="it-IT" altLang="it-IT"/>
          </a:p>
        </p:txBody>
      </p:sp>
      <p:grpSp>
        <p:nvGrpSpPr>
          <p:cNvPr id="57389" name="Group 45"/>
          <p:cNvGrpSpPr>
            <a:grpSpLocks/>
          </p:cNvGrpSpPr>
          <p:nvPr/>
        </p:nvGrpSpPr>
        <p:grpSpPr bwMode="auto">
          <a:xfrm>
            <a:off x="2339975" y="3644900"/>
            <a:ext cx="1368425" cy="366713"/>
            <a:chOff x="1475" y="2212"/>
            <a:chExt cx="862" cy="231"/>
          </a:xfrm>
        </p:grpSpPr>
        <p:sp>
          <p:nvSpPr>
            <p:cNvPr id="57357" name="Line 13"/>
            <p:cNvSpPr>
              <a:spLocks noChangeShapeType="1"/>
            </p:cNvSpPr>
            <p:nvPr/>
          </p:nvSpPr>
          <p:spPr bwMode="auto">
            <a:xfrm>
              <a:off x="1475" y="234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7358" name="Line 14"/>
            <p:cNvSpPr>
              <a:spLocks noChangeShapeType="1"/>
            </p:cNvSpPr>
            <p:nvPr/>
          </p:nvSpPr>
          <p:spPr bwMode="auto">
            <a:xfrm>
              <a:off x="1656" y="234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7359" name="Line 15"/>
            <p:cNvSpPr>
              <a:spLocks noChangeShapeType="1"/>
            </p:cNvSpPr>
            <p:nvPr/>
          </p:nvSpPr>
          <p:spPr bwMode="auto">
            <a:xfrm>
              <a:off x="1832" y="234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7362" name="Text Box 18"/>
            <p:cNvSpPr txBox="1">
              <a:spLocks noChangeArrowheads="1"/>
            </p:cNvSpPr>
            <p:nvPr/>
          </p:nvSpPr>
          <p:spPr bwMode="auto">
            <a:xfrm>
              <a:off x="2020" y="2212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/>
                <a:t>t</a:t>
              </a:r>
              <a:r>
                <a:rPr lang="it-IT" altLang="it-IT" baseline="-25000"/>
                <a:t>2g</a:t>
              </a:r>
              <a:endParaRPr lang="it-IT" altLang="it-IT"/>
            </a:p>
          </p:txBody>
        </p:sp>
      </p:grpSp>
      <p:sp>
        <p:nvSpPr>
          <p:cNvPr id="57363" name="AutoShape 19"/>
          <p:cNvSpPr>
            <a:spLocks/>
          </p:cNvSpPr>
          <p:nvPr/>
        </p:nvSpPr>
        <p:spPr bwMode="auto">
          <a:xfrm>
            <a:off x="3563938" y="2781300"/>
            <a:ext cx="144462" cy="1008063"/>
          </a:xfrm>
          <a:prstGeom prst="rightBrace">
            <a:avLst>
              <a:gd name="adj1" fmla="val 581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3708400" y="3068638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 baseline="-25000"/>
              <a:t>o</a:t>
            </a:r>
            <a:endParaRPr lang="it-IT" altLang="it-IT">
              <a:latin typeface="Symbol" pitchFamily="18" charset="2"/>
            </a:endParaRPr>
          </a:p>
        </p:txBody>
      </p:sp>
      <p:grpSp>
        <p:nvGrpSpPr>
          <p:cNvPr id="57368" name="Group 24"/>
          <p:cNvGrpSpPr>
            <a:grpSpLocks/>
          </p:cNvGrpSpPr>
          <p:nvPr/>
        </p:nvGrpSpPr>
        <p:grpSpPr bwMode="auto">
          <a:xfrm>
            <a:off x="179388" y="2133600"/>
            <a:ext cx="433387" cy="2232025"/>
            <a:chOff x="657" y="2523"/>
            <a:chExt cx="273" cy="1406"/>
          </a:xfrm>
        </p:grpSpPr>
        <p:sp>
          <p:nvSpPr>
            <p:cNvPr id="57366" name="Line 22"/>
            <p:cNvSpPr>
              <a:spLocks noChangeShapeType="1"/>
            </p:cNvSpPr>
            <p:nvPr/>
          </p:nvSpPr>
          <p:spPr bwMode="auto">
            <a:xfrm flipV="1">
              <a:off x="930" y="2523"/>
              <a:ext cx="0" cy="14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7367" name="Text Box 23"/>
            <p:cNvSpPr txBox="1">
              <a:spLocks noChangeArrowheads="1"/>
            </p:cNvSpPr>
            <p:nvPr/>
          </p:nvSpPr>
          <p:spPr bwMode="auto">
            <a:xfrm>
              <a:off x="657" y="2704"/>
              <a:ext cx="181" cy="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 sz="1400"/>
                <a:t>energia</a:t>
              </a:r>
            </a:p>
          </p:txBody>
        </p:sp>
      </p:grpSp>
      <p:sp>
        <p:nvSpPr>
          <p:cNvPr id="57370" name="Line 26"/>
          <p:cNvSpPr>
            <a:spLocks noChangeShapeType="1"/>
          </p:cNvSpPr>
          <p:nvPr/>
        </p:nvSpPr>
        <p:spPr bwMode="auto">
          <a:xfrm>
            <a:off x="4572000" y="3284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71" name="Line 27"/>
          <p:cNvSpPr>
            <a:spLocks noChangeShapeType="1"/>
          </p:cNvSpPr>
          <p:nvPr/>
        </p:nvSpPr>
        <p:spPr bwMode="auto">
          <a:xfrm>
            <a:off x="4860925" y="3284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72" name="Line 28"/>
          <p:cNvSpPr>
            <a:spLocks noChangeShapeType="1"/>
          </p:cNvSpPr>
          <p:nvPr/>
        </p:nvSpPr>
        <p:spPr bwMode="auto">
          <a:xfrm>
            <a:off x="5148263" y="3284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73" name="Line 29"/>
          <p:cNvSpPr>
            <a:spLocks noChangeShapeType="1"/>
          </p:cNvSpPr>
          <p:nvPr/>
        </p:nvSpPr>
        <p:spPr bwMode="auto">
          <a:xfrm>
            <a:off x="5437188" y="3284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74" name="Line 30"/>
          <p:cNvSpPr>
            <a:spLocks noChangeShapeType="1"/>
          </p:cNvSpPr>
          <p:nvPr/>
        </p:nvSpPr>
        <p:spPr bwMode="auto">
          <a:xfrm>
            <a:off x="5724525" y="3284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75" name="Line 31"/>
          <p:cNvSpPr>
            <a:spLocks noChangeShapeType="1"/>
          </p:cNvSpPr>
          <p:nvPr/>
        </p:nvSpPr>
        <p:spPr bwMode="auto">
          <a:xfrm flipV="1">
            <a:off x="5951538" y="2492375"/>
            <a:ext cx="276225" cy="787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76" name="Line 32"/>
          <p:cNvSpPr>
            <a:spLocks noChangeShapeType="1"/>
          </p:cNvSpPr>
          <p:nvPr/>
        </p:nvSpPr>
        <p:spPr bwMode="auto">
          <a:xfrm>
            <a:off x="5959475" y="3281363"/>
            <a:ext cx="268288" cy="939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77" name="Line 33"/>
          <p:cNvSpPr>
            <a:spLocks noChangeShapeType="1"/>
          </p:cNvSpPr>
          <p:nvPr/>
        </p:nvSpPr>
        <p:spPr bwMode="auto">
          <a:xfrm>
            <a:off x="6229350" y="24923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78" name="Line 34"/>
          <p:cNvSpPr>
            <a:spLocks noChangeShapeType="1"/>
          </p:cNvSpPr>
          <p:nvPr/>
        </p:nvSpPr>
        <p:spPr bwMode="auto">
          <a:xfrm>
            <a:off x="6588125" y="24923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82" name="Text Box 38"/>
          <p:cNvSpPr txBox="1">
            <a:spLocks noChangeArrowheads="1"/>
          </p:cNvSpPr>
          <p:nvPr/>
        </p:nvSpPr>
        <p:spPr bwMode="auto">
          <a:xfrm>
            <a:off x="6156325" y="2565400"/>
            <a:ext cx="1008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200"/>
              <a:t>d</a:t>
            </a:r>
            <a:r>
              <a:rPr lang="it-IT" altLang="it-IT" sz="1200" baseline="-25000"/>
              <a:t>x2-y2</a:t>
            </a:r>
            <a:r>
              <a:rPr lang="it-IT" altLang="it-IT" sz="1200"/>
              <a:t>  d</a:t>
            </a:r>
            <a:r>
              <a:rPr lang="it-IT" altLang="it-IT" sz="1200" baseline="-25000"/>
              <a:t>z2</a:t>
            </a:r>
            <a:endParaRPr lang="it-IT" altLang="it-IT" sz="1200"/>
          </a:p>
        </p:txBody>
      </p:sp>
      <p:sp>
        <p:nvSpPr>
          <p:cNvPr id="57383" name="Text Box 39"/>
          <p:cNvSpPr txBox="1">
            <a:spLocks noChangeArrowheads="1"/>
          </p:cNvSpPr>
          <p:nvPr/>
        </p:nvSpPr>
        <p:spPr bwMode="auto">
          <a:xfrm>
            <a:off x="7021513" y="2276475"/>
            <a:ext cx="649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e</a:t>
            </a:r>
            <a:r>
              <a:rPr lang="it-IT" altLang="it-IT" baseline="-25000"/>
              <a:t>g</a:t>
            </a:r>
            <a:endParaRPr lang="it-IT" altLang="it-IT"/>
          </a:p>
        </p:txBody>
      </p:sp>
      <p:grpSp>
        <p:nvGrpSpPr>
          <p:cNvPr id="57387" name="Group 43"/>
          <p:cNvGrpSpPr>
            <a:grpSpLocks/>
          </p:cNvGrpSpPr>
          <p:nvPr/>
        </p:nvGrpSpPr>
        <p:grpSpPr bwMode="auto">
          <a:xfrm>
            <a:off x="6227763" y="4005263"/>
            <a:ext cx="1368425" cy="366712"/>
            <a:chOff x="3924" y="2212"/>
            <a:chExt cx="862" cy="231"/>
          </a:xfrm>
        </p:grpSpPr>
        <p:sp>
          <p:nvSpPr>
            <p:cNvPr id="57379" name="Line 35"/>
            <p:cNvSpPr>
              <a:spLocks noChangeShapeType="1"/>
            </p:cNvSpPr>
            <p:nvPr/>
          </p:nvSpPr>
          <p:spPr bwMode="auto">
            <a:xfrm>
              <a:off x="3924" y="234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7380" name="Line 36"/>
            <p:cNvSpPr>
              <a:spLocks noChangeShapeType="1"/>
            </p:cNvSpPr>
            <p:nvPr/>
          </p:nvSpPr>
          <p:spPr bwMode="auto">
            <a:xfrm>
              <a:off x="4105" y="234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7381" name="Line 37"/>
            <p:cNvSpPr>
              <a:spLocks noChangeShapeType="1"/>
            </p:cNvSpPr>
            <p:nvPr/>
          </p:nvSpPr>
          <p:spPr bwMode="auto">
            <a:xfrm>
              <a:off x="4281" y="234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7384" name="Text Box 40"/>
            <p:cNvSpPr txBox="1">
              <a:spLocks noChangeArrowheads="1"/>
            </p:cNvSpPr>
            <p:nvPr/>
          </p:nvSpPr>
          <p:spPr bwMode="auto">
            <a:xfrm>
              <a:off x="4469" y="2212"/>
              <a:ext cx="3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altLang="it-IT"/>
                <a:t>t</a:t>
              </a:r>
              <a:r>
                <a:rPr lang="it-IT" altLang="it-IT" baseline="-25000"/>
                <a:t>2g</a:t>
              </a:r>
              <a:endParaRPr lang="it-IT" altLang="it-IT"/>
            </a:p>
          </p:txBody>
        </p:sp>
      </p:grpSp>
      <p:sp>
        <p:nvSpPr>
          <p:cNvPr id="57386" name="Text Box 42"/>
          <p:cNvSpPr txBox="1">
            <a:spLocks noChangeArrowheads="1"/>
          </p:cNvSpPr>
          <p:nvPr/>
        </p:nvSpPr>
        <p:spPr bwMode="auto">
          <a:xfrm>
            <a:off x="7812088" y="3141663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 baseline="-25000"/>
              <a:t>o</a:t>
            </a:r>
            <a:endParaRPr lang="it-IT" altLang="it-IT">
              <a:latin typeface="Symbol" pitchFamily="18" charset="2"/>
            </a:endParaRPr>
          </a:p>
        </p:txBody>
      </p:sp>
      <p:sp>
        <p:nvSpPr>
          <p:cNvPr id="57390" name="AutoShape 46"/>
          <p:cNvSpPr>
            <a:spLocks/>
          </p:cNvSpPr>
          <p:nvPr/>
        </p:nvSpPr>
        <p:spPr bwMode="auto">
          <a:xfrm>
            <a:off x="7596188" y="2420938"/>
            <a:ext cx="144462" cy="1871662"/>
          </a:xfrm>
          <a:prstGeom prst="rightBrace">
            <a:avLst>
              <a:gd name="adj1" fmla="val 1079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91" name="Text Box 47"/>
          <p:cNvSpPr txBox="1">
            <a:spLocks noChangeArrowheads="1"/>
          </p:cNvSpPr>
          <p:nvPr/>
        </p:nvSpPr>
        <p:spPr bwMode="auto">
          <a:xfrm>
            <a:off x="2700338" y="476250"/>
            <a:ext cx="3360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 baseline="-25000">
                <a:latin typeface="Times New Roman" pitchFamily="18" charset="0"/>
              </a:rPr>
              <a:t>O</a:t>
            </a:r>
            <a:r>
              <a:rPr lang="it-IT" altLang="it-IT">
                <a:latin typeface="Times New Roman" pitchFamily="18" charset="0"/>
              </a:rPr>
              <a:t> dipende dalla forza del legante:</a:t>
            </a:r>
            <a:endParaRPr lang="it-IT" altLang="it-IT">
              <a:latin typeface="Symbol" pitchFamily="18" charset="2"/>
            </a:endParaRPr>
          </a:p>
        </p:txBody>
      </p:sp>
      <p:sp>
        <p:nvSpPr>
          <p:cNvPr id="57392" name="AutoShape 48"/>
          <p:cNvSpPr>
            <a:spLocks noChangeArrowheads="1"/>
          </p:cNvSpPr>
          <p:nvPr/>
        </p:nvSpPr>
        <p:spPr bwMode="auto">
          <a:xfrm rot="1514943">
            <a:off x="3563938" y="981075"/>
            <a:ext cx="142875" cy="720725"/>
          </a:xfrm>
          <a:prstGeom prst="downArrow">
            <a:avLst>
              <a:gd name="adj1" fmla="val 50000"/>
              <a:gd name="adj2" fmla="val 126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93" name="Text Box 49"/>
          <p:cNvSpPr txBox="1">
            <a:spLocks noChangeArrowheads="1"/>
          </p:cNvSpPr>
          <p:nvPr/>
        </p:nvSpPr>
        <p:spPr bwMode="auto">
          <a:xfrm>
            <a:off x="2124075" y="1628775"/>
            <a:ext cx="16557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/>
              <a:t>Legante a campo debole</a:t>
            </a:r>
          </a:p>
        </p:txBody>
      </p:sp>
      <p:sp>
        <p:nvSpPr>
          <p:cNvPr id="57394" name="AutoShape 50"/>
          <p:cNvSpPr>
            <a:spLocks noChangeArrowheads="1"/>
          </p:cNvSpPr>
          <p:nvPr/>
        </p:nvSpPr>
        <p:spPr bwMode="auto">
          <a:xfrm rot="20085057" flipH="1">
            <a:off x="4643438" y="981075"/>
            <a:ext cx="142875" cy="720725"/>
          </a:xfrm>
          <a:prstGeom prst="downArrow">
            <a:avLst>
              <a:gd name="adj1" fmla="val 50000"/>
              <a:gd name="adj2" fmla="val 126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95" name="Text Box 51"/>
          <p:cNvSpPr txBox="1">
            <a:spLocks noChangeArrowheads="1"/>
          </p:cNvSpPr>
          <p:nvPr/>
        </p:nvSpPr>
        <p:spPr bwMode="auto">
          <a:xfrm>
            <a:off x="4932363" y="1628775"/>
            <a:ext cx="16557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/>
              <a:t>Legante a campo forte</a:t>
            </a:r>
          </a:p>
        </p:txBody>
      </p:sp>
      <p:sp>
        <p:nvSpPr>
          <p:cNvPr id="57396" name="Text Box 52"/>
          <p:cNvSpPr txBox="1">
            <a:spLocks noChangeArrowheads="1"/>
          </p:cNvSpPr>
          <p:nvPr/>
        </p:nvSpPr>
        <p:spPr bwMode="auto">
          <a:xfrm>
            <a:off x="539750" y="4724400"/>
            <a:ext cx="741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>
                <a:solidFill>
                  <a:srgbClr val="FF0066"/>
                </a:solidFill>
              </a:rPr>
              <a:t>I</a:t>
            </a:r>
            <a:r>
              <a:rPr lang="it-IT" altLang="it-IT" b="1" baseline="30000">
                <a:solidFill>
                  <a:srgbClr val="FF0066"/>
                </a:solidFill>
              </a:rPr>
              <a:t>-</a:t>
            </a:r>
            <a:r>
              <a:rPr lang="it-IT" altLang="it-IT" b="1">
                <a:solidFill>
                  <a:srgbClr val="FF0066"/>
                </a:solidFill>
              </a:rPr>
              <a:t> &lt; Br</a:t>
            </a:r>
            <a:r>
              <a:rPr lang="it-IT" altLang="it-IT" b="1" baseline="30000">
                <a:solidFill>
                  <a:srgbClr val="FF0066"/>
                </a:solidFill>
              </a:rPr>
              <a:t>-</a:t>
            </a:r>
            <a:r>
              <a:rPr lang="it-IT" altLang="it-IT" b="1">
                <a:solidFill>
                  <a:srgbClr val="FF0066"/>
                </a:solidFill>
              </a:rPr>
              <a:t> &lt; SCN</a:t>
            </a:r>
            <a:r>
              <a:rPr lang="it-IT" altLang="it-IT" b="1" baseline="30000">
                <a:solidFill>
                  <a:srgbClr val="FF0066"/>
                </a:solidFill>
              </a:rPr>
              <a:t>-</a:t>
            </a:r>
            <a:r>
              <a:rPr lang="it-IT" altLang="it-IT" b="1">
                <a:solidFill>
                  <a:srgbClr val="FF0066"/>
                </a:solidFill>
              </a:rPr>
              <a:t> &lt; Cl</a:t>
            </a:r>
            <a:r>
              <a:rPr lang="it-IT" altLang="it-IT" b="1" baseline="30000">
                <a:solidFill>
                  <a:srgbClr val="FF0066"/>
                </a:solidFill>
              </a:rPr>
              <a:t>-</a:t>
            </a:r>
            <a:r>
              <a:rPr lang="it-IT" altLang="it-IT" b="1">
                <a:solidFill>
                  <a:srgbClr val="FF0066"/>
                </a:solidFill>
              </a:rPr>
              <a:t> &lt; F</a:t>
            </a:r>
            <a:r>
              <a:rPr lang="it-IT" altLang="it-IT" b="1" baseline="30000">
                <a:solidFill>
                  <a:srgbClr val="FF0066"/>
                </a:solidFill>
              </a:rPr>
              <a:t>-</a:t>
            </a:r>
            <a:r>
              <a:rPr lang="it-IT" altLang="it-IT"/>
              <a:t> </a:t>
            </a:r>
            <a:r>
              <a:rPr lang="it-IT" altLang="it-IT" b="1">
                <a:solidFill>
                  <a:srgbClr val="993366"/>
                </a:solidFill>
              </a:rPr>
              <a:t>&lt; OH</a:t>
            </a:r>
            <a:r>
              <a:rPr lang="it-IT" altLang="it-IT" b="1" baseline="30000">
                <a:solidFill>
                  <a:srgbClr val="993366"/>
                </a:solidFill>
              </a:rPr>
              <a:t>-</a:t>
            </a:r>
            <a:r>
              <a:rPr lang="it-IT" altLang="it-IT" b="1">
                <a:solidFill>
                  <a:srgbClr val="993366"/>
                </a:solidFill>
              </a:rPr>
              <a:t> &lt; H</a:t>
            </a:r>
            <a:r>
              <a:rPr lang="it-IT" altLang="it-IT" b="1" baseline="-25000">
                <a:solidFill>
                  <a:srgbClr val="993366"/>
                </a:solidFill>
              </a:rPr>
              <a:t>2</a:t>
            </a:r>
            <a:r>
              <a:rPr lang="it-IT" altLang="it-IT" b="1">
                <a:solidFill>
                  <a:srgbClr val="993366"/>
                </a:solidFill>
              </a:rPr>
              <a:t>O &lt; NH</a:t>
            </a:r>
            <a:r>
              <a:rPr lang="it-IT" altLang="it-IT" b="1" baseline="-25000">
                <a:solidFill>
                  <a:srgbClr val="993366"/>
                </a:solidFill>
              </a:rPr>
              <a:t>3</a:t>
            </a:r>
            <a:r>
              <a:rPr lang="it-IT" altLang="it-IT" b="1">
                <a:solidFill>
                  <a:srgbClr val="0000FF"/>
                </a:solidFill>
              </a:rPr>
              <a:t> &lt; en &lt; phen&lt; CN</a:t>
            </a:r>
            <a:r>
              <a:rPr lang="it-IT" altLang="it-IT" b="1" baseline="30000">
                <a:solidFill>
                  <a:srgbClr val="0000FF"/>
                </a:solidFill>
              </a:rPr>
              <a:t>-</a:t>
            </a:r>
            <a:r>
              <a:rPr lang="it-IT" altLang="it-IT" b="1">
                <a:solidFill>
                  <a:srgbClr val="0000FF"/>
                </a:solidFill>
              </a:rPr>
              <a:t>&lt; CO</a:t>
            </a:r>
          </a:p>
        </p:txBody>
      </p:sp>
      <p:sp>
        <p:nvSpPr>
          <p:cNvPr id="57397" name="Line 53"/>
          <p:cNvSpPr>
            <a:spLocks noChangeShapeType="1"/>
          </p:cNvSpPr>
          <p:nvPr/>
        </p:nvSpPr>
        <p:spPr bwMode="auto">
          <a:xfrm>
            <a:off x="539750" y="5229225"/>
            <a:ext cx="7056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7398" name="Text Box 54"/>
          <p:cNvSpPr txBox="1">
            <a:spLocks noChangeArrowheads="1"/>
          </p:cNvSpPr>
          <p:nvPr/>
        </p:nvSpPr>
        <p:spPr bwMode="auto">
          <a:xfrm>
            <a:off x="3419475" y="5300663"/>
            <a:ext cx="2519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Forza del legante</a:t>
            </a:r>
          </a:p>
        </p:txBody>
      </p:sp>
      <p:sp>
        <p:nvSpPr>
          <p:cNvPr id="57399" name="Text Box 55"/>
          <p:cNvSpPr txBox="1">
            <a:spLocks noChangeArrowheads="1"/>
          </p:cNvSpPr>
          <p:nvPr/>
        </p:nvSpPr>
        <p:spPr bwMode="auto">
          <a:xfrm>
            <a:off x="2339975" y="3933825"/>
            <a:ext cx="1008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200"/>
              <a:t>d</a:t>
            </a:r>
            <a:r>
              <a:rPr lang="it-IT" altLang="it-IT" sz="1200" baseline="-25000"/>
              <a:t>xy</a:t>
            </a:r>
            <a:r>
              <a:rPr lang="it-IT" altLang="it-IT" sz="1200"/>
              <a:t>  d</a:t>
            </a:r>
            <a:r>
              <a:rPr lang="it-IT" altLang="it-IT" sz="1200" baseline="-25000"/>
              <a:t>xz</a:t>
            </a:r>
            <a:r>
              <a:rPr lang="it-IT" altLang="it-IT" sz="1200"/>
              <a:t> d</a:t>
            </a:r>
            <a:r>
              <a:rPr lang="it-IT" altLang="it-IT" sz="1200" baseline="-25000"/>
              <a:t>yz</a:t>
            </a:r>
            <a:endParaRPr lang="it-IT" altLang="it-IT" sz="1200"/>
          </a:p>
        </p:txBody>
      </p:sp>
      <p:sp>
        <p:nvSpPr>
          <p:cNvPr id="57400" name="Text Box 56"/>
          <p:cNvSpPr txBox="1">
            <a:spLocks noChangeArrowheads="1"/>
          </p:cNvSpPr>
          <p:nvPr/>
        </p:nvSpPr>
        <p:spPr bwMode="auto">
          <a:xfrm>
            <a:off x="6227763" y="4233863"/>
            <a:ext cx="1008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200"/>
              <a:t>d</a:t>
            </a:r>
            <a:r>
              <a:rPr lang="it-IT" altLang="it-IT" sz="1200" baseline="-25000"/>
              <a:t>xy</a:t>
            </a:r>
            <a:r>
              <a:rPr lang="it-IT" altLang="it-IT" sz="1200"/>
              <a:t>  d</a:t>
            </a:r>
            <a:r>
              <a:rPr lang="it-IT" altLang="it-IT" sz="1200" baseline="-25000"/>
              <a:t>xz</a:t>
            </a:r>
            <a:r>
              <a:rPr lang="it-IT" altLang="it-IT" sz="1200"/>
              <a:t> d</a:t>
            </a:r>
            <a:r>
              <a:rPr lang="it-IT" altLang="it-IT" sz="1200" baseline="-25000"/>
              <a:t>yz</a:t>
            </a:r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394452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39750" y="765175"/>
            <a:ext cx="7777163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dirty="0"/>
              <a:t>Il valore di </a:t>
            </a:r>
            <a:r>
              <a:rPr lang="it-IT" altLang="it-IT" dirty="0">
                <a:latin typeface="Symbol" pitchFamily="18" charset="2"/>
              </a:rPr>
              <a:t>D</a:t>
            </a:r>
            <a:r>
              <a:rPr lang="it-IT" altLang="it-IT" baseline="-25000" dirty="0">
                <a:latin typeface="Times New Roman" pitchFamily="18" charset="0"/>
              </a:rPr>
              <a:t>o</a:t>
            </a:r>
            <a:r>
              <a:rPr lang="it-IT" altLang="it-IT" dirty="0"/>
              <a:t> dipende anche </a:t>
            </a:r>
            <a:r>
              <a:rPr lang="it-IT" altLang="it-IT" dirty="0" smtClean="0"/>
              <a:t>dallo </a:t>
            </a:r>
            <a:r>
              <a:rPr lang="it-IT" altLang="it-IT" dirty="0"/>
              <a:t>ione metallico</a:t>
            </a:r>
          </a:p>
          <a:p>
            <a:pPr>
              <a:spcBef>
                <a:spcPct val="50000"/>
              </a:spcBef>
            </a:pPr>
            <a:endParaRPr lang="it-IT" altLang="it-IT" dirty="0"/>
          </a:p>
          <a:p>
            <a:pPr>
              <a:spcBef>
                <a:spcPct val="50000"/>
              </a:spcBef>
            </a:pPr>
            <a:r>
              <a:rPr lang="it-IT" altLang="it-IT" dirty="0"/>
              <a:t>Mn</a:t>
            </a:r>
            <a:r>
              <a:rPr lang="it-IT" altLang="it-IT" baseline="30000" dirty="0"/>
              <a:t>2+</a:t>
            </a:r>
            <a:r>
              <a:rPr lang="it-IT" altLang="it-IT" dirty="0"/>
              <a:t>&lt; Ni</a:t>
            </a:r>
            <a:r>
              <a:rPr lang="it-IT" altLang="it-IT" baseline="30000" dirty="0"/>
              <a:t>2+</a:t>
            </a:r>
            <a:r>
              <a:rPr lang="it-IT" altLang="it-IT" dirty="0"/>
              <a:t>&lt; Co</a:t>
            </a:r>
            <a:r>
              <a:rPr lang="it-IT" altLang="it-IT" baseline="30000" dirty="0"/>
              <a:t>2+</a:t>
            </a:r>
            <a:r>
              <a:rPr lang="it-IT" altLang="it-IT" dirty="0"/>
              <a:t>&lt; </a:t>
            </a:r>
            <a:r>
              <a:rPr lang="it-IT" altLang="it-IT" dirty="0">
                <a:solidFill>
                  <a:srgbClr val="FF0066"/>
                </a:solidFill>
              </a:rPr>
              <a:t>Fe</a:t>
            </a:r>
            <a:r>
              <a:rPr lang="it-IT" altLang="it-IT" baseline="30000" dirty="0">
                <a:solidFill>
                  <a:srgbClr val="FF0066"/>
                </a:solidFill>
              </a:rPr>
              <a:t>2+</a:t>
            </a:r>
            <a:r>
              <a:rPr lang="it-IT" altLang="it-IT" dirty="0"/>
              <a:t>&lt; V</a:t>
            </a:r>
            <a:r>
              <a:rPr lang="it-IT" altLang="it-IT" baseline="30000" dirty="0"/>
              <a:t>2+</a:t>
            </a:r>
            <a:r>
              <a:rPr lang="it-IT" altLang="it-IT" dirty="0"/>
              <a:t>&lt; </a:t>
            </a:r>
            <a:r>
              <a:rPr lang="it-IT" altLang="it-IT" dirty="0">
                <a:solidFill>
                  <a:srgbClr val="FF0066"/>
                </a:solidFill>
              </a:rPr>
              <a:t>Fe</a:t>
            </a:r>
            <a:r>
              <a:rPr lang="it-IT" altLang="it-IT" baseline="30000" dirty="0">
                <a:solidFill>
                  <a:srgbClr val="FF0066"/>
                </a:solidFill>
              </a:rPr>
              <a:t>3+</a:t>
            </a:r>
            <a:r>
              <a:rPr lang="it-IT" altLang="it-IT" dirty="0"/>
              <a:t>&lt; </a:t>
            </a:r>
            <a:r>
              <a:rPr lang="it-IT" altLang="it-IT" dirty="0">
                <a:solidFill>
                  <a:srgbClr val="0066FF"/>
                </a:solidFill>
              </a:rPr>
              <a:t>Co</a:t>
            </a:r>
            <a:r>
              <a:rPr lang="it-IT" altLang="it-IT" baseline="30000" dirty="0">
                <a:solidFill>
                  <a:srgbClr val="0066FF"/>
                </a:solidFill>
              </a:rPr>
              <a:t>3+</a:t>
            </a:r>
            <a:r>
              <a:rPr lang="it-IT" altLang="it-IT" dirty="0"/>
              <a:t>&lt; Mo</a:t>
            </a:r>
            <a:r>
              <a:rPr lang="it-IT" altLang="it-IT" baseline="30000" dirty="0"/>
              <a:t>3+</a:t>
            </a:r>
            <a:r>
              <a:rPr lang="it-IT" altLang="it-IT" dirty="0"/>
              <a:t>&lt; </a:t>
            </a:r>
            <a:r>
              <a:rPr lang="it-IT" altLang="it-IT" dirty="0">
                <a:solidFill>
                  <a:srgbClr val="0066FF"/>
                </a:solidFill>
              </a:rPr>
              <a:t>Rh</a:t>
            </a:r>
            <a:r>
              <a:rPr lang="it-IT" altLang="it-IT" baseline="30000" dirty="0">
                <a:solidFill>
                  <a:srgbClr val="0066FF"/>
                </a:solidFill>
              </a:rPr>
              <a:t>3+</a:t>
            </a:r>
            <a:r>
              <a:rPr lang="it-IT" altLang="it-IT" dirty="0"/>
              <a:t>&lt; Ru</a:t>
            </a:r>
            <a:r>
              <a:rPr lang="it-IT" altLang="it-IT" baseline="30000" dirty="0"/>
              <a:t>3+</a:t>
            </a:r>
            <a:r>
              <a:rPr lang="it-IT" altLang="it-IT" dirty="0"/>
              <a:t>&lt; Pd</a:t>
            </a:r>
            <a:r>
              <a:rPr lang="it-IT" altLang="it-IT" baseline="30000" dirty="0"/>
              <a:t>4+</a:t>
            </a:r>
            <a:r>
              <a:rPr lang="it-IT" altLang="it-IT" dirty="0"/>
              <a:t>&lt; </a:t>
            </a:r>
            <a:r>
              <a:rPr lang="it-IT" altLang="it-IT" dirty="0">
                <a:solidFill>
                  <a:srgbClr val="0066FF"/>
                </a:solidFill>
              </a:rPr>
              <a:t>Ir</a:t>
            </a:r>
            <a:r>
              <a:rPr lang="it-IT" altLang="it-IT" baseline="30000" dirty="0">
                <a:solidFill>
                  <a:srgbClr val="0066FF"/>
                </a:solidFill>
              </a:rPr>
              <a:t>3+</a:t>
            </a:r>
          </a:p>
          <a:p>
            <a:pPr>
              <a:spcBef>
                <a:spcPct val="50000"/>
              </a:spcBef>
            </a:pPr>
            <a:endParaRPr lang="it-IT" altLang="it-IT" baseline="30000" dirty="0"/>
          </a:p>
          <a:p>
            <a:pPr>
              <a:spcBef>
                <a:spcPct val="50000"/>
              </a:spcBef>
            </a:pPr>
            <a:r>
              <a:rPr lang="it-IT" altLang="it-IT" dirty="0">
                <a:latin typeface="Symbol" pitchFamily="18" charset="2"/>
              </a:rPr>
              <a:t>D</a:t>
            </a:r>
            <a:r>
              <a:rPr lang="it-IT" altLang="it-IT" baseline="-25000" dirty="0"/>
              <a:t>o </a:t>
            </a:r>
            <a:r>
              <a:rPr lang="it-IT" altLang="it-IT" dirty="0"/>
              <a:t>:</a:t>
            </a:r>
            <a:endParaRPr lang="it-IT" altLang="it-IT" baseline="-25000" dirty="0"/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it-IT" altLang="it-IT" dirty="0"/>
              <a:t>aumenta con lo stato di ossidazione del metallo (es. Fe e Co). Fe</a:t>
            </a:r>
            <a:r>
              <a:rPr lang="it-IT" altLang="it-IT" baseline="30000" dirty="0"/>
              <a:t>3+</a:t>
            </a:r>
            <a:r>
              <a:rPr lang="it-IT" altLang="it-IT" dirty="0"/>
              <a:t> è più piccolo e le distanze metallo-legante sono minori e quindi le interazioni sono più forti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it-IT" altLang="it-IT" dirty="0"/>
              <a:t>aumenta scendendo lungo un gruppo (es Co, Rh, </a:t>
            </a:r>
            <a:r>
              <a:rPr lang="it-IT" altLang="it-IT" dirty="0" err="1"/>
              <a:t>Ir</a:t>
            </a:r>
            <a:r>
              <a:rPr lang="it-IT" altLang="it-IT" dirty="0"/>
              <a:t>). A parità di carica, le dimensioni dei </a:t>
            </a:r>
            <a:r>
              <a:rPr lang="it-IT" altLang="it-IT" i="1" dirty="0"/>
              <a:t>4d</a:t>
            </a:r>
            <a:r>
              <a:rPr lang="it-IT" altLang="it-IT" dirty="0"/>
              <a:t> e dei </a:t>
            </a:r>
            <a:r>
              <a:rPr lang="it-IT" altLang="it-IT" i="1" dirty="0" smtClean="0"/>
              <a:t>5d</a:t>
            </a:r>
            <a:r>
              <a:rPr lang="it-IT" altLang="it-IT" dirty="0" smtClean="0"/>
              <a:t> </a:t>
            </a:r>
            <a:r>
              <a:rPr lang="it-IT" altLang="it-IT" dirty="0"/>
              <a:t>sono maggiori di quelle dei </a:t>
            </a:r>
            <a:r>
              <a:rPr lang="it-IT" altLang="it-IT" i="1" dirty="0"/>
              <a:t>3d</a:t>
            </a:r>
            <a:r>
              <a:rPr lang="it-IT" altLang="it-IT" dirty="0"/>
              <a:t> e quindi anche le interazioni con i leganti sono maggiori.</a:t>
            </a:r>
            <a:endParaRPr lang="it-IT" altLang="it-IT" baseline="-25000" dirty="0"/>
          </a:p>
        </p:txBody>
      </p:sp>
    </p:spTree>
    <p:extLst>
      <p:ext uri="{BB962C8B-B14F-4D97-AF65-F5344CB8AC3E}">
        <p14:creationId xmlns:p14="http://schemas.microsoft.com/office/powerpoint/2010/main" val="1538675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7956376" cy="1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432503" y="692696"/>
            <a:ext cx="60264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Configurazione elettronica di alcuni ioni </a:t>
            </a:r>
          </a:p>
          <a:p>
            <a:pPr algn="ctr"/>
            <a:r>
              <a:rPr lang="it-IT" sz="2800" dirty="0" smtClean="0"/>
              <a:t>complessi ottaedrici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03303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21" name="Group 189"/>
          <p:cNvGrpSpPr>
            <a:grpSpLocks/>
          </p:cNvGrpSpPr>
          <p:nvPr/>
        </p:nvGrpSpPr>
        <p:grpSpPr bwMode="auto">
          <a:xfrm>
            <a:off x="323850" y="1916113"/>
            <a:ext cx="8351838" cy="4176712"/>
            <a:chOff x="204" y="572"/>
            <a:chExt cx="5261" cy="2631"/>
          </a:xfrm>
        </p:grpSpPr>
        <p:grpSp>
          <p:nvGrpSpPr>
            <p:cNvPr id="18620" name="Group 188"/>
            <p:cNvGrpSpPr>
              <a:grpSpLocks/>
            </p:cNvGrpSpPr>
            <p:nvPr/>
          </p:nvGrpSpPr>
          <p:grpSpPr bwMode="auto">
            <a:xfrm>
              <a:off x="204" y="572"/>
              <a:ext cx="5035" cy="2631"/>
              <a:chOff x="204" y="572"/>
              <a:chExt cx="5035" cy="2631"/>
            </a:xfrm>
          </p:grpSpPr>
          <p:sp>
            <p:nvSpPr>
              <p:cNvPr id="18617" name="Rectangle 185"/>
              <p:cNvSpPr>
                <a:spLocks noChangeArrowheads="1"/>
              </p:cNvSpPr>
              <p:nvPr/>
            </p:nvSpPr>
            <p:spPr bwMode="auto">
              <a:xfrm>
                <a:off x="1701" y="572"/>
                <a:ext cx="2041" cy="2631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rgbClr val="FFFF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18441" name="Group 9"/>
              <p:cNvGrpSpPr>
                <a:grpSpLocks/>
              </p:cNvGrpSpPr>
              <p:nvPr/>
            </p:nvGrpSpPr>
            <p:grpSpPr bwMode="auto">
              <a:xfrm>
                <a:off x="204" y="1661"/>
                <a:ext cx="363" cy="318"/>
                <a:chOff x="204" y="1661"/>
                <a:chExt cx="363" cy="318"/>
              </a:xfrm>
            </p:grpSpPr>
            <p:sp>
              <p:nvSpPr>
                <p:cNvPr id="18436" name="Line 4"/>
                <p:cNvSpPr>
                  <a:spLocks noChangeShapeType="1"/>
                </p:cNvSpPr>
                <p:nvPr/>
              </p:nvSpPr>
              <p:spPr bwMode="auto">
                <a:xfrm>
                  <a:off x="204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37" name="Line 5"/>
                <p:cNvSpPr>
                  <a:spLocks noChangeShapeType="1"/>
                </p:cNvSpPr>
                <p:nvPr/>
              </p:nvSpPr>
              <p:spPr bwMode="auto">
                <a:xfrm>
                  <a:off x="340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38" name="Line 6"/>
                <p:cNvSpPr>
                  <a:spLocks noChangeShapeType="1"/>
                </p:cNvSpPr>
                <p:nvPr/>
              </p:nvSpPr>
              <p:spPr bwMode="auto">
                <a:xfrm>
                  <a:off x="476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39" name="Line 7"/>
                <p:cNvSpPr>
                  <a:spLocks noChangeShapeType="1"/>
                </p:cNvSpPr>
                <p:nvPr/>
              </p:nvSpPr>
              <p:spPr bwMode="auto">
                <a:xfrm>
                  <a:off x="204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40" name="Line 8"/>
                <p:cNvSpPr>
                  <a:spLocks noChangeShapeType="1"/>
                </p:cNvSpPr>
                <p:nvPr/>
              </p:nvSpPr>
              <p:spPr bwMode="auto">
                <a:xfrm>
                  <a:off x="385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442" name="Group 10"/>
              <p:cNvGrpSpPr>
                <a:grpSpLocks/>
              </p:cNvGrpSpPr>
              <p:nvPr/>
            </p:nvGrpSpPr>
            <p:grpSpPr bwMode="auto">
              <a:xfrm>
                <a:off x="748" y="1661"/>
                <a:ext cx="363" cy="318"/>
                <a:chOff x="204" y="1661"/>
                <a:chExt cx="363" cy="318"/>
              </a:xfrm>
            </p:grpSpPr>
            <p:sp>
              <p:nvSpPr>
                <p:cNvPr id="18443" name="Line 11"/>
                <p:cNvSpPr>
                  <a:spLocks noChangeShapeType="1"/>
                </p:cNvSpPr>
                <p:nvPr/>
              </p:nvSpPr>
              <p:spPr bwMode="auto">
                <a:xfrm>
                  <a:off x="204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44" name="Line 12"/>
                <p:cNvSpPr>
                  <a:spLocks noChangeShapeType="1"/>
                </p:cNvSpPr>
                <p:nvPr/>
              </p:nvSpPr>
              <p:spPr bwMode="auto">
                <a:xfrm>
                  <a:off x="340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45" name="Line 13"/>
                <p:cNvSpPr>
                  <a:spLocks noChangeShapeType="1"/>
                </p:cNvSpPr>
                <p:nvPr/>
              </p:nvSpPr>
              <p:spPr bwMode="auto">
                <a:xfrm>
                  <a:off x="476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46" name="Line 14"/>
                <p:cNvSpPr>
                  <a:spLocks noChangeShapeType="1"/>
                </p:cNvSpPr>
                <p:nvPr/>
              </p:nvSpPr>
              <p:spPr bwMode="auto">
                <a:xfrm>
                  <a:off x="204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47" name="Line 15"/>
                <p:cNvSpPr>
                  <a:spLocks noChangeShapeType="1"/>
                </p:cNvSpPr>
                <p:nvPr/>
              </p:nvSpPr>
              <p:spPr bwMode="auto">
                <a:xfrm>
                  <a:off x="385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448" name="Group 16"/>
              <p:cNvGrpSpPr>
                <a:grpSpLocks/>
              </p:cNvGrpSpPr>
              <p:nvPr/>
            </p:nvGrpSpPr>
            <p:grpSpPr bwMode="auto">
              <a:xfrm>
                <a:off x="1247" y="1661"/>
                <a:ext cx="363" cy="318"/>
                <a:chOff x="204" y="1661"/>
                <a:chExt cx="363" cy="318"/>
              </a:xfrm>
            </p:grpSpPr>
            <p:sp>
              <p:nvSpPr>
                <p:cNvPr id="18449" name="Line 17"/>
                <p:cNvSpPr>
                  <a:spLocks noChangeShapeType="1"/>
                </p:cNvSpPr>
                <p:nvPr/>
              </p:nvSpPr>
              <p:spPr bwMode="auto">
                <a:xfrm>
                  <a:off x="204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50" name="Line 18"/>
                <p:cNvSpPr>
                  <a:spLocks noChangeShapeType="1"/>
                </p:cNvSpPr>
                <p:nvPr/>
              </p:nvSpPr>
              <p:spPr bwMode="auto">
                <a:xfrm>
                  <a:off x="340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51" name="Line 19"/>
                <p:cNvSpPr>
                  <a:spLocks noChangeShapeType="1"/>
                </p:cNvSpPr>
                <p:nvPr/>
              </p:nvSpPr>
              <p:spPr bwMode="auto">
                <a:xfrm>
                  <a:off x="476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52" name="Line 20"/>
                <p:cNvSpPr>
                  <a:spLocks noChangeShapeType="1"/>
                </p:cNvSpPr>
                <p:nvPr/>
              </p:nvSpPr>
              <p:spPr bwMode="auto">
                <a:xfrm>
                  <a:off x="204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53" name="Line 21"/>
                <p:cNvSpPr>
                  <a:spLocks noChangeShapeType="1"/>
                </p:cNvSpPr>
                <p:nvPr/>
              </p:nvSpPr>
              <p:spPr bwMode="auto">
                <a:xfrm>
                  <a:off x="385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454" name="Group 22"/>
              <p:cNvGrpSpPr>
                <a:grpSpLocks/>
              </p:cNvGrpSpPr>
              <p:nvPr/>
            </p:nvGrpSpPr>
            <p:grpSpPr bwMode="auto">
              <a:xfrm>
                <a:off x="1746" y="1661"/>
                <a:ext cx="363" cy="318"/>
                <a:chOff x="204" y="1661"/>
                <a:chExt cx="363" cy="318"/>
              </a:xfrm>
            </p:grpSpPr>
            <p:sp>
              <p:nvSpPr>
                <p:cNvPr id="18455" name="Line 23"/>
                <p:cNvSpPr>
                  <a:spLocks noChangeShapeType="1"/>
                </p:cNvSpPr>
                <p:nvPr/>
              </p:nvSpPr>
              <p:spPr bwMode="auto">
                <a:xfrm>
                  <a:off x="204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56" name="Line 24"/>
                <p:cNvSpPr>
                  <a:spLocks noChangeShapeType="1"/>
                </p:cNvSpPr>
                <p:nvPr/>
              </p:nvSpPr>
              <p:spPr bwMode="auto">
                <a:xfrm>
                  <a:off x="340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57" name="Line 25"/>
                <p:cNvSpPr>
                  <a:spLocks noChangeShapeType="1"/>
                </p:cNvSpPr>
                <p:nvPr/>
              </p:nvSpPr>
              <p:spPr bwMode="auto">
                <a:xfrm>
                  <a:off x="476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58" name="Line 26"/>
                <p:cNvSpPr>
                  <a:spLocks noChangeShapeType="1"/>
                </p:cNvSpPr>
                <p:nvPr/>
              </p:nvSpPr>
              <p:spPr bwMode="auto">
                <a:xfrm>
                  <a:off x="204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59" name="Line 27"/>
                <p:cNvSpPr>
                  <a:spLocks noChangeShapeType="1"/>
                </p:cNvSpPr>
                <p:nvPr/>
              </p:nvSpPr>
              <p:spPr bwMode="auto">
                <a:xfrm>
                  <a:off x="385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460" name="Group 28"/>
              <p:cNvGrpSpPr>
                <a:grpSpLocks/>
              </p:cNvGrpSpPr>
              <p:nvPr/>
            </p:nvGrpSpPr>
            <p:grpSpPr bwMode="auto">
              <a:xfrm>
                <a:off x="2245" y="1661"/>
                <a:ext cx="363" cy="318"/>
                <a:chOff x="204" y="1661"/>
                <a:chExt cx="363" cy="318"/>
              </a:xfrm>
            </p:grpSpPr>
            <p:sp>
              <p:nvSpPr>
                <p:cNvPr id="18461" name="Line 29"/>
                <p:cNvSpPr>
                  <a:spLocks noChangeShapeType="1"/>
                </p:cNvSpPr>
                <p:nvPr/>
              </p:nvSpPr>
              <p:spPr bwMode="auto">
                <a:xfrm>
                  <a:off x="204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62" name="Line 30"/>
                <p:cNvSpPr>
                  <a:spLocks noChangeShapeType="1"/>
                </p:cNvSpPr>
                <p:nvPr/>
              </p:nvSpPr>
              <p:spPr bwMode="auto">
                <a:xfrm>
                  <a:off x="340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63" name="Line 31"/>
                <p:cNvSpPr>
                  <a:spLocks noChangeShapeType="1"/>
                </p:cNvSpPr>
                <p:nvPr/>
              </p:nvSpPr>
              <p:spPr bwMode="auto">
                <a:xfrm>
                  <a:off x="476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64" name="Line 32"/>
                <p:cNvSpPr>
                  <a:spLocks noChangeShapeType="1"/>
                </p:cNvSpPr>
                <p:nvPr/>
              </p:nvSpPr>
              <p:spPr bwMode="auto">
                <a:xfrm>
                  <a:off x="204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65" name="Line 33"/>
                <p:cNvSpPr>
                  <a:spLocks noChangeShapeType="1"/>
                </p:cNvSpPr>
                <p:nvPr/>
              </p:nvSpPr>
              <p:spPr bwMode="auto">
                <a:xfrm>
                  <a:off x="385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466" name="Group 34"/>
              <p:cNvGrpSpPr>
                <a:grpSpLocks/>
              </p:cNvGrpSpPr>
              <p:nvPr/>
            </p:nvGrpSpPr>
            <p:grpSpPr bwMode="auto">
              <a:xfrm>
                <a:off x="2789" y="1661"/>
                <a:ext cx="363" cy="318"/>
                <a:chOff x="204" y="1661"/>
                <a:chExt cx="363" cy="318"/>
              </a:xfrm>
            </p:grpSpPr>
            <p:sp>
              <p:nvSpPr>
                <p:cNvPr id="18467" name="Line 35"/>
                <p:cNvSpPr>
                  <a:spLocks noChangeShapeType="1"/>
                </p:cNvSpPr>
                <p:nvPr/>
              </p:nvSpPr>
              <p:spPr bwMode="auto">
                <a:xfrm>
                  <a:off x="204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68" name="Line 36"/>
                <p:cNvSpPr>
                  <a:spLocks noChangeShapeType="1"/>
                </p:cNvSpPr>
                <p:nvPr/>
              </p:nvSpPr>
              <p:spPr bwMode="auto">
                <a:xfrm>
                  <a:off x="340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69" name="Line 37"/>
                <p:cNvSpPr>
                  <a:spLocks noChangeShapeType="1"/>
                </p:cNvSpPr>
                <p:nvPr/>
              </p:nvSpPr>
              <p:spPr bwMode="auto">
                <a:xfrm>
                  <a:off x="476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70" name="Line 38"/>
                <p:cNvSpPr>
                  <a:spLocks noChangeShapeType="1"/>
                </p:cNvSpPr>
                <p:nvPr/>
              </p:nvSpPr>
              <p:spPr bwMode="auto">
                <a:xfrm>
                  <a:off x="204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71" name="Line 39"/>
                <p:cNvSpPr>
                  <a:spLocks noChangeShapeType="1"/>
                </p:cNvSpPr>
                <p:nvPr/>
              </p:nvSpPr>
              <p:spPr bwMode="auto">
                <a:xfrm>
                  <a:off x="385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472" name="Group 40"/>
              <p:cNvGrpSpPr>
                <a:grpSpLocks/>
              </p:cNvGrpSpPr>
              <p:nvPr/>
            </p:nvGrpSpPr>
            <p:grpSpPr bwMode="auto">
              <a:xfrm>
                <a:off x="3288" y="1661"/>
                <a:ext cx="363" cy="318"/>
                <a:chOff x="204" y="1661"/>
                <a:chExt cx="363" cy="318"/>
              </a:xfrm>
            </p:grpSpPr>
            <p:sp>
              <p:nvSpPr>
                <p:cNvPr id="18473" name="Line 41"/>
                <p:cNvSpPr>
                  <a:spLocks noChangeShapeType="1"/>
                </p:cNvSpPr>
                <p:nvPr/>
              </p:nvSpPr>
              <p:spPr bwMode="auto">
                <a:xfrm>
                  <a:off x="204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74" name="Line 42"/>
                <p:cNvSpPr>
                  <a:spLocks noChangeShapeType="1"/>
                </p:cNvSpPr>
                <p:nvPr/>
              </p:nvSpPr>
              <p:spPr bwMode="auto">
                <a:xfrm>
                  <a:off x="340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75" name="Line 43"/>
                <p:cNvSpPr>
                  <a:spLocks noChangeShapeType="1"/>
                </p:cNvSpPr>
                <p:nvPr/>
              </p:nvSpPr>
              <p:spPr bwMode="auto">
                <a:xfrm>
                  <a:off x="476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76" name="Line 44"/>
                <p:cNvSpPr>
                  <a:spLocks noChangeShapeType="1"/>
                </p:cNvSpPr>
                <p:nvPr/>
              </p:nvSpPr>
              <p:spPr bwMode="auto">
                <a:xfrm>
                  <a:off x="204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77" name="Line 45"/>
                <p:cNvSpPr>
                  <a:spLocks noChangeShapeType="1"/>
                </p:cNvSpPr>
                <p:nvPr/>
              </p:nvSpPr>
              <p:spPr bwMode="auto">
                <a:xfrm>
                  <a:off x="385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478" name="Group 46"/>
              <p:cNvGrpSpPr>
                <a:grpSpLocks/>
              </p:cNvGrpSpPr>
              <p:nvPr/>
            </p:nvGrpSpPr>
            <p:grpSpPr bwMode="auto">
              <a:xfrm>
                <a:off x="3787" y="1661"/>
                <a:ext cx="363" cy="318"/>
                <a:chOff x="204" y="1661"/>
                <a:chExt cx="363" cy="318"/>
              </a:xfrm>
            </p:grpSpPr>
            <p:sp>
              <p:nvSpPr>
                <p:cNvPr id="18479" name="Line 47"/>
                <p:cNvSpPr>
                  <a:spLocks noChangeShapeType="1"/>
                </p:cNvSpPr>
                <p:nvPr/>
              </p:nvSpPr>
              <p:spPr bwMode="auto">
                <a:xfrm>
                  <a:off x="204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80" name="Line 48"/>
                <p:cNvSpPr>
                  <a:spLocks noChangeShapeType="1"/>
                </p:cNvSpPr>
                <p:nvPr/>
              </p:nvSpPr>
              <p:spPr bwMode="auto">
                <a:xfrm>
                  <a:off x="340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81" name="Line 49"/>
                <p:cNvSpPr>
                  <a:spLocks noChangeShapeType="1"/>
                </p:cNvSpPr>
                <p:nvPr/>
              </p:nvSpPr>
              <p:spPr bwMode="auto">
                <a:xfrm>
                  <a:off x="476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82" name="Line 50"/>
                <p:cNvSpPr>
                  <a:spLocks noChangeShapeType="1"/>
                </p:cNvSpPr>
                <p:nvPr/>
              </p:nvSpPr>
              <p:spPr bwMode="auto">
                <a:xfrm>
                  <a:off x="204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83" name="Line 51"/>
                <p:cNvSpPr>
                  <a:spLocks noChangeShapeType="1"/>
                </p:cNvSpPr>
                <p:nvPr/>
              </p:nvSpPr>
              <p:spPr bwMode="auto">
                <a:xfrm>
                  <a:off x="385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484" name="Group 52"/>
              <p:cNvGrpSpPr>
                <a:grpSpLocks/>
              </p:cNvGrpSpPr>
              <p:nvPr/>
            </p:nvGrpSpPr>
            <p:grpSpPr bwMode="auto">
              <a:xfrm>
                <a:off x="4332" y="1661"/>
                <a:ext cx="363" cy="318"/>
                <a:chOff x="204" y="1661"/>
                <a:chExt cx="363" cy="318"/>
              </a:xfrm>
            </p:grpSpPr>
            <p:sp>
              <p:nvSpPr>
                <p:cNvPr id="18485" name="Line 53"/>
                <p:cNvSpPr>
                  <a:spLocks noChangeShapeType="1"/>
                </p:cNvSpPr>
                <p:nvPr/>
              </p:nvSpPr>
              <p:spPr bwMode="auto">
                <a:xfrm>
                  <a:off x="204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86" name="Line 54"/>
                <p:cNvSpPr>
                  <a:spLocks noChangeShapeType="1"/>
                </p:cNvSpPr>
                <p:nvPr/>
              </p:nvSpPr>
              <p:spPr bwMode="auto">
                <a:xfrm>
                  <a:off x="340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87" name="Line 55"/>
                <p:cNvSpPr>
                  <a:spLocks noChangeShapeType="1"/>
                </p:cNvSpPr>
                <p:nvPr/>
              </p:nvSpPr>
              <p:spPr bwMode="auto">
                <a:xfrm>
                  <a:off x="476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88" name="Line 56"/>
                <p:cNvSpPr>
                  <a:spLocks noChangeShapeType="1"/>
                </p:cNvSpPr>
                <p:nvPr/>
              </p:nvSpPr>
              <p:spPr bwMode="auto">
                <a:xfrm>
                  <a:off x="204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89" name="Line 57"/>
                <p:cNvSpPr>
                  <a:spLocks noChangeShapeType="1"/>
                </p:cNvSpPr>
                <p:nvPr/>
              </p:nvSpPr>
              <p:spPr bwMode="auto">
                <a:xfrm>
                  <a:off x="385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490" name="Group 58"/>
              <p:cNvGrpSpPr>
                <a:grpSpLocks/>
              </p:cNvGrpSpPr>
              <p:nvPr/>
            </p:nvGrpSpPr>
            <p:grpSpPr bwMode="auto">
              <a:xfrm>
                <a:off x="4876" y="1661"/>
                <a:ext cx="363" cy="318"/>
                <a:chOff x="204" y="1661"/>
                <a:chExt cx="363" cy="318"/>
              </a:xfrm>
            </p:grpSpPr>
            <p:sp>
              <p:nvSpPr>
                <p:cNvPr id="18491" name="Line 59"/>
                <p:cNvSpPr>
                  <a:spLocks noChangeShapeType="1"/>
                </p:cNvSpPr>
                <p:nvPr/>
              </p:nvSpPr>
              <p:spPr bwMode="auto">
                <a:xfrm>
                  <a:off x="204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92" name="Line 60"/>
                <p:cNvSpPr>
                  <a:spLocks noChangeShapeType="1"/>
                </p:cNvSpPr>
                <p:nvPr/>
              </p:nvSpPr>
              <p:spPr bwMode="auto">
                <a:xfrm>
                  <a:off x="340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93" name="Line 61"/>
                <p:cNvSpPr>
                  <a:spLocks noChangeShapeType="1"/>
                </p:cNvSpPr>
                <p:nvPr/>
              </p:nvSpPr>
              <p:spPr bwMode="auto">
                <a:xfrm>
                  <a:off x="476" y="197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94" name="Line 62"/>
                <p:cNvSpPr>
                  <a:spLocks noChangeShapeType="1"/>
                </p:cNvSpPr>
                <p:nvPr/>
              </p:nvSpPr>
              <p:spPr bwMode="auto">
                <a:xfrm>
                  <a:off x="204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495" name="Line 63"/>
                <p:cNvSpPr>
                  <a:spLocks noChangeShapeType="1"/>
                </p:cNvSpPr>
                <p:nvPr/>
              </p:nvSpPr>
              <p:spPr bwMode="auto">
                <a:xfrm>
                  <a:off x="385" y="1661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520" name="Group 88"/>
              <p:cNvGrpSpPr>
                <a:grpSpLocks/>
              </p:cNvGrpSpPr>
              <p:nvPr/>
            </p:nvGrpSpPr>
            <p:grpSpPr bwMode="auto">
              <a:xfrm>
                <a:off x="1746" y="2432"/>
                <a:ext cx="1905" cy="318"/>
                <a:chOff x="1882" y="1797"/>
                <a:chExt cx="1905" cy="318"/>
              </a:xfrm>
            </p:grpSpPr>
            <p:grpSp>
              <p:nvGrpSpPr>
                <p:cNvPr id="18496" name="Group 64"/>
                <p:cNvGrpSpPr>
                  <a:grpSpLocks/>
                </p:cNvGrpSpPr>
                <p:nvPr/>
              </p:nvGrpSpPr>
              <p:grpSpPr bwMode="auto">
                <a:xfrm>
                  <a:off x="1882" y="1797"/>
                  <a:ext cx="363" cy="318"/>
                  <a:chOff x="204" y="1661"/>
                  <a:chExt cx="363" cy="318"/>
                </a:xfrm>
              </p:grpSpPr>
              <p:sp>
                <p:nvSpPr>
                  <p:cNvPr id="18497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204" y="1979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498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1979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499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1979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00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204" y="1661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01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385" y="1661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8502" name="Group 70"/>
                <p:cNvGrpSpPr>
                  <a:grpSpLocks/>
                </p:cNvGrpSpPr>
                <p:nvPr/>
              </p:nvGrpSpPr>
              <p:grpSpPr bwMode="auto">
                <a:xfrm>
                  <a:off x="2381" y="1797"/>
                  <a:ext cx="363" cy="318"/>
                  <a:chOff x="204" y="1661"/>
                  <a:chExt cx="363" cy="318"/>
                </a:xfrm>
              </p:grpSpPr>
              <p:sp>
                <p:nvSpPr>
                  <p:cNvPr id="18503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204" y="1979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04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1979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05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1979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06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204" y="1661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07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385" y="1661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8508" name="Group 76"/>
                <p:cNvGrpSpPr>
                  <a:grpSpLocks/>
                </p:cNvGrpSpPr>
                <p:nvPr/>
              </p:nvGrpSpPr>
              <p:grpSpPr bwMode="auto">
                <a:xfrm>
                  <a:off x="2925" y="1797"/>
                  <a:ext cx="363" cy="318"/>
                  <a:chOff x="204" y="1661"/>
                  <a:chExt cx="363" cy="318"/>
                </a:xfrm>
              </p:grpSpPr>
              <p:sp>
                <p:nvSpPr>
                  <p:cNvPr id="18509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204" y="1979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10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1979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11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1979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12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204" y="1661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13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385" y="1661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8514" name="Group 82"/>
                <p:cNvGrpSpPr>
                  <a:grpSpLocks/>
                </p:cNvGrpSpPr>
                <p:nvPr/>
              </p:nvGrpSpPr>
              <p:grpSpPr bwMode="auto">
                <a:xfrm>
                  <a:off x="3424" y="1797"/>
                  <a:ext cx="363" cy="318"/>
                  <a:chOff x="204" y="1661"/>
                  <a:chExt cx="363" cy="318"/>
                </a:xfrm>
              </p:grpSpPr>
              <p:sp>
                <p:nvSpPr>
                  <p:cNvPr id="18515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204" y="1979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16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1979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17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476" y="1979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18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204" y="1661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19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385" y="1661"/>
                    <a:ext cx="91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18524" name="Line 92"/>
              <p:cNvSpPr>
                <a:spLocks noChangeShapeType="1"/>
              </p:cNvSpPr>
              <p:nvPr/>
            </p:nvSpPr>
            <p:spPr bwMode="auto">
              <a:xfrm flipV="1">
                <a:off x="249" y="1827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25" name="Line 93"/>
              <p:cNvSpPr>
                <a:spLocks noChangeShapeType="1"/>
              </p:cNvSpPr>
              <p:nvPr/>
            </p:nvSpPr>
            <p:spPr bwMode="auto">
              <a:xfrm flipV="1">
                <a:off x="805" y="1843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26" name="Line 94"/>
              <p:cNvSpPr>
                <a:spLocks noChangeShapeType="1"/>
              </p:cNvSpPr>
              <p:nvPr/>
            </p:nvSpPr>
            <p:spPr bwMode="auto">
              <a:xfrm flipV="1">
                <a:off x="930" y="184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8530" name="Group 98"/>
              <p:cNvGrpSpPr>
                <a:grpSpLocks/>
              </p:cNvGrpSpPr>
              <p:nvPr/>
            </p:nvGrpSpPr>
            <p:grpSpPr bwMode="auto">
              <a:xfrm>
                <a:off x="1295" y="1842"/>
                <a:ext cx="270" cy="136"/>
                <a:chOff x="1295" y="1842"/>
                <a:chExt cx="270" cy="136"/>
              </a:xfrm>
            </p:grpSpPr>
            <p:sp>
              <p:nvSpPr>
                <p:cNvPr id="18527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129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28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1429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29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156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531" name="Group 99"/>
              <p:cNvGrpSpPr>
                <a:grpSpLocks/>
              </p:cNvGrpSpPr>
              <p:nvPr/>
            </p:nvGrpSpPr>
            <p:grpSpPr bwMode="auto">
              <a:xfrm>
                <a:off x="1791" y="1842"/>
                <a:ext cx="270" cy="136"/>
                <a:chOff x="1295" y="1842"/>
                <a:chExt cx="270" cy="136"/>
              </a:xfrm>
            </p:grpSpPr>
            <p:sp>
              <p:nvSpPr>
                <p:cNvPr id="18532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129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33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1429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34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156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8535" name="Line 103"/>
              <p:cNvSpPr>
                <a:spLocks noChangeShapeType="1"/>
              </p:cNvSpPr>
              <p:nvPr/>
            </p:nvSpPr>
            <p:spPr bwMode="auto">
              <a:xfrm flipV="1">
                <a:off x="1791" y="152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8536" name="Group 104"/>
              <p:cNvGrpSpPr>
                <a:grpSpLocks/>
              </p:cNvGrpSpPr>
              <p:nvPr/>
            </p:nvGrpSpPr>
            <p:grpSpPr bwMode="auto">
              <a:xfrm>
                <a:off x="1791" y="2586"/>
                <a:ext cx="270" cy="136"/>
                <a:chOff x="1295" y="1842"/>
                <a:chExt cx="270" cy="136"/>
              </a:xfrm>
            </p:grpSpPr>
            <p:sp>
              <p:nvSpPr>
                <p:cNvPr id="18537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129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38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1429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39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156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8540" name="Line 108"/>
              <p:cNvSpPr>
                <a:spLocks noChangeShapeType="1"/>
              </p:cNvSpPr>
              <p:nvPr/>
            </p:nvSpPr>
            <p:spPr bwMode="auto">
              <a:xfrm flipH="1">
                <a:off x="1833" y="2568"/>
                <a:ext cx="4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8541" name="Group 109"/>
              <p:cNvGrpSpPr>
                <a:grpSpLocks/>
              </p:cNvGrpSpPr>
              <p:nvPr/>
            </p:nvGrpSpPr>
            <p:grpSpPr bwMode="auto">
              <a:xfrm>
                <a:off x="2290" y="1842"/>
                <a:ext cx="270" cy="136"/>
                <a:chOff x="1295" y="1842"/>
                <a:chExt cx="270" cy="136"/>
              </a:xfrm>
            </p:grpSpPr>
            <p:sp>
              <p:nvSpPr>
                <p:cNvPr id="18542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129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43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1429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44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156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545" name="Group 113"/>
              <p:cNvGrpSpPr>
                <a:grpSpLocks/>
              </p:cNvGrpSpPr>
              <p:nvPr/>
            </p:nvGrpSpPr>
            <p:grpSpPr bwMode="auto">
              <a:xfrm>
                <a:off x="2835" y="1842"/>
                <a:ext cx="270" cy="136"/>
                <a:chOff x="1295" y="1842"/>
                <a:chExt cx="270" cy="136"/>
              </a:xfrm>
            </p:grpSpPr>
            <p:sp>
              <p:nvSpPr>
                <p:cNvPr id="18546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129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47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1429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48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156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8549" name="Line 117"/>
              <p:cNvSpPr>
                <a:spLocks noChangeShapeType="1"/>
              </p:cNvSpPr>
              <p:nvPr/>
            </p:nvSpPr>
            <p:spPr bwMode="auto">
              <a:xfrm flipV="1">
                <a:off x="2290" y="152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50" name="Line 118"/>
              <p:cNvSpPr>
                <a:spLocks noChangeShapeType="1"/>
              </p:cNvSpPr>
              <p:nvPr/>
            </p:nvSpPr>
            <p:spPr bwMode="auto">
              <a:xfrm flipV="1">
                <a:off x="2472" y="152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51" name="Line 119"/>
              <p:cNvSpPr>
                <a:spLocks noChangeShapeType="1"/>
              </p:cNvSpPr>
              <p:nvPr/>
            </p:nvSpPr>
            <p:spPr bwMode="auto">
              <a:xfrm flipV="1">
                <a:off x="2834" y="152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52" name="Line 120"/>
              <p:cNvSpPr>
                <a:spLocks noChangeShapeType="1"/>
              </p:cNvSpPr>
              <p:nvPr/>
            </p:nvSpPr>
            <p:spPr bwMode="auto">
              <a:xfrm flipV="1">
                <a:off x="3016" y="152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53" name="Line 121"/>
              <p:cNvSpPr>
                <a:spLocks noChangeShapeType="1"/>
              </p:cNvSpPr>
              <p:nvPr/>
            </p:nvSpPr>
            <p:spPr bwMode="auto">
              <a:xfrm>
                <a:off x="2880" y="184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8554" name="Group 122"/>
              <p:cNvGrpSpPr>
                <a:grpSpLocks/>
              </p:cNvGrpSpPr>
              <p:nvPr/>
            </p:nvGrpSpPr>
            <p:grpSpPr bwMode="auto">
              <a:xfrm>
                <a:off x="2290" y="2586"/>
                <a:ext cx="270" cy="136"/>
                <a:chOff x="1295" y="1842"/>
                <a:chExt cx="270" cy="136"/>
              </a:xfrm>
            </p:grpSpPr>
            <p:sp>
              <p:nvSpPr>
                <p:cNvPr id="18555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129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56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1429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57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156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8558" name="Line 126"/>
              <p:cNvSpPr>
                <a:spLocks noChangeShapeType="1"/>
              </p:cNvSpPr>
              <p:nvPr/>
            </p:nvSpPr>
            <p:spPr bwMode="auto">
              <a:xfrm>
                <a:off x="2336" y="260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59" name="Line 127"/>
              <p:cNvSpPr>
                <a:spLocks noChangeShapeType="1"/>
              </p:cNvSpPr>
              <p:nvPr/>
            </p:nvSpPr>
            <p:spPr bwMode="auto">
              <a:xfrm>
                <a:off x="2472" y="2614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8576" name="Group 144"/>
              <p:cNvGrpSpPr>
                <a:grpSpLocks/>
              </p:cNvGrpSpPr>
              <p:nvPr/>
            </p:nvGrpSpPr>
            <p:grpSpPr bwMode="auto">
              <a:xfrm>
                <a:off x="2789" y="2568"/>
                <a:ext cx="318" cy="164"/>
                <a:chOff x="2789" y="2568"/>
                <a:chExt cx="318" cy="164"/>
              </a:xfrm>
            </p:grpSpPr>
            <p:grpSp>
              <p:nvGrpSpPr>
                <p:cNvPr id="18566" name="Group 134"/>
                <p:cNvGrpSpPr>
                  <a:grpSpLocks/>
                </p:cNvGrpSpPr>
                <p:nvPr/>
              </p:nvGrpSpPr>
              <p:grpSpPr bwMode="auto">
                <a:xfrm>
                  <a:off x="2789" y="2568"/>
                  <a:ext cx="270" cy="164"/>
                  <a:chOff x="2426" y="2722"/>
                  <a:chExt cx="270" cy="164"/>
                </a:xfrm>
              </p:grpSpPr>
              <p:grpSp>
                <p:nvGrpSpPr>
                  <p:cNvPr id="18560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2426" y="2722"/>
                    <a:ext cx="270" cy="136"/>
                    <a:chOff x="1295" y="1842"/>
                    <a:chExt cx="270" cy="136"/>
                  </a:xfrm>
                </p:grpSpPr>
                <p:sp>
                  <p:nvSpPr>
                    <p:cNvPr id="18561" name="Line 12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95" y="1842"/>
                      <a:ext cx="0" cy="1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8562" name="Line 1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29" y="1842"/>
                      <a:ext cx="0" cy="1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8563" name="Line 1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65" y="1842"/>
                      <a:ext cx="0" cy="1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sp>
                <p:nvSpPr>
                  <p:cNvPr id="18564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2472" y="2744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65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2608" y="2750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18567" name="Line 135"/>
                <p:cNvSpPr>
                  <a:spLocks noChangeShapeType="1"/>
                </p:cNvSpPr>
                <p:nvPr/>
              </p:nvSpPr>
              <p:spPr bwMode="auto">
                <a:xfrm>
                  <a:off x="3107" y="256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18568" name="Group 136"/>
              <p:cNvGrpSpPr>
                <a:grpSpLocks/>
              </p:cNvGrpSpPr>
              <p:nvPr/>
            </p:nvGrpSpPr>
            <p:grpSpPr bwMode="auto">
              <a:xfrm>
                <a:off x="3334" y="1842"/>
                <a:ext cx="270" cy="136"/>
                <a:chOff x="1295" y="1842"/>
                <a:chExt cx="270" cy="136"/>
              </a:xfrm>
            </p:grpSpPr>
            <p:sp>
              <p:nvSpPr>
                <p:cNvPr id="18569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129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70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1429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71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156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8572" name="Line 140"/>
              <p:cNvSpPr>
                <a:spLocks noChangeShapeType="1"/>
              </p:cNvSpPr>
              <p:nvPr/>
            </p:nvSpPr>
            <p:spPr bwMode="auto">
              <a:xfrm flipV="1">
                <a:off x="3333" y="152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73" name="Line 141"/>
              <p:cNvSpPr>
                <a:spLocks noChangeShapeType="1"/>
              </p:cNvSpPr>
              <p:nvPr/>
            </p:nvSpPr>
            <p:spPr bwMode="auto">
              <a:xfrm flipV="1">
                <a:off x="3515" y="152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74" name="Line 142"/>
              <p:cNvSpPr>
                <a:spLocks noChangeShapeType="1"/>
              </p:cNvSpPr>
              <p:nvPr/>
            </p:nvSpPr>
            <p:spPr bwMode="auto">
              <a:xfrm>
                <a:off x="3379" y="184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75" name="Line 143"/>
              <p:cNvSpPr>
                <a:spLocks noChangeShapeType="1"/>
              </p:cNvSpPr>
              <p:nvPr/>
            </p:nvSpPr>
            <p:spPr bwMode="auto">
              <a:xfrm>
                <a:off x="3515" y="184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8577" name="Group 145"/>
              <p:cNvGrpSpPr>
                <a:grpSpLocks/>
              </p:cNvGrpSpPr>
              <p:nvPr/>
            </p:nvGrpSpPr>
            <p:grpSpPr bwMode="auto">
              <a:xfrm>
                <a:off x="3294" y="2568"/>
                <a:ext cx="318" cy="164"/>
                <a:chOff x="2789" y="2568"/>
                <a:chExt cx="318" cy="164"/>
              </a:xfrm>
            </p:grpSpPr>
            <p:grpSp>
              <p:nvGrpSpPr>
                <p:cNvPr id="18578" name="Group 146"/>
                <p:cNvGrpSpPr>
                  <a:grpSpLocks/>
                </p:cNvGrpSpPr>
                <p:nvPr/>
              </p:nvGrpSpPr>
              <p:grpSpPr bwMode="auto">
                <a:xfrm>
                  <a:off x="2789" y="2568"/>
                  <a:ext cx="270" cy="164"/>
                  <a:chOff x="2426" y="2722"/>
                  <a:chExt cx="270" cy="164"/>
                </a:xfrm>
              </p:grpSpPr>
              <p:grpSp>
                <p:nvGrpSpPr>
                  <p:cNvPr id="18579" name="Group 147"/>
                  <p:cNvGrpSpPr>
                    <a:grpSpLocks/>
                  </p:cNvGrpSpPr>
                  <p:nvPr/>
                </p:nvGrpSpPr>
                <p:grpSpPr bwMode="auto">
                  <a:xfrm>
                    <a:off x="2426" y="2722"/>
                    <a:ext cx="270" cy="136"/>
                    <a:chOff x="1295" y="1842"/>
                    <a:chExt cx="270" cy="136"/>
                  </a:xfrm>
                </p:grpSpPr>
                <p:sp>
                  <p:nvSpPr>
                    <p:cNvPr id="18580" name="Line 1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95" y="1842"/>
                      <a:ext cx="0" cy="1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8581" name="Line 14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29" y="1842"/>
                      <a:ext cx="0" cy="1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8582" name="Line 1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65" y="1842"/>
                      <a:ext cx="0" cy="1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it-IT"/>
                    </a:p>
                  </p:txBody>
                </p:sp>
              </p:grpSp>
              <p:sp>
                <p:nvSpPr>
                  <p:cNvPr id="18583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2472" y="2744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8584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2608" y="2750"/>
                    <a:ext cx="0" cy="1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18585" name="Line 153"/>
                <p:cNvSpPr>
                  <a:spLocks noChangeShapeType="1"/>
                </p:cNvSpPr>
                <p:nvPr/>
              </p:nvSpPr>
              <p:spPr bwMode="auto">
                <a:xfrm>
                  <a:off x="3107" y="256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8586" name="Line 154"/>
              <p:cNvSpPr>
                <a:spLocks noChangeShapeType="1"/>
              </p:cNvSpPr>
              <p:nvPr/>
            </p:nvSpPr>
            <p:spPr bwMode="auto">
              <a:xfrm flipV="1">
                <a:off x="3334" y="2296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8587" name="Group 155"/>
              <p:cNvGrpSpPr>
                <a:grpSpLocks/>
              </p:cNvGrpSpPr>
              <p:nvPr/>
            </p:nvGrpSpPr>
            <p:grpSpPr bwMode="auto">
              <a:xfrm>
                <a:off x="3817" y="1815"/>
                <a:ext cx="270" cy="136"/>
                <a:chOff x="1295" y="1842"/>
                <a:chExt cx="270" cy="136"/>
              </a:xfrm>
            </p:grpSpPr>
            <p:sp>
              <p:nvSpPr>
                <p:cNvPr id="18588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129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89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1429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90" name="Line 158"/>
                <p:cNvSpPr>
                  <a:spLocks noChangeShapeType="1"/>
                </p:cNvSpPr>
                <p:nvPr/>
              </p:nvSpPr>
              <p:spPr bwMode="auto">
                <a:xfrm flipV="1">
                  <a:off x="156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8591" name="Line 159"/>
              <p:cNvSpPr>
                <a:spLocks noChangeShapeType="1"/>
              </p:cNvSpPr>
              <p:nvPr/>
            </p:nvSpPr>
            <p:spPr bwMode="auto">
              <a:xfrm flipV="1">
                <a:off x="3816" y="149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92" name="Line 160"/>
              <p:cNvSpPr>
                <a:spLocks noChangeShapeType="1"/>
              </p:cNvSpPr>
              <p:nvPr/>
            </p:nvSpPr>
            <p:spPr bwMode="auto">
              <a:xfrm flipV="1">
                <a:off x="3998" y="149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93" name="Line 161"/>
              <p:cNvSpPr>
                <a:spLocks noChangeShapeType="1"/>
              </p:cNvSpPr>
              <p:nvPr/>
            </p:nvSpPr>
            <p:spPr bwMode="auto">
              <a:xfrm>
                <a:off x="3862" y="18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94" name="Line 162"/>
              <p:cNvSpPr>
                <a:spLocks noChangeShapeType="1"/>
              </p:cNvSpPr>
              <p:nvPr/>
            </p:nvSpPr>
            <p:spPr bwMode="auto">
              <a:xfrm>
                <a:off x="3998" y="18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595" name="Line 163"/>
              <p:cNvSpPr>
                <a:spLocks noChangeShapeType="1"/>
              </p:cNvSpPr>
              <p:nvPr/>
            </p:nvSpPr>
            <p:spPr bwMode="auto">
              <a:xfrm>
                <a:off x="4150" y="183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8596" name="Group 164"/>
              <p:cNvGrpSpPr>
                <a:grpSpLocks/>
              </p:cNvGrpSpPr>
              <p:nvPr/>
            </p:nvGrpSpPr>
            <p:grpSpPr bwMode="auto">
              <a:xfrm>
                <a:off x="4353" y="1815"/>
                <a:ext cx="270" cy="136"/>
                <a:chOff x="1295" y="1842"/>
                <a:chExt cx="270" cy="136"/>
              </a:xfrm>
            </p:grpSpPr>
            <p:sp>
              <p:nvSpPr>
                <p:cNvPr id="18597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129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98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1429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599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156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8600" name="Line 168"/>
              <p:cNvSpPr>
                <a:spLocks noChangeShapeType="1"/>
              </p:cNvSpPr>
              <p:nvPr/>
            </p:nvSpPr>
            <p:spPr bwMode="auto">
              <a:xfrm flipV="1">
                <a:off x="4352" y="149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601" name="Line 169"/>
              <p:cNvSpPr>
                <a:spLocks noChangeShapeType="1"/>
              </p:cNvSpPr>
              <p:nvPr/>
            </p:nvSpPr>
            <p:spPr bwMode="auto">
              <a:xfrm flipV="1">
                <a:off x="4534" y="149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602" name="Line 170"/>
              <p:cNvSpPr>
                <a:spLocks noChangeShapeType="1"/>
              </p:cNvSpPr>
              <p:nvPr/>
            </p:nvSpPr>
            <p:spPr bwMode="auto">
              <a:xfrm>
                <a:off x="4398" y="18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603" name="Line 171"/>
              <p:cNvSpPr>
                <a:spLocks noChangeShapeType="1"/>
              </p:cNvSpPr>
              <p:nvPr/>
            </p:nvSpPr>
            <p:spPr bwMode="auto">
              <a:xfrm>
                <a:off x="4534" y="181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604" name="Line 172"/>
              <p:cNvSpPr>
                <a:spLocks noChangeShapeType="1"/>
              </p:cNvSpPr>
              <p:nvPr/>
            </p:nvSpPr>
            <p:spPr bwMode="auto">
              <a:xfrm>
                <a:off x="4686" y="183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605" name="Line 173"/>
              <p:cNvSpPr>
                <a:spLocks noChangeShapeType="1"/>
              </p:cNvSpPr>
              <p:nvPr/>
            </p:nvSpPr>
            <p:spPr bwMode="auto">
              <a:xfrm>
                <a:off x="4422" y="1525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8606" name="Group 174"/>
              <p:cNvGrpSpPr>
                <a:grpSpLocks/>
              </p:cNvGrpSpPr>
              <p:nvPr/>
            </p:nvGrpSpPr>
            <p:grpSpPr bwMode="auto">
              <a:xfrm>
                <a:off x="4876" y="1797"/>
                <a:ext cx="270" cy="136"/>
                <a:chOff x="1295" y="1842"/>
                <a:chExt cx="270" cy="136"/>
              </a:xfrm>
            </p:grpSpPr>
            <p:sp>
              <p:nvSpPr>
                <p:cNvPr id="18607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129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608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1429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8609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1565" y="184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8610" name="Line 178"/>
              <p:cNvSpPr>
                <a:spLocks noChangeShapeType="1"/>
              </p:cNvSpPr>
              <p:nvPr/>
            </p:nvSpPr>
            <p:spPr bwMode="auto">
              <a:xfrm flipV="1">
                <a:off x="4875" y="148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611" name="Line 179"/>
              <p:cNvSpPr>
                <a:spLocks noChangeShapeType="1"/>
              </p:cNvSpPr>
              <p:nvPr/>
            </p:nvSpPr>
            <p:spPr bwMode="auto">
              <a:xfrm flipV="1">
                <a:off x="5057" y="148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612" name="Line 180"/>
              <p:cNvSpPr>
                <a:spLocks noChangeShapeType="1"/>
              </p:cNvSpPr>
              <p:nvPr/>
            </p:nvSpPr>
            <p:spPr bwMode="auto">
              <a:xfrm>
                <a:off x="4921" y="1797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613" name="Line 181"/>
              <p:cNvSpPr>
                <a:spLocks noChangeShapeType="1"/>
              </p:cNvSpPr>
              <p:nvPr/>
            </p:nvSpPr>
            <p:spPr bwMode="auto">
              <a:xfrm>
                <a:off x="5057" y="1797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614" name="Line 182"/>
              <p:cNvSpPr>
                <a:spLocks noChangeShapeType="1"/>
              </p:cNvSpPr>
              <p:nvPr/>
            </p:nvSpPr>
            <p:spPr bwMode="auto">
              <a:xfrm>
                <a:off x="5209" y="181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615" name="Line 183"/>
              <p:cNvSpPr>
                <a:spLocks noChangeShapeType="1"/>
              </p:cNvSpPr>
              <p:nvPr/>
            </p:nvSpPr>
            <p:spPr bwMode="auto">
              <a:xfrm>
                <a:off x="4945" y="1507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616" name="Line 184"/>
              <p:cNvSpPr>
                <a:spLocks noChangeShapeType="1"/>
              </p:cNvSpPr>
              <p:nvPr/>
            </p:nvSpPr>
            <p:spPr bwMode="auto">
              <a:xfrm>
                <a:off x="5148" y="1480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8618" name="Text Box 186"/>
              <p:cNvSpPr txBox="1">
                <a:spLocks noChangeArrowheads="1"/>
              </p:cNvSpPr>
              <p:nvPr/>
            </p:nvSpPr>
            <p:spPr bwMode="auto">
              <a:xfrm>
                <a:off x="2290" y="2840"/>
                <a:ext cx="99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/>
                  <a:t>Basso spin</a:t>
                </a:r>
              </a:p>
            </p:txBody>
          </p:sp>
          <p:sp>
            <p:nvSpPr>
              <p:cNvPr id="18619" name="Text Box 187"/>
              <p:cNvSpPr txBox="1">
                <a:spLocks noChangeArrowheads="1"/>
              </p:cNvSpPr>
              <p:nvPr/>
            </p:nvSpPr>
            <p:spPr bwMode="auto">
              <a:xfrm>
                <a:off x="2336" y="935"/>
                <a:ext cx="72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/>
                  <a:t>Alto spin</a:t>
                </a:r>
              </a:p>
            </p:txBody>
          </p:sp>
        </p:grpSp>
        <p:grpSp>
          <p:nvGrpSpPr>
            <p:cNvPr id="18523" name="Group 91"/>
            <p:cNvGrpSpPr>
              <a:grpSpLocks/>
            </p:cNvGrpSpPr>
            <p:nvPr/>
          </p:nvGrpSpPr>
          <p:grpSpPr bwMode="auto">
            <a:xfrm>
              <a:off x="204" y="663"/>
              <a:ext cx="5261" cy="730"/>
              <a:chOff x="204" y="663"/>
              <a:chExt cx="5261" cy="730"/>
            </a:xfrm>
          </p:grpSpPr>
          <p:sp>
            <p:nvSpPr>
              <p:cNvPr id="18521" name="Text Box 89"/>
              <p:cNvSpPr txBox="1">
                <a:spLocks noChangeArrowheads="1"/>
              </p:cNvSpPr>
              <p:nvPr/>
            </p:nvSpPr>
            <p:spPr bwMode="auto">
              <a:xfrm>
                <a:off x="204" y="1162"/>
                <a:ext cx="512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dirty="0"/>
                  <a:t>  d</a:t>
                </a:r>
                <a:r>
                  <a:rPr lang="it-IT" altLang="it-IT" baseline="30000" dirty="0"/>
                  <a:t>1      </a:t>
                </a:r>
                <a:r>
                  <a:rPr lang="it-IT" altLang="it-IT" baseline="30000" dirty="0" smtClean="0"/>
                  <a:t>            </a:t>
                </a:r>
                <a:r>
                  <a:rPr lang="it-IT" altLang="it-IT" dirty="0"/>
                  <a:t>d</a:t>
                </a:r>
                <a:r>
                  <a:rPr lang="it-IT" altLang="it-IT" baseline="30000" dirty="0"/>
                  <a:t>2</a:t>
                </a:r>
                <a:r>
                  <a:rPr lang="it-IT" altLang="it-IT" dirty="0"/>
                  <a:t>   </a:t>
                </a:r>
                <a:r>
                  <a:rPr lang="it-IT" altLang="it-IT" dirty="0" smtClean="0"/>
                  <a:t>        </a:t>
                </a:r>
                <a:r>
                  <a:rPr lang="it-IT" altLang="it-IT" dirty="0"/>
                  <a:t>d</a:t>
                </a:r>
                <a:r>
                  <a:rPr lang="it-IT" altLang="it-IT" baseline="30000" dirty="0"/>
                  <a:t>3</a:t>
                </a:r>
                <a:r>
                  <a:rPr lang="it-IT" altLang="it-IT" dirty="0"/>
                  <a:t>       </a:t>
                </a:r>
                <a:r>
                  <a:rPr lang="it-IT" altLang="it-IT" dirty="0" smtClean="0"/>
                  <a:t>     </a:t>
                </a:r>
                <a:r>
                  <a:rPr lang="it-IT" altLang="it-IT" dirty="0"/>
                  <a:t>d</a:t>
                </a:r>
                <a:r>
                  <a:rPr lang="it-IT" altLang="it-IT" baseline="30000" dirty="0"/>
                  <a:t>4</a:t>
                </a:r>
                <a:r>
                  <a:rPr lang="it-IT" altLang="it-IT" dirty="0"/>
                  <a:t>      </a:t>
                </a:r>
                <a:r>
                  <a:rPr lang="it-IT" altLang="it-IT" dirty="0" smtClean="0"/>
                  <a:t>    </a:t>
                </a:r>
                <a:r>
                  <a:rPr lang="it-IT" altLang="it-IT" dirty="0"/>
                  <a:t>d</a:t>
                </a:r>
                <a:r>
                  <a:rPr lang="it-IT" altLang="it-IT" baseline="30000" dirty="0"/>
                  <a:t>5</a:t>
                </a:r>
                <a:r>
                  <a:rPr lang="it-IT" altLang="it-IT" dirty="0"/>
                  <a:t>       </a:t>
                </a:r>
                <a:r>
                  <a:rPr lang="it-IT" altLang="it-IT" dirty="0" smtClean="0"/>
                  <a:t>     </a:t>
                </a:r>
                <a:r>
                  <a:rPr lang="it-IT" altLang="it-IT" dirty="0"/>
                  <a:t>d</a:t>
                </a:r>
                <a:r>
                  <a:rPr lang="it-IT" altLang="it-IT" baseline="30000" dirty="0"/>
                  <a:t>6</a:t>
                </a:r>
                <a:r>
                  <a:rPr lang="it-IT" altLang="it-IT" dirty="0"/>
                  <a:t>         </a:t>
                </a:r>
                <a:r>
                  <a:rPr lang="it-IT" altLang="it-IT" dirty="0" smtClean="0"/>
                  <a:t>  d</a:t>
                </a:r>
                <a:r>
                  <a:rPr lang="it-IT" altLang="it-IT" baseline="30000" dirty="0" smtClean="0"/>
                  <a:t>7</a:t>
                </a:r>
                <a:r>
                  <a:rPr lang="it-IT" altLang="it-IT" dirty="0" smtClean="0"/>
                  <a:t>            d</a:t>
                </a:r>
                <a:r>
                  <a:rPr lang="it-IT" altLang="it-IT" baseline="30000" dirty="0" smtClean="0"/>
                  <a:t>8</a:t>
                </a:r>
                <a:r>
                  <a:rPr lang="it-IT" altLang="it-IT" dirty="0" smtClean="0"/>
                  <a:t>            </a:t>
                </a:r>
                <a:r>
                  <a:rPr lang="it-IT" altLang="it-IT" dirty="0"/>
                  <a:t>d</a:t>
                </a:r>
                <a:r>
                  <a:rPr lang="it-IT" altLang="it-IT" baseline="30000" dirty="0"/>
                  <a:t>9</a:t>
                </a:r>
                <a:r>
                  <a:rPr lang="it-IT" altLang="it-IT" dirty="0"/>
                  <a:t>         </a:t>
                </a:r>
                <a:r>
                  <a:rPr lang="it-IT" altLang="it-IT" dirty="0" smtClean="0"/>
                  <a:t>    </a:t>
                </a:r>
                <a:r>
                  <a:rPr lang="it-IT" altLang="it-IT" dirty="0"/>
                  <a:t>d</a:t>
                </a:r>
                <a:r>
                  <a:rPr lang="it-IT" altLang="it-IT" baseline="30000" dirty="0"/>
                  <a:t>10</a:t>
                </a:r>
                <a:endParaRPr lang="it-IT" altLang="it-IT" dirty="0"/>
              </a:p>
            </p:txBody>
          </p:sp>
          <p:sp>
            <p:nvSpPr>
              <p:cNvPr id="18522" name="Text Box 90"/>
              <p:cNvSpPr txBox="1">
                <a:spLocks noChangeArrowheads="1"/>
              </p:cNvSpPr>
              <p:nvPr/>
            </p:nvSpPr>
            <p:spPr bwMode="auto">
              <a:xfrm>
                <a:off x="249" y="663"/>
                <a:ext cx="52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dirty="0"/>
                  <a:t>Ti</a:t>
                </a:r>
                <a:r>
                  <a:rPr lang="it-IT" altLang="it-IT" baseline="30000" dirty="0"/>
                  <a:t>3+</a:t>
                </a:r>
                <a:r>
                  <a:rPr lang="it-IT" altLang="it-IT" dirty="0"/>
                  <a:t>   </a:t>
                </a:r>
                <a:r>
                  <a:rPr lang="it-IT" altLang="it-IT" dirty="0" smtClean="0"/>
                  <a:t>       </a:t>
                </a:r>
                <a:r>
                  <a:rPr lang="it-IT" altLang="it-IT" dirty="0"/>
                  <a:t>Ti</a:t>
                </a:r>
                <a:r>
                  <a:rPr lang="it-IT" altLang="it-IT" baseline="30000" dirty="0"/>
                  <a:t>2</a:t>
                </a:r>
                <a:r>
                  <a:rPr lang="it-IT" altLang="it-IT" baseline="30000" dirty="0" smtClean="0"/>
                  <a:t>+ </a:t>
                </a:r>
                <a:r>
                  <a:rPr lang="it-IT" altLang="it-IT" dirty="0" smtClean="0"/>
                  <a:t>        </a:t>
                </a:r>
                <a:r>
                  <a:rPr lang="it-IT" altLang="it-IT" dirty="0"/>
                  <a:t>V</a:t>
                </a:r>
                <a:r>
                  <a:rPr lang="it-IT" altLang="it-IT" baseline="30000" dirty="0"/>
                  <a:t>2+</a:t>
                </a:r>
                <a:r>
                  <a:rPr lang="it-IT" altLang="it-IT" dirty="0"/>
                  <a:t> </a:t>
                </a:r>
                <a:r>
                  <a:rPr lang="it-IT" altLang="it-IT" dirty="0" smtClean="0"/>
                  <a:t>        </a:t>
                </a:r>
                <a:r>
                  <a:rPr lang="it-IT" altLang="it-IT" dirty="0"/>
                  <a:t>Cr</a:t>
                </a:r>
                <a:r>
                  <a:rPr lang="it-IT" altLang="it-IT" baseline="30000" dirty="0"/>
                  <a:t>2+</a:t>
                </a:r>
                <a:r>
                  <a:rPr lang="it-IT" altLang="it-IT" dirty="0"/>
                  <a:t> </a:t>
                </a:r>
                <a:r>
                  <a:rPr lang="it-IT" altLang="it-IT" dirty="0" smtClean="0"/>
                  <a:t>       </a:t>
                </a:r>
                <a:r>
                  <a:rPr lang="it-IT" altLang="it-IT" dirty="0"/>
                  <a:t>Fe</a:t>
                </a:r>
                <a:r>
                  <a:rPr lang="it-IT" altLang="it-IT" baseline="30000" dirty="0"/>
                  <a:t>3+</a:t>
                </a:r>
                <a:r>
                  <a:rPr lang="it-IT" altLang="it-IT" dirty="0"/>
                  <a:t>  </a:t>
                </a:r>
                <a:r>
                  <a:rPr lang="it-IT" altLang="it-IT" dirty="0" smtClean="0"/>
                  <a:t>      </a:t>
                </a:r>
                <a:r>
                  <a:rPr lang="it-IT" altLang="it-IT" dirty="0"/>
                  <a:t>Fe</a:t>
                </a:r>
                <a:r>
                  <a:rPr lang="it-IT" altLang="it-IT" baseline="30000" dirty="0"/>
                  <a:t>2+</a:t>
                </a:r>
                <a:r>
                  <a:rPr lang="it-IT" altLang="it-IT" dirty="0"/>
                  <a:t>   </a:t>
                </a:r>
                <a:r>
                  <a:rPr lang="it-IT" altLang="it-IT" dirty="0" smtClean="0"/>
                  <a:t>     </a:t>
                </a:r>
                <a:r>
                  <a:rPr lang="it-IT" altLang="it-IT" dirty="0"/>
                  <a:t>Co</a:t>
                </a:r>
                <a:r>
                  <a:rPr lang="it-IT" altLang="it-IT" baseline="30000" dirty="0"/>
                  <a:t>2+</a:t>
                </a:r>
                <a:r>
                  <a:rPr lang="it-IT" altLang="it-IT" dirty="0"/>
                  <a:t>   </a:t>
                </a:r>
                <a:r>
                  <a:rPr lang="it-IT" altLang="it-IT" dirty="0" smtClean="0"/>
                  <a:t>     </a:t>
                </a:r>
                <a:r>
                  <a:rPr lang="it-IT" altLang="it-IT" dirty="0"/>
                  <a:t>Ni</a:t>
                </a:r>
                <a:r>
                  <a:rPr lang="it-IT" altLang="it-IT" baseline="30000" dirty="0"/>
                  <a:t>2+    </a:t>
                </a:r>
                <a:r>
                  <a:rPr lang="it-IT" altLang="it-IT" baseline="30000" dirty="0" smtClean="0"/>
                  <a:t>        </a:t>
                </a:r>
                <a:r>
                  <a:rPr lang="it-IT" altLang="it-IT" dirty="0"/>
                  <a:t>Cu</a:t>
                </a:r>
                <a:r>
                  <a:rPr lang="it-IT" altLang="it-IT" baseline="30000" dirty="0"/>
                  <a:t>2+    </a:t>
                </a:r>
                <a:r>
                  <a:rPr lang="it-IT" altLang="it-IT" baseline="30000" dirty="0" smtClean="0"/>
                  <a:t>        </a:t>
                </a:r>
                <a:r>
                  <a:rPr lang="it-IT" altLang="it-IT" dirty="0"/>
                  <a:t>Zn</a:t>
                </a:r>
                <a:r>
                  <a:rPr lang="it-IT" altLang="it-IT" baseline="30000" dirty="0"/>
                  <a:t>2+</a:t>
                </a:r>
                <a:endParaRPr lang="it-IT" altLang="it-IT" dirty="0"/>
              </a:p>
            </p:txBody>
          </p:sp>
        </p:grpSp>
      </p:grpSp>
      <p:sp>
        <p:nvSpPr>
          <p:cNvPr id="18622" name="Text Box 190"/>
          <p:cNvSpPr txBox="1">
            <a:spLocks noChangeArrowheads="1"/>
          </p:cNvSpPr>
          <p:nvPr/>
        </p:nvSpPr>
        <p:spPr bwMode="auto">
          <a:xfrm>
            <a:off x="1403350" y="692150"/>
            <a:ext cx="6624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dirty="0"/>
              <a:t>Configurazioni elettroniche di un complesso allo stato </a:t>
            </a:r>
            <a:r>
              <a:rPr lang="it-IT" altLang="it-IT" dirty="0" smtClean="0"/>
              <a:t>fondamentale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00429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4_3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0" b="2940"/>
          <a:stretch/>
        </p:blipFill>
        <p:spPr bwMode="auto">
          <a:xfrm>
            <a:off x="936625" y="792000"/>
            <a:ext cx="6751638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48382" y="11630"/>
            <a:ext cx="67281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 dirty="0" smtClean="0"/>
              <a:t>La </a:t>
            </a:r>
            <a:r>
              <a:rPr lang="en-US" altLang="it-IT" dirty="0" err="1" smtClean="0"/>
              <a:t>configurazione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elettronica</a:t>
            </a:r>
            <a:r>
              <a:rPr lang="en-US" altLang="it-IT" dirty="0" smtClean="0"/>
              <a:t> cambia </a:t>
            </a:r>
            <a:r>
              <a:rPr lang="en-US" altLang="it-IT" dirty="0" err="1" smtClean="0"/>
              <a:t>quando</a:t>
            </a:r>
            <a:r>
              <a:rPr lang="en-US" altLang="it-IT" dirty="0" smtClean="0"/>
              <a:t> la </a:t>
            </a:r>
          </a:p>
          <a:p>
            <a:r>
              <a:rPr lang="en-US" altLang="it-IT" dirty="0" err="1" smtClean="0"/>
              <a:t>differenza</a:t>
            </a:r>
            <a:r>
              <a:rPr lang="en-US" altLang="it-IT" dirty="0" smtClean="0"/>
              <a:t> di </a:t>
            </a:r>
            <a:r>
              <a:rPr lang="en-US" altLang="it-IT" dirty="0" err="1" smtClean="0"/>
              <a:t>energia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aumenta</a:t>
            </a:r>
            <a:endParaRPr lang="en-US" altLang="it-IT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09012" y="1844824"/>
            <a:ext cx="18069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 b="1" dirty="0" smtClean="0">
                <a:solidFill>
                  <a:srgbClr val="8000FF"/>
                </a:solidFill>
              </a:rPr>
              <a:t>“Alto spin</a:t>
            </a:r>
            <a:r>
              <a:rPr lang="en-US" altLang="it-IT" b="1" dirty="0">
                <a:solidFill>
                  <a:srgbClr val="8000FF"/>
                </a:solidFill>
              </a:rPr>
              <a:t>”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932040" y="787032"/>
            <a:ext cx="2133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 b="1" dirty="0" smtClean="0">
                <a:solidFill>
                  <a:srgbClr val="C82E32"/>
                </a:solidFill>
              </a:rPr>
              <a:t>“Basso </a:t>
            </a:r>
            <a:r>
              <a:rPr lang="en-US" altLang="it-IT" b="1" dirty="0">
                <a:solidFill>
                  <a:srgbClr val="C82E32"/>
                </a:solidFill>
              </a:rPr>
              <a:t>spin”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00200" y="5765800"/>
            <a:ext cx="343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 b="1" dirty="0">
                <a:solidFill>
                  <a:srgbClr val="C82E32"/>
                </a:solidFill>
              </a:rPr>
              <a:t>Co(III) </a:t>
            </a:r>
            <a:r>
              <a:rPr lang="en-US" altLang="it-IT" b="1" dirty="0" smtClean="0">
                <a:solidFill>
                  <a:srgbClr val="C82E32"/>
                </a:solidFill>
              </a:rPr>
              <a:t>d</a:t>
            </a:r>
            <a:r>
              <a:rPr lang="en-US" altLang="it-IT" b="1" baseline="30000" dirty="0" smtClean="0">
                <a:solidFill>
                  <a:srgbClr val="C82E32"/>
                </a:solidFill>
              </a:rPr>
              <a:t>6</a:t>
            </a:r>
            <a:endParaRPr lang="en-US" altLang="it-IT" b="1" dirty="0">
              <a:solidFill>
                <a:srgbClr val="C82E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45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447800"/>
          </a:xfrm>
        </p:spPr>
        <p:txBody>
          <a:bodyPr/>
          <a:lstStyle/>
          <a:p>
            <a:pPr algn="l" eaLnBrk="1" hangingPunct="1"/>
            <a:r>
              <a:rPr lang="it-IT" altLang="it-IT" sz="3600" dirty="0" smtClean="0">
                <a:solidFill>
                  <a:schemeClr val="tx1"/>
                </a:solidFill>
              </a:rPr>
              <a:t>Sostanze Paramagnetiche sono attratte dal Campo Magnetico della Bilancia di </a:t>
            </a:r>
            <a:r>
              <a:rPr lang="it-IT" altLang="it-IT" sz="3600" dirty="0" err="1" smtClean="0">
                <a:solidFill>
                  <a:schemeClr val="tx1"/>
                </a:solidFill>
              </a:rPr>
              <a:t>Gouy</a:t>
            </a:r>
            <a:r>
              <a:rPr lang="en-US" altLang="it-IT" sz="3600" dirty="0" smtClean="0">
                <a:solidFill>
                  <a:schemeClr val="tx1"/>
                </a:solidFill>
              </a:rPr>
              <a:t/>
            </a:r>
            <a:br>
              <a:rPr lang="en-US" altLang="it-IT" sz="3600" dirty="0" smtClean="0">
                <a:solidFill>
                  <a:schemeClr val="tx1"/>
                </a:solidFill>
              </a:rPr>
            </a:br>
            <a:endParaRPr lang="en-US" altLang="it-IT" sz="3600" dirty="0" smtClean="0">
              <a:solidFill>
                <a:schemeClr val="tx1"/>
              </a:solidFill>
            </a:endParaRPr>
          </a:p>
        </p:txBody>
      </p:sp>
      <p:pic>
        <p:nvPicPr>
          <p:cNvPr id="70659" name="Picture 3" descr="FG25_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752600"/>
            <a:ext cx="8534400" cy="3668713"/>
          </a:xfrm>
          <a:noFill/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914400" y="2438400"/>
            <a:ext cx="731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it-IT" sz="2000" smtClean="0">
                <a:solidFill>
                  <a:srgbClr val="FFFFFF"/>
                </a:solidFill>
              </a:rPr>
              <a:t>Paramagnetic Substances Contain Unpaired Electron Spins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486400" y="5867400"/>
            <a:ext cx="220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b="1" smtClean="0">
                <a:solidFill>
                  <a:srgbClr val="FF0000"/>
                </a:solidFill>
              </a:rPr>
              <a:t>UNPAIRED SPINS!</a:t>
            </a: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648200" y="1676400"/>
            <a:ext cx="4267200" cy="480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03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457200" y="4191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it-IT" altLang="it-IT" sz="4400">
                <a:solidFill>
                  <a:schemeClr val="bg1"/>
                </a:solidFill>
              </a:rPr>
              <a:t>La ruota dei colori</a:t>
            </a:r>
            <a:endParaRPr lang="it-IT" altLang="it-IT" sz="4400">
              <a:solidFill>
                <a:schemeClr val="tx2"/>
              </a:solidFill>
            </a:endParaRPr>
          </a:p>
        </p:txBody>
      </p:sp>
      <p:pic>
        <p:nvPicPr>
          <p:cNvPr id="18435" name="Picture 5" descr="15-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60350"/>
            <a:ext cx="5689600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5445125"/>
            <a:ext cx="26289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3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900113" y="1341438"/>
            <a:ext cx="1655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dirty="0"/>
              <a:t>[Cr(H</a:t>
            </a:r>
            <a:r>
              <a:rPr lang="it-IT" altLang="it-IT" baseline="-25000" dirty="0"/>
              <a:t>2</a:t>
            </a:r>
            <a:r>
              <a:rPr lang="it-IT" altLang="it-IT" dirty="0"/>
              <a:t>O)</a:t>
            </a:r>
            <a:r>
              <a:rPr lang="it-IT" altLang="it-IT" baseline="-25000" dirty="0"/>
              <a:t>6</a:t>
            </a:r>
            <a:r>
              <a:rPr lang="it-IT" altLang="it-IT" dirty="0"/>
              <a:t>]</a:t>
            </a:r>
            <a:r>
              <a:rPr lang="it-IT" altLang="it-IT" baseline="30000" dirty="0"/>
              <a:t>2+</a:t>
            </a:r>
            <a:endParaRPr lang="it-IT" altLang="it-IT" dirty="0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1042988" y="2276475"/>
            <a:ext cx="884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 baseline="-25000"/>
              <a:t>O</a:t>
            </a:r>
            <a:r>
              <a:rPr lang="it-IT" altLang="it-IT"/>
              <a:t>&lt; P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6443663" y="1341438"/>
            <a:ext cx="1316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dirty="0"/>
              <a:t>[Cr(CN)</a:t>
            </a:r>
            <a:r>
              <a:rPr lang="it-IT" altLang="it-IT" baseline="-25000" dirty="0"/>
              <a:t>6</a:t>
            </a:r>
            <a:r>
              <a:rPr lang="it-IT" altLang="it-IT" dirty="0"/>
              <a:t>]</a:t>
            </a:r>
            <a:r>
              <a:rPr lang="it-IT" altLang="it-IT" baseline="30000" dirty="0"/>
              <a:t>4-</a:t>
            </a:r>
            <a:endParaRPr lang="it-IT" altLang="it-IT" dirty="0"/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6516688" y="2205038"/>
            <a:ext cx="855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 baseline="-25000"/>
              <a:t>O</a:t>
            </a:r>
            <a:r>
              <a:rPr lang="it-IT" altLang="it-IT"/>
              <a:t> &gt; P</a:t>
            </a: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3348038" y="476250"/>
            <a:ext cx="2303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Configurazione d</a:t>
            </a:r>
            <a:r>
              <a:rPr lang="it-IT" altLang="it-IT" baseline="30000"/>
              <a:t>4</a:t>
            </a:r>
            <a:endParaRPr lang="it-IT" altLang="it-IT"/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1116013" y="3860800"/>
            <a:ext cx="935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S = 2</a:t>
            </a: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6588125" y="3860800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S = 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341438"/>
            <a:ext cx="35718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25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0" name="Text Box 46"/>
          <p:cNvSpPr txBox="1">
            <a:spLocks noChangeArrowheads="1"/>
          </p:cNvSpPr>
          <p:nvPr/>
        </p:nvSpPr>
        <p:spPr bwMode="auto">
          <a:xfrm>
            <a:off x="2700338" y="476250"/>
            <a:ext cx="3095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Ione Fe</a:t>
            </a:r>
            <a:r>
              <a:rPr lang="it-IT" altLang="it-IT" baseline="30000"/>
              <a:t>2+</a:t>
            </a:r>
            <a:r>
              <a:rPr lang="it-IT" altLang="it-IT"/>
              <a:t>: configurazione d</a:t>
            </a:r>
            <a:r>
              <a:rPr lang="it-IT" altLang="it-IT" baseline="30000"/>
              <a:t>6</a:t>
            </a:r>
            <a:endParaRPr lang="it-IT" altLang="it-IT"/>
          </a:p>
        </p:txBody>
      </p:sp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6443663" y="3141663"/>
            <a:ext cx="1655762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 baseline="-25000"/>
              <a:t>o</a:t>
            </a:r>
            <a:r>
              <a:rPr lang="it-IT" altLang="it-IT"/>
              <a:t> elevato</a:t>
            </a:r>
          </a:p>
          <a:p>
            <a:pPr>
              <a:spcBef>
                <a:spcPct val="50000"/>
              </a:spcBef>
            </a:pPr>
            <a:r>
              <a:rPr lang="it-IT" altLang="it-IT"/>
              <a:t>Basso spin</a:t>
            </a:r>
          </a:p>
          <a:p>
            <a:pPr>
              <a:spcBef>
                <a:spcPct val="50000"/>
              </a:spcBef>
            </a:pPr>
            <a:r>
              <a:rPr lang="it-IT" altLang="it-IT"/>
              <a:t>S=0</a:t>
            </a:r>
            <a:endParaRPr lang="it-IT" altLang="it-IT">
              <a:latin typeface="Symbol" pitchFamily="18" charset="2"/>
            </a:endParaRPr>
          </a:p>
        </p:txBody>
      </p: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755650" y="3068638"/>
            <a:ext cx="1331913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 baseline="-25000"/>
              <a:t>o</a:t>
            </a:r>
            <a:r>
              <a:rPr lang="it-IT" altLang="it-IT"/>
              <a:t> basso</a:t>
            </a:r>
          </a:p>
          <a:p>
            <a:pPr>
              <a:spcBef>
                <a:spcPct val="50000"/>
              </a:spcBef>
            </a:pPr>
            <a:r>
              <a:rPr lang="it-IT" altLang="it-IT"/>
              <a:t>Alto spin</a:t>
            </a:r>
          </a:p>
          <a:p>
            <a:pPr>
              <a:spcBef>
                <a:spcPct val="50000"/>
              </a:spcBef>
            </a:pPr>
            <a:r>
              <a:rPr lang="it-IT" altLang="it-IT"/>
              <a:t>S=2</a:t>
            </a:r>
            <a:endParaRPr lang="it-IT" altLang="it-IT">
              <a:latin typeface="Symbol" pitchFamily="18" charset="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4241"/>
            <a:ext cx="39243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55650" y="1341438"/>
            <a:ext cx="16557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dirty="0" smtClean="0"/>
              <a:t>[Fe(H</a:t>
            </a:r>
            <a:r>
              <a:rPr lang="it-IT" altLang="it-IT" baseline="-25000" dirty="0" smtClean="0"/>
              <a:t>2</a:t>
            </a:r>
            <a:r>
              <a:rPr lang="it-IT" altLang="it-IT" dirty="0" smtClean="0"/>
              <a:t>O)</a:t>
            </a:r>
            <a:r>
              <a:rPr lang="it-IT" altLang="it-IT" baseline="-25000" dirty="0" smtClean="0"/>
              <a:t>6</a:t>
            </a:r>
            <a:r>
              <a:rPr lang="it-IT" altLang="it-IT" dirty="0" smtClean="0"/>
              <a:t>]</a:t>
            </a:r>
            <a:r>
              <a:rPr lang="it-IT" altLang="it-IT" baseline="30000" dirty="0" smtClean="0"/>
              <a:t>2</a:t>
            </a:r>
            <a:r>
              <a:rPr lang="it-IT" altLang="it-IT" baseline="30000" dirty="0"/>
              <a:t>+</a:t>
            </a:r>
            <a:endParaRPr lang="it-IT" altLang="it-IT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443663" y="1341438"/>
            <a:ext cx="1316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dirty="0" smtClean="0"/>
              <a:t>[Fe(CN)</a:t>
            </a:r>
            <a:r>
              <a:rPr lang="it-IT" altLang="it-IT" baseline="-25000" dirty="0" smtClean="0"/>
              <a:t>6</a:t>
            </a:r>
            <a:r>
              <a:rPr lang="it-IT" altLang="it-IT" dirty="0" smtClean="0"/>
              <a:t>]</a:t>
            </a:r>
            <a:r>
              <a:rPr lang="it-IT" altLang="it-IT" baseline="30000" dirty="0" smtClean="0"/>
              <a:t>4-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45774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80728"/>
            <a:ext cx="9079115" cy="535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99592" y="188640"/>
            <a:ext cx="7772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Transizioni elettroniche ed assorbimento di luce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330563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18" name="Group 50"/>
          <p:cNvGrpSpPr>
            <a:grpSpLocks/>
          </p:cNvGrpSpPr>
          <p:nvPr/>
        </p:nvGrpSpPr>
        <p:grpSpPr bwMode="auto">
          <a:xfrm>
            <a:off x="539750" y="1125538"/>
            <a:ext cx="7561263" cy="2232025"/>
            <a:chOff x="113" y="1797"/>
            <a:chExt cx="4763" cy="1406"/>
          </a:xfrm>
        </p:grpSpPr>
        <p:grpSp>
          <p:nvGrpSpPr>
            <p:cNvPr id="58390" name="Group 22"/>
            <p:cNvGrpSpPr>
              <a:grpSpLocks/>
            </p:cNvGrpSpPr>
            <p:nvPr/>
          </p:nvGrpSpPr>
          <p:grpSpPr bwMode="auto">
            <a:xfrm>
              <a:off x="113" y="1797"/>
              <a:ext cx="273" cy="1406"/>
              <a:chOff x="657" y="2523"/>
              <a:chExt cx="273" cy="1406"/>
            </a:xfrm>
          </p:grpSpPr>
          <p:sp>
            <p:nvSpPr>
              <p:cNvPr id="58391" name="Line 23"/>
              <p:cNvSpPr>
                <a:spLocks noChangeShapeType="1"/>
              </p:cNvSpPr>
              <p:nvPr/>
            </p:nvSpPr>
            <p:spPr bwMode="auto">
              <a:xfrm flipV="1">
                <a:off x="930" y="2523"/>
                <a:ext cx="0" cy="14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92" name="Text Box 24"/>
              <p:cNvSpPr txBox="1">
                <a:spLocks noChangeArrowheads="1"/>
              </p:cNvSpPr>
              <p:nvPr/>
            </p:nvSpPr>
            <p:spPr bwMode="auto">
              <a:xfrm>
                <a:off x="657" y="2704"/>
                <a:ext cx="181" cy="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400"/>
                  <a:t>energia</a:t>
                </a:r>
              </a:p>
            </p:txBody>
          </p:sp>
        </p:grpSp>
        <p:grpSp>
          <p:nvGrpSpPr>
            <p:cNvPr id="58414" name="Group 46"/>
            <p:cNvGrpSpPr>
              <a:grpSpLocks/>
            </p:cNvGrpSpPr>
            <p:nvPr/>
          </p:nvGrpSpPr>
          <p:grpSpPr bwMode="auto">
            <a:xfrm>
              <a:off x="431" y="1797"/>
              <a:ext cx="4445" cy="1406"/>
              <a:chOff x="431" y="1434"/>
              <a:chExt cx="4445" cy="1406"/>
            </a:xfrm>
          </p:grpSpPr>
          <p:sp>
            <p:nvSpPr>
              <p:cNvPr id="58372" name="Line 4"/>
              <p:cNvSpPr>
                <a:spLocks noChangeShapeType="1"/>
              </p:cNvSpPr>
              <p:nvPr/>
            </p:nvSpPr>
            <p:spPr bwMode="auto">
              <a:xfrm>
                <a:off x="431" y="2069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73" name="Line 5"/>
              <p:cNvSpPr>
                <a:spLocks noChangeShapeType="1"/>
              </p:cNvSpPr>
              <p:nvPr/>
            </p:nvSpPr>
            <p:spPr bwMode="auto">
              <a:xfrm>
                <a:off x="613" y="2069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74" name="Line 6"/>
              <p:cNvSpPr>
                <a:spLocks noChangeShapeType="1"/>
              </p:cNvSpPr>
              <p:nvPr/>
            </p:nvSpPr>
            <p:spPr bwMode="auto">
              <a:xfrm>
                <a:off x="794" y="2069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75" name="Line 7"/>
              <p:cNvSpPr>
                <a:spLocks noChangeShapeType="1"/>
              </p:cNvSpPr>
              <p:nvPr/>
            </p:nvSpPr>
            <p:spPr bwMode="auto">
              <a:xfrm>
                <a:off x="976" y="2069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76" name="Line 8"/>
              <p:cNvSpPr>
                <a:spLocks noChangeShapeType="1"/>
              </p:cNvSpPr>
              <p:nvPr/>
            </p:nvSpPr>
            <p:spPr bwMode="auto">
              <a:xfrm>
                <a:off x="1157" y="2069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77" name="Line 9"/>
              <p:cNvSpPr>
                <a:spLocks noChangeShapeType="1"/>
              </p:cNvSpPr>
              <p:nvPr/>
            </p:nvSpPr>
            <p:spPr bwMode="auto">
              <a:xfrm flipV="1">
                <a:off x="1300" y="1748"/>
                <a:ext cx="136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78" name="Line 10"/>
              <p:cNvSpPr>
                <a:spLocks noChangeShapeType="1"/>
              </p:cNvSpPr>
              <p:nvPr/>
            </p:nvSpPr>
            <p:spPr bwMode="auto">
              <a:xfrm>
                <a:off x="1305" y="2067"/>
                <a:ext cx="169" cy="3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79" name="Line 11"/>
              <p:cNvSpPr>
                <a:spLocks noChangeShapeType="1"/>
              </p:cNvSpPr>
              <p:nvPr/>
            </p:nvSpPr>
            <p:spPr bwMode="auto">
              <a:xfrm>
                <a:off x="1475" y="175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80" name="Line 12"/>
              <p:cNvSpPr>
                <a:spLocks noChangeShapeType="1"/>
              </p:cNvSpPr>
              <p:nvPr/>
            </p:nvSpPr>
            <p:spPr bwMode="auto">
              <a:xfrm>
                <a:off x="1701" y="175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81" name="Text Box 13"/>
              <p:cNvSpPr txBox="1">
                <a:spLocks noChangeArrowheads="1"/>
              </p:cNvSpPr>
              <p:nvPr/>
            </p:nvSpPr>
            <p:spPr bwMode="auto">
              <a:xfrm>
                <a:off x="1429" y="1731"/>
                <a:ext cx="63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200"/>
                  <a:t>d</a:t>
                </a:r>
                <a:r>
                  <a:rPr lang="it-IT" altLang="it-IT" sz="1200" baseline="-25000"/>
                  <a:t>x2-y2</a:t>
                </a:r>
                <a:r>
                  <a:rPr lang="it-IT" altLang="it-IT" sz="1200"/>
                  <a:t>  d</a:t>
                </a:r>
                <a:r>
                  <a:rPr lang="it-IT" altLang="it-IT" sz="1200" baseline="-25000"/>
                  <a:t>z2</a:t>
                </a:r>
                <a:endParaRPr lang="it-IT" altLang="it-IT" sz="1200"/>
              </a:p>
            </p:txBody>
          </p:sp>
          <p:sp>
            <p:nvSpPr>
              <p:cNvPr id="58382" name="Text Box 14"/>
              <p:cNvSpPr txBox="1">
                <a:spLocks noChangeArrowheads="1"/>
              </p:cNvSpPr>
              <p:nvPr/>
            </p:nvSpPr>
            <p:spPr bwMode="auto">
              <a:xfrm>
                <a:off x="1974" y="1616"/>
                <a:ext cx="40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/>
                  <a:t>e</a:t>
                </a:r>
                <a:r>
                  <a:rPr lang="it-IT" altLang="it-IT" baseline="-25000"/>
                  <a:t>g</a:t>
                </a:r>
                <a:endParaRPr lang="it-IT" altLang="it-IT"/>
              </a:p>
            </p:txBody>
          </p:sp>
          <p:grpSp>
            <p:nvGrpSpPr>
              <p:cNvPr id="58383" name="Group 15"/>
              <p:cNvGrpSpPr>
                <a:grpSpLocks/>
              </p:cNvGrpSpPr>
              <p:nvPr/>
            </p:nvGrpSpPr>
            <p:grpSpPr bwMode="auto">
              <a:xfrm>
                <a:off x="1474" y="2296"/>
                <a:ext cx="862" cy="231"/>
                <a:chOff x="1475" y="2212"/>
                <a:chExt cx="862" cy="231"/>
              </a:xfrm>
            </p:grpSpPr>
            <p:sp>
              <p:nvSpPr>
                <p:cNvPr id="58384" name="Line 16"/>
                <p:cNvSpPr>
                  <a:spLocks noChangeShapeType="1"/>
                </p:cNvSpPr>
                <p:nvPr/>
              </p:nvSpPr>
              <p:spPr bwMode="auto">
                <a:xfrm>
                  <a:off x="1475" y="2341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8385" name="Line 17"/>
                <p:cNvSpPr>
                  <a:spLocks noChangeShapeType="1"/>
                </p:cNvSpPr>
                <p:nvPr/>
              </p:nvSpPr>
              <p:spPr bwMode="auto">
                <a:xfrm>
                  <a:off x="1656" y="2341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8386" name="Line 18"/>
                <p:cNvSpPr>
                  <a:spLocks noChangeShapeType="1"/>
                </p:cNvSpPr>
                <p:nvPr/>
              </p:nvSpPr>
              <p:spPr bwMode="auto">
                <a:xfrm>
                  <a:off x="1832" y="2341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838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020" y="2212"/>
                  <a:ext cx="31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it-IT" altLang="it-IT"/>
                    <a:t>t</a:t>
                  </a:r>
                  <a:r>
                    <a:rPr lang="it-IT" altLang="it-IT" baseline="-25000"/>
                    <a:t>2g</a:t>
                  </a:r>
                  <a:endParaRPr lang="it-IT" altLang="it-IT"/>
                </a:p>
              </p:txBody>
            </p:sp>
          </p:grpSp>
          <p:sp>
            <p:nvSpPr>
              <p:cNvPr id="58388" name="AutoShape 20"/>
              <p:cNvSpPr>
                <a:spLocks/>
              </p:cNvSpPr>
              <p:nvPr/>
            </p:nvSpPr>
            <p:spPr bwMode="auto">
              <a:xfrm>
                <a:off x="2245" y="1752"/>
                <a:ext cx="91" cy="635"/>
              </a:xfrm>
              <a:prstGeom prst="rightBrace">
                <a:avLst>
                  <a:gd name="adj1" fmla="val 5815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8389" name="Text Box 21"/>
              <p:cNvSpPr txBox="1">
                <a:spLocks noChangeArrowheads="1"/>
              </p:cNvSpPr>
              <p:nvPr/>
            </p:nvSpPr>
            <p:spPr bwMode="auto">
              <a:xfrm>
                <a:off x="2336" y="1933"/>
                <a:ext cx="27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>
                    <a:latin typeface="Symbol" pitchFamily="18" charset="2"/>
                  </a:rPr>
                  <a:t>D</a:t>
                </a:r>
                <a:r>
                  <a:rPr lang="it-IT" altLang="it-IT" baseline="-25000"/>
                  <a:t>o</a:t>
                </a:r>
                <a:endParaRPr lang="it-IT" altLang="it-IT">
                  <a:latin typeface="Symbol" pitchFamily="18" charset="2"/>
                </a:endParaRPr>
              </a:p>
            </p:txBody>
          </p:sp>
          <p:sp>
            <p:nvSpPr>
              <p:cNvPr id="58393" name="Line 25"/>
              <p:cNvSpPr>
                <a:spLocks noChangeShapeType="1"/>
              </p:cNvSpPr>
              <p:nvPr/>
            </p:nvSpPr>
            <p:spPr bwMode="auto">
              <a:xfrm>
                <a:off x="2880" y="2069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94" name="Line 26"/>
              <p:cNvSpPr>
                <a:spLocks noChangeShapeType="1"/>
              </p:cNvSpPr>
              <p:nvPr/>
            </p:nvSpPr>
            <p:spPr bwMode="auto">
              <a:xfrm>
                <a:off x="3062" y="2069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95" name="Line 27"/>
              <p:cNvSpPr>
                <a:spLocks noChangeShapeType="1"/>
              </p:cNvSpPr>
              <p:nvPr/>
            </p:nvSpPr>
            <p:spPr bwMode="auto">
              <a:xfrm>
                <a:off x="3243" y="2069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96" name="Line 28"/>
              <p:cNvSpPr>
                <a:spLocks noChangeShapeType="1"/>
              </p:cNvSpPr>
              <p:nvPr/>
            </p:nvSpPr>
            <p:spPr bwMode="auto">
              <a:xfrm>
                <a:off x="3425" y="2069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97" name="Line 29"/>
              <p:cNvSpPr>
                <a:spLocks noChangeShapeType="1"/>
              </p:cNvSpPr>
              <p:nvPr/>
            </p:nvSpPr>
            <p:spPr bwMode="auto">
              <a:xfrm>
                <a:off x="3606" y="2069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98" name="Line 30"/>
              <p:cNvSpPr>
                <a:spLocks noChangeShapeType="1"/>
              </p:cNvSpPr>
              <p:nvPr/>
            </p:nvSpPr>
            <p:spPr bwMode="auto">
              <a:xfrm flipV="1">
                <a:off x="3749" y="1570"/>
                <a:ext cx="174" cy="4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399" name="Line 31"/>
              <p:cNvSpPr>
                <a:spLocks noChangeShapeType="1"/>
              </p:cNvSpPr>
              <p:nvPr/>
            </p:nvSpPr>
            <p:spPr bwMode="auto">
              <a:xfrm>
                <a:off x="3754" y="2067"/>
                <a:ext cx="169" cy="5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400" name="Line 32"/>
              <p:cNvSpPr>
                <a:spLocks noChangeShapeType="1"/>
              </p:cNvSpPr>
              <p:nvPr/>
            </p:nvSpPr>
            <p:spPr bwMode="auto">
              <a:xfrm>
                <a:off x="3924" y="157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401" name="Line 33"/>
              <p:cNvSpPr>
                <a:spLocks noChangeShapeType="1"/>
              </p:cNvSpPr>
              <p:nvPr/>
            </p:nvSpPr>
            <p:spPr bwMode="auto">
              <a:xfrm>
                <a:off x="4150" y="1570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8402" name="Text Box 34"/>
              <p:cNvSpPr txBox="1">
                <a:spLocks noChangeArrowheads="1"/>
              </p:cNvSpPr>
              <p:nvPr/>
            </p:nvSpPr>
            <p:spPr bwMode="auto">
              <a:xfrm>
                <a:off x="3878" y="1616"/>
                <a:ext cx="63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200"/>
                  <a:t>d</a:t>
                </a:r>
                <a:r>
                  <a:rPr lang="it-IT" altLang="it-IT" sz="1200" baseline="-25000"/>
                  <a:t>x2-y2</a:t>
                </a:r>
                <a:r>
                  <a:rPr lang="it-IT" altLang="it-IT" sz="1200"/>
                  <a:t>  d</a:t>
                </a:r>
                <a:r>
                  <a:rPr lang="it-IT" altLang="it-IT" sz="1200" baseline="-25000"/>
                  <a:t>z2</a:t>
                </a:r>
                <a:endParaRPr lang="it-IT" altLang="it-IT" sz="1200"/>
              </a:p>
            </p:txBody>
          </p:sp>
          <p:sp>
            <p:nvSpPr>
              <p:cNvPr id="58403" name="Text Box 35"/>
              <p:cNvSpPr txBox="1">
                <a:spLocks noChangeArrowheads="1"/>
              </p:cNvSpPr>
              <p:nvPr/>
            </p:nvSpPr>
            <p:spPr bwMode="auto">
              <a:xfrm>
                <a:off x="4423" y="1434"/>
                <a:ext cx="40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/>
                  <a:t>e</a:t>
                </a:r>
                <a:r>
                  <a:rPr lang="it-IT" altLang="it-IT" baseline="-25000"/>
                  <a:t>g</a:t>
                </a:r>
                <a:endParaRPr lang="it-IT" altLang="it-IT"/>
              </a:p>
            </p:txBody>
          </p:sp>
          <p:grpSp>
            <p:nvGrpSpPr>
              <p:cNvPr id="58404" name="Group 36"/>
              <p:cNvGrpSpPr>
                <a:grpSpLocks/>
              </p:cNvGrpSpPr>
              <p:nvPr/>
            </p:nvGrpSpPr>
            <p:grpSpPr bwMode="auto">
              <a:xfrm>
                <a:off x="3923" y="2523"/>
                <a:ext cx="862" cy="231"/>
                <a:chOff x="3924" y="2212"/>
                <a:chExt cx="862" cy="231"/>
              </a:xfrm>
            </p:grpSpPr>
            <p:sp>
              <p:nvSpPr>
                <p:cNvPr id="58405" name="Line 37"/>
                <p:cNvSpPr>
                  <a:spLocks noChangeShapeType="1"/>
                </p:cNvSpPr>
                <p:nvPr/>
              </p:nvSpPr>
              <p:spPr bwMode="auto">
                <a:xfrm>
                  <a:off x="3924" y="2341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8406" name="Line 38"/>
                <p:cNvSpPr>
                  <a:spLocks noChangeShapeType="1"/>
                </p:cNvSpPr>
                <p:nvPr/>
              </p:nvSpPr>
              <p:spPr bwMode="auto">
                <a:xfrm>
                  <a:off x="4105" y="2341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8407" name="Line 39"/>
                <p:cNvSpPr>
                  <a:spLocks noChangeShapeType="1"/>
                </p:cNvSpPr>
                <p:nvPr/>
              </p:nvSpPr>
              <p:spPr bwMode="auto">
                <a:xfrm>
                  <a:off x="4281" y="2341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8408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4469" y="2212"/>
                  <a:ext cx="31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it-IT" altLang="it-IT"/>
                    <a:t>t</a:t>
                  </a:r>
                  <a:r>
                    <a:rPr lang="it-IT" altLang="it-IT" baseline="-25000"/>
                    <a:t>2g</a:t>
                  </a:r>
                  <a:endParaRPr lang="it-IT" altLang="it-IT"/>
                </a:p>
              </p:txBody>
            </p:sp>
          </p:grpSp>
          <p:sp>
            <p:nvSpPr>
              <p:cNvPr id="58409" name="AutoShape 41"/>
              <p:cNvSpPr>
                <a:spLocks/>
              </p:cNvSpPr>
              <p:nvPr/>
            </p:nvSpPr>
            <p:spPr bwMode="auto">
              <a:xfrm>
                <a:off x="4785" y="1525"/>
                <a:ext cx="91" cy="1179"/>
              </a:xfrm>
              <a:prstGeom prst="rightBrace">
                <a:avLst>
                  <a:gd name="adj1" fmla="val 10796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8410" name="Text Box 42"/>
              <p:cNvSpPr txBox="1">
                <a:spLocks noChangeArrowheads="1"/>
              </p:cNvSpPr>
              <p:nvPr/>
            </p:nvSpPr>
            <p:spPr bwMode="auto">
              <a:xfrm>
                <a:off x="1474" y="2441"/>
                <a:ext cx="63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200"/>
                  <a:t>d</a:t>
                </a:r>
                <a:r>
                  <a:rPr lang="it-IT" altLang="it-IT" sz="1200" baseline="-25000"/>
                  <a:t>xy</a:t>
                </a:r>
                <a:r>
                  <a:rPr lang="it-IT" altLang="it-IT" sz="1200"/>
                  <a:t>  d</a:t>
                </a:r>
                <a:r>
                  <a:rPr lang="it-IT" altLang="it-IT" sz="1200" baseline="-25000"/>
                  <a:t>xz</a:t>
                </a:r>
                <a:r>
                  <a:rPr lang="it-IT" altLang="it-IT" sz="1200"/>
                  <a:t> d</a:t>
                </a:r>
                <a:r>
                  <a:rPr lang="it-IT" altLang="it-IT" sz="1200" baseline="-25000"/>
                  <a:t>yz</a:t>
                </a:r>
                <a:endParaRPr lang="it-IT" altLang="it-IT" sz="1200"/>
              </a:p>
            </p:txBody>
          </p:sp>
          <p:sp>
            <p:nvSpPr>
              <p:cNvPr id="58411" name="Text Box 43"/>
              <p:cNvSpPr txBox="1">
                <a:spLocks noChangeArrowheads="1"/>
              </p:cNvSpPr>
              <p:nvPr/>
            </p:nvSpPr>
            <p:spPr bwMode="auto">
              <a:xfrm>
                <a:off x="3923" y="2667"/>
                <a:ext cx="635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it-IT" altLang="it-IT" sz="1200"/>
                  <a:t>d</a:t>
                </a:r>
                <a:r>
                  <a:rPr lang="it-IT" altLang="it-IT" sz="1200" baseline="-25000"/>
                  <a:t>xy</a:t>
                </a:r>
                <a:r>
                  <a:rPr lang="it-IT" altLang="it-IT" sz="1200"/>
                  <a:t>  d</a:t>
                </a:r>
                <a:r>
                  <a:rPr lang="it-IT" altLang="it-IT" sz="1200" baseline="-25000"/>
                  <a:t>xz</a:t>
                </a:r>
                <a:r>
                  <a:rPr lang="it-IT" altLang="it-IT" sz="1200"/>
                  <a:t> d</a:t>
                </a:r>
                <a:r>
                  <a:rPr lang="it-IT" altLang="it-IT" sz="1200" baseline="-25000"/>
                  <a:t>yz</a:t>
                </a:r>
                <a:endParaRPr lang="it-IT" altLang="it-IT" sz="1200"/>
              </a:p>
            </p:txBody>
          </p:sp>
        </p:grpSp>
      </p:grpSp>
      <p:sp>
        <p:nvSpPr>
          <p:cNvPr id="58412" name="Text Box 44"/>
          <p:cNvSpPr txBox="1">
            <a:spLocks noChangeArrowheads="1"/>
          </p:cNvSpPr>
          <p:nvPr/>
        </p:nvSpPr>
        <p:spPr bwMode="auto">
          <a:xfrm>
            <a:off x="468313" y="4941888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 baseline="-25000"/>
              <a:t>o</a:t>
            </a:r>
            <a:r>
              <a:rPr lang="it-IT" altLang="it-IT"/>
              <a:t>= E = h</a:t>
            </a:r>
            <a:r>
              <a:rPr lang="it-IT" altLang="it-IT">
                <a:latin typeface="Symbol" pitchFamily="18" charset="2"/>
              </a:rPr>
              <a:t>n = </a:t>
            </a:r>
            <a:r>
              <a:rPr lang="it-IT" altLang="it-IT"/>
              <a:t>hc/</a:t>
            </a:r>
            <a:r>
              <a:rPr lang="it-IT" altLang="it-IT">
                <a:latin typeface="Symbol" pitchFamily="18" charset="2"/>
              </a:rPr>
              <a:t>l</a:t>
            </a:r>
          </a:p>
        </p:txBody>
      </p:sp>
      <p:sp>
        <p:nvSpPr>
          <p:cNvPr id="58413" name="Text Box 45"/>
          <p:cNvSpPr txBox="1">
            <a:spLocks noChangeArrowheads="1"/>
          </p:cNvSpPr>
          <p:nvPr/>
        </p:nvSpPr>
        <p:spPr bwMode="auto">
          <a:xfrm>
            <a:off x="827088" y="333375"/>
            <a:ext cx="69850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/>
              <a:t>Uno ione metallico di transizione non complessato ha orbitali d degeneri. </a:t>
            </a:r>
          </a:p>
          <a:p>
            <a:pPr>
              <a:spcBef>
                <a:spcPct val="50000"/>
              </a:spcBef>
            </a:pPr>
            <a:r>
              <a:rPr lang="it-IT" altLang="it-IT" sz="1400"/>
              <a:t>In un complesso gli orbitali d sono separati in energia e sono possibili transizioni d-d a seguito dell’assorbimento di energia pari a </a:t>
            </a:r>
            <a:r>
              <a:rPr lang="it-IT" altLang="it-IT" sz="1400">
                <a:latin typeface="Symbol" pitchFamily="18" charset="2"/>
              </a:rPr>
              <a:t>D</a:t>
            </a:r>
            <a:r>
              <a:rPr lang="it-IT" altLang="it-IT" sz="1400"/>
              <a:t>o.</a:t>
            </a:r>
          </a:p>
        </p:txBody>
      </p:sp>
      <p:sp>
        <p:nvSpPr>
          <p:cNvPr id="58415" name="Text Box 47"/>
          <p:cNvSpPr txBox="1">
            <a:spLocks noChangeArrowheads="1"/>
          </p:cNvSpPr>
          <p:nvPr/>
        </p:nvSpPr>
        <p:spPr bwMode="auto">
          <a:xfrm>
            <a:off x="395288" y="3500438"/>
            <a:ext cx="3455987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 b="1">
                <a:solidFill>
                  <a:srgbClr val="CC00CC"/>
                </a:solidFill>
              </a:rPr>
              <a:t>Le energie richieste cadono nella regione </a:t>
            </a:r>
          </a:p>
          <a:p>
            <a:pPr>
              <a:spcBef>
                <a:spcPct val="50000"/>
              </a:spcBef>
            </a:pPr>
            <a:r>
              <a:rPr lang="it-IT" altLang="it-IT" sz="1400" b="1">
                <a:solidFill>
                  <a:srgbClr val="CC00CC"/>
                </a:solidFill>
              </a:rPr>
              <a:t>del visibile e i complessi dei metalli di </a:t>
            </a:r>
          </a:p>
          <a:p>
            <a:pPr>
              <a:spcBef>
                <a:spcPct val="50000"/>
              </a:spcBef>
            </a:pPr>
            <a:r>
              <a:rPr lang="it-IT" altLang="it-IT" sz="1400" b="1">
                <a:solidFill>
                  <a:srgbClr val="CC00CC"/>
                </a:solidFill>
              </a:rPr>
              <a:t>transizione sono colorati.</a:t>
            </a:r>
            <a:r>
              <a:rPr lang="it-IT" altLang="it-IT" sz="1400"/>
              <a:t> </a:t>
            </a:r>
          </a:p>
        </p:txBody>
      </p:sp>
      <p:pic>
        <p:nvPicPr>
          <p:cNvPr id="58420" name="Pictu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644900"/>
            <a:ext cx="44640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54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FG20_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066800"/>
            <a:ext cx="6858000" cy="3371850"/>
          </a:xfrm>
          <a:noFill/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609600" y="0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t-IT" sz="2400" b="1" dirty="0" smtClean="0">
                <a:solidFill>
                  <a:schemeClr val="accent2"/>
                </a:solidFill>
              </a:rPr>
              <a:t>Le </a:t>
            </a:r>
            <a:r>
              <a:rPr lang="en-US" altLang="it-IT" sz="2400" b="1" dirty="0" err="1" smtClean="0">
                <a:solidFill>
                  <a:schemeClr val="accent2"/>
                </a:solidFill>
              </a:rPr>
              <a:t>soluzioni</a:t>
            </a:r>
            <a:r>
              <a:rPr lang="en-US" altLang="it-IT" sz="2400" b="1" dirty="0" smtClean="0">
                <a:solidFill>
                  <a:schemeClr val="accent2"/>
                </a:solidFill>
              </a:rPr>
              <a:t> di titanium(III</a:t>
            </a:r>
            <a:r>
              <a:rPr lang="en-US" altLang="it-IT" sz="2400" b="1" dirty="0">
                <a:solidFill>
                  <a:schemeClr val="accent2"/>
                </a:solidFill>
              </a:rPr>
              <a:t>) </a:t>
            </a:r>
            <a:r>
              <a:rPr lang="en-US" altLang="it-IT" sz="2400" b="1" dirty="0" err="1" smtClean="0">
                <a:solidFill>
                  <a:schemeClr val="accent2"/>
                </a:solidFill>
              </a:rPr>
              <a:t>esaaquo</a:t>
            </a:r>
            <a:r>
              <a:rPr lang="en-US" altLang="it-IT" sz="2400" b="1" dirty="0" smtClean="0">
                <a:solidFill>
                  <a:schemeClr val="accent2"/>
                </a:solidFill>
              </a:rPr>
              <a:t> </a:t>
            </a:r>
            <a:r>
              <a:rPr lang="en-US" altLang="it-IT" sz="2400" b="1" dirty="0" err="1" smtClean="0">
                <a:solidFill>
                  <a:schemeClr val="accent2"/>
                </a:solidFill>
              </a:rPr>
              <a:t>appaiono</a:t>
            </a:r>
            <a:r>
              <a:rPr lang="en-US" altLang="it-IT" sz="2400" b="1" dirty="0" smtClean="0">
                <a:solidFill>
                  <a:schemeClr val="accent2"/>
                </a:solidFill>
              </a:rPr>
              <a:t> </a:t>
            </a:r>
            <a:r>
              <a:rPr lang="en-US" altLang="it-IT" sz="2400" b="1" dirty="0" err="1" smtClean="0">
                <a:solidFill>
                  <a:schemeClr val="accent2"/>
                </a:solidFill>
              </a:rPr>
              <a:t>violette</a:t>
            </a:r>
            <a:r>
              <a:rPr lang="en-US" altLang="it-IT" sz="2400" b="1" dirty="0" smtClean="0">
                <a:solidFill>
                  <a:schemeClr val="accent2"/>
                </a:solidFill>
              </a:rPr>
              <a:t> per </a:t>
            </a:r>
            <a:r>
              <a:rPr lang="en-US" altLang="it-IT" sz="2400" b="1" dirty="0" err="1" smtClean="0">
                <a:solidFill>
                  <a:schemeClr val="accent2"/>
                </a:solidFill>
              </a:rPr>
              <a:t>l’assorbimento</a:t>
            </a:r>
            <a:r>
              <a:rPr lang="en-US" altLang="it-IT" sz="2400" b="1" dirty="0" smtClean="0">
                <a:solidFill>
                  <a:schemeClr val="accent2"/>
                </a:solidFill>
              </a:rPr>
              <a:t> </a:t>
            </a:r>
            <a:r>
              <a:rPr lang="en-US" altLang="it-IT" sz="2400" b="1" dirty="0" err="1" smtClean="0">
                <a:solidFill>
                  <a:schemeClr val="accent2"/>
                </a:solidFill>
              </a:rPr>
              <a:t>della</a:t>
            </a:r>
            <a:r>
              <a:rPr lang="en-US" altLang="it-IT" sz="2400" b="1" dirty="0" smtClean="0">
                <a:solidFill>
                  <a:schemeClr val="accent2"/>
                </a:solidFill>
              </a:rPr>
              <a:t> </a:t>
            </a:r>
            <a:r>
              <a:rPr lang="en-US" altLang="it-IT" sz="2400" b="1" dirty="0" err="1" smtClean="0">
                <a:solidFill>
                  <a:schemeClr val="accent2"/>
                </a:solidFill>
              </a:rPr>
              <a:t>luce</a:t>
            </a:r>
            <a:r>
              <a:rPr lang="en-US" altLang="it-IT" sz="2400" b="1" dirty="0" smtClean="0">
                <a:solidFill>
                  <a:schemeClr val="accent2"/>
                </a:solidFill>
              </a:rPr>
              <a:t> </a:t>
            </a:r>
            <a:r>
              <a:rPr lang="en-US" altLang="it-IT" sz="2400" b="1" dirty="0" err="1" smtClean="0">
                <a:solidFill>
                  <a:schemeClr val="accent2"/>
                </a:solidFill>
              </a:rPr>
              <a:t>giallo</a:t>
            </a:r>
            <a:r>
              <a:rPr lang="en-US" altLang="it-IT" sz="2400" b="1" dirty="0" smtClean="0">
                <a:solidFill>
                  <a:schemeClr val="accent2"/>
                </a:solidFill>
              </a:rPr>
              <a:t> - </a:t>
            </a:r>
            <a:r>
              <a:rPr lang="en-US" altLang="it-IT" sz="2400" b="1" dirty="0" err="1" smtClean="0">
                <a:solidFill>
                  <a:schemeClr val="accent2"/>
                </a:solidFill>
              </a:rPr>
              <a:t>verde</a:t>
            </a:r>
            <a:endParaRPr lang="en-US" altLang="it-IT" sz="2400" b="1" dirty="0">
              <a:solidFill>
                <a:schemeClr val="accent2"/>
              </a:solidFill>
            </a:endParaRPr>
          </a:p>
        </p:txBody>
      </p:sp>
      <p:graphicFrame>
        <p:nvGraphicFramePr>
          <p:cNvPr id="8192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981200" y="4435475"/>
          <a:ext cx="3505200" cy="242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Photo Editor Photo" r:id="rId5" imgW="9247619" imgH="6392167" progId="MSPhotoEd.3">
                  <p:embed/>
                </p:oleObj>
              </mc:Choice>
              <mc:Fallback>
                <p:oleObj name="Photo Editor Photo" r:id="rId5" imgW="9247619" imgH="63921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435475"/>
                        <a:ext cx="3505200" cy="242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1981200" y="48006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4724400" y="6172200"/>
            <a:ext cx="8382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47385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754063" y="736600"/>
            <a:ext cx="7994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 dirty="0" err="1" smtClean="0"/>
              <a:t>Serie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Spettrochimica</a:t>
            </a:r>
            <a:r>
              <a:rPr lang="en-US" altLang="it-IT" dirty="0" smtClean="0"/>
              <a:t> (</a:t>
            </a:r>
            <a:r>
              <a:rPr lang="en-US" altLang="it-IT" dirty="0" err="1" smtClean="0"/>
              <a:t>forza</a:t>
            </a:r>
            <a:r>
              <a:rPr lang="en-US" altLang="it-IT" dirty="0" smtClean="0"/>
              <a:t> di </a:t>
            </a:r>
            <a:r>
              <a:rPr lang="en-US" altLang="it-IT" dirty="0" err="1" smtClean="0"/>
              <a:t>interazione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dei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leganti</a:t>
            </a:r>
            <a:r>
              <a:rPr lang="en-US" altLang="it-IT" dirty="0" smtClean="0"/>
              <a:t>)</a:t>
            </a:r>
            <a:endParaRPr lang="en-US" altLang="it-IT" dirty="0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784225" y="1971675"/>
            <a:ext cx="7397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 sz="3200" b="1" dirty="0">
                <a:solidFill>
                  <a:srgbClr val="008000"/>
                </a:solidFill>
              </a:rPr>
              <a:t>Cl</a:t>
            </a:r>
            <a:r>
              <a:rPr lang="en-US" altLang="it-IT" sz="3200" b="1" baseline="30000" dirty="0">
                <a:solidFill>
                  <a:srgbClr val="008000"/>
                </a:solidFill>
              </a:rPr>
              <a:t>-</a:t>
            </a:r>
            <a:r>
              <a:rPr lang="en-US" altLang="it-IT" sz="3200" b="1" dirty="0">
                <a:solidFill>
                  <a:srgbClr val="008000"/>
                </a:solidFill>
              </a:rPr>
              <a:t> &lt; F</a:t>
            </a:r>
            <a:r>
              <a:rPr lang="en-US" altLang="it-IT" sz="3200" b="1" baseline="30000" dirty="0">
                <a:solidFill>
                  <a:srgbClr val="008000"/>
                </a:solidFill>
              </a:rPr>
              <a:t>-</a:t>
            </a:r>
            <a:r>
              <a:rPr lang="en-US" altLang="it-IT" sz="3200" b="1" dirty="0">
                <a:solidFill>
                  <a:srgbClr val="008000"/>
                </a:solidFill>
              </a:rPr>
              <a:t> &lt; H</a:t>
            </a:r>
            <a:r>
              <a:rPr lang="en-US" altLang="it-IT" sz="3200" b="1" baseline="-25000" dirty="0">
                <a:solidFill>
                  <a:srgbClr val="008000"/>
                </a:solidFill>
              </a:rPr>
              <a:t>2</a:t>
            </a:r>
            <a:r>
              <a:rPr lang="en-US" altLang="it-IT" sz="3200" b="1" dirty="0">
                <a:solidFill>
                  <a:srgbClr val="008000"/>
                </a:solidFill>
              </a:rPr>
              <a:t>O &lt; NH</a:t>
            </a:r>
            <a:r>
              <a:rPr lang="en-US" altLang="it-IT" sz="3200" b="1" baseline="-25000" dirty="0">
                <a:solidFill>
                  <a:srgbClr val="008000"/>
                </a:solidFill>
              </a:rPr>
              <a:t>3</a:t>
            </a:r>
            <a:r>
              <a:rPr lang="en-US" altLang="it-IT" sz="3200" b="1" dirty="0">
                <a:solidFill>
                  <a:srgbClr val="008000"/>
                </a:solidFill>
              </a:rPr>
              <a:t> &lt; </a:t>
            </a:r>
            <a:r>
              <a:rPr lang="en-US" altLang="it-IT" sz="3200" b="1" dirty="0" err="1">
                <a:solidFill>
                  <a:srgbClr val="008000"/>
                </a:solidFill>
              </a:rPr>
              <a:t>en</a:t>
            </a:r>
            <a:r>
              <a:rPr lang="en-US" altLang="it-IT" sz="3200" b="1" dirty="0">
                <a:solidFill>
                  <a:srgbClr val="008000"/>
                </a:solidFill>
              </a:rPr>
              <a:t> &lt; NO</a:t>
            </a:r>
            <a:r>
              <a:rPr lang="en-US" altLang="it-IT" sz="3200" b="1" baseline="-25000" dirty="0">
                <a:solidFill>
                  <a:srgbClr val="008000"/>
                </a:solidFill>
              </a:rPr>
              <a:t>2</a:t>
            </a:r>
            <a:r>
              <a:rPr lang="en-US" altLang="it-IT" sz="3200" b="1" baseline="30000" dirty="0">
                <a:solidFill>
                  <a:srgbClr val="008000"/>
                </a:solidFill>
              </a:rPr>
              <a:t>-</a:t>
            </a:r>
            <a:r>
              <a:rPr lang="en-US" altLang="it-IT" sz="3200" b="1" dirty="0">
                <a:solidFill>
                  <a:srgbClr val="008000"/>
                </a:solidFill>
              </a:rPr>
              <a:t> &lt; CN</a:t>
            </a:r>
            <a:r>
              <a:rPr lang="en-US" altLang="it-IT" sz="3200" b="1" baseline="30000" dirty="0">
                <a:solidFill>
                  <a:srgbClr val="008000"/>
                </a:solidFill>
              </a:rPr>
              <a:t>-</a:t>
            </a:r>
            <a:r>
              <a:rPr lang="en-US" altLang="it-IT" sz="3200" b="1" dirty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 flipV="1">
            <a:off x="1003300" y="1816100"/>
            <a:ext cx="6870700" cy="2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082925" y="1343025"/>
            <a:ext cx="16898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 dirty="0" err="1" smtClean="0"/>
              <a:t>Aumento</a:t>
            </a:r>
            <a:r>
              <a:rPr lang="en-US" altLang="it-IT" dirty="0" smtClean="0"/>
              <a:t> </a:t>
            </a:r>
            <a:r>
              <a:rPr lang="en-US" altLang="it-IT" dirty="0" smtClean="0">
                <a:latin typeface="Symbol" pitchFamily="18" charset="2"/>
              </a:rPr>
              <a:t></a:t>
            </a:r>
            <a:endParaRPr lang="en-US" alt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" y="2682949"/>
            <a:ext cx="72294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18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12875"/>
            <a:ext cx="59055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2627313" y="549275"/>
            <a:ext cx="403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dirty="0"/>
              <a:t>Complessi a geometria tetraedrica</a:t>
            </a:r>
          </a:p>
        </p:txBody>
      </p:sp>
    </p:spTree>
    <p:extLst>
      <p:ext uri="{BB962C8B-B14F-4D97-AF65-F5344CB8AC3E}">
        <p14:creationId xmlns:p14="http://schemas.microsoft.com/office/powerpoint/2010/main" val="330864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6516688" y="1844675"/>
            <a:ext cx="20161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/>
              <a:t>Poiché i leganti sono solo 4 e nessuno di loro punta direttamente sugli orbitali d</a:t>
            </a:r>
          </a:p>
          <a:p>
            <a:pPr>
              <a:spcBef>
                <a:spcPct val="50000"/>
              </a:spcBef>
            </a:pP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 baseline="-25000"/>
              <a:t>T </a:t>
            </a:r>
            <a:r>
              <a:rPr lang="it-IT" altLang="it-IT"/>
              <a:t>&lt; </a:t>
            </a:r>
            <a:r>
              <a:rPr lang="it-IT" altLang="it-IT">
                <a:latin typeface="Symbol" pitchFamily="18" charset="2"/>
              </a:rPr>
              <a:t>D</a:t>
            </a:r>
            <a:r>
              <a:rPr lang="it-IT" altLang="it-IT" baseline="-25000"/>
              <a:t>O</a:t>
            </a:r>
            <a:endParaRPr lang="it-IT" altLang="it-IT">
              <a:latin typeface="Symbol" pitchFamily="18" charset="2"/>
            </a:endParaRPr>
          </a:p>
        </p:txBody>
      </p:sp>
      <p:sp>
        <p:nvSpPr>
          <p:cNvPr id="97286" name="AutoShape 6"/>
          <p:cNvSpPr>
            <a:spLocks noChangeArrowheads="1"/>
          </p:cNvSpPr>
          <p:nvPr/>
        </p:nvSpPr>
        <p:spPr bwMode="auto">
          <a:xfrm>
            <a:off x="7164388" y="4149725"/>
            <a:ext cx="215900" cy="576263"/>
          </a:xfrm>
          <a:prstGeom prst="downArrow">
            <a:avLst>
              <a:gd name="adj1" fmla="val 50000"/>
              <a:gd name="adj2" fmla="val 66728"/>
            </a:avLst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6750355" y="4869160"/>
            <a:ext cx="125986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dirty="0"/>
              <a:t>I complessi tetraedrici sono ad </a:t>
            </a:r>
            <a:r>
              <a:rPr lang="it-IT" altLang="it-IT" dirty="0">
                <a:solidFill>
                  <a:srgbClr val="FF0000"/>
                </a:solidFill>
              </a:rPr>
              <a:t>alto spin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47763"/>
            <a:ext cx="47529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12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763688" y="160079"/>
            <a:ext cx="57606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 sz="3200" b="1" dirty="0" err="1" smtClean="0">
                <a:solidFill>
                  <a:srgbClr val="0000FF"/>
                </a:solidFill>
              </a:rPr>
              <a:t>Complessi</a:t>
            </a:r>
            <a:r>
              <a:rPr lang="en-US" altLang="it-IT" sz="3200" b="1" dirty="0" smtClean="0">
                <a:solidFill>
                  <a:srgbClr val="0000FF"/>
                </a:solidFill>
              </a:rPr>
              <a:t> </a:t>
            </a:r>
            <a:r>
              <a:rPr lang="en-US" altLang="it-IT" sz="3200" b="1" dirty="0" err="1" smtClean="0">
                <a:solidFill>
                  <a:srgbClr val="0000FF"/>
                </a:solidFill>
              </a:rPr>
              <a:t>planare</a:t>
            </a:r>
            <a:r>
              <a:rPr lang="en-US" altLang="it-IT" sz="3200" b="1" dirty="0" smtClean="0">
                <a:solidFill>
                  <a:srgbClr val="0000FF"/>
                </a:solidFill>
              </a:rPr>
              <a:t> </a:t>
            </a:r>
            <a:r>
              <a:rPr lang="en-US" altLang="it-IT" sz="3200" b="1" dirty="0" err="1" smtClean="0">
                <a:solidFill>
                  <a:srgbClr val="0000FF"/>
                </a:solidFill>
              </a:rPr>
              <a:t>quadrato</a:t>
            </a:r>
            <a:endParaRPr lang="en-US" altLang="it-IT" sz="3200" b="1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18172"/>
            <a:ext cx="4325466" cy="536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64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24_29de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3687763"/>
            <a:ext cx="6418262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4" descr="24_29ab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3" y="1003300"/>
            <a:ext cx="5875337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Rectangle 6"/>
          <p:cNvSpPr>
            <a:spLocks noChangeArrowheads="1"/>
          </p:cNvSpPr>
          <p:nvPr/>
        </p:nvSpPr>
        <p:spPr bwMode="auto">
          <a:xfrm>
            <a:off x="6057900" y="1282700"/>
            <a:ext cx="203200" cy="165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6057900" y="2743200"/>
            <a:ext cx="203200" cy="165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63495" name="Rectangle 8"/>
          <p:cNvSpPr>
            <a:spLocks noChangeArrowheads="1"/>
          </p:cNvSpPr>
          <p:nvPr/>
        </p:nvSpPr>
        <p:spPr bwMode="auto">
          <a:xfrm>
            <a:off x="8166100" y="1282700"/>
            <a:ext cx="203200" cy="165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63496" name="Rectangle 9"/>
          <p:cNvSpPr>
            <a:spLocks noChangeArrowheads="1"/>
          </p:cNvSpPr>
          <p:nvPr/>
        </p:nvSpPr>
        <p:spPr bwMode="auto">
          <a:xfrm>
            <a:off x="8166100" y="2743200"/>
            <a:ext cx="203200" cy="165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63497" name="Rectangle 10"/>
          <p:cNvSpPr>
            <a:spLocks noChangeArrowheads="1"/>
          </p:cNvSpPr>
          <p:nvPr/>
        </p:nvSpPr>
        <p:spPr bwMode="auto">
          <a:xfrm>
            <a:off x="8089900" y="4025900"/>
            <a:ext cx="203200" cy="165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63498" name="Rectangle 11"/>
          <p:cNvSpPr>
            <a:spLocks noChangeArrowheads="1"/>
          </p:cNvSpPr>
          <p:nvPr/>
        </p:nvSpPr>
        <p:spPr bwMode="auto">
          <a:xfrm>
            <a:off x="8089900" y="5524500"/>
            <a:ext cx="203200" cy="165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63499" name="Rectangle 12"/>
          <p:cNvSpPr>
            <a:spLocks noChangeArrowheads="1"/>
          </p:cNvSpPr>
          <p:nvPr/>
        </p:nvSpPr>
        <p:spPr bwMode="auto">
          <a:xfrm>
            <a:off x="5803900" y="4025900"/>
            <a:ext cx="203200" cy="165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63500" name="Rectangle 13"/>
          <p:cNvSpPr>
            <a:spLocks noChangeArrowheads="1"/>
          </p:cNvSpPr>
          <p:nvPr/>
        </p:nvSpPr>
        <p:spPr bwMode="auto">
          <a:xfrm>
            <a:off x="5803900" y="5537200"/>
            <a:ext cx="203200" cy="165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53748"/>
            <a:ext cx="2474218" cy="306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60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Tab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3"/>
          <a:stretch>
            <a:fillRect/>
          </a:stretch>
        </p:blipFill>
        <p:spPr bwMode="auto">
          <a:xfrm>
            <a:off x="0" y="0"/>
            <a:ext cx="9182100" cy="641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25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1619672" y="875998"/>
            <a:ext cx="194421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dirty="0" smtClean="0"/>
              <a:t>Campo cristallino</a:t>
            </a:r>
          </a:p>
          <a:p>
            <a:pPr>
              <a:spcBef>
                <a:spcPct val="50000"/>
              </a:spcBef>
            </a:pPr>
            <a:r>
              <a:rPr lang="it-IT" altLang="it-IT" dirty="0" smtClean="0"/>
              <a:t>planare quadrato</a:t>
            </a:r>
            <a:endParaRPr lang="it-IT" altLang="it-IT" dirty="0"/>
          </a:p>
        </p:txBody>
      </p:sp>
      <p:pic>
        <p:nvPicPr>
          <p:cNvPr id="1953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40995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34" name="Text Box 78"/>
          <p:cNvSpPr txBox="1">
            <a:spLocks noChangeArrowheads="1"/>
          </p:cNvSpPr>
          <p:nvPr/>
        </p:nvSpPr>
        <p:spPr bwMode="auto">
          <a:xfrm>
            <a:off x="4571125" y="2550319"/>
            <a:ext cx="2663825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dirty="0"/>
              <a:t>Lo </a:t>
            </a:r>
            <a:r>
              <a:rPr lang="it-IT" altLang="it-IT" dirty="0" err="1"/>
              <a:t>splitting</a:t>
            </a:r>
            <a:r>
              <a:rPr lang="it-IT" altLang="it-IT" dirty="0"/>
              <a:t> degli orbitali d vede il d</a:t>
            </a:r>
            <a:r>
              <a:rPr lang="it-IT" altLang="it-IT" baseline="-25000" dirty="0"/>
              <a:t>x2-y2 </a:t>
            </a:r>
            <a:r>
              <a:rPr lang="it-IT" altLang="it-IT" dirty="0"/>
              <a:t>più in alto in energia rispetto agli altri. Ciò favorisce complessi di metalli d</a:t>
            </a:r>
            <a:r>
              <a:rPr lang="it-IT" altLang="it-IT" baseline="30000" dirty="0"/>
              <a:t>8</a:t>
            </a:r>
            <a:r>
              <a:rPr lang="it-IT" altLang="it-IT" dirty="0"/>
              <a:t> a basso spin o di metalli di 4</a:t>
            </a:r>
            <a:r>
              <a:rPr lang="it-IT" altLang="it-IT" baseline="30000" dirty="0"/>
              <a:t>a </a:t>
            </a:r>
            <a:r>
              <a:rPr lang="it-IT" altLang="it-IT" dirty="0"/>
              <a:t> o 5</a:t>
            </a:r>
            <a:r>
              <a:rPr lang="it-IT" altLang="it-IT" baseline="30000" dirty="0"/>
              <a:t>a </a:t>
            </a:r>
            <a:r>
              <a:rPr lang="it-IT" altLang="it-IT" dirty="0"/>
              <a:t>serie di transizione (es. cis-platino)</a:t>
            </a:r>
            <a:endParaRPr lang="it-IT" altLang="it-IT" baseline="-250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835696" y="188640"/>
            <a:ext cx="53992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 dirty="0"/>
              <a:t>Complessi a geometria </a:t>
            </a:r>
            <a:r>
              <a:rPr lang="it-IT" altLang="it-IT" sz="2400" dirty="0" smtClean="0"/>
              <a:t>planare quadrata</a:t>
            </a:r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321314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24_35-01UNEx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8"/>
          <a:stretch/>
        </p:blipFill>
        <p:spPr bwMode="auto">
          <a:xfrm>
            <a:off x="0" y="215900"/>
            <a:ext cx="9142413" cy="58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95536" y="6047900"/>
            <a:ext cx="8505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0070C0"/>
                </a:solidFill>
              </a:rPr>
              <a:t>Tetraedrica                                     Planare Quadrata</a:t>
            </a:r>
            <a:endParaRPr lang="it-IT" sz="3200" b="1" dirty="0">
              <a:solidFill>
                <a:srgbClr val="0070C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548680"/>
            <a:ext cx="49878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it-IT" sz="2400" dirty="0" smtClean="0"/>
              <a:t>La coordinazione planare quadrata</a:t>
            </a:r>
          </a:p>
          <a:p>
            <a:r>
              <a:rPr lang="it-IT" altLang="it-IT" sz="2400" dirty="0" smtClean="0"/>
              <a:t>è favorita rispetto alla coordinazione</a:t>
            </a:r>
          </a:p>
          <a:p>
            <a:r>
              <a:rPr lang="it-IT" altLang="it-IT" sz="2400" dirty="0" smtClean="0"/>
              <a:t>tetraedrica nei  complessi </a:t>
            </a:r>
            <a:r>
              <a:rPr lang="it-IT" altLang="it-IT" sz="2400" dirty="0"/>
              <a:t>di metalli </a:t>
            </a:r>
            <a:r>
              <a:rPr lang="it-IT" altLang="it-IT" sz="2400" dirty="0" smtClean="0"/>
              <a:t>d</a:t>
            </a:r>
            <a:r>
              <a:rPr lang="it-IT" altLang="it-IT" sz="2400" baseline="30000" dirty="0" smtClean="0"/>
              <a:t>8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452928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31640" y="764704"/>
            <a:ext cx="633670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/>
              <a:t>Distorsione di </a:t>
            </a:r>
            <a:r>
              <a:rPr lang="it-IT" sz="3200" b="1" dirty="0" err="1"/>
              <a:t>Jahn-Teller</a:t>
            </a:r>
            <a:r>
              <a:rPr lang="it-IT" sz="3200" b="1" dirty="0"/>
              <a:t> </a:t>
            </a:r>
            <a:endParaRPr lang="it-IT" sz="3200" dirty="0"/>
          </a:p>
          <a:p>
            <a:r>
              <a:rPr lang="it-IT" dirty="0"/>
              <a:t>  </a:t>
            </a:r>
          </a:p>
          <a:p>
            <a:r>
              <a:rPr lang="it-IT" sz="2800" dirty="0"/>
              <a:t>Il </a:t>
            </a:r>
            <a:r>
              <a:rPr lang="it-IT" sz="2800" b="1" dirty="0"/>
              <a:t>teorema di</a:t>
            </a:r>
            <a:r>
              <a:rPr lang="it-IT" sz="2800" dirty="0"/>
              <a:t>  </a:t>
            </a:r>
            <a:r>
              <a:rPr lang="it-IT" sz="2800" b="1" dirty="0" err="1"/>
              <a:t>Jahn-Teller</a:t>
            </a:r>
            <a:r>
              <a:rPr lang="it-IT" sz="2800" b="1" dirty="0"/>
              <a:t> </a:t>
            </a:r>
            <a:r>
              <a:rPr lang="it-IT" sz="2800" dirty="0"/>
              <a:t> stabilisce che: </a:t>
            </a:r>
            <a:endParaRPr lang="it-IT" sz="2800" dirty="0" smtClean="0"/>
          </a:p>
          <a:p>
            <a:endParaRPr lang="it-IT" sz="2800" dirty="0"/>
          </a:p>
          <a:p>
            <a:r>
              <a:rPr lang="it-IT" sz="2800" b="1" dirty="0"/>
              <a:t>Per una molecola non lineare in uno stato elettronico degenere, deve verificarsi una distorsione per ridurre la simmetria, rimuovere la degenerazione e diminuire l’energia del sistema. </a:t>
            </a:r>
          </a:p>
        </p:txBody>
      </p:sp>
    </p:spTree>
    <p:extLst>
      <p:ext uri="{BB962C8B-B14F-4D97-AF65-F5344CB8AC3E}">
        <p14:creationId xmlns:p14="http://schemas.microsoft.com/office/powerpoint/2010/main" val="1699371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07704" y="387821"/>
            <a:ext cx="4896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Distorsione tetragonale della geometria ottaedrica </a:t>
            </a:r>
            <a:endParaRPr lang="it-IT" sz="2800" b="1" dirty="0" smtClean="0"/>
          </a:p>
          <a:p>
            <a:endParaRPr lang="it-IT" sz="2800" dirty="0"/>
          </a:p>
        </p:txBody>
      </p:sp>
      <p:sp>
        <p:nvSpPr>
          <p:cNvPr id="3" name="Rettangolo 2"/>
          <p:cNvSpPr/>
          <p:nvPr/>
        </p:nvSpPr>
        <p:spPr>
          <a:xfrm>
            <a:off x="755576" y="23488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Allontanando o avvicinando due leganti </a:t>
            </a:r>
            <a:r>
              <a:rPr lang="it-IT" b="1" i="1" dirty="0"/>
              <a:t>trans</a:t>
            </a:r>
            <a:r>
              <a:rPr lang="it-IT" i="1" dirty="0"/>
              <a:t> </a:t>
            </a:r>
            <a:r>
              <a:rPr lang="it-IT" dirty="0"/>
              <a:t>in un complesso ottaedrico (es. lungo l’asse z) si ottiene un complesso distorto </a:t>
            </a:r>
            <a:r>
              <a:rPr lang="it-IT" b="1" dirty="0" err="1"/>
              <a:t>tetragonalmente</a:t>
            </a:r>
            <a:r>
              <a:rPr lang="it-IT" dirty="0"/>
              <a:t> (</a:t>
            </a:r>
            <a:r>
              <a:rPr lang="it-IT" b="1" dirty="0"/>
              <a:t>O</a:t>
            </a:r>
            <a:r>
              <a:rPr lang="it-IT" b="1" baseline="-25000" dirty="0"/>
              <a:t>h</a:t>
            </a:r>
            <a:r>
              <a:rPr lang="it-IT" b="1" dirty="0"/>
              <a:t> </a:t>
            </a:r>
            <a:r>
              <a:rPr lang="en-GB" b="1" dirty="0">
                <a:sym typeface="Symbol"/>
              </a:rPr>
              <a:t></a:t>
            </a:r>
            <a:r>
              <a:rPr lang="it-IT" b="1" dirty="0"/>
              <a:t> D</a:t>
            </a:r>
            <a:r>
              <a:rPr lang="it-IT" b="1" baseline="-25000" dirty="0"/>
              <a:t>4h</a:t>
            </a:r>
            <a:r>
              <a:rPr lang="it-IT" dirty="0"/>
              <a:t>).  </a:t>
            </a:r>
          </a:p>
        </p:txBody>
      </p:sp>
      <p:pic>
        <p:nvPicPr>
          <p:cNvPr id="7170" name="Picture 2" descr="trent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2603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99592" y="40050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gli orbitali senza componente z, </a:t>
            </a:r>
            <a:r>
              <a:rPr lang="it-IT" b="1" dirty="0"/>
              <a:t>d</a:t>
            </a:r>
            <a:r>
              <a:rPr lang="it-IT" b="1" baseline="-25000" dirty="0"/>
              <a:t>x</a:t>
            </a:r>
            <a:r>
              <a:rPr lang="it-IT" sz="800" b="1" dirty="0"/>
              <a:t>2</a:t>
            </a:r>
            <a:r>
              <a:rPr lang="it-IT" b="1" baseline="-25000" dirty="0"/>
              <a:t>-y</a:t>
            </a:r>
            <a:r>
              <a:rPr lang="it-IT" sz="800" b="1" dirty="0"/>
              <a:t>2</a:t>
            </a:r>
            <a:r>
              <a:rPr lang="it-IT" dirty="0"/>
              <a:t> e </a:t>
            </a:r>
            <a:r>
              <a:rPr lang="it-IT" b="1" dirty="0" err="1"/>
              <a:t>d</a:t>
            </a:r>
            <a:r>
              <a:rPr lang="it-IT" b="1" baseline="-25000" dirty="0" err="1"/>
              <a:t>xy</a:t>
            </a:r>
            <a:r>
              <a:rPr lang="it-IT" dirty="0"/>
              <a:t>, avranno un </a:t>
            </a:r>
            <a:r>
              <a:rPr lang="it-IT" b="1" dirty="0"/>
              <a:t>aumento corrispondente</a:t>
            </a:r>
            <a:r>
              <a:rPr lang="it-IT" dirty="0"/>
              <a:t> di energia. </a:t>
            </a:r>
          </a:p>
        </p:txBody>
      </p:sp>
    </p:spTree>
    <p:extLst>
      <p:ext uri="{BB962C8B-B14F-4D97-AF65-F5344CB8AC3E}">
        <p14:creationId xmlns:p14="http://schemas.microsoft.com/office/powerpoint/2010/main" val="2260345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renta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40768"/>
            <a:ext cx="42926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67544" y="1844824"/>
            <a:ext cx="2736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Il Teorema di </a:t>
            </a:r>
            <a:r>
              <a:rPr lang="it-IT" dirty="0" err="1"/>
              <a:t>Jahn-Teller</a:t>
            </a:r>
            <a:r>
              <a:rPr lang="it-IT" dirty="0"/>
              <a:t> </a:t>
            </a:r>
            <a:r>
              <a:rPr lang="it-IT" b="1" dirty="0" smtClean="0"/>
              <a:t>non </a:t>
            </a:r>
            <a:r>
              <a:rPr lang="it-IT" b="1" dirty="0" smtClean="0"/>
              <a:t>ci dice </a:t>
            </a:r>
            <a:r>
              <a:rPr lang="it-IT" b="1" dirty="0"/>
              <a:t>che tipo di distorsione può</a:t>
            </a:r>
            <a:r>
              <a:rPr lang="it-IT" dirty="0"/>
              <a:t> </a:t>
            </a:r>
            <a:r>
              <a:rPr lang="it-IT" b="1" dirty="0"/>
              <a:t>aver luogo</a:t>
            </a:r>
            <a:r>
              <a:rPr lang="it-IT" dirty="0"/>
              <a:t> </a:t>
            </a:r>
            <a:endParaRPr lang="it-IT" dirty="0" smtClean="0"/>
          </a:p>
          <a:p>
            <a:endParaRPr lang="it-IT" dirty="0"/>
          </a:p>
          <a:p>
            <a:r>
              <a:rPr lang="it-IT" dirty="0"/>
              <a:t>Per esempio, i leganti su z possono muoversi </a:t>
            </a:r>
            <a:r>
              <a:rPr lang="it-IT" dirty="0" smtClean="0"/>
              <a:t>n </a:t>
            </a:r>
            <a:r>
              <a:rPr lang="it-IT" dirty="0"/>
              <a:t>allontanamento o in avvicinamento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851920" y="874903"/>
            <a:ext cx="3786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Allungamento                  Compressione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7085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75656" y="1282878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 </a:t>
            </a:r>
            <a:r>
              <a:rPr lang="it-IT" b="1" dirty="0"/>
              <a:t>casi</a:t>
            </a:r>
            <a:r>
              <a:rPr lang="it-IT" dirty="0"/>
              <a:t> di distorsioni </a:t>
            </a:r>
            <a:r>
              <a:rPr lang="it-IT" b="1" dirty="0" err="1"/>
              <a:t>Jahn-Teller</a:t>
            </a:r>
            <a:r>
              <a:rPr lang="it-IT" dirty="0"/>
              <a:t> di complessi </a:t>
            </a:r>
            <a:r>
              <a:rPr lang="it-IT" b="1" dirty="0"/>
              <a:t>ottaedrici</a:t>
            </a:r>
            <a:r>
              <a:rPr lang="it-IT" dirty="0"/>
              <a:t> sono</a:t>
            </a:r>
            <a:r>
              <a:rPr lang="it-IT" dirty="0" smtClean="0"/>
              <a:t>:</a:t>
            </a:r>
          </a:p>
          <a:p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Numero di elettroni d:    </a:t>
            </a: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1  </a:t>
            </a:r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2  3  4  5  6  7  8  9  </a:t>
            </a: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10 </a:t>
            </a:r>
          </a:p>
          <a:p>
            <a:r>
              <a:rPr lang="it-IT" dirty="0"/>
              <a:t>Alto spin                    </a:t>
            </a:r>
            <a:r>
              <a:rPr lang="it-IT" dirty="0" smtClean="0"/>
              <a:t>        </a:t>
            </a: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d  </a:t>
            </a:r>
            <a:r>
              <a:rPr lang="it-IT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-  f  </a:t>
            </a: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d </a:t>
            </a:r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  f  </a:t>
            </a: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</a:p>
          <a:p>
            <a:r>
              <a:rPr lang="it-IT" dirty="0"/>
              <a:t>Basso spin                   </a:t>
            </a:r>
            <a:r>
              <a:rPr lang="it-IT" dirty="0" smtClean="0"/>
              <a:t>      </a:t>
            </a:r>
            <a:r>
              <a:rPr lang="it-IT" dirty="0" smtClean="0"/>
              <a:t>                        </a:t>
            </a:r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  </a:t>
            </a:r>
            <a:r>
              <a:rPr lang="it-IT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-  f </a:t>
            </a:r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endParaRPr lang="it-IT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dirty="0"/>
              <a:t>  </a:t>
            </a:r>
          </a:p>
          <a:p>
            <a:r>
              <a:rPr lang="it-IT" dirty="0"/>
              <a:t>d = debole effetto JT (orbitali t</a:t>
            </a:r>
            <a:r>
              <a:rPr lang="it-IT" baseline="-25000" dirty="0"/>
              <a:t>2g</a:t>
            </a:r>
            <a:r>
              <a:rPr lang="it-IT" dirty="0"/>
              <a:t> occupati in modo disuguale) </a:t>
            </a:r>
          </a:p>
          <a:p>
            <a:r>
              <a:rPr lang="it-IT" dirty="0"/>
              <a:t>f  = forte effetto JT (orbitali </a:t>
            </a:r>
            <a:r>
              <a:rPr lang="it-IT" dirty="0" err="1"/>
              <a:t>e</a:t>
            </a:r>
            <a:r>
              <a:rPr lang="it-IT" baseline="-25000" dirty="0" err="1"/>
              <a:t>g</a:t>
            </a:r>
            <a:r>
              <a:rPr lang="it-IT" dirty="0"/>
              <a:t> occupati in modo disuguale) </a:t>
            </a:r>
          </a:p>
        </p:txBody>
      </p:sp>
    </p:spTree>
    <p:extLst>
      <p:ext uri="{BB962C8B-B14F-4D97-AF65-F5344CB8AC3E}">
        <p14:creationId xmlns:p14="http://schemas.microsoft.com/office/powerpoint/2010/main" val="2017354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6302375" cy="56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2841578" y="122729"/>
            <a:ext cx="41194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Principio Hard-Soft</a:t>
            </a:r>
            <a:endParaRPr lang="it-IT" sz="40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956376" y="5589240"/>
            <a:ext cx="9220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solidFill>
                  <a:srgbClr val="FF0000"/>
                </a:solidFill>
              </a:rPr>
              <a:t>NO</a:t>
            </a:r>
            <a:endParaRPr lang="it-IT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105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474345"/>
            <a:ext cx="74888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Acidi</a:t>
            </a:r>
            <a:endParaRPr lang="it-IT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it-IT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Hard </a:t>
            </a: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it-IT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Soft</a:t>
            </a:r>
            <a:r>
              <a:rPr lang="it-IT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Elettronegatività 	Bassa	</a:t>
            </a:r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Medio-alta</a:t>
            </a:r>
            <a:endParaRPr lang="it-IT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Dimensione	</a:t>
            </a:r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Piccola</a:t>
            </a: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	Grande </a:t>
            </a:r>
          </a:p>
          <a:p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Carica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it-I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Alta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it-I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Bassa</a:t>
            </a:r>
          </a:p>
          <a:p>
            <a:endParaRPr lang="it-IT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algn="ctr"/>
            <a:r>
              <a:rPr lang="en-GB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Acidi</a:t>
            </a:r>
            <a:endParaRPr lang="en-GB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it-IT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Hard </a:t>
            </a:r>
            <a:r>
              <a:rPr lang="it-IT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it-IT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Soft</a:t>
            </a:r>
            <a:r>
              <a:rPr lang="it-IT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it-IT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Intermedi</a:t>
            </a:r>
            <a:endParaRPr lang="it-IT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Ioni </a:t>
            </a: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blocchi s, f	Blocco d</a:t>
            </a:r>
          </a:p>
          <a:p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Blocco d </a:t>
            </a:r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lato destro</a:t>
            </a:r>
          </a:p>
          <a:p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lato </a:t>
            </a: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sinistro 	basso stato </a:t>
            </a:r>
            <a:endParaRPr lang="it-IT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alto stato </a:t>
            </a:r>
            <a:r>
              <a:rPr lang="it-IT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oss</a:t>
            </a:r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	ossidazione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Li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,Na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,K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,Be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2+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,Mg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2+	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,Au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Fe</a:t>
            </a:r>
            <a:r>
              <a:rPr lang="de-DE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,Co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2+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,Ni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2+</a:t>
            </a:r>
            <a:endParaRPr lang="it-IT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Ca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2+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,Sr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2+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,Mn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2+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,Al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3+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	Tl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,Hg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,Pd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2+	</a:t>
            </a:r>
            <a:r>
              <a:rPr lang="de-DE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Cu</a:t>
            </a:r>
            <a:r>
              <a:rPr lang="de-DE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,Zn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2+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,Pb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2+</a:t>
            </a:r>
            <a:endParaRPr lang="it-IT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Sc</a:t>
            </a:r>
            <a:r>
              <a:rPr lang="it-IT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3+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,Ga</a:t>
            </a:r>
            <a:r>
              <a:rPr lang="it-IT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3+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,In</a:t>
            </a:r>
            <a:r>
              <a:rPr lang="it-IT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3+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,La</a:t>
            </a:r>
            <a:r>
              <a:rPr lang="it-IT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3+	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  <a:r>
              <a:rPr lang="it-IT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2+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,Pt</a:t>
            </a:r>
            <a:r>
              <a:rPr lang="it-IT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2+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,Hg</a:t>
            </a:r>
            <a:r>
              <a:rPr lang="it-IT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2+	</a:t>
            </a:r>
            <a:r>
              <a:rPr lang="it-IT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it-I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Sn</a:t>
            </a:r>
            <a:r>
              <a:rPr lang="it-IT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it-IT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,Sb</a:t>
            </a:r>
            <a:r>
              <a:rPr lang="it-IT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3+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,Bi</a:t>
            </a:r>
            <a:r>
              <a:rPr lang="it-IT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3+</a:t>
            </a:r>
            <a:endParaRPr lang="it-IT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Ce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3+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,Gd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3+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,Cr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3+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,Co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3+	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4+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,Te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4+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,Tl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+3	</a:t>
            </a:r>
            <a:r>
              <a:rPr lang="en-GB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Rh</a:t>
            </a:r>
            <a:r>
              <a:rPr lang="en-GB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,Ir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3+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,Ru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2+</a:t>
            </a:r>
            <a:endParaRPr lang="it-IT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Fe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3+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,As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3+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,Ti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4+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Zr</a:t>
            </a:r>
            <a:r>
              <a:rPr lang="en-GB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4+				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Os</a:t>
            </a:r>
            <a:r>
              <a:rPr lang="en-GB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endParaRPr lang="it-IT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Sn</a:t>
            </a:r>
            <a:r>
              <a:rPr lang="en-GB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		</a:t>
            </a:r>
            <a:r>
              <a:rPr lang="en-GB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it-IT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4481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71600" y="1305342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Basi</a:t>
            </a:r>
            <a:endParaRPr lang="it-IT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it-IT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Hard </a:t>
            </a:r>
            <a:r>
              <a:rPr lang="it-IT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it-IT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Soft</a:t>
            </a: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it-IT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Elettronegatività 	Molto alta	Medio-alta</a:t>
            </a:r>
          </a:p>
          <a:p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Dimensione	</a:t>
            </a:r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Piccola</a:t>
            </a: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	Grande </a:t>
            </a:r>
          </a:p>
          <a:p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it-IT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it-IT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GB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Basi</a:t>
            </a:r>
            <a:endParaRPr lang="en-GB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it-IT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Hard 	</a:t>
            </a:r>
            <a:r>
              <a:rPr lang="en-GB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Soft</a:t>
            </a:r>
            <a:r>
              <a:rPr lang="en-GB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Intermedie</a:t>
            </a:r>
            <a:endParaRPr lang="it-IT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O,OH-,F-,CH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CO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-	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S, RSH, RS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-	</a:t>
            </a:r>
            <a:r>
              <a:rPr lang="en-GB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GB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3-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N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Br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endParaRPr lang="it-IT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PO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,SO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,Cl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,CO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2-	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,R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P, R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As	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C</a:t>
            </a:r>
            <a:r>
              <a:rPr lang="en-GB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GB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NH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it-IT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ClO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,NO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NH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	</a:t>
            </a:r>
            <a:r>
              <a:rPr lang="en-GB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C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4	</a:t>
            </a:r>
            <a:r>
              <a:rPr lang="en-GB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</a:t>
            </a:r>
            <a:r>
              <a:rPr lang="en-GB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3-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NO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2-</a:t>
            </a:r>
            <a:endParaRPr lang="it-IT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SCN (N legato) 	SCN (S legato)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(CH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SO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(O legato)	(CH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SO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(S legato)</a:t>
            </a:r>
            <a:endParaRPr lang="it-IT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177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46157" y="2600264"/>
            <a:ext cx="77374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it-IT" altLang="it-IT" sz="2000" b="1" dirty="0">
                <a:solidFill>
                  <a:srgbClr val="0000FF"/>
                </a:solidFill>
              </a:rPr>
              <a:t>“</a:t>
            </a:r>
            <a:r>
              <a:rPr lang="it-IT" altLang="it-IT" sz="2000" b="1" i="1" dirty="0">
                <a:solidFill>
                  <a:srgbClr val="0000FF"/>
                </a:solidFill>
              </a:rPr>
              <a:t>un metallo </a:t>
            </a:r>
            <a:r>
              <a:rPr lang="it-IT" altLang="it-IT" sz="2000" b="1" i="1" dirty="0">
                <a:solidFill>
                  <a:srgbClr val="FF0066"/>
                </a:solidFill>
              </a:rPr>
              <a:t>hard </a:t>
            </a:r>
            <a:r>
              <a:rPr lang="it-IT" altLang="it-IT" sz="2000" b="1" i="1" dirty="0">
                <a:solidFill>
                  <a:srgbClr val="0000FF"/>
                </a:solidFill>
              </a:rPr>
              <a:t>lega </a:t>
            </a:r>
            <a:r>
              <a:rPr lang="it-IT" altLang="it-IT" sz="2000" b="1" i="1" dirty="0" smtClean="0">
                <a:solidFill>
                  <a:srgbClr val="0000FF"/>
                </a:solidFill>
              </a:rPr>
              <a:t> facilmente </a:t>
            </a:r>
            <a:r>
              <a:rPr lang="it-IT" altLang="it-IT" sz="2000" b="1" i="1" dirty="0">
                <a:solidFill>
                  <a:srgbClr val="0000FF"/>
                </a:solidFill>
              </a:rPr>
              <a:t>ed in modo stabile un legante hard </a:t>
            </a:r>
          </a:p>
          <a:p>
            <a:r>
              <a:rPr lang="it-IT" altLang="it-IT" sz="2000" b="1" i="1" dirty="0">
                <a:solidFill>
                  <a:srgbClr val="0000FF"/>
                </a:solidFill>
              </a:rPr>
              <a:t>un metallo </a:t>
            </a:r>
            <a:r>
              <a:rPr lang="it-IT" altLang="it-IT" sz="2000" b="1" i="1" dirty="0">
                <a:solidFill>
                  <a:srgbClr val="FF0066"/>
                </a:solidFill>
              </a:rPr>
              <a:t>soft </a:t>
            </a:r>
            <a:r>
              <a:rPr lang="it-IT" altLang="it-IT" sz="2000" b="1" i="1" dirty="0">
                <a:solidFill>
                  <a:srgbClr val="0000FF"/>
                </a:solidFill>
              </a:rPr>
              <a:t> </a:t>
            </a:r>
            <a:r>
              <a:rPr lang="it-IT" altLang="it-IT" sz="2000" b="1" i="1" dirty="0" smtClean="0">
                <a:solidFill>
                  <a:srgbClr val="0000FF"/>
                </a:solidFill>
              </a:rPr>
              <a:t>lega facilmente </a:t>
            </a:r>
            <a:r>
              <a:rPr lang="it-IT" altLang="it-IT" sz="2000" b="1" i="1" dirty="0">
                <a:solidFill>
                  <a:srgbClr val="0000FF"/>
                </a:solidFill>
              </a:rPr>
              <a:t>ed in modo stabile un legante soft”</a:t>
            </a:r>
            <a:endParaRPr lang="it-IT" altLang="it-IT" sz="2000" b="1" dirty="0">
              <a:solidFill>
                <a:srgbClr val="0000FF"/>
              </a:solidFill>
            </a:endParaRPr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 bwMode="auto">
          <a:xfrm>
            <a:off x="674688" y="661511"/>
            <a:ext cx="7934326" cy="6079857"/>
            <a:chOff x="748" y="393"/>
            <a:chExt cx="4998" cy="2742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987" y="393"/>
              <a:ext cx="475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Principio Hard and Soft </a:t>
              </a:r>
              <a:r>
                <a:rPr kumimoji="0" lang="it-IT" altLang="it-IT" sz="28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Acids</a:t>
              </a:r>
              <a:r>
                <a:rPr kumimoji="0" lang="it-IT" altLang="it-IT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and </a:t>
              </a:r>
              <a:r>
                <a:rPr kumimoji="0" lang="it-IT" altLang="it-IT" sz="28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Bases</a:t>
              </a:r>
              <a:r>
                <a:rPr kumimoji="0" lang="it-IT" altLang="it-IT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(HSAB)</a:t>
              </a:r>
              <a:endPara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680" y="393"/>
              <a:ext cx="119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748" y="579"/>
              <a:ext cx="119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48" y="762"/>
              <a:ext cx="119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754" y="717"/>
              <a:ext cx="2910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Acido Soft preferisce Base Soft</a:t>
              </a: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218" y="948"/>
              <a:ext cx="145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833" y="1166"/>
              <a:ext cx="145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751" y="905"/>
              <a:ext cx="3057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Acido Hard preferisce Base Hard</a:t>
              </a: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292" y="1385"/>
              <a:ext cx="145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748" y="1602"/>
              <a:ext cx="145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748" y="1820"/>
              <a:ext cx="119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" name="Group 30"/>
            <p:cNvGrpSpPr>
              <a:grpSpLocks/>
            </p:cNvGrpSpPr>
            <p:nvPr/>
          </p:nvGrpSpPr>
          <p:grpSpPr bwMode="auto">
            <a:xfrm>
              <a:off x="1138" y="1739"/>
              <a:ext cx="3458" cy="357"/>
              <a:chOff x="1138" y="1739"/>
              <a:chExt cx="3458" cy="357"/>
            </a:xfrm>
          </p:grpSpPr>
          <p:sp>
            <p:nvSpPr>
              <p:cNvPr id="42" name="Rectangle 24"/>
              <p:cNvSpPr>
                <a:spLocks noChangeArrowheads="1"/>
              </p:cNvSpPr>
              <p:nvPr/>
            </p:nvSpPr>
            <p:spPr bwMode="auto">
              <a:xfrm>
                <a:off x="1138" y="1818"/>
                <a:ext cx="1158" cy="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40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CuF</a:t>
                </a:r>
                <a:r>
                  <a:rPr kumimoji="0" lang="it-IT" altLang="it-IT" sz="4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+  I</a:t>
                </a:r>
                <a:endParaRPr kumimoji="0" lang="it-IT" altLang="it-IT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"/>
              <p:cNvSpPr>
                <a:spLocks noChangeArrowheads="1"/>
              </p:cNvSpPr>
              <p:nvPr/>
            </p:nvSpPr>
            <p:spPr bwMode="auto">
              <a:xfrm>
                <a:off x="2309" y="1744"/>
                <a:ext cx="214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it-IT" alt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Line 26"/>
              <p:cNvSpPr>
                <a:spLocks noChangeShapeType="1"/>
              </p:cNvSpPr>
              <p:nvPr/>
            </p:nvSpPr>
            <p:spPr bwMode="auto">
              <a:xfrm>
                <a:off x="2472" y="1966"/>
                <a:ext cx="574" cy="0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" name="Freeform 27"/>
              <p:cNvSpPr>
                <a:spLocks/>
              </p:cNvSpPr>
              <p:nvPr/>
            </p:nvSpPr>
            <p:spPr bwMode="auto">
              <a:xfrm>
                <a:off x="3049" y="1916"/>
                <a:ext cx="63" cy="98"/>
              </a:xfrm>
              <a:custGeom>
                <a:avLst/>
                <a:gdLst>
                  <a:gd name="T0" fmla="*/ 0 w 63"/>
                  <a:gd name="T1" fmla="*/ 49 h 98"/>
                  <a:gd name="T2" fmla="*/ 19 w 63"/>
                  <a:gd name="T3" fmla="*/ 49 h 98"/>
                  <a:gd name="T4" fmla="*/ 0 w 63"/>
                  <a:gd name="T5" fmla="*/ 0 h 98"/>
                  <a:gd name="T6" fmla="*/ 63 w 63"/>
                  <a:gd name="T7" fmla="*/ 49 h 98"/>
                  <a:gd name="T8" fmla="*/ 0 w 63"/>
                  <a:gd name="T9" fmla="*/ 98 h 98"/>
                  <a:gd name="T10" fmla="*/ 19 w 63"/>
                  <a:gd name="T11" fmla="*/ 49 h 98"/>
                  <a:gd name="T12" fmla="*/ 0 w 63"/>
                  <a:gd name="T13" fmla="*/ 4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98">
                    <a:moveTo>
                      <a:pt x="0" y="49"/>
                    </a:moveTo>
                    <a:lnTo>
                      <a:pt x="19" y="49"/>
                    </a:lnTo>
                    <a:lnTo>
                      <a:pt x="0" y="0"/>
                    </a:lnTo>
                    <a:lnTo>
                      <a:pt x="63" y="49"/>
                    </a:lnTo>
                    <a:lnTo>
                      <a:pt x="0" y="98"/>
                    </a:lnTo>
                    <a:lnTo>
                      <a:pt x="19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206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" name="Rectangle 28"/>
              <p:cNvSpPr>
                <a:spLocks noChangeArrowheads="1"/>
              </p:cNvSpPr>
              <p:nvPr/>
            </p:nvSpPr>
            <p:spPr bwMode="auto">
              <a:xfrm>
                <a:off x="3203" y="1818"/>
                <a:ext cx="1158" cy="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40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CuI</a:t>
                </a:r>
                <a:r>
                  <a:rPr kumimoji="0" lang="it-IT" altLang="it-IT" sz="4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+  F</a:t>
                </a:r>
                <a:endParaRPr kumimoji="0" lang="it-IT" altLang="it-IT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Rectangle 29"/>
              <p:cNvSpPr>
                <a:spLocks noChangeArrowheads="1"/>
              </p:cNvSpPr>
              <p:nvPr/>
            </p:nvSpPr>
            <p:spPr bwMode="auto">
              <a:xfrm>
                <a:off x="4382" y="1739"/>
                <a:ext cx="214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it-IT" alt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6" name="Rectangle 31"/>
            <p:cNvSpPr>
              <a:spLocks noChangeArrowheads="1"/>
            </p:cNvSpPr>
            <p:nvPr/>
          </p:nvSpPr>
          <p:spPr bwMode="auto">
            <a:xfrm>
              <a:off x="4771" y="2344"/>
              <a:ext cx="6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2833" y="2423"/>
              <a:ext cx="6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33"/>
            <p:cNvSpPr>
              <a:spLocks noChangeArrowheads="1"/>
            </p:cNvSpPr>
            <p:nvPr/>
          </p:nvSpPr>
          <p:spPr bwMode="auto">
            <a:xfrm>
              <a:off x="2833" y="2523"/>
              <a:ext cx="6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9" name="Group 44"/>
            <p:cNvGrpSpPr>
              <a:grpSpLocks/>
            </p:cNvGrpSpPr>
            <p:nvPr/>
          </p:nvGrpSpPr>
          <p:grpSpPr bwMode="auto">
            <a:xfrm>
              <a:off x="890" y="2258"/>
              <a:ext cx="4148" cy="422"/>
              <a:chOff x="890" y="2258"/>
              <a:chExt cx="4148" cy="422"/>
            </a:xfrm>
          </p:grpSpPr>
          <p:sp>
            <p:nvSpPr>
              <p:cNvPr id="32" name="Rectangle 34"/>
              <p:cNvSpPr>
                <a:spLocks noChangeArrowheads="1"/>
              </p:cNvSpPr>
              <p:nvPr/>
            </p:nvSpPr>
            <p:spPr bwMode="auto">
              <a:xfrm>
                <a:off x="890" y="2279"/>
                <a:ext cx="467" cy="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40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ZnI</a:t>
                </a:r>
                <a:endParaRPr kumimoji="0" lang="it-IT" altLang="it-IT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Rectangle 35"/>
              <p:cNvSpPr>
                <a:spLocks noChangeArrowheads="1"/>
              </p:cNvSpPr>
              <p:nvPr/>
            </p:nvSpPr>
            <p:spPr bwMode="auto">
              <a:xfrm>
                <a:off x="1368" y="2449"/>
                <a:ext cx="20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it-IT" alt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Rectangle 36"/>
              <p:cNvSpPr>
                <a:spLocks noChangeArrowheads="1"/>
              </p:cNvSpPr>
              <p:nvPr/>
            </p:nvSpPr>
            <p:spPr bwMode="auto">
              <a:xfrm>
                <a:off x="1439" y="2279"/>
                <a:ext cx="907" cy="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4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</a:t>
                </a:r>
                <a:r>
                  <a:rPr kumimoji="0" lang="it-IT" altLang="it-IT" sz="40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HgCl</a:t>
                </a:r>
                <a:endParaRPr kumimoji="0" lang="it-IT" altLang="it-IT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Rectangle 37"/>
              <p:cNvSpPr>
                <a:spLocks noChangeArrowheads="1"/>
              </p:cNvSpPr>
              <p:nvPr/>
            </p:nvSpPr>
            <p:spPr bwMode="auto">
              <a:xfrm>
                <a:off x="2366" y="2449"/>
                <a:ext cx="20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it-IT" alt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Line 38"/>
              <p:cNvSpPr>
                <a:spLocks noChangeShapeType="1"/>
              </p:cNvSpPr>
              <p:nvPr/>
            </p:nvSpPr>
            <p:spPr bwMode="auto">
              <a:xfrm>
                <a:off x="2492" y="2436"/>
                <a:ext cx="57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" name="Freeform 39"/>
              <p:cNvSpPr>
                <a:spLocks/>
              </p:cNvSpPr>
              <p:nvPr/>
            </p:nvSpPr>
            <p:spPr bwMode="auto">
              <a:xfrm>
                <a:off x="3067" y="2388"/>
                <a:ext cx="63" cy="97"/>
              </a:xfrm>
              <a:custGeom>
                <a:avLst/>
                <a:gdLst>
                  <a:gd name="T0" fmla="*/ 0 w 63"/>
                  <a:gd name="T1" fmla="*/ 48 h 97"/>
                  <a:gd name="T2" fmla="*/ 18 w 63"/>
                  <a:gd name="T3" fmla="*/ 48 h 97"/>
                  <a:gd name="T4" fmla="*/ 0 w 63"/>
                  <a:gd name="T5" fmla="*/ 0 h 97"/>
                  <a:gd name="T6" fmla="*/ 63 w 63"/>
                  <a:gd name="T7" fmla="*/ 48 h 97"/>
                  <a:gd name="T8" fmla="*/ 0 w 63"/>
                  <a:gd name="T9" fmla="*/ 97 h 97"/>
                  <a:gd name="T10" fmla="*/ 18 w 63"/>
                  <a:gd name="T11" fmla="*/ 48 h 97"/>
                  <a:gd name="T12" fmla="*/ 0 w 63"/>
                  <a:gd name="T13" fmla="*/ 4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97">
                    <a:moveTo>
                      <a:pt x="0" y="48"/>
                    </a:moveTo>
                    <a:lnTo>
                      <a:pt x="18" y="48"/>
                    </a:lnTo>
                    <a:lnTo>
                      <a:pt x="0" y="0"/>
                    </a:lnTo>
                    <a:lnTo>
                      <a:pt x="63" y="48"/>
                    </a:lnTo>
                    <a:lnTo>
                      <a:pt x="0" y="97"/>
                    </a:lnTo>
                    <a:lnTo>
                      <a:pt x="18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" name="Rectangle 40"/>
              <p:cNvSpPr>
                <a:spLocks noChangeArrowheads="1"/>
              </p:cNvSpPr>
              <p:nvPr/>
            </p:nvSpPr>
            <p:spPr bwMode="auto">
              <a:xfrm>
                <a:off x="3204" y="2258"/>
                <a:ext cx="682" cy="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40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ZnCl</a:t>
                </a:r>
                <a:endParaRPr kumimoji="0" lang="it-IT" altLang="it-IT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Rectangle 41"/>
              <p:cNvSpPr>
                <a:spLocks noChangeArrowheads="1"/>
              </p:cNvSpPr>
              <p:nvPr/>
            </p:nvSpPr>
            <p:spPr bwMode="auto">
              <a:xfrm>
                <a:off x="3883" y="2417"/>
                <a:ext cx="20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it-IT" alt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Rectangle 42"/>
              <p:cNvSpPr>
                <a:spLocks noChangeArrowheads="1"/>
              </p:cNvSpPr>
              <p:nvPr/>
            </p:nvSpPr>
            <p:spPr bwMode="auto">
              <a:xfrm>
                <a:off x="4054" y="2258"/>
                <a:ext cx="782" cy="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4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kumimoji="0" lang="it-IT" altLang="it-IT" sz="40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HgI</a:t>
                </a:r>
                <a:endParaRPr kumimoji="0" lang="it-IT" altLang="it-IT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43"/>
              <p:cNvSpPr>
                <a:spLocks noChangeArrowheads="1"/>
              </p:cNvSpPr>
              <p:nvPr/>
            </p:nvSpPr>
            <p:spPr bwMode="auto">
              <a:xfrm>
                <a:off x="4836" y="2408"/>
                <a:ext cx="20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it-IT" alt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" name="Rectangle 45"/>
            <p:cNvSpPr>
              <a:spLocks noChangeArrowheads="1"/>
            </p:cNvSpPr>
            <p:nvPr/>
          </p:nvSpPr>
          <p:spPr bwMode="auto">
            <a:xfrm>
              <a:off x="4801" y="2933"/>
              <a:ext cx="6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46"/>
            <p:cNvSpPr>
              <a:spLocks noChangeArrowheads="1"/>
            </p:cNvSpPr>
            <p:nvPr/>
          </p:nvSpPr>
          <p:spPr bwMode="auto">
            <a:xfrm>
              <a:off x="2833" y="3012"/>
              <a:ext cx="6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3540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24_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052638"/>
            <a:ext cx="6564312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927225" y="116632"/>
            <a:ext cx="56957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 sz="3200" b="1" dirty="0" err="1" smtClean="0">
                <a:solidFill>
                  <a:schemeClr val="hlink"/>
                </a:solidFill>
              </a:rPr>
              <a:t>Complessi</a:t>
            </a:r>
            <a:r>
              <a:rPr lang="en-US" altLang="it-IT" sz="3200" b="1" dirty="0" smtClean="0">
                <a:solidFill>
                  <a:schemeClr val="hlink"/>
                </a:solidFill>
              </a:rPr>
              <a:t> </a:t>
            </a:r>
            <a:r>
              <a:rPr lang="en-US" altLang="it-IT" sz="3200" b="1" dirty="0" err="1" smtClean="0">
                <a:solidFill>
                  <a:schemeClr val="hlink"/>
                </a:solidFill>
              </a:rPr>
              <a:t>metallici</a:t>
            </a:r>
            <a:r>
              <a:rPr lang="en-US" altLang="it-IT" sz="3200" b="1" dirty="0" smtClean="0">
                <a:solidFill>
                  <a:schemeClr val="hlink"/>
                </a:solidFill>
              </a:rPr>
              <a:t> e </a:t>
            </a:r>
            <a:r>
              <a:rPr lang="en-US" altLang="it-IT" sz="3200" b="1" dirty="0" err="1" smtClean="0">
                <a:solidFill>
                  <a:schemeClr val="hlink"/>
                </a:solidFill>
              </a:rPr>
              <a:t>colore</a:t>
            </a:r>
            <a:endParaRPr lang="en-US" altLang="it-IT" sz="3200" b="1" dirty="0">
              <a:solidFill>
                <a:schemeClr val="hlink"/>
              </a:solidFill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83569" y="852488"/>
            <a:ext cx="79928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 b="1" dirty="0" err="1" smtClean="0">
                <a:solidFill>
                  <a:srgbClr val="C82E32"/>
                </a:solidFill>
              </a:rPr>
              <a:t>Perchè</a:t>
            </a:r>
            <a:r>
              <a:rPr lang="en-US" altLang="it-IT" b="1" dirty="0" smtClean="0">
                <a:solidFill>
                  <a:srgbClr val="C82E32"/>
                </a:solidFill>
              </a:rPr>
              <a:t> </a:t>
            </a:r>
            <a:r>
              <a:rPr lang="en-US" altLang="it-IT" b="1" dirty="0" err="1" smtClean="0">
                <a:solidFill>
                  <a:srgbClr val="C82E32"/>
                </a:solidFill>
              </a:rPr>
              <a:t>leganti</a:t>
            </a:r>
            <a:r>
              <a:rPr lang="en-US" altLang="it-IT" b="1" dirty="0" smtClean="0">
                <a:solidFill>
                  <a:srgbClr val="C82E32"/>
                </a:solidFill>
              </a:rPr>
              <a:t> </a:t>
            </a:r>
            <a:r>
              <a:rPr lang="en-US" altLang="it-IT" b="1" dirty="0" err="1" smtClean="0">
                <a:solidFill>
                  <a:srgbClr val="C82E32"/>
                </a:solidFill>
              </a:rPr>
              <a:t>uguali</a:t>
            </a:r>
            <a:r>
              <a:rPr lang="en-US" altLang="it-IT" b="1" dirty="0" smtClean="0">
                <a:solidFill>
                  <a:srgbClr val="C82E32"/>
                </a:solidFill>
              </a:rPr>
              <a:t> e </a:t>
            </a:r>
            <a:r>
              <a:rPr lang="en-US" altLang="it-IT" b="1" dirty="0" err="1" smtClean="0">
                <a:solidFill>
                  <a:srgbClr val="C82E32"/>
                </a:solidFill>
              </a:rPr>
              <a:t>metalli</a:t>
            </a:r>
            <a:r>
              <a:rPr lang="en-US" altLang="it-IT" b="1" dirty="0" smtClean="0">
                <a:solidFill>
                  <a:srgbClr val="C82E32"/>
                </a:solidFill>
              </a:rPr>
              <a:t> </a:t>
            </a:r>
            <a:r>
              <a:rPr lang="en-US" altLang="it-IT" b="1" dirty="0" err="1" smtClean="0">
                <a:solidFill>
                  <a:srgbClr val="C82E32"/>
                </a:solidFill>
              </a:rPr>
              <a:t>diversi</a:t>
            </a:r>
            <a:r>
              <a:rPr lang="en-US" altLang="it-IT" b="1" dirty="0" smtClean="0">
                <a:solidFill>
                  <a:srgbClr val="C82E32"/>
                </a:solidFill>
              </a:rPr>
              <a:t>, </a:t>
            </a:r>
            <a:r>
              <a:rPr lang="en-US" altLang="it-IT" b="1" dirty="0" err="1" smtClean="0">
                <a:solidFill>
                  <a:srgbClr val="C82E32"/>
                </a:solidFill>
              </a:rPr>
              <a:t>oppure</a:t>
            </a:r>
            <a:r>
              <a:rPr lang="en-US" altLang="it-IT" b="1" dirty="0" smtClean="0">
                <a:solidFill>
                  <a:srgbClr val="C82E32"/>
                </a:solidFill>
              </a:rPr>
              <a:t> </a:t>
            </a:r>
            <a:r>
              <a:rPr lang="en-US" altLang="it-IT" b="1" dirty="0" err="1" smtClean="0">
                <a:solidFill>
                  <a:srgbClr val="C82E32"/>
                </a:solidFill>
              </a:rPr>
              <a:t>metalli</a:t>
            </a:r>
            <a:r>
              <a:rPr lang="en-US" altLang="it-IT" b="1" dirty="0" smtClean="0">
                <a:solidFill>
                  <a:srgbClr val="C82E32"/>
                </a:solidFill>
              </a:rPr>
              <a:t> </a:t>
            </a:r>
            <a:r>
              <a:rPr lang="en-US" altLang="it-IT" b="1" dirty="0" err="1" smtClean="0">
                <a:solidFill>
                  <a:srgbClr val="C82E32"/>
                </a:solidFill>
              </a:rPr>
              <a:t>uguali</a:t>
            </a:r>
            <a:r>
              <a:rPr lang="en-US" altLang="it-IT" b="1" dirty="0" smtClean="0">
                <a:solidFill>
                  <a:srgbClr val="C82E32"/>
                </a:solidFill>
              </a:rPr>
              <a:t> e </a:t>
            </a:r>
            <a:r>
              <a:rPr lang="en-US" altLang="it-IT" b="1" dirty="0" err="1" smtClean="0">
                <a:solidFill>
                  <a:srgbClr val="C82E32"/>
                </a:solidFill>
              </a:rPr>
              <a:t>leganti</a:t>
            </a:r>
            <a:r>
              <a:rPr lang="en-US" altLang="it-IT" b="1" dirty="0" smtClean="0">
                <a:solidFill>
                  <a:srgbClr val="C82E32"/>
                </a:solidFill>
              </a:rPr>
              <a:t> </a:t>
            </a:r>
            <a:r>
              <a:rPr lang="en-US" altLang="it-IT" b="1" dirty="0" err="1" smtClean="0">
                <a:solidFill>
                  <a:srgbClr val="C82E32"/>
                </a:solidFill>
              </a:rPr>
              <a:t>diversi</a:t>
            </a:r>
            <a:r>
              <a:rPr lang="en-US" altLang="it-IT" b="1" dirty="0" smtClean="0">
                <a:solidFill>
                  <a:srgbClr val="C82E32"/>
                </a:solidFill>
              </a:rPr>
              <a:t>, </a:t>
            </a:r>
            <a:r>
              <a:rPr lang="en-US" altLang="it-IT" b="1" dirty="0" err="1" smtClean="0">
                <a:solidFill>
                  <a:srgbClr val="C82E32"/>
                </a:solidFill>
              </a:rPr>
              <a:t>hanno</a:t>
            </a:r>
            <a:r>
              <a:rPr lang="en-US" altLang="it-IT" b="1" dirty="0" smtClean="0">
                <a:solidFill>
                  <a:srgbClr val="C82E32"/>
                </a:solidFill>
              </a:rPr>
              <a:t> </a:t>
            </a:r>
            <a:r>
              <a:rPr lang="en-US" altLang="it-IT" b="1" dirty="0" err="1" smtClean="0">
                <a:solidFill>
                  <a:srgbClr val="C82E32"/>
                </a:solidFill>
              </a:rPr>
              <a:t>colori</a:t>
            </a:r>
            <a:r>
              <a:rPr lang="en-US" altLang="it-IT" b="1" dirty="0" smtClean="0">
                <a:solidFill>
                  <a:srgbClr val="C82E32"/>
                </a:solidFill>
              </a:rPr>
              <a:t> </a:t>
            </a:r>
            <a:r>
              <a:rPr lang="en-US" altLang="it-IT" b="1" dirty="0" err="1" smtClean="0">
                <a:solidFill>
                  <a:srgbClr val="C82E32"/>
                </a:solidFill>
              </a:rPr>
              <a:t>diversi</a:t>
            </a:r>
            <a:r>
              <a:rPr lang="en-US" altLang="it-IT" b="1" dirty="0" smtClean="0">
                <a:solidFill>
                  <a:srgbClr val="C82E32"/>
                </a:solidFill>
              </a:rPr>
              <a:t>?</a:t>
            </a:r>
            <a:endParaRPr lang="en-US" altLang="it-IT" b="1" dirty="0">
              <a:solidFill>
                <a:srgbClr val="C82E32"/>
              </a:solidFill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66627" y="6027003"/>
            <a:ext cx="8957901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 b="1" dirty="0" err="1" smtClean="0">
                <a:solidFill>
                  <a:srgbClr val="8000FF"/>
                </a:solidFill>
              </a:rPr>
              <a:t>L’aggiunta</a:t>
            </a:r>
            <a:r>
              <a:rPr lang="en-US" altLang="it-IT" b="1" dirty="0" smtClean="0">
                <a:solidFill>
                  <a:srgbClr val="8000FF"/>
                </a:solidFill>
              </a:rPr>
              <a:t> di NH</a:t>
            </a:r>
            <a:r>
              <a:rPr lang="en-US" altLang="it-IT" b="1" baseline="-25000" dirty="0" smtClean="0">
                <a:solidFill>
                  <a:srgbClr val="8000FF"/>
                </a:solidFill>
              </a:rPr>
              <a:t>3</a:t>
            </a:r>
            <a:r>
              <a:rPr lang="en-US" altLang="it-IT" b="1" dirty="0">
                <a:solidFill>
                  <a:srgbClr val="8000FF"/>
                </a:solidFill>
              </a:rPr>
              <a:t> </a:t>
            </a:r>
            <a:r>
              <a:rPr lang="en-US" altLang="it-IT" b="1" dirty="0" smtClean="0">
                <a:solidFill>
                  <a:srgbClr val="8000FF"/>
                </a:solidFill>
              </a:rPr>
              <a:t>al </a:t>
            </a:r>
            <a:r>
              <a:rPr lang="en-US" altLang="it-IT" b="1" dirty="0" err="1" smtClean="0">
                <a:solidFill>
                  <a:srgbClr val="8000FF"/>
                </a:solidFill>
              </a:rPr>
              <a:t>complesso</a:t>
            </a:r>
            <a:r>
              <a:rPr lang="en-US" altLang="it-IT" b="1" dirty="0" smtClean="0">
                <a:solidFill>
                  <a:srgbClr val="8000FF"/>
                </a:solidFill>
              </a:rPr>
              <a:t> Cu(H</a:t>
            </a:r>
            <a:r>
              <a:rPr lang="en-US" altLang="it-IT" b="1" baseline="-25000" dirty="0" smtClean="0">
                <a:solidFill>
                  <a:srgbClr val="8000FF"/>
                </a:solidFill>
              </a:rPr>
              <a:t>2</a:t>
            </a:r>
            <a:r>
              <a:rPr lang="en-US" altLang="it-IT" b="1" dirty="0" smtClean="0">
                <a:solidFill>
                  <a:srgbClr val="8000FF"/>
                </a:solidFill>
              </a:rPr>
              <a:t>O)</a:t>
            </a:r>
            <a:r>
              <a:rPr lang="en-US" altLang="it-IT" b="1" baseline="-25000" dirty="0" smtClean="0">
                <a:solidFill>
                  <a:srgbClr val="8000FF"/>
                </a:solidFill>
              </a:rPr>
              <a:t>6</a:t>
            </a:r>
            <a:r>
              <a:rPr lang="en-US" altLang="it-IT" b="1" baseline="30000" dirty="0" smtClean="0">
                <a:solidFill>
                  <a:srgbClr val="8000FF"/>
                </a:solidFill>
              </a:rPr>
              <a:t>2+</a:t>
            </a:r>
            <a:r>
              <a:rPr lang="en-US" altLang="it-IT" b="1" baseline="-25000" dirty="0" smtClean="0">
                <a:solidFill>
                  <a:srgbClr val="8000FF"/>
                </a:solidFill>
              </a:rPr>
              <a:t> </a:t>
            </a:r>
            <a:r>
              <a:rPr lang="en-US" altLang="it-IT" b="1" dirty="0" smtClean="0">
                <a:solidFill>
                  <a:srgbClr val="8000FF"/>
                </a:solidFill>
              </a:rPr>
              <a:t>cambia  </a:t>
            </a:r>
            <a:r>
              <a:rPr lang="en-US" altLang="it-IT" b="1" dirty="0" err="1" smtClean="0">
                <a:solidFill>
                  <a:srgbClr val="8000FF"/>
                </a:solidFill>
              </a:rPr>
              <a:t>colore</a:t>
            </a:r>
            <a:endParaRPr lang="en-US" altLang="it-IT" b="1" dirty="0" smtClean="0">
              <a:solidFill>
                <a:srgbClr val="8000FF"/>
              </a:solidFill>
            </a:endParaRPr>
          </a:p>
          <a:p>
            <a:r>
              <a:rPr lang="en-US" altLang="it-IT" b="1" dirty="0" err="1">
                <a:solidFill>
                  <a:srgbClr val="8000FF"/>
                </a:solidFill>
              </a:rPr>
              <a:t>a</a:t>
            </a:r>
            <a:r>
              <a:rPr lang="en-US" altLang="it-IT" b="1" dirty="0" err="1" smtClean="0">
                <a:solidFill>
                  <a:srgbClr val="8000FF"/>
                </a:solidFill>
              </a:rPr>
              <a:t>lla</a:t>
            </a:r>
            <a:r>
              <a:rPr lang="en-US" altLang="it-IT" b="1" dirty="0" smtClean="0">
                <a:solidFill>
                  <a:srgbClr val="8000FF"/>
                </a:solidFill>
              </a:rPr>
              <a:t> </a:t>
            </a:r>
            <a:r>
              <a:rPr lang="en-US" altLang="it-IT" b="1" dirty="0" err="1" smtClean="0">
                <a:solidFill>
                  <a:srgbClr val="8000FF"/>
                </a:solidFill>
              </a:rPr>
              <a:t>soluzione</a:t>
            </a:r>
            <a:r>
              <a:rPr lang="en-US" altLang="it-IT" b="1" dirty="0" smtClean="0">
                <a:solidFill>
                  <a:srgbClr val="8000FF"/>
                </a:solidFill>
              </a:rPr>
              <a:t> per la </a:t>
            </a:r>
            <a:r>
              <a:rPr lang="en-US" altLang="it-IT" b="1" dirty="0" err="1" smtClean="0">
                <a:solidFill>
                  <a:srgbClr val="8000FF"/>
                </a:solidFill>
              </a:rPr>
              <a:t>formazione</a:t>
            </a:r>
            <a:r>
              <a:rPr lang="en-US" altLang="it-IT" b="1" dirty="0" smtClean="0">
                <a:solidFill>
                  <a:srgbClr val="8000FF"/>
                </a:solidFill>
              </a:rPr>
              <a:t> del </a:t>
            </a:r>
            <a:r>
              <a:rPr lang="en-US" altLang="it-IT" b="1" dirty="0" err="1" smtClean="0">
                <a:solidFill>
                  <a:srgbClr val="8000FF"/>
                </a:solidFill>
              </a:rPr>
              <a:t>complesso</a:t>
            </a:r>
            <a:r>
              <a:rPr lang="en-US" altLang="it-IT" b="1" dirty="0" smtClean="0">
                <a:solidFill>
                  <a:srgbClr val="8000FF"/>
                </a:solidFill>
              </a:rPr>
              <a:t> Cu(NH</a:t>
            </a:r>
            <a:r>
              <a:rPr lang="en-US" altLang="it-IT" b="1" baseline="-25000" dirty="0" smtClean="0">
                <a:solidFill>
                  <a:srgbClr val="8000FF"/>
                </a:solidFill>
              </a:rPr>
              <a:t>3</a:t>
            </a:r>
            <a:r>
              <a:rPr lang="en-US" altLang="it-IT" b="1" dirty="0" smtClean="0">
                <a:solidFill>
                  <a:srgbClr val="8000FF"/>
                </a:solidFill>
              </a:rPr>
              <a:t>)</a:t>
            </a:r>
            <a:r>
              <a:rPr lang="en-US" altLang="it-IT" b="1" baseline="-25000" dirty="0" smtClean="0">
                <a:solidFill>
                  <a:srgbClr val="8000FF"/>
                </a:solidFill>
              </a:rPr>
              <a:t>4</a:t>
            </a:r>
            <a:r>
              <a:rPr lang="en-US" altLang="it-IT" b="1" baseline="30000" dirty="0" smtClean="0">
                <a:solidFill>
                  <a:srgbClr val="8000FF"/>
                </a:solidFill>
              </a:rPr>
              <a:t>2+</a:t>
            </a:r>
            <a:r>
              <a:rPr lang="en-US" altLang="it-IT" b="1" baseline="-25000" dirty="0" smtClean="0">
                <a:solidFill>
                  <a:srgbClr val="8000FF"/>
                </a:solidFill>
              </a:rPr>
              <a:t> </a:t>
            </a:r>
            <a:endParaRPr lang="en-US" altLang="it-IT" b="1" dirty="0">
              <a:solidFill>
                <a:srgbClr val="8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591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873964"/>
              </p:ext>
            </p:extLst>
          </p:nvPr>
        </p:nvGraphicFramePr>
        <p:xfrm>
          <a:off x="2123728" y="0"/>
          <a:ext cx="4638675" cy="669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r:id="rId3" imgW="5806440" imgH="8366760" progId="ISISServer">
                  <p:embed/>
                </p:oleObj>
              </mc:Choice>
              <mc:Fallback>
                <p:oleObj r:id="rId3" imgW="5806440" imgH="8366760" progId="ISISServer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0"/>
                        <a:ext cx="4638675" cy="669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7236296" y="1998043"/>
            <a:ext cx="16067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Interazione</a:t>
            </a:r>
          </a:p>
          <a:p>
            <a:r>
              <a:rPr lang="it-IT" dirty="0" smtClean="0"/>
              <a:t>Hard-Hard</a:t>
            </a:r>
          </a:p>
          <a:p>
            <a:r>
              <a:rPr lang="it-IT" dirty="0" smtClean="0"/>
              <a:t>di natura </a:t>
            </a:r>
          </a:p>
          <a:p>
            <a:r>
              <a:rPr lang="it-IT" dirty="0" smtClean="0"/>
              <a:t>principalmente</a:t>
            </a:r>
          </a:p>
          <a:p>
            <a:r>
              <a:rPr lang="it-IT" dirty="0" smtClean="0"/>
              <a:t>ionica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68475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365887"/>
              </p:ext>
            </p:extLst>
          </p:nvPr>
        </p:nvGraphicFramePr>
        <p:xfrm>
          <a:off x="1619672" y="12062"/>
          <a:ext cx="506730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r:id="rId3" imgW="6337300" imgH="8286750" progId="ISISServer">
                  <p:embed/>
                </p:oleObj>
              </mc:Choice>
              <mc:Fallback>
                <p:oleObj r:id="rId3" imgW="6337300" imgH="8286750" progId="ISISServer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2062"/>
                        <a:ext cx="5067300" cy="662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7236296" y="1998043"/>
            <a:ext cx="16067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Interazione</a:t>
            </a:r>
          </a:p>
          <a:p>
            <a:r>
              <a:rPr lang="it-IT" dirty="0" smtClean="0"/>
              <a:t>Soft-Soft</a:t>
            </a:r>
          </a:p>
          <a:p>
            <a:r>
              <a:rPr lang="it-IT" dirty="0" smtClean="0"/>
              <a:t>di natura </a:t>
            </a:r>
          </a:p>
          <a:p>
            <a:r>
              <a:rPr lang="it-IT" dirty="0" smtClean="0"/>
              <a:t>principalmente</a:t>
            </a:r>
          </a:p>
          <a:p>
            <a:r>
              <a:rPr lang="it-IT" dirty="0" smtClean="0"/>
              <a:t>covalente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36282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8" name="Group 4"/>
          <p:cNvGrpSpPr>
            <a:grpSpLocks noChangeAspect="1"/>
          </p:cNvGrpSpPr>
          <p:nvPr/>
        </p:nvGrpSpPr>
        <p:grpSpPr bwMode="auto">
          <a:xfrm>
            <a:off x="684213" y="1341438"/>
            <a:ext cx="7861300" cy="3211512"/>
            <a:chOff x="2301" y="12543"/>
            <a:chExt cx="8809" cy="3576"/>
          </a:xfrm>
        </p:grpSpPr>
        <p:sp>
          <p:nvSpPr>
            <p:cNvPr id="21509" name="AutoShape 5"/>
            <p:cNvSpPr>
              <a:spLocks noChangeAspect="1" noChangeArrowheads="1"/>
            </p:cNvSpPr>
            <p:nvPr/>
          </p:nvSpPr>
          <p:spPr bwMode="auto">
            <a:xfrm>
              <a:off x="2301" y="12543"/>
              <a:ext cx="8809" cy="3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21510" name="Group 6"/>
            <p:cNvGrpSpPr>
              <a:grpSpLocks/>
            </p:cNvGrpSpPr>
            <p:nvPr/>
          </p:nvGrpSpPr>
          <p:grpSpPr bwMode="auto">
            <a:xfrm>
              <a:off x="2301" y="12543"/>
              <a:ext cx="8809" cy="3576"/>
              <a:chOff x="657" y="845"/>
              <a:chExt cx="4669" cy="1907"/>
            </a:xfrm>
          </p:grpSpPr>
          <p:grpSp>
            <p:nvGrpSpPr>
              <p:cNvPr id="21511" name="Group 7"/>
              <p:cNvGrpSpPr>
                <a:grpSpLocks/>
              </p:cNvGrpSpPr>
              <p:nvPr/>
            </p:nvGrpSpPr>
            <p:grpSpPr bwMode="auto">
              <a:xfrm>
                <a:off x="657" y="845"/>
                <a:ext cx="4669" cy="1907"/>
                <a:chOff x="657" y="1026"/>
                <a:chExt cx="4669" cy="1907"/>
              </a:xfrm>
            </p:grpSpPr>
            <p:pic>
              <p:nvPicPr>
                <p:cNvPr id="21512" name="Picture 8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1" y="1461"/>
                  <a:ext cx="1225" cy="5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513" name="Group 9"/>
                <p:cNvGrpSpPr>
                  <a:grpSpLocks/>
                </p:cNvGrpSpPr>
                <p:nvPr/>
              </p:nvGrpSpPr>
              <p:grpSpPr bwMode="auto">
                <a:xfrm>
                  <a:off x="657" y="1026"/>
                  <a:ext cx="4472" cy="1907"/>
                  <a:chOff x="657" y="845"/>
                  <a:chExt cx="4472" cy="1907"/>
                </a:xfrm>
              </p:grpSpPr>
              <p:sp>
                <p:nvSpPr>
                  <p:cNvPr id="21514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56" y="845"/>
                    <a:ext cx="2994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5895" tIns="37948" rIns="75895" bIns="37948"/>
                  <a:lstStyle/>
                  <a:p>
                    <a:endParaRPr lang="it-IT" altLang="it-IT"/>
                  </a:p>
                </p:txBody>
              </p:sp>
              <p:pic>
                <p:nvPicPr>
                  <p:cNvPr id="21515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49" y="1298"/>
                    <a:ext cx="997" cy="51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1516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5" y="1498"/>
                    <a:ext cx="817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5895" tIns="37948" rIns="75895" bIns="37948"/>
                  <a:lstStyle/>
                  <a:p>
                    <a:r>
                      <a:rPr lang="it-IT" altLang="it-IT" sz="1300" dirty="0" smtClean="0">
                        <a:solidFill>
                          <a:srgbClr val="FF0000"/>
                        </a:solidFill>
                      </a:rPr>
                      <a:t>istidina</a:t>
                    </a:r>
                    <a:endParaRPr lang="it-IT" altLang="it-IT" dirty="0">
                      <a:solidFill>
                        <a:srgbClr val="FF0000"/>
                      </a:solidFill>
                    </a:endParaRPr>
                  </a:p>
                </p:txBody>
              </p:sp>
              <p:pic>
                <p:nvPicPr>
                  <p:cNvPr id="21517" name="Picture 1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46" y="1933"/>
                    <a:ext cx="1043" cy="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1518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28" y="1969"/>
                    <a:ext cx="1043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5895" tIns="37948" rIns="75895" bIns="37948"/>
                  <a:lstStyle/>
                  <a:p>
                    <a:r>
                      <a:rPr lang="it-IT" altLang="it-IT" sz="1300" dirty="0" smtClean="0">
                        <a:solidFill>
                          <a:srgbClr val="0070C0"/>
                        </a:solidFill>
                      </a:rPr>
                      <a:t>metionina</a:t>
                    </a:r>
                    <a:endParaRPr lang="it-IT" altLang="it-IT" dirty="0">
                      <a:solidFill>
                        <a:srgbClr val="0070C0"/>
                      </a:solidFill>
                    </a:endParaRPr>
                  </a:p>
                </p:txBody>
              </p:sp>
              <p:pic>
                <p:nvPicPr>
                  <p:cNvPr id="21519" name="Picture 15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43" y="2432"/>
                    <a:ext cx="681" cy="3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1520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24" y="2477"/>
                    <a:ext cx="771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5895" tIns="37948" rIns="75895" bIns="37948"/>
                  <a:lstStyle/>
                  <a:p>
                    <a:r>
                      <a:rPr lang="it-IT" altLang="it-IT" sz="1300" dirty="0" smtClean="0">
                        <a:solidFill>
                          <a:srgbClr val="0070C0"/>
                        </a:solidFill>
                      </a:rPr>
                      <a:t>cisteina</a:t>
                    </a:r>
                    <a:endParaRPr lang="it-IT" altLang="it-IT" dirty="0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21521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9" y="890"/>
                    <a:ext cx="1723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5895" tIns="37948" rIns="75895" bIns="37948"/>
                  <a:lstStyle/>
                  <a:p>
                    <a:r>
                      <a:rPr lang="it-IT" altLang="it-IT" sz="1300" dirty="0" smtClean="0">
                        <a:solidFill>
                          <a:srgbClr val="000000"/>
                        </a:solidFill>
                      </a:rPr>
                      <a:t>Aminoacido                     </a:t>
                    </a:r>
                    <a:r>
                      <a:rPr lang="it-IT" altLang="it-IT" sz="1300" dirty="0">
                        <a:solidFill>
                          <a:srgbClr val="000000"/>
                        </a:solidFill>
                      </a:rPr>
                      <a:t>R</a:t>
                    </a:r>
                    <a:endParaRPr lang="it-IT" altLang="it-IT" dirty="0"/>
                  </a:p>
                </p:txBody>
              </p:sp>
              <p:sp>
                <p:nvSpPr>
                  <p:cNvPr id="21522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43" y="1452"/>
                    <a:ext cx="726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5895" tIns="37948" rIns="75895" bIns="37948"/>
                  <a:lstStyle/>
                  <a:p>
                    <a:r>
                      <a:rPr lang="it-IT" altLang="it-IT" sz="1300" dirty="0" smtClean="0">
                        <a:solidFill>
                          <a:srgbClr val="FF0000"/>
                        </a:solidFill>
                      </a:rPr>
                      <a:t>tirosina</a:t>
                    </a:r>
                    <a:endParaRPr lang="it-IT" altLang="it-IT" dirty="0">
                      <a:solidFill>
                        <a:srgbClr val="FF0000"/>
                      </a:solidFill>
                    </a:endParaRPr>
                  </a:p>
                </p:txBody>
              </p:sp>
              <p:pic>
                <p:nvPicPr>
                  <p:cNvPr id="21523" name="Picture 19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89" y="1863"/>
                    <a:ext cx="817" cy="3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1524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37" y="1941"/>
                    <a:ext cx="725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5895" tIns="37948" rIns="75895" bIns="37948"/>
                  <a:lstStyle/>
                  <a:p>
                    <a:r>
                      <a:rPr lang="it-IT" altLang="it-IT" sz="1300" dirty="0" err="1" smtClean="0">
                        <a:solidFill>
                          <a:srgbClr val="FF0000"/>
                        </a:solidFill>
                      </a:rPr>
                      <a:t>aspartato</a:t>
                    </a:r>
                    <a:endParaRPr lang="it-IT" altLang="it-IT" dirty="0">
                      <a:solidFill>
                        <a:srgbClr val="FF0000"/>
                      </a:solidFill>
                    </a:endParaRPr>
                  </a:p>
                </p:txBody>
              </p:sp>
              <p:pic>
                <p:nvPicPr>
                  <p:cNvPr id="21525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86" y="2348"/>
                    <a:ext cx="1043" cy="3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1526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5" y="2451"/>
                    <a:ext cx="771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5895" tIns="37948" rIns="75895" bIns="37948"/>
                  <a:lstStyle/>
                  <a:p>
                    <a:r>
                      <a:rPr lang="it-IT" altLang="it-IT" sz="1300" dirty="0" err="1" smtClean="0">
                        <a:solidFill>
                          <a:srgbClr val="FF0000"/>
                        </a:solidFill>
                      </a:rPr>
                      <a:t>glutamato</a:t>
                    </a:r>
                    <a:endParaRPr lang="it-IT" altLang="it-IT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527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2" y="890"/>
                    <a:ext cx="1723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5895" tIns="37948" rIns="75895" bIns="37948"/>
                  <a:lstStyle/>
                  <a:p>
                    <a:r>
                      <a:rPr lang="it-IT" altLang="it-IT" sz="1300" dirty="0" smtClean="0">
                        <a:solidFill>
                          <a:srgbClr val="000000"/>
                        </a:solidFill>
                      </a:rPr>
                      <a:t>Aminoacido                       </a:t>
                    </a:r>
                    <a:r>
                      <a:rPr lang="it-IT" altLang="it-IT" sz="1300" dirty="0">
                        <a:solidFill>
                          <a:srgbClr val="000000"/>
                        </a:solidFill>
                      </a:rPr>
                      <a:t>R</a:t>
                    </a:r>
                    <a:endParaRPr lang="it-IT" altLang="it-IT" dirty="0"/>
                  </a:p>
                </p:txBody>
              </p:sp>
              <p:sp>
                <p:nvSpPr>
                  <p:cNvPr id="2152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657" y="1117"/>
                    <a:ext cx="444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529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655" y="845"/>
                    <a:ext cx="0" cy="185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53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014" y="845"/>
                    <a:ext cx="0" cy="185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21531" name="Rectangle 27"/>
              <p:cNvSpPr>
                <a:spLocks noChangeArrowheads="1"/>
              </p:cNvSpPr>
              <p:nvPr/>
            </p:nvSpPr>
            <p:spPr bwMode="auto">
              <a:xfrm>
                <a:off x="2608" y="1389"/>
                <a:ext cx="136" cy="136"/>
              </a:xfrm>
              <a:prstGeom prst="rect">
                <a:avLst/>
              </a:prstGeom>
              <a:noFill/>
              <a:ln w="25400">
                <a:solidFill>
                  <a:srgbClr val="66FF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it-IT"/>
              </a:p>
            </p:txBody>
          </p:sp>
        </p:grpSp>
        <p:sp>
          <p:nvSpPr>
            <p:cNvPr id="21532" name="Line 28"/>
            <p:cNvSpPr>
              <a:spLocks noChangeShapeType="1"/>
            </p:cNvSpPr>
            <p:nvPr/>
          </p:nvSpPr>
          <p:spPr bwMode="auto">
            <a:xfrm>
              <a:off x="5810" y="14244"/>
              <a:ext cx="0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33" name="Text Box 29"/>
            <p:cNvSpPr txBox="1">
              <a:spLocks noChangeArrowheads="1"/>
            </p:cNvSpPr>
            <p:nvPr/>
          </p:nvSpPr>
          <p:spPr bwMode="auto">
            <a:xfrm>
              <a:off x="5641" y="14328"/>
              <a:ext cx="42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895" tIns="37948" rIns="75895" bIns="37948"/>
            <a:lstStyle/>
            <a:p>
              <a:r>
                <a:rPr lang="it-IT" altLang="it-IT" sz="1100">
                  <a:solidFill>
                    <a:srgbClr val="000000"/>
                  </a:solidFill>
                </a:rPr>
                <a:t>H</a:t>
              </a:r>
              <a:endParaRPr lang="it-IT" altLang="it-IT"/>
            </a:p>
          </p:txBody>
        </p:sp>
      </p:grp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1403350" y="549275"/>
            <a:ext cx="31836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 dirty="0" smtClean="0">
                <a:solidFill>
                  <a:srgbClr val="FF0000"/>
                </a:solidFill>
              </a:rPr>
              <a:t>residui </a:t>
            </a:r>
            <a:r>
              <a:rPr lang="it-IT" altLang="it-IT" b="1" dirty="0" err="1">
                <a:solidFill>
                  <a:srgbClr val="FF0000"/>
                </a:solidFill>
              </a:rPr>
              <a:t>aminoacidici</a:t>
            </a:r>
            <a:r>
              <a:rPr lang="it-IT" altLang="it-IT" b="1" dirty="0">
                <a:solidFill>
                  <a:srgbClr val="FF0000"/>
                </a:solidFill>
              </a:rPr>
              <a:t> di proteine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764458" y="4821512"/>
            <a:ext cx="638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Hard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Soft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195513" y="549275"/>
            <a:ext cx="4535487" cy="11079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b="1" dirty="0" err="1">
                <a:solidFill>
                  <a:srgbClr val="FF0000"/>
                </a:solidFill>
                <a:latin typeface="Tahoma" pitchFamily="34" charset="0"/>
              </a:rPr>
              <a:t>Metallotioneine</a:t>
            </a:r>
            <a:endParaRPr lang="it-IT" altLang="it-IT" b="1" dirty="0">
              <a:solidFill>
                <a:srgbClr val="FF0000"/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it-IT" altLang="it-IT" sz="1600" dirty="0" smtClean="0"/>
              <a:t>Utilizzando il </a:t>
            </a:r>
            <a:r>
              <a:rPr lang="it-IT" altLang="it-IT" sz="1600" dirty="0"/>
              <a:t>concetto hard-soft</a:t>
            </a:r>
          </a:p>
          <a:p>
            <a:pPr algn="ctr">
              <a:spcBef>
                <a:spcPct val="50000"/>
              </a:spcBef>
            </a:pPr>
            <a:r>
              <a:rPr lang="it-IT" altLang="it-IT" sz="1600" dirty="0" smtClean="0"/>
              <a:t>Si comprende la </a:t>
            </a:r>
            <a:r>
              <a:rPr lang="it-IT" altLang="it-IT" sz="1600" dirty="0"/>
              <a:t>loro attività </a:t>
            </a:r>
            <a:r>
              <a:rPr lang="it-IT" altLang="it-IT" sz="1600" dirty="0" smtClean="0"/>
              <a:t>biologica</a:t>
            </a:r>
            <a:endParaRPr lang="it-IT" altLang="it-IT" sz="1600" dirty="0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435600" y="2205037"/>
            <a:ext cx="3096840" cy="250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66FF"/>
              </a:buClr>
              <a:buFont typeface="Wingdings" pitchFamily="2" charset="2"/>
              <a:buChar char="ü"/>
            </a:pPr>
            <a:r>
              <a:rPr lang="it-IT" altLang="it-IT" sz="1600" dirty="0"/>
              <a:t> 30-35% </a:t>
            </a:r>
            <a:r>
              <a:rPr lang="it-IT" altLang="it-IT" sz="1600" dirty="0" smtClean="0"/>
              <a:t>degli aminoacidi sono cisteine con gruppi </a:t>
            </a:r>
            <a:r>
              <a:rPr lang="it-IT" altLang="it-IT" sz="1600" dirty="0"/>
              <a:t>soft –SH </a:t>
            </a:r>
            <a:endParaRPr lang="it-IT" altLang="it-IT" sz="1600" dirty="0" smtClean="0"/>
          </a:p>
          <a:p>
            <a:pPr>
              <a:spcBef>
                <a:spcPct val="50000"/>
              </a:spcBef>
              <a:buClr>
                <a:srgbClr val="0066FF"/>
              </a:buClr>
              <a:buFont typeface="Wingdings" pitchFamily="2" charset="2"/>
              <a:buChar char="ü"/>
            </a:pPr>
            <a:r>
              <a:rPr lang="it-IT" altLang="it-IT" sz="1600" dirty="0" smtClean="0"/>
              <a:t>Motivi ripetuti </a:t>
            </a:r>
            <a:r>
              <a:rPr lang="it-IT" altLang="it-IT" sz="1600" dirty="0" err="1" smtClean="0"/>
              <a:t>Cys</a:t>
            </a:r>
            <a:r>
              <a:rPr lang="it-IT" altLang="it-IT" sz="1600" dirty="0" smtClean="0"/>
              <a:t>-X-</a:t>
            </a:r>
            <a:r>
              <a:rPr lang="it-IT" altLang="it-IT" sz="1600" dirty="0" err="1" smtClean="0"/>
              <a:t>Cys</a:t>
            </a:r>
            <a:r>
              <a:rPr lang="it-IT" altLang="it-IT" sz="1600" dirty="0" smtClean="0"/>
              <a:t> </a:t>
            </a:r>
            <a:r>
              <a:rPr lang="it-IT" altLang="it-IT" sz="1600" dirty="0" err="1"/>
              <a:t>etc</a:t>
            </a:r>
            <a:r>
              <a:rPr lang="it-IT" altLang="it-IT" sz="1600" dirty="0"/>
              <a:t>…</a:t>
            </a:r>
          </a:p>
          <a:p>
            <a:pPr>
              <a:spcBef>
                <a:spcPct val="50000"/>
              </a:spcBef>
              <a:buClr>
                <a:srgbClr val="0066FF"/>
              </a:buClr>
              <a:buFont typeface="Wingdings" pitchFamily="2" charset="2"/>
              <a:buChar char="ü"/>
            </a:pPr>
            <a:r>
              <a:rPr lang="it-IT" altLang="it-IT" sz="1600" dirty="0"/>
              <a:t> </a:t>
            </a:r>
            <a:r>
              <a:rPr lang="it-IT" altLang="it-IT" sz="1600" dirty="0" smtClean="0"/>
              <a:t>coordinazione di ioni metallici soft come Cd</a:t>
            </a:r>
            <a:r>
              <a:rPr lang="it-IT" altLang="it-IT" sz="1600" baseline="30000" dirty="0" smtClean="0"/>
              <a:t>2</a:t>
            </a:r>
            <a:r>
              <a:rPr lang="it-IT" altLang="it-IT" sz="1600" baseline="30000" dirty="0"/>
              <a:t>+</a:t>
            </a:r>
            <a:r>
              <a:rPr lang="it-IT" altLang="it-IT" sz="1600" dirty="0"/>
              <a:t>, Hg</a:t>
            </a:r>
            <a:r>
              <a:rPr lang="it-IT" altLang="it-IT" sz="1600" baseline="30000" dirty="0"/>
              <a:t>2+</a:t>
            </a:r>
            <a:r>
              <a:rPr lang="it-IT" altLang="it-IT" sz="1600" dirty="0"/>
              <a:t>, </a:t>
            </a:r>
            <a:r>
              <a:rPr lang="en-GB" altLang="it-IT" sz="1600" dirty="0"/>
              <a:t>Pb</a:t>
            </a:r>
            <a:r>
              <a:rPr lang="en-GB" altLang="it-IT" sz="1600" baseline="30000" dirty="0"/>
              <a:t>2+</a:t>
            </a:r>
            <a:r>
              <a:rPr lang="en-GB" altLang="it-IT" sz="1600" dirty="0"/>
              <a:t>, Zn</a:t>
            </a:r>
            <a:r>
              <a:rPr lang="en-GB" altLang="it-IT" sz="1600" baseline="30000" dirty="0"/>
              <a:t>2+</a:t>
            </a:r>
            <a:r>
              <a:rPr lang="en-GB" altLang="it-IT" sz="1600" dirty="0"/>
              <a:t>.</a:t>
            </a:r>
            <a:r>
              <a:rPr lang="en-GB" altLang="it-IT" dirty="0"/>
              <a:t> </a:t>
            </a:r>
          </a:p>
          <a:p>
            <a:pPr>
              <a:spcBef>
                <a:spcPct val="50000"/>
              </a:spcBef>
              <a:buClr>
                <a:srgbClr val="0066FF"/>
              </a:buClr>
              <a:buFont typeface="Wingdings" pitchFamily="2" charset="2"/>
              <a:buChar char="ü"/>
            </a:pPr>
            <a:r>
              <a:rPr lang="en-GB" altLang="it-IT" dirty="0"/>
              <a:t> </a:t>
            </a:r>
            <a:r>
              <a:rPr lang="en-GB" altLang="it-IT" sz="1600" dirty="0" err="1" smtClean="0">
                <a:solidFill>
                  <a:srgbClr val="0000FF"/>
                </a:solidFill>
              </a:rPr>
              <a:t>funzione</a:t>
            </a:r>
            <a:r>
              <a:rPr lang="en-GB" altLang="it-IT" sz="1600" dirty="0" smtClean="0">
                <a:solidFill>
                  <a:srgbClr val="0000FF"/>
                </a:solidFill>
              </a:rPr>
              <a:t> </a:t>
            </a:r>
            <a:r>
              <a:rPr lang="en-GB" altLang="it-IT" sz="1600" dirty="0" err="1" smtClean="0">
                <a:solidFill>
                  <a:srgbClr val="0000FF"/>
                </a:solidFill>
              </a:rPr>
              <a:t>biologica</a:t>
            </a:r>
            <a:r>
              <a:rPr lang="en-GB" altLang="it-IT" sz="1600" dirty="0" smtClean="0">
                <a:solidFill>
                  <a:srgbClr val="0000FF"/>
                </a:solidFill>
              </a:rPr>
              <a:t> </a:t>
            </a:r>
            <a:r>
              <a:rPr lang="en-GB" altLang="it-IT" sz="1600" dirty="0" err="1" smtClean="0">
                <a:solidFill>
                  <a:srgbClr val="0000FF"/>
                </a:solidFill>
              </a:rPr>
              <a:t>delle</a:t>
            </a:r>
            <a:r>
              <a:rPr lang="en-GB" altLang="it-IT" sz="1600" dirty="0" smtClean="0">
                <a:solidFill>
                  <a:srgbClr val="0000FF"/>
                </a:solidFill>
              </a:rPr>
              <a:t> </a:t>
            </a:r>
            <a:r>
              <a:rPr lang="en-GB" altLang="it-IT" sz="1600" dirty="0" err="1" smtClean="0">
                <a:solidFill>
                  <a:srgbClr val="0000FF"/>
                </a:solidFill>
              </a:rPr>
              <a:t>metallotioneine</a:t>
            </a:r>
            <a:r>
              <a:rPr lang="en-GB" altLang="it-IT" sz="1600" dirty="0" smtClean="0">
                <a:solidFill>
                  <a:srgbClr val="0000FF"/>
                </a:solidFill>
              </a:rPr>
              <a:t> è di </a:t>
            </a:r>
            <a:r>
              <a:rPr lang="en-GB" altLang="it-IT" sz="1600" dirty="0" err="1" smtClean="0">
                <a:solidFill>
                  <a:srgbClr val="0000FF"/>
                </a:solidFill>
              </a:rPr>
              <a:t>proteggere</a:t>
            </a:r>
            <a:r>
              <a:rPr lang="en-GB" altLang="it-IT" sz="1600" dirty="0" smtClean="0">
                <a:solidFill>
                  <a:srgbClr val="0000FF"/>
                </a:solidFill>
              </a:rPr>
              <a:t> le cellule da </a:t>
            </a:r>
            <a:r>
              <a:rPr lang="en-GB" altLang="it-IT" sz="1600" dirty="0" err="1" smtClean="0">
                <a:solidFill>
                  <a:srgbClr val="0000FF"/>
                </a:solidFill>
              </a:rPr>
              <a:t>metalli</a:t>
            </a:r>
            <a:r>
              <a:rPr lang="en-GB" altLang="it-IT" sz="1600" dirty="0" smtClean="0">
                <a:solidFill>
                  <a:srgbClr val="0000FF"/>
                </a:solidFill>
              </a:rPr>
              <a:t> </a:t>
            </a:r>
            <a:r>
              <a:rPr lang="en-GB" altLang="it-IT" sz="1600" dirty="0" err="1" smtClean="0">
                <a:solidFill>
                  <a:srgbClr val="0000FF"/>
                </a:solidFill>
              </a:rPr>
              <a:t>pesanti</a:t>
            </a:r>
            <a:r>
              <a:rPr lang="en-GB" altLang="it-IT" sz="1600" dirty="0" smtClean="0">
                <a:solidFill>
                  <a:srgbClr val="0000FF"/>
                </a:solidFill>
              </a:rPr>
              <a:t> </a:t>
            </a:r>
            <a:r>
              <a:rPr lang="en-GB" altLang="it-IT" sz="1600" dirty="0" err="1" smtClean="0">
                <a:solidFill>
                  <a:srgbClr val="0000FF"/>
                </a:solidFill>
              </a:rPr>
              <a:t>tossici</a:t>
            </a:r>
            <a:endParaRPr lang="it-IT" altLang="it-IT" sz="1600" dirty="0">
              <a:solidFill>
                <a:srgbClr val="0000FF"/>
              </a:solidFill>
            </a:endParaRP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73238"/>
            <a:ext cx="3786187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45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99592" y="0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Proprietà spettroscopiche dei complessi</a:t>
            </a:r>
            <a:endParaRPr lang="it-IT" sz="32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733246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Molti composti di coordinazione sono colorati. </a:t>
            </a:r>
          </a:p>
          <a:p>
            <a:r>
              <a:rPr lang="it-IT" sz="2800" dirty="0"/>
              <a:t>Il </a:t>
            </a:r>
            <a:r>
              <a:rPr lang="it-IT" sz="2800" b="1" dirty="0"/>
              <a:t>Blu di Prussia</a:t>
            </a:r>
            <a:r>
              <a:rPr lang="it-IT" sz="2800" dirty="0"/>
              <a:t> è stato usato come pigmento per più di 200 anni (si usa ancora per inchiostri blu):  è un polimero di coordinazione di Fe(II) e Fe(III) coordinati </a:t>
            </a:r>
            <a:r>
              <a:rPr lang="it-IT" sz="2800" dirty="0" err="1"/>
              <a:t>ottaedricamente</a:t>
            </a:r>
            <a:r>
              <a:rPr lang="it-IT" sz="2800" dirty="0"/>
              <a:t> da cianuri. </a:t>
            </a:r>
          </a:p>
          <a:p>
            <a:r>
              <a:rPr lang="it-IT" sz="2800" dirty="0"/>
              <a:t>Molte </a:t>
            </a:r>
            <a:r>
              <a:rPr lang="it-IT" sz="2800" b="1" dirty="0"/>
              <a:t>pietre preziose</a:t>
            </a:r>
            <a:r>
              <a:rPr lang="it-IT" sz="2800" dirty="0"/>
              <a:t> hanno colori dovuti alla presenza di ioni di metalli incorporati, come lo </a:t>
            </a:r>
            <a:r>
              <a:rPr lang="it-IT" sz="2800" b="1" dirty="0"/>
              <a:t>smeraldo</a:t>
            </a:r>
            <a:r>
              <a:rPr lang="it-IT" sz="2800" dirty="0"/>
              <a:t>, verde per la presenza di piccole quantità di  Cr(III) nel berillo Be</a:t>
            </a:r>
            <a:r>
              <a:rPr lang="it-IT" sz="2800" baseline="-25000" dirty="0"/>
              <a:t>3</a:t>
            </a:r>
            <a:r>
              <a:rPr lang="it-IT" sz="2800" dirty="0"/>
              <a:t>Al</a:t>
            </a:r>
            <a:r>
              <a:rPr lang="it-IT" sz="2800" baseline="-25000" dirty="0"/>
              <a:t>2</a:t>
            </a:r>
            <a:r>
              <a:rPr lang="it-IT" sz="2800" dirty="0"/>
              <a:t>Si</a:t>
            </a:r>
            <a:r>
              <a:rPr lang="it-IT" sz="2800" baseline="-25000" dirty="0"/>
              <a:t>6</a:t>
            </a:r>
            <a:r>
              <a:rPr lang="it-IT" sz="2800" dirty="0"/>
              <a:t>O</a:t>
            </a:r>
            <a:r>
              <a:rPr lang="it-IT" sz="2800" baseline="-25000" dirty="0"/>
              <a:t>18</a:t>
            </a:r>
            <a:r>
              <a:rPr lang="it-IT" sz="2800" dirty="0"/>
              <a:t>. </a:t>
            </a:r>
          </a:p>
          <a:p>
            <a:r>
              <a:rPr lang="it-IT" sz="2800" dirty="0"/>
              <a:t>Il colore rosso del </a:t>
            </a:r>
            <a:r>
              <a:rPr lang="it-IT" sz="2800" b="1" dirty="0"/>
              <a:t>sangue</a:t>
            </a:r>
            <a:r>
              <a:rPr lang="it-IT" sz="2800" dirty="0"/>
              <a:t> è dovuto al complesso del </a:t>
            </a:r>
            <a:r>
              <a:rPr lang="it-IT" sz="2800" b="1" dirty="0"/>
              <a:t>ferro </a:t>
            </a:r>
            <a:r>
              <a:rPr lang="it-IT" sz="2800" dirty="0"/>
              <a:t>nell’emoglobina. </a:t>
            </a:r>
          </a:p>
          <a:p>
            <a:r>
              <a:rPr lang="it-IT" sz="2800" dirty="0"/>
              <a:t> </a:t>
            </a:r>
          </a:p>
          <a:p>
            <a:r>
              <a:rPr lang="it-IT" sz="2800" dirty="0"/>
              <a:t>Il colore vivace dei composti di coordinazione dei metalli di transizione  è molto spesso relazionato a </a:t>
            </a:r>
            <a:r>
              <a:rPr lang="it-IT" sz="2800" b="1" dirty="0"/>
              <a:t>transizioni</a:t>
            </a:r>
            <a:r>
              <a:rPr lang="it-IT" sz="2800" dirty="0"/>
              <a:t> elettroniche tra </a:t>
            </a:r>
            <a:r>
              <a:rPr lang="it-IT" sz="2800" b="1" dirty="0"/>
              <a:t>orbitali d</a:t>
            </a:r>
            <a:r>
              <a:rPr lang="it-IT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51125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67544" y="2716204"/>
            <a:ext cx="7128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La configurazione elettronica dello ione</a:t>
            </a:r>
          </a:p>
          <a:p>
            <a:endParaRPr lang="it-IT" sz="3200" dirty="0" smtClean="0"/>
          </a:p>
          <a:p>
            <a:r>
              <a:rPr lang="it-IT" sz="3200" dirty="0" smtClean="0"/>
              <a:t>La geometria di coordinazione</a:t>
            </a:r>
          </a:p>
          <a:p>
            <a:endParaRPr lang="it-IT" sz="3200" dirty="0"/>
          </a:p>
          <a:p>
            <a:r>
              <a:rPr lang="it-IT" sz="3200" dirty="0" smtClean="0"/>
              <a:t>Le caratteristiche dei leganti che coordinano lo ione</a:t>
            </a:r>
            <a:endParaRPr lang="it-IT" sz="32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99592" y="30912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Fattori che determinano le proprietà spettroscopiche dei complessi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899327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119" y="596900"/>
            <a:ext cx="3975826" cy="232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3500" y="90488"/>
            <a:ext cx="771587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it-IT" sz="2400" b="1" dirty="0" err="1"/>
              <a:t>S</a:t>
            </a:r>
            <a:r>
              <a:rPr lang="en-US" altLang="it-IT" sz="2400" b="1" dirty="0" err="1" smtClean="0"/>
              <a:t>tato</a:t>
            </a:r>
            <a:r>
              <a:rPr lang="en-US" altLang="it-IT" sz="2400" b="1" dirty="0" smtClean="0"/>
              <a:t> di </a:t>
            </a:r>
            <a:r>
              <a:rPr lang="en-US" altLang="it-IT" sz="2400" b="1" dirty="0" err="1" smtClean="0"/>
              <a:t>ossidazione</a:t>
            </a:r>
            <a:r>
              <a:rPr lang="en-US" altLang="it-IT" sz="2400" b="1" dirty="0" smtClean="0"/>
              <a:t>: </a:t>
            </a:r>
            <a:r>
              <a:rPr lang="en-US" altLang="it-IT" sz="2400" b="1" dirty="0" err="1" smtClean="0"/>
              <a:t>Numero</a:t>
            </a:r>
            <a:r>
              <a:rPr lang="en-US" altLang="it-IT" sz="2400" b="1" dirty="0" smtClean="0"/>
              <a:t> di </a:t>
            </a:r>
            <a:r>
              <a:rPr lang="en-US" altLang="it-IT" sz="2400" b="1" dirty="0" err="1" smtClean="0"/>
              <a:t>elettroni</a:t>
            </a:r>
            <a:r>
              <a:rPr lang="en-US" altLang="it-IT" sz="2400" b="1" dirty="0" smtClean="0"/>
              <a:t> di </a:t>
            </a:r>
            <a:r>
              <a:rPr lang="en-US" altLang="it-IT" sz="2400" b="1" dirty="0" err="1" smtClean="0"/>
              <a:t>valenza</a:t>
            </a:r>
            <a:endParaRPr lang="en-US" altLang="it-IT" sz="2400" b="1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37243" y="5865799"/>
            <a:ext cx="8527245" cy="3715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it-IT" b="1" dirty="0" err="1" smtClean="0"/>
              <a:t>Nei</a:t>
            </a:r>
            <a:r>
              <a:rPr lang="en-US" altLang="it-IT" b="1" dirty="0" smtClean="0"/>
              <a:t> </a:t>
            </a:r>
            <a:r>
              <a:rPr lang="en-US" altLang="it-IT" b="1" dirty="0" err="1" smtClean="0"/>
              <a:t>metalli</a:t>
            </a:r>
            <a:r>
              <a:rPr lang="en-US" altLang="it-IT" b="1" dirty="0" smtClean="0"/>
              <a:t> di </a:t>
            </a:r>
            <a:r>
              <a:rPr lang="en-US" altLang="it-IT" b="1" dirty="0" err="1" smtClean="0"/>
              <a:t>transizione</a:t>
            </a:r>
            <a:r>
              <a:rPr lang="en-US" altLang="it-IT" b="1" dirty="0" smtClean="0"/>
              <a:t> </a:t>
            </a:r>
            <a:r>
              <a:rPr lang="en-US" altLang="it-IT" b="1" dirty="0" err="1" smtClean="0"/>
              <a:t>gli</a:t>
            </a:r>
            <a:r>
              <a:rPr lang="en-US" altLang="it-IT" b="1" dirty="0" smtClean="0"/>
              <a:t> </a:t>
            </a:r>
            <a:r>
              <a:rPr lang="en-US" altLang="it-IT" b="1" dirty="0" err="1" smtClean="0"/>
              <a:t>elettroni</a:t>
            </a:r>
            <a:r>
              <a:rPr lang="en-US" altLang="it-IT" b="1" dirty="0" smtClean="0"/>
              <a:t> di </a:t>
            </a:r>
            <a:r>
              <a:rPr lang="en-US" altLang="it-IT" b="1" dirty="0" err="1" smtClean="0"/>
              <a:t>valenza</a:t>
            </a:r>
            <a:r>
              <a:rPr lang="en-US" altLang="it-IT" b="1" dirty="0" smtClean="0"/>
              <a:t> </a:t>
            </a:r>
            <a:r>
              <a:rPr lang="en-US" altLang="it-IT" b="1" dirty="0" err="1" smtClean="0"/>
              <a:t>sono</a:t>
            </a:r>
            <a:r>
              <a:rPr lang="en-US" altLang="it-IT" b="1" dirty="0" smtClean="0"/>
              <a:t> </a:t>
            </a:r>
            <a:r>
              <a:rPr lang="en-US" altLang="it-IT" b="1" dirty="0" err="1" smtClean="0"/>
              <a:t>elettroni</a:t>
            </a:r>
            <a:r>
              <a:rPr lang="en-US" altLang="it-IT" b="1" dirty="0" smtClean="0"/>
              <a:t> </a:t>
            </a:r>
            <a:r>
              <a:rPr lang="en-US" altLang="it-IT" b="1" dirty="0" err="1" smtClean="0"/>
              <a:t>negli</a:t>
            </a:r>
            <a:r>
              <a:rPr lang="en-US" altLang="it-IT" b="1" dirty="0" smtClean="0"/>
              <a:t> </a:t>
            </a:r>
            <a:r>
              <a:rPr lang="en-US" altLang="it-IT" b="1" dirty="0" err="1" smtClean="0"/>
              <a:t>orbitali</a:t>
            </a:r>
            <a:r>
              <a:rPr lang="en-US" altLang="it-IT" b="1" dirty="0" smtClean="0"/>
              <a:t> d</a:t>
            </a:r>
            <a:endParaRPr lang="en-US" altLang="it-IT" b="1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0280" y="725488"/>
            <a:ext cx="5349839" cy="134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482600" algn="l"/>
                <a:tab pos="3340100" algn="l"/>
                <a:tab pos="4381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82600" algn="l"/>
                <a:tab pos="3340100" algn="l"/>
                <a:tab pos="4381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82600" algn="l"/>
                <a:tab pos="3340100" algn="l"/>
                <a:tab pos="4381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82600" algn="l"/>
                <a:tab pos="3340100" algn="l"/>
                <a:tab pos="4381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82600" algn="l"/>
                <a:tab pos="3340100" algn="l"/>
                <a:tab pos="4381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  <a:tab pos="3340100" algn="l"/>
                <a:tab pos="4381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  <a:tab pos="3340100" algn="l"/>
                <a:tab pos="4381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  <a:tab pos="3340100" algn="l"/>
                <a:tab pos="4381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  <a:tab pos="3340100" algn="l"/>
                <a:tab pos="43815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it-IT" dirty="0" smtClean="0"/>
              <a:t>1): </a:t>
            </a:r>
            <a:r>
              <a:rPr lang="en-US" altLang="it-IT" dirty="0" err="1" smtClean="0"/>
              <a:t>quanti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sono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gli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ellettroni</a:t>
            </a:r>
            <a:r>
              <a:rPr lang="en-US" altLang="it-IT" dirty="0" smtClean="0"/>
              <a:t> di </a:t>
            </a:r>
            <a:r>
              <a:rPr lang="en-US" altLang="it-IT" dirty="0" err="1" smtClean="0"/>
              <a:t>valenza</a:t>
            </a:r>
            <a:r>
              <a:rPr lang="en-US" altLang="it-IT" dirty="0" smtClean="0"/>
              <a:t> del </a:t>
            </a:r>
            <a:r>
              <a:rPr lang="en-US" altLang="it-IT" dirty="0" err="1" smtClean="0"/>
              <a:t>metallo</a:t>
            </a:r>
            <a:r>
              <a:rPr lang="en-US" altLang="it-IT" dirty="0" smtClean="0"/>
              <a:t>?</a:t>
            </a:r>
            <a:endParaRPr lang="en-US" altLang="it-IT" dirty="0"/>
          </a:p>
          <a:p>
            <a:pPr>
              <a:lnSpc>
                <a:spcPct val="150000"/>
              </a:lnSpc>
            </a:pPr>
            <a:r>
              <a:rPr lang="en-US" altLang="it-IT" b="1" dirty="0"/>
              <a:t>	</a:t>
            </a:r>
            <a:r>
              <a:rPr lang="en-US" altLang="it-IT" dirty="0">
                <a:solidFill>
                  <a:srgbClr val="FF0000"/>
                </a:solidFill>
              </a:rPr>
              <a:t>- </a:t>
            </a:r>
            <a:r>
              <a:rPr lang="en-US" altLang="it-IT" dirty="0" err="1" smtClean="0">
                <a:solidFill>
                  <a:srgbClr val="FF0000"/>
                </a:solidFill>
              </a:rPr>
              <a:t>si</a:t>
            </a:r>
            <a:r>
              <a:rPr lang="en-US" altLang="it-IT" dirty="0" smtClean="0">
                <a:solidFill>
                  <a:srgbClr val="FF0000"/>
                </a:solidFill>
              </a:rPr>
              <a:t> </a:t>
            </a:r>
            <a:r>
              <a:rPr lang="en-US" altLang="it-IT" dirty="0" err="1" smtClean="0">
                <a:solidFill>
                  <a:srgbClr val="FF0000"/>
                </a:solidFill>
              </a:rPr>
              <a:t>contano</a:t>
            </a:r>
            <a:r>
              <a:rPr lang="en-US" altLang="it-IT" dirty="0" smtClean="0">
                <a:solidFill>
                  <a:srgbClr val="FF0000"/>
                </a:solidFill>
              </a:rPr>
              <a:t> le </a:t>
            </a:r>
            <a:r>
              <a:rPr lang="en-US" altLang="it-IT" dirty="0" err="1" smtClean="0">
                <a:solidFill>
                  <a:srgbClr val="FF0000"/>
                </a:solidFill>
              </a:rPr>
              <a:t>colonne</a:t>
            </a:r>
            <a:r>
              <a:rPr lang="en-US" altLang="it-IT" dirty="0" smtClean="0">
                <a:solidFill>
                  <a:srgbClr val="FF0000"/>
                </a:solidFill>
              </a:rPr>
              <a:t> </a:t>
            </a:r>
            <a:r>
              <a:rPr lang="en-US" altLang="it-IT" dirty="0" err="1" smtClean="0">
                <a:solidFill>
                  <a:srgbClr val="FF0000"/>
                </a:solidFill>
              </a:rPr>
              <a:t>della</a:t>
            </a:r>
            <a:r>
              <a:rPr lang="en-US" altLang="it-IT" dirty="0" smtClean="0">
                <a:solidFill>
                  <a:srgbClr val="FF0000"/>
                </a:solidFill>
              </a:rPr>
              <a:t> </a:t>
            </a:r>
            <a:r>
              <a:rPr lang="en-US" altLang="it-IT" dirty="0" err="1" smtClean="0">
                <a:solidFill>
                  <a:srgbClr val="FF0000"/>
                </a:solidFill>
              </a:rPr>
              <a:t>tavola</a:t>
            </a:r>
            <a:r>
              <a:rPr lang="en-US" altLang="it-IT" dirty="0" smtClean="0">
                <a:solidFill>
                  <a:srgbClr val="FF0000"/>
                </a:solidFill>
              </a:rPr>
              <a:t> </a:t>
            </a:r>
            <a:r>
              <a:rPr lang="en-US" altLang="it-IT" dirty="0" err="1" smtClean="0">
                <a:solidFill>
                  <a:srgbClr val="FF0000"/>
                </a:solidFill>
              </a:rPr>
              <a:t>periodica</a:t>
            </a:r>
            <a:endParaRPr lang="en-US" altLang="it-IT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it-IT" b="1" dirty="0"/>
              <a:t>	e.g. </a:t>
            </a:r>
            <a:r>
              <a:rPr lang="en-US" altLang="it-IT" b="1" dirty="0" err="1"/>
              <a:t>Mn</a:t>
            </a:r>
            <a:r>
              <a:rPr lang="en-US" altLang="it-IT" b="1" dirty="0"/>
              <a:t> = 7 </a:t>
            </a:r>
            <a:r>
              <a:rPr lang="en-US" altLang="it-IT" b="1" dirty="0" err="1" smtClean="0"/>
              <a:t>elettroni</a:t>
            </a:r>
            <a:r>
              <a:rPr lang="en-US" altLang="it-IT" b="1" dirty="0"/>
              <a:t>	Cu = 11 </a:t>
            </a:r>
            <a:r>
              <a:rPr lang="en-US" altLang="it-IT" b="1" dirty="0" err="1" smtClean="0"/>
              <a:t>elettroni</a:t>
            </a:r>
            <a:endParaRPr lang="en-US" altLang="it-IT" b="1" dirty="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219200" y="5334000"/>
            <a:ext cx="7606867" cy="3715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it-IT" b="1" dirty="0" err="1" smtClean="0">
                <a:solidFill>
                  <a:srgbClr val="FF0000"/>
                </a:solidFill>
              </a:rPr>
              <a:t>Regola</a:t>
            </a:r>
            <a:r>
              <a:rPr lang="en-US" altLang="it-IT" b="1" dirty="0" smtClean="0">
                <a:solidFill>
                  <a:srgbClr val="FF0000"/>
                </a:solidFill>
              </a:rPr>
              <a:t>: </a:t>
            </a:r>
            <a:r>
              <a:rPr lang="en-US" altLang="it-IT" b="1" dirty="0" err="1" smtClean="0">
                <a:solidFill>
                  <a:srgbClr val="FF0000"/>
                </a:solidFill>
              </a:rPr>
              <a:t>Gli</a:t>
            </a:r>
            <a:r>
              <a:rPr lang="en-US" altLang="it-IT" b="1" dirty="0" smtClean="0">
                <a:solidFill>
                  <a:srgbClr val="FF0000"/>
                </a:solidFill>
              </a:rPr>
              <a:t> </a:t>
            </a:r>
            <a:r>
              <a:rPr lang="en-US" altLang="it-IT" b="1" dirty="0" err="1" smtClean="0">
                <a:solidFill>
                  <a:srgbClr val="FF0000"/>
                </a:solidFill>
              </a:rPr>
              <a:t>elettroni</a:t>
            </a:r>
            <a:r>
              <a:rPr lang="en-US" altLang="it-IT" b="1" dirty="0" smtClean="0">
                <a:solidFill>
                  <a:srgbClr val="FF0000"/>
                </a:solidFill>
              </a:rPr>
              <a:t> </a:t>
            </a:r>
            <a:r>
              <a:rPr lang="en-US" altLang="it-IT" b="1" dirty="0">
                <a:solidFill>
                  <a:srgbClr val="FF0000"/>
                </a:solidFill>
              </a:rPr>
              <a:t> </a:t>
            </a:r>
            <a:r>
              <a:rPr lang="en-US" altLang="it-IT" b="1" dirty="0" err="1" smtClean="0">
                <a:solidFill>
                  <a:srgbClr val="FF0000"/>
                </a:solidFill>
              </a:rPr>
              <a:t>degli</a:t>
            </a:r>
            <a:r>
              <a:rPr lang="en-US" altLang="it-IT" b="1" dirty="0" smtClean="0">
                <a:solidFill>
                  <a:srgbClr val="FF0000"/>
                </a:solidFill>
              </a:rPr>
              <a:t> </a:t>
            </a:r>
            <a:r>
              <a:rPr lang="en-US" altLang="it-IT" b="1" dirty="0" err="1" smtClean="0">
                <a:solidFill>
                  <a:srgbClr val="FF0000"/>
                </a:solidFill>
              </a:rPr>
              <a:t>orbitali</a:t>
            </a:r>
            <a:r>
              <a:rPr lang="en-US" altLang="it-IT" b="1" dirty="0" smtClean="0">
                <a:solidFill>
                  <a:srgbClr val="FF0000"/>
                </a:solidFill>
              </a:rPr>
              <a:t> s  </a:t>
            </a:r>
            <a:r>
              <a:rPr lang="en-US" altLang="it-IT" b="1" dirty="0" err="1" smtClean="0">
                <a:solidFill>
                  <a:srgbClr val="FF0000"/>
                </a:solidFill>
              </a:rPr>
              <a:t>sono</a:t>
            </a:r>
            <a:r>
              <a:rPr lang="en-US" altLang="it-IT" b="1" dirty="0" smtClean="0">
                <a:solidFill>
                  <a:srgbClr val="FF0000"/>
                </a:solidFill>
              </a:rPr>
              <a:t> </a:t>
            </a:r>
            <a:r>
              <a:rPr lang="en-US" altLang="it-IT" b="1" dirty="0" err="1" smtClean="0">
                <a:solidFill>
                  <a:srgbClr val="FF0000"/>
                </a:solidFill>
              </a:rPr>
              <a:t>i</a:t>
            </a:r>
            <a:r>
              <a:rPr lang="en-US" altLang="it-IT" b="1" dirty="0" smtClean="0">
                <a:solidFill>
                  <a:srgbClr val="FF0000"/>
                </a:solidFill>
              </a:rPr>
              <a:t> </a:t>
            </a:r>
            <a:r>
              <a:rPr lang="en-US" altLang="it-IT" b="1" dirty="0" err="1" smtClean="0">
                <a:solidFill>
                  <a:srgbClr val="FF0000"/>
                </a:solidFill>
              </a:rPr>
              <a:t>primi</a:t>
            </a:r>
            <a:r>
              <a:rPr lang="en-US" altLang="it-IT" b="1" dirty="0" smtClean="0">
                <a:solidFill>
                  <a:srgbClr val="FF0000"/>
                </a:solidFill>
              </a:rPr>
              <a:t> </a:t>
            </a:r>
            <a:r>
              <a:rPr lang="en-US" altLang="it-IT" b="1" dirty="0" err="1" smtClean="0">
                <a:solidFill>
                  <a:srgbClr val="FF0000"/>
                </a:solidFill>
              </a:rPr>
              <a:t>che</a:t>
            </a:r>
            <a:r>
              <a:rPr lang="en-US" altLang="it-IT" b="1" dirty="0" smtClean="0">
                <a:solidFill>
                  <a:srgbClr val="FF0000"/>
                </a:solidFill>
              </a:rPr>
              <a:t> </a:t>
            </a:r>
            <a:r>
              <a:rPr lang="en-US" altLang="it-IT" b="1" dirty="0" err="1" smtClean="0">
                <a:solidFill>
                  <a:srgbClr val="FF0000"/>
                </a:solidFill>
              </a:rPr>
              <a:t>vengono</a:t>
            </a:r>
            <a:r>
              <a:rPr lang="en-US" altLang="it-IT" b="1" dirty="0" smtClean="0">
                <a:solidFill>
                  <a:srgbClr val="FF0000"/>
                </a:solidFill>
              </a:rPr>
              <a:t> </a:t>
            </a:r>
            <a:r>
              <a:rPr lang="en-US" altLang="it-IT" b="1" dirty="0" err="1" smtClean="0">
                <a:solidFill>
                  <a:srgbClr val="FF0000"/>
                </a:solidFill>
              </a:rPr>
              <a:t>persi</a:t>
            </a:r>
            <a:endParaRPr lang="en-US" altLang="it-IT" b="1" dirty="0">
              <a:solidFill>
                <a:srgbClr val="FF0000"/>
              </a:solidFill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5496" y="2446338"/>
            <a:ext cx="6645066" cy="117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482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82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82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82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82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it-IT" dirty="0" smtClean="0"/>
              <a:t>2): </a:t>
            </a:r>
            <a:r>
              <a:rPr lang="en-US" altLang="it-IT" dirty="0" err="1" smtClean="0"/>
              <a:t>quanti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elettroni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sono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stati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persi</a:t>
            </a:r>
            <a:r>
              <a:rPr lang="en-US" altLang="it-IT" dirty="0" smtClean="0"/>
              <a:t>?</a:t>
            </a:r>
            <a:endParaRPr lang="en-US" altLang="it-IT" dirty="0"/>
          </a:p>
          <a:p>
            <a:pPr>
              <a:lnSpc>
                <a:spcPct val="130000"/>
              </a:lnSpc>
            </a:pPr>
            <a:r>
              <a:rPr lang="en-US" altLang="it-IT" dirty="0"/>
              <a:t>	</a:t>
            </a:r>
            <a:r>
              <a:rPr lang="en-US" altLang="it-IT" dirty="0">
                <a:solidFill>
                  <a:srgbClr val="FF0000"/>
                </a:solidFill>
              </a:rPr>
              <a:t>- </a:t>
            </a:r>
            <a:r>
              <a:rPr lang="en-US" altLang="it-IT" dirty="0" err="1" smtClean="0">
                <a:solidFill>
                  <a:srgbClr val="FF0000"/>
                </a:solidFill>
              </a:rPr>
              <a:t>stato</a:t>
            </a:r>
            <a:r>
              <a:rPr lang="en-US" altLang="it-IT" dirty="0" smtClean="0">
                <a:solidFill>
                  <a:srgbClr val="FF0000"/>
                </a:solidFill>
              </a:rPr>
              <a:t> di </a:t>
            </a:r>
            <a:r>
              <a:rPr lang="en-US" altLang="it-IT" dirty="0" err="1" smtClean="0">
                <a:solidFill>
                  <a:srgbClr val="FF0000"/>
                </a:solidFill>
              </a:rPr>
              <a:t>ossidazione</a:t>
            </a:r>
            <a:endParaRPr lang="en-US" altLang="it-IT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it-IT" b="1" dirty="0"/>
              <a:t>	e.g. </a:t>
            </a:r>
            <a:r>
              <a:rPr lang="en-US" altLang="it-IT" b="1" dirty="0" err="1"/>
              <a:t>Mn</a:t>
            </a:r>
            <a:r>
              <a:rPr lang="en-US" altLang="it-IT" b="1" dirty="0"/>
              <a:t>(VII) = 7 </a:t>
            </a:r>
            <a:r>
              <a:rPr lang="en-US" altLang="it-IT" b="1" dirty="0" err="1" smtClean="0"/>
              <a:t>elettroni</a:t>
            </a:r>
            <a:r>
              <a:rPr lang="en-US" altLang="it-IT" b="1" dirty="0" smtClean="0"/>
              <a:t> </a:t>
            </a:r>
            <a:r>
              <a:rPr lang="en-US" altLang="it-IT" b="1" dirty="0" err="1" smtClean="0"/>
              <a:t>persi</a:t>
            </a:r>
            <a:r>
              <a:rPr lang="en-US" altLang="it-IT" b="1" dirty="0" smtClean="0"/>
              <a:t>    Cu(II</a:t>
            </a:r>
            <a:r>
              <a:rPr lang="en-US" altLang="it-IT" b="1" dirty="0"/>
              <a:t>) = 2 </a:t>
            </a:r>
            <a:r>
              <a:rPr lang="en-US" altLang="it-IT" b="1" dirty="0" err="1" smtClean="0"/>
              <a:t>elettroni</a:t>
            </a:r>
            <a:r>
              <a:rPr lang="en-US" altLang="it-IT" b="1" dirty="0" smtClean="0"/>
              <a:t> </a:t>
            </a:r>
            <a:r>
              <a:rPr lang="en-US" altLang="it-IT" b="1" dirty="0" err="1" smtClean="0"/>
              <a:t>persi</a:t>
            </a:r>
            <a:endParaRPr lang="en-US" altLang="it-IT" b="1" dirty="0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5496" y="4046538"/>
            <a:ext cx="9021762" cy="11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482600" algn="l"/>
                <a:tab pos="5245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82600" algn="l"/>
                <a:tab pos="5245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82600" algn="l"/>
                <a:tab pos="5245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82600" algn="l"/>
                <a:tab pos="5245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82600" algn="l"/>
                <a:tab pos="5245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  <a:tab pos="5245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  <a:tab pos="5245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  <a:tab pos="5245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2600" algn="l"/>
                <a:tab pos="5245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it-IT" dirty="0" smtClean="0"/>
              <a:t>3): </a:t>
            </a:r>
            <a:r>
              <a:rPr lang="en-US" altLang="it-IT" dirty="0" err="1" smtClean="0"/>
              <a:t>quanti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elettroni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sono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rimasti</a:t>
            </a:r>
            <a:r>
              <a:rPr lang="en-US" altLang="it-IT" dirty="0" smtClean="0"/>
              <a:t>?</a:t>
            </a:r>
            <a:endParaRPr lang="en-US" altLang="it-IT" dirty="0"/>
          </a:p>
          <a:p>
            <a:pPr>
              <a:lnSpc>
                <a:spcPct val="130000"/>
              </a:lnSpc>
            </a:pPr>
            <a:r>
              <a:rPr lang="en-US" altLang="it-IT" dirty="0"/>
              <a:t>	</a:t>
            </a:r>
            <a:r>
              <a:rPr lang="en-US" altLang="it-IT" dirty="0">
                <a:solidFill>
                  <a:srgbClr val="FF0000"/>
                </a:solidFill>
              </a:rPr>
              <a:t>- </a:t>
            </a:r>
            <a:r>
              <a:rPr lang="en-US" altLang="it-IT" dirty="0" smtClean="0">
                <a:solidFill>
                  <a:srgbClr val="FF0000"/>
                </a:solidFill>
              </a:rPr>
              <a:t>la </a:t>
            </a:r>
            <a:r>
              <a:rPr lang="en-US" altLang="it-IT" dirty="0" err="1" smtClean="0">
                <a:solidFill>
                  <a:srgbClr val="FF0000"/>
                </a:solidFill>
              </a:rPr>
              <a:t>differenza</a:t>
            </a:r>
            <a:endParaRPr lang="en-US" altLang="it-IT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it-IT" b="1" dirty="0"/>
              <a:t>	e.g. </a:t>
            </a:r>
            <a:r>
              <a:rPr lang="en-US" altLang="it-IT" b="1" dirty="0" err="1"/>
              <a:t>Mn</a:t>
            </a:r>
            <a:r>
              <a:rPr lang="en-US" altLang="it-IT" b="1" dirty="0"/>
              <a:t>(VII) = 7 - 7 = </a:t>
            </a:r>
            <a:r>
              <a:rPr lang="en-US" altLang="it-IT" b="1" dirty="0" smtClean="0"/>
              <a:t>no </a:t>
            </a:r>
            <a:r>
              <a:rPr lang="en-US" altLang="it-IT" b="1" dirty="0" err="1" smtClean="0"/>
              <a:t>elettroni</a:t>
            </a:r>
            <a:r>
              <a:rPr lang="en-US" altLang="it-IT" b="1" dirty="0" smtClean="0"/>
              <a:t> d, </a:t>
            </a:r>
            <a:r>
              <a:rPr lang="en-US" altLang="it-IT" b="1" dirty="0"/>
              <a:t>d</a:t>
            </a:r>
            <a:r>
              <a:rPr lang="en-US" altLang="it-IT" b="1" baseline="30000" dirty="0"/>
              <a:t>0</a:t>
            </a:r>
            <a:r>
              <a:rPr lang="en-US" altLang="it-IT" b="1" dirty="0"/>
              <a:t>	Cu(II) = 11 - 2 = 9 </a:t>
            </a:r>
            <a:r>
              <a:rPr lang="en-US" altLang="it-IT" b="1" dirty="0" err="1" smtClean="0"/>
              <a:t>elettroni</a:t>
            </a:r>
            <a:r>
              <a:rPr lang="en-US" altLang="it-IT" b="1" dirty="0" smtClean="0"/>
              <a:t> d </a:t>
            </a:r>
            <a:r>
              <a:rPr lang="en-US" altLang="it-IT" b="1" dirty="0"/>
              <a:t>= d</a:t>
            </a:r>
            <a:r>
              <a:rPr lang="en-US" altLang="it-IT" b="1" baseline="300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73141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/>
      <p:bldP spid="14342" grpId="0" animBg="1"/>
      <p:bldP spid="14343" grpId="0"/>
      <p:bldP spid="143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724400" y="76200"/>
            <a:ext cx="4343400" cy="2438400"/>
          </a:xfrm>
          <a:prstGeom prst="rect">
            <a:avLst/>
          </a:prstGeom>
          <a:gradFill rotWithShape="0">
            <a:gsLst>
              <a:gs pos="0">
                <a:srgbClr val="AE0314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49225" y="55563"/>
            <a:ext cx="4538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561A8"/>
                    </a:gs>
                    <a:gs pos="100000">
                      <a:srgbClr val="312F5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altLang="it-IT" sz="2800" b="1" dirty="0" err="1" smtClean="0"/>
              <a:t>Quanti</a:t>
            </a:r>
            <a:r>
              <a:rPr lang="en-GB" altLang="it-IT" sz="2800" b="1" dirty="0" smtClean="0"/>
              <a:t> </a:t>
            </a:r>
            <a:r>
              <a:rPr lang="en-GB" altLang="it-IT" sz="2800" b="1" dirty="0" err="1" smtClean="0"/>
              <a:t>elettroni</a:t>
            </a:r>
            <a:r>
              <a:rPr lang="en-GB" altLang="it-IT" sz="2800" b="1" dirty="0" smtClean="0"/>
              <a:t> d?</a:t>
            </a:r>
            <a:endParaRPr lang="en-GB" altLang="it-IT" sz="2800" b="1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57200" y="2700338"/>
            <a:ext cx="8132652" cy="4110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1816100" algn="l"/>
                <a:tab pos="4381500" algn="l"/>
                <a:tab pos="6769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1816100" algn="l"/>
                <a:tab pos="4381500" algn="l"/>
                <a:tab pos="6769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1816100" algn="l"/>
                <a:tab pos="4381500" algn="l"/>
                <a:tab pos="6769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1816100" algn="l"/>
                <a:tab pos="4381500" algn="l"/>
                <a:tab pos="6769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1816100" algn="l"/>
                <a:tab pos="4381500" algn="l"/>
                <a:tab pos="6769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6100" algn="l"/>
                <a:tab pos="4381500" algn="l"/>
                <a:tab pos="6769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6100" algn="l"/>
                <a:tab pos="4381500" algn="l"/>
                <a:tab pos="6769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6100" algn="l"/>
                <a:tab pos="4381500" algn="l"/>
                <a:tab pos="6769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6100" algn="l"/>
                <a:tab pos="4381500" algn="l"/>
                <a:tab pos="6769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it-IT" b="1" dirty="0" err="1" smtClean="0"/>
              <a:t>complesso</a:t>
            </a:r>
            <a:r>
              <a:rPr lang="en-GB" altLang="it-IT" b="1" dirty="0"/>
              <a:t>	</a:t>
            </a:r>
            <a:r>
              <a:rPr lang="en-GB" altLang="it-IT" b="1" dirty="0" err="1" smtClean="0"/>
              <a:t>carica</a:t>
            </a:r>
            <a:r>
              <a:rPr lang="en-GB" altLang="it-IT" b="1" dirty="0" smtClean="0"/>
              <a:t> di L</a:t>
            </a:r>
            <a:r>
              <a:rPr lang="en-GB" altLang="it-IT" b="1" dirty="0"/>
              <a:t>	</a:t>
            </a:r>
            <a:r>
              <a:rPr lang="en-GB" altLang="it-IT" b="1" dirty="0" err="1" smtClean="0"/>
              <a:t>carica</a:t>
            </a:r>
            <a:r>
              <a:rPr lang="en-GB" altLang="it-IT" b="1" dirty="0" smtClean="0"/>
              <a:t> di M </a:t>
            </a:r>
            <a:r>
              <a:rPr lang="en-GB" altLang="it-IT" b="1" dirty="0"/>
              <a:t>	</a:t>
            </a:r>
            <a:r>
              <a:rPr lang="en-GB" altLang="it-IT" b="1" dirty="0" err="1" smtClean="0"/>
              <a:t>elettroni</a:t>
            </a:r>
            <a:r>
              <a:rPr lang="en-GB" altLang="it-IT" b="1" dirty="0" smtClean="0"/>
              <a:t> d</a:t>
            </a:r>
            <a:endParaRPr lang="en-GB" altLang="it-IT" b="1" dirty="0"/>
          </a:p>
          <a:p>
            <a:pPr>
              <a:lnSpc>
                <a:spcPct val="150000"/>
              </a:lnSpc>
            </a:pPr>
            <a:r>
              <a:rPr lang="en-GB" altLang="it-IT" b="1" dirty="0" smtClean="0"/>
              <a:t> [</a:t>
            </a:r>
            <a:r>
              <a:rPr lang="en-GB" altLang="it-IT" b="1" dirty="0">
                <a:solidFill>
                  <a:schemeClr val="accent2"/>
                </a:solidFill>
              </a:rPr>
              <a:t>Cr</a:t>
            </a:r>
            <a:r>
              <a:rPr lang="en-GB" altLang="it-IT" b="1" baseline="-25000" dirty="0"/>
              <a:t>2</a:t>
            </a:r>
            <a:r>
              <a:rPr lang="en-GB" altLang="it-IT" b="1" dirty="0">
                <a:solidFill>
                  <a:srgbClr val="FF0000"/>
                </a:solidFill>
              </a:rPr>
              <a:t>O</a:t>
            </a:r>
            <a:r>
              <a:rPr lang="en-GB" altLang="it-IT" b="1" baseline="-25000" dirty="0"/>
              <a:t>7</a:t>
            </a:r>
            <a:r>
              <a:rPr lang="en-GB" altLang="it-IT" b="1" dirty="0"/>
              <a:t>]</a:t>
            </a:r>
            <a:r>
              <a:rPr lang="en-GB" altLang="it-IT" b="1" baseline="30000" dirty="0"/>
              <a:t>2-	</a:t>
            </a:r>
            <a:r>
              <a:rPr lang="en-GB" altLang="it-IT" b="1" dirty="0">
                <a:solidFill>
                  <a:srgbClr val="FF0000"/>
                </a:solidFill>
              </a:rPr>
              <a:t>-2</a:t>
            </a:r>
            <a:r>
              <a:rPr lang="en-GB" altLang="it-IT" b="1" baseline="30000" dirty="0"/>
              <a:t>	</a:t>
            </a:r>
            <a:r>
              <a:rPr lang="en-GB" altLang="it-IT" b="1" dirty="0">
                <a:solidFill>
                  <a:schemeClr val="accent2"/>
                </a:solidFill>
              </a:rPr>
              <a:t>+6</a:t>
            </a:r>
            <a:r>
              <a:rPr lang="en-GB" altLang="it-IT" b="1" dirty="0"/>
              <a:t>	d</a:t>
            </a:r>
            <a:r>
              <a:rPr lang="en-GB" altLang="it-IT" b="1" baseline="30000" dirty="0"/>
              <a:t>0</a:t>
            </a:r>
            <a:endParaRPr lang="en-GB" altLang="it-IT" b="1" dirty="0"/>
          </a:p>
          <a:p>
            <a:pPr>
              <a:lnSpc>
                <a:spcPct val="150000"/>
              </a:lnSpc>
            </a:pPr>
            <a:r>
              <a:rPr lang="en-GB" altLang="it-IT" b="1" dirty="0"/>
              <a:t>[</a:t>
            </a:r>
            <a:r>
              <a:rPr lang="en-GB" altLang="it-IT" b="1" dirty="0">
                <a:solidFill>
                  <a:schemeClr val="accent2"/>
                </a:solidFill>
              </a:rPr>
              <a:t>Mn</a:t>
            </a:r>
            <a:r>
              <a:rPr lang="en-GB" altLang="it-IT" b="1" dirty="0">
                <a:solidFill>
                  <a:srgbClr val="FF0000"/>
                </a:solidFill>
              </a:rPr>
              <a:t>O</a:t>
            </a:r>
            <a:r>
              <a:rPr lang="en-GB" altLang="it-IT" sz="2000" b="1" baseline="-25000" dirty="0"/>
              <a:t>4</a:t>
            </a:r>
            <a:r>
              <a:rPr lang="en-GB" altLang="it-IT" b="1" dirty="0"/>
              <a:t>]</a:t>
            </a:r>
            <a:r>
              <a:rPr lang="en-GB" altLang="it-IT" sz="2000" b="1" baseline="30000" dirty="0"/>
              <a:t>-	</a:t>
            </a:r>
            <a:r>
              <a:rPr lang="en-GB" altLang="it-IT" b="1" dirty="0">
                <a:solidFill>
                  <a:srgbClr val="FF0000"/>
                </a:solidFill>
              </a:rPr>
              <a:t>-2</a:t>
            </a:r>
            <a:r>
              <a:rPr lang="en-GB" altLang="it-IT" sz="2000" b="1" baseline="30000" dirty="0"/>
              <a:t>	</a:t>
            </a:r>
            <a:r>
              <a:rPr lang="en-GB" altLang="it-IT" b="1" dirty="0">
                <a:solidFill>
                  <a:schemeClr val="accent2"/>
                </a:solidFill>
              </a:rPr>
              <a:t>+7</a:t>
            </a:r>
            <a:r>
              <a:rPr lang="en-GB" altLang="it-IT" b="1" dirty="0"/>
              <a:t>	d</a:t>
            </a:r>
            <a:r>
              <a:rPr lang="en-GB" altLang="it-IT" b="1" baseline="30000" dirty="0"/>
              <a:t>0</a:t>
            </a:r>
            <a:endParaRPr lang="en-GB" altLang="it-IT" b="1" dirty="0"/>
          </a:p>
          <a:p>
            <a:pPr>
              <a:lnSpc>
                <a:spcPct val="150000"/>
              </a:lnSpc>
            </a:pPr>
            <a:r>
              <a:rPr lang="en-GB" altLang="it-IT" b="1" dirty="0"/>
              <a:t>[</a:t>
            </a:r>
            <a:r>
              <a:rPr lang="en-GB" altLang="it-IT" b="1" dirty="0">
                <a:solidFill>
                  <a:schemeClr val="accent2"/>
                </a:solidFill>
              </a:rPr>
              <a:t>Ag</a:t>
            </a:r>
            <a:r>
              <a:rPr lang="en-GB" altLang="it-IT" b="1" dirty="0">
                <a:solidFill>
                  <a:srgbClr val="FF0000"/>
                </a:solidFill>
              </a:rPr>
              <a:t>(NH</a:t>
            </a:r>
            <a:r>
              <a:rPr lang="en-GB" altLang="it-IT" b="1" baseline="-25000" dirty="0">
                <a:solidFill>
                  <a:srgbClr val="FF0000"/>
                </a:solidFill>
              </a:rPr>
              <a:t>3</a:t>
            </a:r>
            <a:r>
              <a:rPr lang="en-GB" altLang="it-IT" b="1" dirty="0">
                <a:solidFill>
                  <a:srgbClr val="FF0000"/>
                </a:solidFill>
              </a:rPr>
              <a:t>)</a:t>
            </a:r>
            <a:r>
              <a:rPr lang="en-GB" altLang="it-IT" b="1" baseline="-25000" dirty="0"/>
              <a:t>2</a:t>
            </a:r>
            <a:r>
              <a:rPr lang="en-GB" altLang="it-IT" b="1" dirty="0"/>
              <a:t>]</a:t>
            </a:r>
            <a:r>
              <a:rPr lang="en-GB" altLang="it-IT" b="1" baseline="30000" dirty="0"/>
              <a:t>+	</a:t>
            </a:r>
            <a:r>
              <a:rPr lang="en-GB" altLang="it-IT" b="1" dirty="0">
                <a:solidFill>
                  <a:srgbClr val="FF0000"/>
                </a:solidFill>
              </a:rPr>
              <a:t>0</a:t>
            </a:r>
            <a:r>
              <a:rPr lang="en-GB" altLang="it-IT" sz="2000" b="1" baseline="30000" dirty="0"/>
              <a:t>	</a:t>
            </a:r>
            <a:r>
              <a:rPr lang="en-GB" altLang="it-IT" b="1" dirty="0">
                <a:solidFill>
                  <a:schemeClr val="accent2"/>
                </a:solidFill>
              </a:rPr>
              <a:t>+1</a:t>
            </a:r>
            <a:r>
              <a:rPr lang="en-GB" altLang="it-IT" b="1" baseline="30000" dirty="0"/>
              <a:t>	</a:t>
            </a:r>
            <a:r>
              <a:rPr lang="en-GB" altLang="it-IT" b="1" dirty="0"/>
              <a:t>d</a:t>
            </a:r>
            <a:r>
              <a:rPr lang="en-GB" altLang="it-IT" b="1" baseline="30000" dirty="0"/>
              <a:t>10</a:t>
            </a:r>
            <a:endParaRPr lang="en-GB" altLang="it-IT" b="1" dirty="0"/>
          </a:p>
          <a:p>
            <a:pPr>
              <a:lnSpc>
                <a:spcPct val="150000"/>
              </a:lnSpc>
            </a:pPr>
            <a:r>
              <a:rPr lang="en-GB" altLang="it-IT" b="1" dirty="0"/>
              <a:t>[</a:t>
            </a:r>
            <a:r>
              <a:rPr lang="en-GB" altLang="it-IT" b="1" dirty="0" err="1">
                <a:solidFill>
                  <a:schemeClr val="accent2"/>
                </a:solidFill>
              </a:rPr>
              <a:t>Ti</a:t>
            </a:r>
            <a:r>
              <a:rPr lang="en-GB" altLang="it-IT" b="1" dirty="0">
                <a:solidFill>
                  <a:srgbClr val="FF0000"/>
                </a:solidFill>
              </a:rPr>
              <a:t>(H</a:t>
            </a:r>
            <a:r>
              <a:rPr lang="en-GB" altLang="it-IT" b="1" baseline="-25000" dirty="0">
                <a:solidFill>
                  <a:srgbClr val="FF0000"/>
                </a:solidFill>
              </a:rPr>
              <a:t>2</a:t>
            </a:r>
            <a:r>
              <a:rPr lang="en-GB" altLang="it-IT" b="1" dirty="0">
                <a:solidFill>
                  <a:srgbClr val="FF0000"/>
                </a:solidFill>
              </a:rPr>
              <a:t>O)</a:t>
            </a:r>
            <a:r>
              <a:rPr lang="en-GB" altLang="it-IT" b="1" baseline="-25000" dirty="0"/>
              <a:t>6</a:t>
            </a:r>
            <a:r>
              <a:rPr lang="en-GB" altLang="it-IT" b="1" dirty="0"/>
              <a:t>]</a:t>
            </a:r>
            <a:r>
              <a:rPr lang="en-GB" altLang="it-IT" b="1" baseline="30000" dirty="0"/>
              <a:t>3+	</a:t>
            </a:r>
            <a:r>
              <a:rPr lang="en-GB" altLang="it-IT" b="1" dirty="0">
                <a:solidFill>
                  <a:srgbClr val="FF0000"/>
                </a:solidFill>
              </a:rPr>
              <a:t>0</a:t>
            </a:r>
            <a:r>
              <a:rPr lang="en-GB" altLang="it-IT" b="1" dirty="0"/>
              <a:t>	</a:t>
            </a:r>
            <a:r>
              <a:rPr lang="en-GB" altLang="it-IT" b="1" dirty="0">
                <a:solidFill>
                  <a:schemeClr val="accent2"/>
                </a:solidFill>
              </a:rPr>
              <a:t>+3</a:t>
            </a:r>
            <a:r>
              <a:rPr lang="en-GB" altLang="it-IT" b="1" dirty="0"/>
              <a:t>	d</a:t>
            </a:r>
            <a:r>
              <a:rPr lang="en-GB" altLang="it-IT" b="1" baseline="30000" dirty="0"/>
              <a:t>1</a:t>
            </a:r>
            <a:endParaRPr lang="en-GB" altLang="it-IT" sz="2000" b="1" baseline="30000" dirty="0"/>
          </a:p>
          <a:p>
            <a:pPr>
              <a:lnSpc>
                <a:spcPct val="150000"/>
              </a:lnSpc>
            </a:pPr>
            <a:r>
              <a:rPr lang="en-GB" altLang="it-IT" b="1" dirty="0"/>
              <a:t>[</a:t>
            </a:r>
            <a:r>
              <a:rPr lang="en-GB" altLang="it-IT" b="1" dirty="0">
                <a:solidFill>
                  <a:schemeClr val="accent2"/>
                </a:solidFill>
              </a:rPr>
              <a:t>Co</a:t>
            </a:r>
            <a:r>
              <a:rPr lang="en-GB" altLang="it-IT" b="1" dirty="0">
                <a:solidFill>
                  <a:srgbClr val="FF0000"/>
                </a:solidFill>
              </a:rPr>
              <a:t>(</a:t>
            </a:r>
            <a:r>
              <a:rPr lang="en-GB" altLang="it-IT" b="1" dirty="0" err="1">
                <a:solidFill>
                  <a:srgbClr val="FF0000"/>
                </a:solidFill>
              </a:rPr>
              <a:t>en</a:t>
            </a:r>
            <a:r>
              <a:rPr lang="en-GB" altLang="it-IT" b="1" dirty="0">
                <a:solidFill>
                  <a:srgbClr val="FF0000"/>
                </a:solidFill>
              </a:rPr>
              <a:t>)</a:t>
            </a:r>
            <a:r>
              <a:rPr lang="en-GB" altLang="it-IT" b="1" baseline="-25000" dirty="0"/>
              <a:t>3</a:t>
            </a:r>
            <a:r>
              <a:rPr lang="en-GB" altLang="it-IT" b="1" dirty="0"/>
              <a:t>]</a:t>
            </a:r>
            <a:r>
              <a:rPr lang="en-GB" altLang="it-IT" b="1" baseline="30000" dirty="0"/>
              <a:t>3+	</a:t>
            </a:r>
            <a:r>
              <a:rPr lang="en-GB" altLang="it-IT" b="1" dirty="0">
                <a:solidFill>
                  <a:srgbClr val="FF0000"/>
                </a:solidFill>
              </a:rPr>
              <a:t>0</a:t>
            </a:r>
            <a:r>
              <a:rPr lang="en-GB" altLang="it-IT" b="1" dirty="0"/>
              <a:t>	</a:t>
            </a:r>
            <a:r>
              <a:rPr lang="en-GB" altLang="it-IT" b="1" dirty="0">
                <a:solidFill>
                  <a:schemeClr val="accent2"/>
                </a:solidFill>
              </a:rPr>
              <a:t>+3</a:t>
            </a:r>
            <a:r>
              <a:rPr lang="en-GB" altLang="it-IT" b="1" dirty="0"/>
              <a:t>	d</a:t>
            </a:r>
            <a:r>
              <a:rPr lang="en-GB" altLang="it-IT" b="1" baseline="30000" dirty="0"/>
              <a:t>6</a:t>
            </a:r>
            <a:endParaRPr lang="en-GB" altLang="it-IT" sz="2000" b="1" baseline="30000" dirty="0"/>
          </a:p>
          <a:p>
            <a:pPr>
              <a:lnSpc>
                <a:spcPct val="150000"/>
              </a:lnSpc>
            </a:pPr>
            <a:r>
              <a:rPr lang="en-GB" altLang="it-IT" b="1" dirty="0"/>
              <a:t>[</a:t>
            </a:r>
            <a:r>
              <a:rPr lang="en-GB" altLang="it-IT" b="1" dirty="0">
                <a:solidFill>
                  <a:schemeClr val="accent2"/>
                </a:solidFill>
              </a:rPr>
              <a:t>Pt</a:t>
            </a:r>
            <a:r>
              <a:rPr lang="en-GB" altLang="it-IT" b="1" dirty="0">
                <a:solidFill>
                  <a:srgbClr val="FF0066"/>
                </a:solidFill>
              </a:rPr>
              <a:t>Cl</a:t>
            </a:r>
            <a:r>
              <a:rPr lang="en-GB" altLang="it-IT" b="1" baseline="-25000" dirty="0"/>
              <a:t>2</a:t>
            </a:r>
            <a:r>
              <a:rPr lang="en-GB" altLang="it-IT" b="1" dirty="0">
                <a:solidFill>
                  <a:srgbClr val="FF0000"/>
                </a:solidFill>
              </a:rPr>
              <a:t>(NH</a:t>
            </a:r>
            <a:r>
              <a:rPr lang="en-GB" altLang="it-IT" b="1" baseline="-25000" dirty="0">
                <a:solidFill>
                  <a:srgbClr val="FF0000"/>
                </a:solidFill>
              </a:rPr>
              <a:t>3</a:t>
            </a:r>
            <a:r>
              <a:rPr lang="en-GB" altLang="it-IT" b="1" dirty="0">
                <a:solidFill>
                  <a:srgbClr val="FF0000"/>
                </a:solidFill>
              </a:rPr>
              <a:t>)</a:t>
            </a:r>
            <a:r>
              <a:rPr lang="en-GB" altLang="it-IT" b="1" baseline="-25000" dirty="0"/>
              <a:t>2</a:t>
            </a:r>
            <a:r>
              <a:rPr lang="en-GB" altLang="it-IT" b="1" dirty="0"/>
              <a:t>]	</a:t>
            </a:r>
            <a:r>
              <a:rPr lang="en-GB" altLang="it-IT" b="1" dirty="0">
                <a:solidFill>
                  <a:srgbClr val="FF0066"/>
                </a:solidFill>
              </a:rPr>
              <a:t>-1</a:t>
            </a:r>
            <a:r>
              <a:rPr lang="en-GB" altLang="it-IT" b="1" dirty="0"/>
              <a:t>, </a:t>
            </a:r>
            <a:r>
              <a:rPr lang="en-GB" altLang="it-IT" b="1" dirty="0">
                <a:solidFill>
                  <a:srgbClr val="FF0000"/>
                </a:solidFill>
              </a:rPr>
              <a:t>0</a:t>
            </a:r>
            <a:r>
              <a:rPr lang="en-GB" altLang="it-IT" b="1" dirty="0"/>
              <a:t>	</a:t>
            </a:r>
            <a:r>
              <a:rPr lang="en-GB" altLang="it-IT" b="1" dirty="0">
                <a:solidFill>
                  <a:schemeClr val="accent2"/>
                </a:solidFill>
              </a:rPr>
              <a:t>+2</a:t>
            </a:r>
            <a:r>
              <a:rPr lang="en-GB" altLang="it-IT" b="1" dirty="0"/>
              <a:t>	d</a:t>
            </a:r>
            <a:r>
              <a:rPr lang="en-GB" altLang="it-IT" b="1" baseline="30000" dirty="0"/>
              <a:t>8</a:t>
            </a:r>
            <a:endParaRPr lang="en-GB" altLang="it-IT" sz="2000" b="1" baseline="30000" dirty="0"/>
          </a:p>
          <a:p>
            <a:pPr>
              <a:lnSpc>
                <a:spcPct val="150000"/>
              </a:lnSpc>
            </a:pPr>
            <a:r>
              <a:rPr lang="en-GB" altLang="it-IT" b="1" dirty="0"/>
              <a:t>[</a:t>
            </a:r>
            <a:r>
              <a:rPr lang="en-GB" altLang="it-IT" b="1" dirty="0">
                <a:solidFill>
                  <a:schemeClr val="accent2"/>
                </a:solidFill>
              </a:rPr>
              <a:t>V</a:t>
            </a:r>
            <a:r>
              <a:rPr lang="en-GB" altLang="it-IT" b="1" dirty="0">
                <a:solidFill>
                  <a:srgbClr val="FF0000"/>
                </a:solidFill>
              </a:rPr>
              <a:t>(CN)</a:t>
            </a:r>
            <a:r>
              <a:rPr lang="en-GB" altLang="it-IT" b="1" baseline="-25000" dirty="0"/>
              <a:t>6</a:t>
            </a:r>
            <a:r>
              <a:rPr lang="en-GB" altLang="it-IT" b="1" dirty="0"/>
              <a:t>]</a:t>
            </a:r>
            <a:r>
              <a:rPr lang="en-GB" altLang="it-IT" b="1" baseline="30000" dirty="0"/>
              <a:t>4-	</a:t>
            </a:r>
            <a:r>
              <a:rPr lang="en-GB" altLang="it-IT" b="1" dirty="0">
                <a:solidFill>
                  <a:srgbClr val="FF0000"/>
                </a:solidFill>
              </a:rPr>
              <a:t>-1</a:t>
            </a:r>
            <a:r>
              <a:rPr lang="en-GB" altLang="it-IT" b="1" dirty="0"/>
              <a:t>	</a:t>
            </a:r>
            <a:r>
              <a:rPr lang="en-GB" altLang="it-IT" b="1" dirty="0">
                <a:solidFill>
                  <a:schemeClr val="accent2"/>
                </a:solidFill>
              </a:rPr>
              <a:t>+2</a:t>
            </a:r>
            <a:r>
              <a:rPr lang="en-GB" altLang="it-IT" b="1" dirty="0"/>
              <a:t>	d</a:t>
            </a:r>
            <a:r>
              <a:rPr lang="en-GB" altLang="it-IT" b="1" baseline="30000" dirty="0"/>
              <a:t>3</a:t>
            </a:r>
            <a:endParaRPr lang="en-GB" altLang="it-IT" sz="2000" b="1" baseline="30000" dirty="0"/>
          </a:p>
          <a:p>
            <a:pPr>
              <a:lnSpc>
                <a:spcPct val="150000"/>
              </a:lnSpc>
            </a:pPr>
            <a:r>
              <a:rPr lang="en-GB" altLang="it-IT" b="1" dirty="0"/>
              <a:t>[</a:t>
            </a:r>
            <a:r>
              <a:rPr lang="en-GB" altLang="it-IT" b="1" dirty="0">
                <a:solidFill>
                  <a:schemeClr val="accent2"/>
                </a:solidFill>
              </a:rPr>
              <a:t>Fe</a:t>
            </a:r>
            <a:r>
              <a:rPr lang="en-GB" altLang="it-IT" b="1" dirty="0">
                <a:solidFill>
                  <a:srgbClr val="FF0000"/>
                </a:solidFill>
              </a:rPr>
              <a:t>(ox)</a:t>
            </a:r>
            <a:r>
              <a:rPr lang="en-GB" altLang="it-IT" b="1" baseline="-25000" dirty="0"/>
              <a:t>3</a:t>
            </a:r>
            <a:r>
              <a:rPr lang="en-GB" altLang="it-IT" b="1" dirty="0"/>
              <a:t>]</a:t>
            </a:r>
            <a:r>
              <a:rPr lang="en-GB" altLang="it-IT" b="1" baseline="30000" dirty="0"/>
              <a:t>3-	</a:t>
            </a:r>
            <a:r>
              <a:rPr lang="en-GB" altLang="it-IT" b="1" dirty="0">
                <a:solidFill>
                  <a:srgbClr val="FF0000"/>
                </a:solidFill>
              </a:rPr>
              <a:t>-2</a:t>
            </a:r>
            <a:r>
              <a:rPr lang="en-GB" altLang="it-IT" b="1" dirty="0"/>
              <a:t>	</a:t>
            </a:r>
            <a:r>
              <a:rPr lang="en-GB" altLang="it-IT" b="1" dirty="0">
                <a:solidFill>
                  <a:schemeClr val="accent2"/>
                </a:solidFill>
              </a:rPr>
              <a:t>+3</a:t>
            </a:r>
            <a:r>
              <a:rPr lang="en-GB" altLang="it-IT" b="1" dirty="0"/>
              <a:t>	d</a:t>
            </a:r>
            <a:r>
              <a:rPr lang="en-GB" altLang="it-IT" b="1" baseline="30000" dirty="0"/>
              <a:t>5</a:t>
            </a:r>
            <a:endParaRPr lang="en-GB" altLang="it-IT" b="1" dirty="0"/>
          </a:p>
          <a:p>
            <a:pPr>
              <a:lnSpc>
                <a:spcPct val="150000"/>
              </a:lnSpc>
            </a:pPr>
            <a:r>
              <a:rPr lang="en-GB" altLang="it-IT" b="1" baseline="30000" dirty="0"/>
              <a:t>	</a:t>
            </a:r>
          </a:p>
        </p:txBody>
      </p:sp>
      <p:grpSp>
        <p:nvGrpSpPr>
          <p:cNvPr id="12293" name="Group 5"/>
          <p:cNvGrpSpPr>
            <a:grpSpLocks/>
          </p:cNvGrpSpPr>
          <p:nvPr/>
        </p:nvGrpSpPr>
        <p:grpSpPr bwMode="auto">
          <a:xfrm>
            <a:off x="4864100" y="152400"/>
            <a:ext cx="4127500" cy="2254250"/>
            <a:chOff x="3064" y="96"/>
            <a:chExt cx="2600" cy="1420"/>
          </a:xfrm>
        </p:grpSpPr>
        <p:pic>
          <p:nvPicPr>
            <p:cNvPr id="1231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" y="96"/>
              <a:ext cx="2600" cy="1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561A8"/>
                      </a:gs>
                      <a:gs pos="100000">
                        <a:srgbClr val="312F5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318" name="Rectangle 7"/>
            <p:cNvSpPr>
              <a:spLocks noChangeArrowheads="1"/>
            </p:cNvSpPr>
            <p:nvPr/>
          </p:nvSpPr>
          <p:spPr bwMode="auto">
            <a:xfrm>
              <a:off x="3072" y="96"/>
              <a:ext cx="2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561A8"/>
                      </a:gs>
                      <a:gs pos="100000">
                        <a:srgbClr val="312F5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altLang="it-IT" sz="1200">
                  <a:solidFill>
                    <a:schemeClr val="bg1"/>
                  </a:solidFill>
                </a:rPr>
                <a:t>1  2</a:t>
              </a:r>
            </a:p>
          </p:txBody>
        </p:sp>
        <p:sp>
          <p:nvSpPr>
            <p:cNvPr id="12319" name="Rectangle 8"/>
            <p:cNvSpPr>
              <a:spLocks noChangeArrowheads="1"/>
            </p:cNvSpPr>
            <p:nvPr/>
          </p:nvSpPr>
          <p:spPr bwMode="auto">
            <a:xfrm>
              <a:off x="3341" y="384"/>
              <a:ext cx="15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561A8"/>
                      </a:gs>
                      <a:gs pos="100000">
                        <a:srgbClr val="312F5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altLang="it-IT" sz="1200">
                  <a:solidFill>
                    <a:schemeClr val="bg1"/>
                  </a:solidFill>
                </a:rPr>
                <a:t>3   4   5   6    7   8    9   10  11 12</a:t>
              </a:r>
            </a:p>
          </p:txBody>
        </p:sp>
      </p:grpSp>
      <p:sp>
        <p:nvSpPr>
          <p:cNvPr id="12294" name="Line 9"/>
          <p:cNvSpPr>
            <a:spLocks noChangeShapeType="1"/>
          </p:cNvSpPr>
          <p:nvPr/>
        </p:nvSpPr>
        <p:spPr bwMode="auto">
          <a:xfrm flipH="1" flipV="1">
            <a:off x="1314450" y="1458913"/>
            <a:ext cx="92075" cy="155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5" name="Line 10"/>
          <p:cNvSpPr>
            <a:spLocks noChangeShapeType="1"/>
          </p:cNvSpPr>
          <p:nvPr/>
        </p:nvSpPr>
        <p:spPr bwMode="auto">
          <a:xfrm flipH="1" flipV="1">
            <a:off x="1346200" y="1431925"/>
            <a:ext cx="92075" cy="155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6" name="Line 11"/>
          <p:cNvSpPr>
            <a:spLocks noChangeShapeType="1"/>
          </p:cNvSpPr>
          <p:nvPr/>
        </p:nvSpPr>
        <p:spPr bwMode="auto">
          <a:xfrm flipH="1" flipV="1">
            <a:off x="1371600" y="1600200"/>
            <a:ext cx="2301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7" name="Line 12"/>
          <p:cNvSpPr>
            <a:spLocks noChangeShapeType="1"/>
          </p:cNvSpPr>
          <p:nvPr/>
        </p:nvSpPr>
        <p:spPr bwMode="auto">
          <a:xfrm flipH="1" flipV="1">
            <a:off x="1600200" y="1600200"/>
            <a:ext cx="92075" cy="155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8" name="Line 13"/>
          <p:cNvSpPr>
            <a:spLocks noChangeShapeType="1"/>
          </p:cNvSpPr>
          <p:nvPr/>
        </p:nvSpPr>
        <p:spPr bwMode="auto">
          <a:xfrm flipH="1">
            <a:off x="1636713" y="1458913"/>
            <a:ext cx="92075" cy="155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9" name="Line 14"/>
          <p:cNvSpPr>
            <a:spLocks noChangeShapeType="1"/>
          </p:cNvSpPr>
          <p:nvPr/>
        </p:nvSpPr>
        <p:spPr bwMode="auto">
          <a:xfrm flipH="1">
            <a:off x="1600200" y="1447800"/>
            <a:ext cx="92075" cy="155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00" name="Line 15"/>
          <p:cNvSpPr>
            <a:spLocks noChangeShapeType="1"/>
          </p:cNvSpPr>
          <p:nvPr/>
        </p:nvSpPr>
        <p:spPr bwMode="auto">
          <a:xfrm flipH="1">
            <a:off x="1314450" y="1614488"/>
            <a:ext cx="92075" cy="155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01" name="Rectangle 16"/>
          <p:cNvSpPr>
            <a:spLocks noChangeArrowheads="1"/>
          </p:cNvSpPr>
          <p:nvPr/>
        </p:nvSpPr>
        <p:spPr bwMode="auto">
          <a:xfrm>
            <a:off x="1576388" y="1085850"/>
            <a:ext cx="3429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it-IT" sz="1600"/>
              <a:t>O</a:t>
            </a:r>
          </a:p>
        </p:txBody>
      </p:sp>
      <p:sp>
        <p:nvSpPr>
          <p:cNvPr id="12302" name="Rectangle 17"/>
          <p:cNvSpPr>
            <a:spLocks noChangeArrowheads="1"/>
          </p:cNvSpPr>
          <p:nvPr/>
        </p:nvSpPr>
        <p:spPr bwMode="auto">
          <a:xfrm>
            <a:off x="1116013" y="1085850"/>
            <a:ext cx="3429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it-IT" sz="1600"/>
              <a:t>O</a:t>
            </a:r>
          </a:p>
        </p:txBody>
      </p:sp>
      <p:sp>
        <p:nvSpPr>
          <p:cNvPr id="12303" name="Rectangle 18"/>
          <p:cNvSpPr>
            <a:spLocks noChangeArrowheads="1"/>
          </p:cNvSpPr>
          <p:nvPr/>
        </p:nvSpPr>
        <p:spPr bwMode="auto">
          <a:xfrm>
            <a:off x="1076325" y="1624013"/>
            <a:ext cx="427038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it-IT" sz="1600"/>
              <a:t>O</a:t>
            </a:r>
            <a:r>
              <a:rPr lang="en-GB" altLang="it-IT" sz="1600" b="1" baseline="30000"/>
              <a:t> -</a:t>
            </a:r>
          </a:p>
        </p:txBody>
      </p:sp>
      <p:sp>
        <p:nvSpPr>
          <p:cNvPr id="12304" name="Rectangle 19"/>
          <p:cNvSpPr>
            <a:spLocks noChangeArrowheads="1"/>
          </p:cNvSpPr>
          <p:nvPr/>
        </p:nvSpPr>
        <p:spPr bwMode="auto">
          <a:xfrm>
            <a:off x="1600200" y="1600200"/>
            <a:ext cx="3889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it-IT" sz="1600"/>
              <a:t>O</a:t>
            </a:r>
            <a:r>
              <a:rPr lang="en-GB" altLang="it-IT" sz="1600" b="1" baseline="30000"/>
              <a:t>-</a:t>
            </a:r>
          </a:p>
        </p:txBody>
      </p:sp>
      <p:sp>
        <p:nvSpPr>
          <p:cNvPr id="12305" name="Rectangle 20"/>
          <p:cNvSpPr>
            <a:spLocks noChangeArrowheads="1"/>
          </p:cNvSpPr>
          <p:nvPr/>
        </p:nvSpPr>
        <p:spPr bwMode="auto">
          <a:xfrm>
            <a:off x="539750" y="1355725"/>
            <a:ext cx="65405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it-IT" sz="1600" b="1">
                <a:solidFill>
                  <a:srgbClr val="FF0000"/>
                </a:solidFill>
              </a:rPr>
              <a:t>ox</a:t>
            </a:r>
            <a:r>
              <a:rPr lang="en-GB" altLang="it-IT" sz="1600" b="1"/>
              <a:t> =</a:t>
            </a:r>
            <a:r>
              <a:rPr lang="en-GB" altLang="it-IT" sz="1600"/>
              <a:t> </a:t>
            </a:r>
          </a:p>
        </p:txBody>
      </p:sp>
      <p:grpSp>
        <p:nvGrpSpPr>
          <p:cNvPr id="12306" name="Group 21"/>
          <p:cNvGrpSpPr>
            <a:grpSpLocks/>
          </p:cNvGrpSpPr>
          <p:nvPr/>
        </p:nvGrpSpPr>
        <p:grpSpPr bwMode="auto">
          <a:xfrm>
            <a:off x="2590800" y="1066800"/>
            <a:ext cx="1647825" cy="793750"/>
            <a:chOff x="1584" y="599"/>
            <a:chExt cx="1038" cy="500"/>
          </a:xfrm>
        </p:grpSpPr>
        <p:sp>
          <p:nvSpPr>
            <p:cNvPr id="12310" name="Line 22"/>
            <p:cNvSpPr>
              <a:spLocks noChangeShapeType="1"/>
            </p:cNvSpPr>
            <p:nvPr/>
          </p:nvSpPr>
          <p:spPr bwMode="auto">
            <a:xfrm flipH="1" flipV="1">
              <a:off x="2126" y="769"/>
              <a:ext cx="1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11" name="Line 23"/>
            <p:cNvSpPr>
              <a:spLocks noChangeShapeType="1"/>
            </p:cNvSpPr>
            <p:nvPr/>
          </p:nvSpPr>
          <p:spPr bwMode="auto">
            <a:xfrm flipH="1" flipV="1">
              <a:off x="2268" y="769"/>
              <a:ext cx="57" cy="1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12" name="Line 24"/>
            <p:cNvSpPr>
              <a:spLocks noChangeShapeType="1"/>
            </p:cNvSpPr>
            <p:nvPr/>
          </p:nvSpPr>
          <p:spPr bwMode="auto">
            <a:xfrm flipH="1">
              <a:off x="2069" y="769"/>
              <a:ext cx="57" cy="1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13" name="Rectangle 25"/>
            <p:cNvSpPr>
              <a:spLocks noChangeArrowheads="1"/>
            </p:cNvSpPr>
            <p:nvPr/>
          </p:nvSpPr>
          <p:spPr bwMode="auto">
            <a:xfrm>
              <a:off x="2273" y="802"/>
              <a:ext cx="34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561A8"/>
                      </a:gs>
                      <a:gs pos="100000">
                        <a:srgbClr val="312F5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GB" altLang="it-IT" sz="1600"/>
                <a:t>NH</a:t>
              </a:r>
              <a:r>
                <a:rPr lang="en-GB" altLang="it-IT" sz="1600" baseline="-25000"/>
                <a:t>2</a:t>
              </a:r>
              <a:endParaRPr lang="en-GB" altLang="it-IT" sz="1600" b="1" baseline="30000"/>
            </a:p>
          </p:txBody>
        </p:sp>
        <p:sp>
          <p:nvSpPr>
            <p:cNvPr id="12314" name="Rectangle 26"/>
            <p:cNvSpPr>
              <a:spLocks noChangeArrowheads="1"/>
            </p:cNvSpPr>
            <p:nvPr/>
          </p:nvSpPr>
          <p:spPr bwMode="auto">
            <a:xfrm>
              <a:off x="1584" y="599"/>
              <a:ext cx="41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561A8"/>
                      </a:gs>
                      <a:gs pos="100000">
                        <a:srgbClr val="312F5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GB" altLang="it-IT" sz="1600" b="1"/>
                <a:t>en =</a:t>
              </a:r>
              <a:r>
                <a:rPr lang="en-GB" altLang="it-IT" sz="1600" b="1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2315" name="Rectangle 27"/>
            <p:cNvSpPr>
              <a:spLocks noChangeArrowheads="1"/>
            </p:cNvSpPr>
            <p:nvPr/>
          </p:nvSpPr>
          <p:spPr bwMode="auto">
            <a:xfrm>
              <a:off x="2006" y="781"/>
              <a:ext cx="11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561A8"/>
                      </a:gs>
                      <a:gs pos="100000">
                        <a:srgbClr val="312F5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50000"/>
                </a:lnSpc>
              </a:pPr>
              <a:endParaRPr lang="it-IT" altLang="it-IT" sz="1600">
                <a:solidFill>
                  <a:schemeClr val="bg1"/>
                </a:solidFill>
              </a:endParaRPr>
            </a:p>
          </p:txBody>
        </p:sp>
        <p:sp>
          <p:nvSpPr>
            <p:cNvPr id="12316" name="Rectangle 28"/>
            <p:cNvSpPr>
              <a:spLocks noChangeArrowheads="1"/>
            </p:cNvSpPr>
            <p:nvPr/>
          </p:nvSpPr>
          <p:spPr bwMode="auto">
            <a:xfrm>
              <a:off x="1776" y="810"/>
              <a:ext cx="34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0561A8"/>
                      </a:gs>
                      <a:gs pos="100000">
                        <a:srgbClr val="312F59"/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GB" altLang="it-IT" sz="1600"/>
                <a:t>H</a:t>
              </a:r>
              <a:r>
                <a:rPr lang="en-GB" altLang="it-IT" sz="1600" baseline="-25000"/>
                <a:t>2</a:t>
              </a:r>
              <a:r>
                <a:rPr lang="en-GB" altLang="it-IT" sz="1600"/>
                <a:t>N</a:t>
              </a:r>
            </a:p>
          </p:txBody>
        </p:sp>
      </p:grpSp>
      <p:sp>
        <p:nvSpPr>
          <p:cNvPr id="12307" name="Text Box 29"/>
          <p:cNvSpPr txBox="1">
            <a:spLocks noChangeArrowheads="1"/>
          </p:cNvSpPr>
          <p:nvPr/>
        </p:nvSpPr>
        <p:spPr bwMode="auto">
          <a:xfrm>
            <a:off x="1960563" y="1047750"/>
            <a:ext cx="538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>
                <a:solidFill>
                  <a:srgbClr val="FF0000"/>
                </a:solidFill>
              </a:rPr>
              <a:t>2-</a:t>
            </a:r>
          </a:p>
        </p:txBody>
      </p:sp>
      <p:sp>
        <p:nvSpPr>
          <p:cNvPr id="12308" name="AutoShape 30"/>
          <p:cNvSpPr>
            <a:spLocks/>
          </p:cNvSpPr>
          <p:nvPr/>
        </p:nvSpPr>
        <p:spPr bwMode="auto">
          <a:xfrm>
            <a:off x="1076325" y="1163638"/>
            <a:ext cx="77788" cy="882650"/>
          </a:xfrm>
          <a:prstGeom prst="leftBracket">
            <a:avLst>
              <a:gd name="adj" fmla="val 9455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2309" name="AutoShape 31"/>
          <p:cNvSpPr>
            <a:spLocks/>
          </p:cNvSpPr>
          <p:nvPr/>
        </p:nvSpPr>
        <p:spPr bwMode="auto">
          <a:xfrm>
            <a:off x="1844675" y="1123950"/>
            <a:ext cx="115888" cy="922338"/>
          </a:xfrm>
          <a:prstGeom prst="rightBracket">
            <a:avLst>
              <a:gd name="adj" fmla="val 6632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4509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07963" y="1756364"/>
            <a:ext cx="893445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 dirty="0" err="1" smtClean="0"/>
              <a:t>Modello</a:t>
            </a:r>
            <a:r>
              <a:rPr lang="en-US" altLang="it-IT" dirty="0" smtClean="0"/>
              <a:t> di </a:t>
            </a:r>
            <a:r>
              <a:rPr lang="en-US" altLang="it-IT" dirty="0" err="1" smtClean="0"/>
              <a:t>legame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metallo</a:t>
            </a:r>
            <a:r>
              <a:rPr lang="en-US" altLang="it-IT" dirty="0"/>
              <a:t>/</a:t>
            </a:r>
            <a:r>
              <a:rPr lang="en-US" altLang="it-IT" dirty="0" err="1" smtClean="0"/>
              <a:t>legante</a:t>
            </a:r>
            <a:r>
              <a:rPr lang="en-US" altLang="it-IT" dirty="0" smtClean="0"/>
              <a:t>.</a:t>
            </a:r>
            <a:endParaRPr lang="en-US" altLang="it-IT" dirty="0"/>
          </a:p>
          <a:p>
            <a:pPr>
              <a:spcBef>
                <a:spcPct val="50000"/>
              </a:spcBef>
            </a:pPr>
            <a:r>
              <a:rPr lang="en-US" altLang="it-IT" dirty="0" smtClean="0"/>
              <a:t>Le </a:t>
            </a:r>
            <a:r>
              <a:rPr lang="en-US" altLang="it-IT" dirty="0" err="1" smtClean="0"/>
              <a:t>coppie</a:t>
            </a:r>
            <a:r>
              <a:rPr lang="en-US" altLang="it-IT" dirty="0" smtClean="0"/>
              <a:t> di </a:t>
            </a:r>
            <a:r>
              <a:rPr lang="en-US" altLang="it-IT" dirty="0" err="1" smtClean="0"/>
              <a:t>elettroni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provengono</a:t>
            </a:r>
            <a:r>
              <a:rPr lang="en-US" altLang="it-IT" dirty="0" smtClean="0"/>
              <a:t> dal </a:t>
            </a:r>
            <a:r>
              <a:rPr lang="en-US" altLang="it-IT" dirty="0" err="1" smtClean="0"/>
              <a:t>legante</a:t>
            </a:r>
            <a:endParaRPr lang="en-US" altLang="it-IT" dirty="0"/>
          </a:p>
          <a:p>
            <a:pPr>
              <a:spcBef>
                <a:spcPct val="50000"/>
              </a:spcBef>
            </a:pPr>
            <a:r>
              <a:rPr lang="en-US" altLang="it-IT" sz="2800" b="1" dirty="0" err="1" smtClean="0">
                <a:solidFill>
                  <a:srgbClr val="C82E32"/>
                </a:solidFill>
              </a:rPr>
              <a:t>Assunzione</a:t>
            </a:r>
            <a:r>
              <a:rPr lang="en-US" altLang="it-IT" sz="2800" b="1" dirty="0" smtClean="0">
                <a:solidFill>
                  <a:srgbClr val="C82E32"/>
                </a:solidFill>
              </a:rPr>
              <a:t>:  </a:t>
            </a:r>
            <a:r>
              <a:rPr lang="en-US" altLang="it-IT" sz="2800" b="1" dirty="0" err="1" smtClean="0">
                <a:solidFill>
                  <a:srgbClr val="C82E32"/>
                </a:solidFill>
              </a:rPr>
              <a:t>interazione</a:t>
            </a:r>
            <a:r>
              <a:rPr lang="en-US" altLang="it-IT" sz="2800" b="1" dirty="0" smtClean="0">
                <a:solidFill>
                  <a:srgbClr val="C82E32"/>
                </a:solidFill>
              </a:rPr>
              <a:t> </a:t>
            </a:r>
            <a:r>
              <a:rPr lang="en-US" altLang="it-IT" sz="2800" b="1" dirty="0" err="1" smtClean="0">
                <a:solidFill>
                  <a:srgbClr val="C82E32"/>
                </a:solidFill>
              </a:rPr>
              <a:t>puramente</a:t>
            </a:r>
            <a:r>
              <a:rPr lang="en-US" altLang="it-IT" sz="2800" b="1" dirty="0" smtClean="0">
                <a:solidFill>
                  <a:srgbClr val="C82E32"/>
                </a:solidFill>
              </a:rPr>
              <a:t>  </a:t>
            </a:r>
            <a:r>
              <a:rPr lang="en-US" altLang="it-IT" sz="2800" b="1" dirty="0" err="1" smtClean="0">
                <a:solidFill>
                  <a:srgbClr val="C82E32"/>
                </a:solidFill>
              </a:rPr>
              <a:t>elettrostatica</a:t>
            </a:r>
            <a:r>
              <a:rPr lang="en-US" altLang="it-IT" sz="2800" b="1" dirty="0" smtClean="0">
                <a:solidFill>
                  <a:srgbClr val="C82E32"/>
                </a:solidFill>
              </a:rPr>
              <a:t>.</a:t>
            </a:r>
            <a:endParaRPr lang="en-US" altLang="it-IT" sz="2800" b="1" dirty="0">
              <a:solidFill>
                <a:srgbClr val="C82E32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55776" y="44624"/>
            <a:ext cx="48242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3200" b="1" dirty="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Teoria del campo cristallino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411760" y="6093296"/>
            <a:ext cx="4008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Legame molto polarizzato 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33522" y="641089"/>
            <a:ext cx="75653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 dirty="0"/>
              <a:t>Descrive i composti di coordinazione, ne spiega le proprietà spettroscopiche (es. il colore) e quelle magnetiche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429000"/>
            <a:ext cx="9144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1617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</TotalTime>
  <Words>1471</Words>
  <Application>Microsoft Office PowerPoint</Application>
  <PresentationFormat>Presentazione su schermo (4:3)</PresentationFormat>
  <Paragraphs>329</Paragraphs>
  <Slides>43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43</vt:i4>
      </vt:variant>
    </vt:vector>
  </HeadingPairs>
  <TitlesOfParts>
    <vt:vector size="47" baseType="lpstr">
      <vt:lpstr>Tema di Office</vt:lpstr>
      <vt:lpstr>Default Design</vt:lpstr>
      <vt:lpstr>Photo Editor Photo</vt:lpstr>
      <vt:lpstr>ISISServer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Sostanze Paramagnetiche sono attratte dal Campo Magnetico della Bilancia di Gouy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direzione</dc:creator>
  <cp:lastModifiedBy>direzione</cp:lastModifiedBy>
  <cp:revision>45</cp:revision>
  <dcterms:created xsi:type="dcterms:W3CDTF">2017-03-01T04:50:08Z</dcterms:created>
  <dcterms:modified xsi:type="dcterms:W3CDTF">2017-04-15T16:13:38Z</dcterms:modified>
</cp:coreProperties>
</file>