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1" r:id="rId3"/>
    <p:sldId id="340" r:id="rId4"/>
    <p:sldId id="257" r:id="rId5"/>
    <p:sldId id="258" r:id="rId6"/>
    <p:sldId id="259" r:id="rId7"/>
    <p:sldId id="346" r:id="rId8"/>
    <p:sldId id="305" r:id="rId9"/>
    <p:sldId id="339" r:id="rId10"/>
    <p:sldId id="342" r:id="rId11"/>
    <p:sldId id="343" r:id="rId12"/>
    <p:sldId id="306" r:id="rId13"/>
    <p:sldId id="268" r:id="rId14"/>
    <p:sldId id="307" r:id="rId15"/>
    <p:sldId id="270" r:id="rId16"/>
    <p:sldId id="328" r:id="rId17"/>
    <p:sldId id="337" r:id="rId18"/>
    <p:sldId id="338" r:id="rId19"/>
    <p:sldId id="271" r:id="rId20"/>
    <p:sldId id="344" r:id="rId21"/>
    <p:sldId id="345" r:id="rId22"/>
  </p:sldIdLst>
  <p:sldSz cx="9144000" cy="6858000" type="screen4x3"/>
  <p:notesSz cx="6669088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  <a:srgbClr val="993366"/>
    <a:srgbClr val="0000FF"/>
    <a:srgbClr val="FF0066"/>
    <a:srgbClr val="FF9966"/>
    <a:srgbClr val="00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F053FF-3D58-49EE-8F3A-F023121171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7241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C1552-193E-4276-8706-E9A5A2927626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2695B-6970-44BD-9A23-DBF9E66BDC98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326F3-10B7-4418-A41B-E8525FF520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80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2056A-2501-47F7-AA96-1C7F93E6DA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598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768CE-B144-4B01-81A2-4EB68484B7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236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3F203B-5B8E-40C2-AD01-7BC915729A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48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9FF3F-FEC6-4F4C-8A6A-1E55C930BC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97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A08E1-E3ED-4C47-A6B5-C5E24B801F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053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7819C-F0C6-49EF-AE1F-C0AB6FC0CB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572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E5B-9D3A-4219-B419-F078379E7A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51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5352-AFF0-4120-837B-8A64AD64A6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909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315C2-BD54-4A3A-9C03-F4004DC70C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22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3917-D6CB-4E13-BD67-E88CC693F4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91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C4641-25CC-46F3-8732-9D5F1A3062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285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699CB2-4886-4141-9D27-4508D606591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Group 4"/>
          <p:cNvGraphicFramePr>
            <a:graphicFrameLocks noGrp="1"/>
          </p:cNvGraphicFramePr>
          <p:nvPr/>
        </p:nvGraphicFramePr>
        <p:xfrm>
          <a:off x="611188" y="1700213"/>
          <a:ext cx="7272337" cy="2665413"/>
        </p:xfrm>
        <a:graphic>
          <a:graphicData uri="http://schemas.openxmlformats.org/drawingml/2006/table">
            <a:tbl>
              <a:tblPr/>
              <a:tblGrid>
                <a:gridCol w="404812"/>
                <a:gridCol w="403225"/>
                <a:gridCol w="404813"/>
                <a:gridCol w="403225"/>
                <a:gridCol w="404812"/>
                <a:gridCol w="403225"/>
                <a:gridCol w="404813"/>
                <a:gridCol w="403225"/>
                <a:gridCol w="404812"/>
                <a:gridCol w="403225"/>
                <a:gridCol w="404813"/>
                <a:gridCol w="403225"/>
                <a:gridCol w="404812"/>
                <a:gridCol w="403225"/>
                <a:gridCol w="404813"/>
                <a:gridCol w="403225"/>
                <a:gridCol w="404812"/>
                <a:gridCol w="403225"/>
              </a:tblGrid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10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Rb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Nb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Tc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Rh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Pd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Sb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Cs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Hf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Hg</a:t>
                      </a:r>
                      <a:endParaRPr kumimoji="0" lang="it-IT" altLang="it-I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Tl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Pb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Rn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2124398" y="437357"/>
            <a:ext cx="49685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4000" dirty="0"/>
              <a:t>Elementi essenziali</a:t>
            </a:r>
          </a:p>
        </p:txBody>
      </p:sp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827088" y="5002213"/>
            <a:ext cx="6265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La loro assenza non consente una normale attività cellulare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1259632" y="1412775"/>
            <a:ext cx="6840760" cy="510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5475" y="349692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Modalità di coordinazione dei residui </a:t>
            </a:r>
            <a:r>
              <a:rPr lang="it-IT" sz="2800" dirty="0" err="1" smtClean="0"/>
              <a:t>aminoacidici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440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 b="32124"/>
          <a:stretch/>
        </p:blipFill>
        <p:spPr bwMode="auto">
          <a:xfrm>
            <a:off x="683568" y="188640"/>
            <a:ext cx="2916948" cy="622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54" b="21449"/>
          <a:stretch/>
        </p:blipFill>
        <p:spPr bwMode="auto">
          <a:xfrm>
            <a:off x="4283968" y="1556792"/>
            <a:ext cx="4518958" cy="43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99792" y="4046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siti in Metallo-proteine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803501" y="80697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Cluster Fe-S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19734" y="42524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Zn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36187" y="530120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carbossipeptidasi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6697662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 complessi di coordinazione tra ioni metallici e residui aminoacidici presenti nei sistemi biologici possono presentare coordinazione completa o incompleta attorno allo ione metallico in relazione all’attività biologica (es. se il substrato si deve legare al metallo, se deve avvenire solo un trasferimento elettronico…ecc.)</a:t>
            </a:r>
          </a:p>
          <a:p>
            <a:pPr>
              <a:spcBef>
                <a:spcPct val="50000"/>
              </a:spcBef>
            </a:pPr>
            <a:endParaRPr lang="it-IT" altLang="it-IT"/>
          </a:p>
          <a:p>
            <a:pPr>
              <a:spcBef>
                <a:spcPct val="50000"/>
              </a:spcBef>
            </a:pPr>
            <a:r>
              <a:rPr lang="it-IT" altLang="it-IT"/>
              <a:t>Con ioni tipo Fe</a:t>
            </a:r>
            <a:r>
              <a:rPr lang="it-IT" altLang="it-IT" baseline="30000"/>
              <a:t>2+</a:t>
            </a:r>
            <a:r>
              <a:rPr lang="it-IT" altLang="it-IT"/>
              <a:t> le proteine formano complessi stabili termodinamicamente ma </a:t>
            </a:r>
            <a:r>
              <a:rPr lang="it-IT" altLang="it-IT" b="1">
                <a:solidFill>
                  <a:srgbClr val="FF0066"/>
                </a:solidFill>
              </a:rPr>
              <a:t>labili</a:t>
            </a:r>
            <a:r>
              <a:rPr lang="it-IT" altLang="it-IT"/>
              <a:t> dal punto di vista cinetico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116013" y="4859338"/>
            <a:ext cx="7343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La stabilità cinetica è garantita da un’altra classe di leganti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39975" y="549275"/>
            <a:ext cx="407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</a:rPr>
              <a:t> 2a) leganti macrociclici tetradentati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59113" y="5805488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1600" b="1">
                <a:solidFill>
                  <a:srgbClr val="FF0066"/>
                </a:solidFill>
              </a:rPr>
              <a:t>Eme</a:t>
            </a:r>
            <a:r>
              <a:rPr lang="it-IT" altLang="it-IT" sz="1600"/>
              <a:t>, </a:t>
            </a:r>
            <a:r>
              <a:rPr lang="it-IT" altLang="it-IT" sz="1600" b="1">
                <a:solidFill>
                  <a:srgbClr val="33CC33"/>
                </a:solidFill>
              </a:rPr>
              <a:t>clorofilla</a:t>
            </a:r>
            <a:r>
              <a:rPr lang="it-IT" altLang="it-IT" sz="1600"/>
              <a:t>, </a:t>
            </a:r>
            <a:r>
              <a:rPr lang="it-IT" altLang="it-IT" sz="1600" b="1">
                <a:solidFill>
                  <a:srgbClr val="0066FF"/>
                </a:solidFill>
              </a:rPr>
              <a:t>cobalamine</a:t>
            </a:r>
          </a:p>
        </p:txBody>
      </p: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2484438" y="1341438"/>
            <a:ext cx="4657725" cy="4143375"/>
            <a:chOff x="930" y="845"/>
            <a:chExt cx="2934" cy="2610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845"/>
              <a:ext cx="2934" cy="2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2578" y="1525"/>
              <a:ext cx="317" cy="227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396" y="1661"/>
              <a:ext cx="3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sp</a:t>
              </a:r>
              <a:r>
                <a:rPr lang="it-IT" altLang="it-IT" sz="1400" baseline="30000"/>
                <a:t>3</a:t>
              </a:r>
              <a:endParaRPr lang="it-IT" altLang="it-IT" sz="1400"/>
            </a:p>
          </p:txBody>
        </p:sp>
      </p:grp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58888" y="4076700"/>
            <a:ext cx="7921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Manca un ponte metinico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2124075" y="4292600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274763" y="1617663"/>
            <a:ext cx="849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sz="140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403350" y="1484313"/>
            <a:ext cx="10795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200"/>
              <a:t>Tutti C sp</a:t>
            </a:r>
            <a:r>
              <a:rPr lang="it-IT" altLang="it-IT" sz="1200" baseline="30000"/>
              <a:t>2</a:t>
            </a:r>
            <a:endParaRPr lang="it-IT" altLang="it-IT" sz="1200"/>
          </a:p>
          <a:p>
            <a:pPr algn="ctr">
              <a:spcBef>
                <a:spcPct val="50000"/>
              </a:spcBef>
            </a:pPr>
            <a:r>
              <a:rPr lang="it-IT" altLang="it-IT" sz="1200"/>
              <a:t>Orbitale p non ibrido per coniugazione doppi legami</a:t>
            </a:r>
          </a:p>
          <a:p>
            <a:pPr algn="ctr">
              <a:spcBef>
                <a:spcPct val="50000"/>
              </a:spcBef>
            </a:pPr>
            <a:r>
              <a:rPr lang="it-IT" altLang="it-IT" sz="1200"/>
              <a:t>planare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42988" y="765175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PRINCIPALI PROPRIETA’ DEI LEGANTI TETRAPIRROLICI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63373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anello planare, nessuno stress geometrico (lunghezze ed angoli di legame)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assicurano stabilità cinetica al complesso chelato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data la rigidità dell’anello sono selettivi sulle dimensioni dello ione e accolgono ioni metallici di raggio 60-70 pm. Fe</a:t>
            </a:r>
            <a:r>
              <a:rPr lang="it-IT" altLang="it-IT" baseline="30000"/>
              <a:t>2+</a:t>
            </a:r>
            <a:r>
              <a:rPr lang="it-IT" altLang="it-IT"/>
              <a:t> basso spin ha raggio di 61 pm, Fe</a:t>
            </a:r>
            <a:r>
              <a:rPr lang="it-IT" altLang="it-IT" baseline="30000"/>
              <a:t>2+</a:t>
            </a:r>
            <a:r>
              <a:rPr lang="it-IT" altLang="it-IT"/>
              <a:t> alto spin ha raggio di 78 pm.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il sistema coniugato </a:t>
            </a:r>
            <a:r>
              <a:rPr lang="it-IT" altLang="it-IT">
                <a:latin typeface="Symbol" pitchFamily="18" charset="2"/>
              </a:rPr>
              <a:t>p</a:t>
            </a:r>
            <a:r>
              <a:rPr lang="it-IT" altLang="it-IT">
                <a:latin typeface="Times New Roman" pitchFamily="18" charset="0"/>
              </a:rPr>
              <a:t> </a:t>
            </a:r>
            <a:r>
              <a:rPr lang="it-IT" altLang="it-IT"/>
              <a:t>è responsabile del</a:t>
            </a:r>
            <a:r>
              <a:rPr lang="it-IT" altLang="it-IT">
                <a:latin typeface="Times New Roman" pitchFamily="18" charset="0"/>
              </a:rPr>
              <a:t> </a:t>
            </a:r>
            <a:r>
              <a:rPr lang="it-IT" altLang="it-IT"/>
              <a:t>colore intenso di questi leganti e dei relativi complessi. Sono i pigmenti della vita.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il metallo tetracoordinato può fare altri due legami sfruttando le posizioni assiali (es. eme dell’emoglobina) 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7164388" y="4437063"/>
            <a:ext cx="1584325" cy="1871662"/>
            <a:chOff x="2472" y="1681"/>
            <a:chExt cx="824" cy="960"/>
          </a:xfrm>
        </p:grpSpPr>
        <p:pic>
          <p:nvPicPr>
            <p:cNvPr id="6144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1681"/>
              <a:ext cx="606" cy="960"/>
            </a:xfrm>
            <a:prstGeom prst="rect">
              <a:avLst/>
            </a:prstGeom>
            <a:solidFill>
              <a:srgbClr val="FFFF99">
                <a:alpha val="9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2653" y="2341"/>
              <a:ext cx="408" cy="91"/>
            </a:xfrm>
            <a:custGeom>
              <a:avLst/>
              <a:gdLst>
                <a:gd name="T0" fmla="*/ 0 w 408"/>
                <a:gd name="T1" fmla="*/ 0 h 91"/>
                <a:gd name="T2" fmla="*/ 227 w 408"/>
                <a:gd name="T3" fmla="*/ 91 h 91"/>
                <a:gd name="T4" fmla="*/ 408 w 408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91">
                  <a:moveTo>
                    <a:pt x="0" y="0"/>
                  </a:moveTo>
                  <a:cubicBezTo>
                    <a:pt x="79" y="45"/>
                    <a:pt x="159" y="91"/>
                    <a:pt x="227" y="91"/>
                  </a:cubicBezTo>
                  <a:cubicBezTo>
                    <a:pt x="295" y="91"/>
                    <a:pt x="351" y="45"/>
                    <a:pt x="408" y="0"/>
                  </a:cubicBezTo>
                </a:path>
              </a:pathLst>
            </a:custGeom>
            <a:solidFill>
              <a:srgbClr val="FFFF99">
                <a:alpha val="9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2681" y="1860"/>
              <a:ext cx="453" cy="91"/>
            </a:xfrm>
            <a:custGeom>
              <a:avLst/>
              <a:gdLst>
                <a:gd name="T0" fmla="*/ 0 w 453"/>
                <a:gd name="T1" fmla="*/ 91 h 91"/>
                <a:gd name="T2" fmla="*/ 272 w 453"/>
                <a:gd name="T3" fmla="*/ 0 h 91"/>
                <a:gd name="T4" fmla="*/ 453 w 453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91">
                  <a:moveTo>
                    <a:pt x="0" y="91"/>
                  </a:moveTo>
                  <a:cubicBezTo>
                    <a:pt x="98" y="45"/>
                    <a:pt x="197" y="0"/>
                    <a:pt x="272" y="0"/>
                  </a:cubicBezTo>
                  <a:cubicBezTo>
                    <a:pt x="347" y="0"/>
                    <a:pt x="400" y="45"/>
                    <a:pt x="453" y="91"/>
                  </a:cubicBezTo>
                </a:path>
              </a:pathLst>
            </a:custGeom>
            <a:solidFill>
              <a:srgbClr val="FFFF99">
                <a:alpha val="9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3152" y="1979"/>
              <a:ext cx="144" cy="317"/>
            </a:xfrm>
            <a:custGeom>
              <a:avLst/>
              <a:gdLst>
                <a:gd name="T0" fmla="*/ 0 w 144"/>
                <a:gd name="T1" fmla="*/ 0 h 317"/>
                <a:gd name="T2" fmla="*/ 136 w 144"/>
                <a:gd name="T3" fmla="*/ 181 h 317"/>
                <a:gd name="T4" fmla="*/ 46 w 144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317">
                  <a:moveTo>
                    <a:pt x="0" y="0"/>
                  </a:moveTo>
                  <a:cubicBezTo>
                    <a:pt x="64" y="64"/>
                    <a:pt x="128" y="128"/>
                    <a:pt x="136" y="181"/>
                  </a:cubicBezTo>
                  <a:cubicBezTo>
                    <a:pt x="144" y="234"/>
                    <a:pt x="95" y="275"/>
                    <a:pt x="46" y="317"/>
                  </a:cubicBezTo>
                </a:path>
              </a:pathLst>
            </a:custGeom>
            <a:solidFill>
              <a:srgbClr val="FFFF99">
                <a:alpha val="9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2472" y="1979"/>
              <a:ext cx="136" cy="317"/>
            </a:xfrm>
            <a:custGeom>
              <a:avLst/>
              <a:gdLst>
                <a:gd name="T0" fmla="*/ 136 w 136"/>
                <a:gd name="T1" fmla="*/ 0 h 317"/>
                <a:gd name="T2" fmla="*/ 0 w 136"/>
                <a:gd name="T3" fmla="*/ 181 h 317"/>
                <a:gd name="T4" fmla="*/ 136 w 136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317">
                  <a:moveTo>
                    <a:pt x="136" y="0"/>
                  </a:moveTo>
                  <a:cubicBezTo>
                    <a:pt x="68" y="64"/>
                    <a:pt x="0" y="128"/>
                    <a:pt x="0" y="181"/>
                  </a:cubicBezTo>
                  <a:cubicBezTo>
                    <a:pt x="0" y="234"/>
                    <a:pt x="68" y="275"/>
                    <a:pt x="136" y="317"/>
                  </a:cubicBezTo>
                </a:path>
              </a:pathLst>
            </a:custGeom>
            <a:solidFill>
              <a:srgbClr val="FFFF99">
                <a:alpha val="9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58888" y="1125538"/>
            <a:ext cx="504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</a:rPr>
              <a:t>2b) Ionofori, leganti macrociclici multidentati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122988" y="2133600"/>
            <a:ext cx="273685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/>
              <a:t> </a:t>
            </a:r>
            <a:r>
              <a:rPr lang="it-IT" altLang="it-IT" sz="1400"/>
              <a:t>good for coordination of Na</a:t>
            </a:r>
            <a:r>
              <a:rPr lang="it-IT" altLang="it-IT" sz="1400" baseline="30000"/>
              <a:t>+</a:t>
            </a:r>
            <a:r>
              <a:rPr lang="it-IT" altLang="it-IT" sz="1400"/>
              <a:t>, K</a:t>
            </a:r>
            <a:r>
              <a:rPr lang="it-IT" altLang="it-IT" sz="1400" baseline="30000"/>
              <a:t>+</a:t>
            </a:r>
            <a:r>
              <a:rPr lang="it-IT" altLang="it-IT" sz="1400"/>
              <a:t>, Mg</a:t>
            </a:r>
            <a:r>
              <a:rPr lang="it-IT" altLang="it-IT" sz="1400" baseline="30000"/>
              <a:t>2+</a:t>
            </a:r>
            <a:r>
              <a:rPr lang="it-IT" altLang="it-IT" sz="1400"/>
              <a:t>, Ca</a:t>
            </a:r>
            <a:r>
              <a:rPr lang="it-IT" altLang="it-IT" sz="1400" baseline="30000"/>
              <a:t>2+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sz="1400"/>
              <a:t>Multiple heteroatoms are strategically positioned for bonding metal ions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sz="1400"/>
              <a:t>ring size is tailored to fit metal ionic radius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sz="1400"/>
              <a:t>Dissociation is possible but very unlikely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sz="1400"/>
              <a:t>Inner cavity is polar, outside is lipophile. So these complexes can be transported through biological membranes.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it-IT" altLang="it-IT" sz="16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57531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419475" y="5373688"/>
            <a:ext cx="26654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</a:rPr>
              <a:t>Complessi macrociclici tridimensionali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18-crown-6-potass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381635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339975" y="765175"/>
            <a:ext cx="431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Etere corona che coordina uno ione K</a:t>
            </a:r>
            <a:r>
              <a:rPr lang="it-IT" altLang="it-IT" baseline="30000"/>
              <a:t>+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276600" y="620713"/>
            <a:ext cx="214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EFFETTO CHELATO</a:t>
            </a:r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187450" y="2205038"/>
            <a:ext cx="7200900" cy="366712"/>
            <a:chOff x="567" y="1253"/>
            <a:chExt cx="4536" cy="231"/>
          </a:xfrm>
        </p:grpSpPr>
        <p:sp>
          <p:nvSpPr>
            <p:cNvPr id="100359" name="Text Box 7"/>
            <p:cNvSpPr txBox="1">
              <a:spLocks noChangeArrowheads="1"/>
            </p:cNvSpPr>
            <p:nvPr/>
          </p:nvSpPr>
          <p:spPr bwMode="auto">
            <a:xfrm>
              <a:off x="567" y="1253"/>
              <a:ext cx="4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[Co(NH</a:t>
              </a:r>
              <a:r>
                <a:rPr lang="it-IT" altLang="it-IT" baseline="-25000"/>
                <a:t>3</a:t>
              </a:r>
              <a:r>
                <a:rPr lang="it-IT" altLang="it-IT"/>
                <a:t>)</a:t>
              </a:r>
              <a:r>
                <a:rPr lang="it-IT" altLang="it-IT" baseline="-25000"/>
                <a:t>6</a:t>
              </a:r>
              <a:r>
                <a:rPr lang="it-IT" altLang="it-IT"/>
                <a:t>]</a:t>
              </a:r>
              <a:r>
                <a:rPr lang="it-IT" altLang="it-IT" baseline="30000"/>
                <a:t>3+</a:t>
              </a:r>
              <a:r>
                <a:rPr lang="it-IT" altLang="it-IT"/>
                <a:t> + 3en                             [Co(en)</a:t>
              </a:r>
              <a:r>
                <a:rPr lang="it-IT" altLang="it-IT" baseline="-25000"/>
                <a:t>3</a:t>
              </a:r>
              <a:r>
                <a:rPr lang="it-IT" altLang="it-IT"/>
                <a:t>]</a:t>
              </a:r>
              <a:r>
                <a:rPr lang="it-IT" altLang="it-IT" baseline="30000"/>
                <a:t>3+</a:t>
              </a:r>
              <a:r>
                <a:rPr lang="it-IT" altLang="it-IT"/>
                <a:t> + 6 NH</a:t>
              </a:r>
              <a:r>
                <a:rPr lang="it-IT" altLang="it-IT" baseline="-25000"/>
                <a:t>3</a:t>
              </a:r>
              <a:endParaRPr lang="it-IT" altLang="it-IT"/>
            </a:p>
          </p:txBody>
        </p:sp>
        <p:grpSp>
          <p:nvGrpSpPr>
            <p:cNvPr id="100360" name="Group 8"/>
            <p:cNvGrpSpPr>
              <a:grpSpLocks/>
            </p:cNvGrpSpPr>
            <p:nvPr/>
          </p:nvGrpSpPr>
          <p:grpSpPr bwMode="auto">
            <a:xfrm>
              <a:off x="1882" y="1344"/>
              <a:ext cx="998" cy="45"/>
              <a:chOff x="1927" y="1661"/>
              <a:chExt cx="998" cy="45"/>
            </a:xfrm>
          </p:grpSpPr>
          <p:sp>
            <p:nvSpPr>
              <p:cNvPr id="100361" name="Line 9"/>
              <p:cNvSpPr>
                <a:spLocks noChangeShapeType="1"/>
              </p:cNvSpPr>
              <p:nvPr/>
            </p:nvSpPr>
            <p:spPr bwMode="auto">
              <a:xfrm>
                <a:off x="1973" y="1661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62" name="Line 10"/>
              <p:cNvSpPr>
                <a:spLocks noChangeShapeType="1"/>
              </p:cNvSpPr>
              <p:nvPr/>
            </p:nvSpPr>
            <p:spPr bwMode="auto">
              <a:xfrm flipH="1">
                <a:off x="1927" y="1706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2484438" y="2997200"/>
            <a:ext cx="2832100" cy="708025"/>
            <a:chOff x="1044" y="1486"/>
            <a:chExt cx="1784" cy="446"/>
          </a:xfrm>
        </p:grpSpPr>
        <p:sp>
          <p:nvSpPr>
            <p:cNvPr id="100364" name="Text Box 12"/>
            <p:cNvSpPr txBox="1">
              <a:spLocks noChangeArrowheads="1"/>
            </p:cNvSpPr>
            <p:nvPr/>
          </p:nvSpPr>
          <p:spPr bwMode="auto">
            <a:xfrm>
              <a:off x="1044" y="1580"/>
              <a:ext cx="3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K = </a:t>
              </a:r>
            </a:p>
          </p:txBody>
        </p:sp>
        <p:sp>
          <p:nvSpPr>
            <p:cNvPr id="100365" name="Line 13"/>
            <p:cNvSpPr>
              <a:spLocks noChangeShapeType="1"/>
            </p:cNvSpPr>
            <p:nvPr/>
          </p:nvSpPr>
          <p:spPr bwMode="auto">
            <a:xfrm>
              <a:off x="1383" y="1706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1422" y="1486"/>
              <a:ext cx="14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[[Co(en)</a:t>
              </a:r>
              <a:r>
                <a:rPr lang="it-IT" altLang="it-IT" sz="1600" baseline="-25000"/>
                <a:t>3</a:t>
              </a:r>
              <a:r>
                <a:rPr lang="it-IT" altLang="it-IT" sz="1600"/>
                <a:t>]</a:t>
              </a:r>
              <a:r>
                <a:rPr lang="it-IT" altLang="it-IT" sz="1600" baseline="30000"/>
                <a:t>3+</a:t>
              </a:r>
              <a:r>
                <a:rPr lang="it-IT" altLang="it-IT" sz="1600"/>
                <a:t>] [NH</a:t>
              </a:r>
              <a:r>
                <a:rPr lang="it-IT" altLang="it-IT" sz="1600" baseline="-25000"/>
                <a:t>3</a:t>
              </a:r>
              <a:r>
                <a:rPr lang="it-IT" altLang="it-IT" sz="1600"/>
                <a:t>]</a:t>
              </a:r>
              <a:r>
                <a:rPr lang="it-IT" altLang="it-IT" sz="1600" baseline="30000"/>
                <a:t>6</a:t>
              </a:r>
              <a:endParaRPr lang="it-IT" altLang="it-IT" sz="1600"/>
            </a:p>
          </p:txBody>
        </p:sp>
        <p:sp>
          <p:nvSpPr>
            <p:cNvPr id="100367" name="Text Box 15"/>
            <p:cNvSpPr txBox="1">
              <a:spLocks noChangeArrowheads="1"/>
            </p:cNvSpPr>
            <p:nvPr/>
          </p:nvSpPr>
          <p:spPr bwMode="auto">
            <a:xfrm>
              <a:off x="1340" y="1701"/>
              <a:ext cx="13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[[Co(NH</a:t>
              </a:r>
              <a:r>
                <a:rPr lang="it-IT" altLang="it-IT" baseline="-25000"/>
                <a:t>3</a:t>
              </a:r>
              <a:r>
                <a:rPr lang="it-IT" altLang="it-IT"/>
                <a:t>)</a:t>
              </a:r>
              <a:r>
                <a:rPr lang="it-IT" altLang="it-IT" baseline="-25000"/>
                <a:t>6</a:t>
              </a:r>
              <a:r>
                <a:rPr lang="it-IT" altLang="it-IT"/>
                <a:t>]</a:t>
              </a:r>
              <a:r>
                <a:rPr lang="it-IT" altLang="it-IT" baseline="30000"/>
                <a:t>3+</a:t>
              </a:r>
              <a:r>
                <a:rPr lang="it-IT" altLang="it-IT"/>
                <a:t>] [en]</a:t>
              </a:r>
              <a:r>
                <a:rPr lang="it-IT" altLang="it-IT" baseline="30000"/>
                <a:t>3</a:t>
              </a:r>
              <a:endParaRPr lang="it-IT" altLang="it-IT"/>
            </a:p>
          </p:txBody>
        </p:sp>
      </p:grp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3059113" y="4149725"/>
            <a:ext cx="1871662" cy="36671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</a:t>
            </a:r>
            <a:r>
              <a:rPr lang="it-IT" altLang="it-IT" baseline="30000"/>
              <a:t>°</a:t>
            </a:r>
            <a:r>
              <a:rPr lang="it-IT" altLang="it-IT"/>
              <a:t> = - RT lnK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2843213" y="4797425"/>
            <a:ext cx="2232025" cy="366713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G° = 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H</a:t>
            </a:r>
            <a:r>
              <a:rPr lang="it-IT" altLang="it-IT" baseline="30000"/>
              <a:t>° </a:t>
            </a:r>
            <a:r>
              <a:rPr lang="it-IT" altLang="it-IT"/>
              <a:t>-T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S</a:t>
            </a:r>
            <a:r>
              <a:rPr lang="it-IT" altLang="it-IT" baseline="30000"/>
              <a:t>°</a:t>
            </a:r>
            <a:endParaRPr lang="it-IT" altLang="it-IT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827088" y="1196975"/>
            <a:ext cx="7345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La sostituzione di leganti monodentati da parte di leganti chelanti è accompagnata da un forte guadagno di stabilità termodinamica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68" grpId="1" animBg="1"/>
      <p:bldP spid="100369" grpId="1" animBg="1"/>
      <p:bldP spid="1003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16013" y="1052513"/>
            <a:ext cx="73437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[Cd(H</a:t>
            </a:r>
            <a:r>
              <a:rPr lang="it-IT" altLang="it-IT" baseline="-25000"/>
              <a:t>2</a:t>
            </a:r>
            <a:r>
              <a:rPr lang="it-IT" altLang="it-IT"/>
              <a:t>O)</a:t>
            </a:r>
            <a:r>
              <a:rPr lang="it-IT" altLang="it-IT" baseline="-25000"/>
              <a:t>6</a:t>
            </a:r>
            <a:r>
              <a:rPr lang="it-IT" altLang="it-IT"/>
              <a:t>]</a:t>
            </a:r>
            <a:r>
              <a:rPr lang="it-IT" altLang="it-IT" baseline="30000"/>
              <a:t>2+</a:t>
            </a:r>
            <a:r>
              <a:rPr lang="it-IT" altLang="it-IT"/>
              <a:t> + en                    [Cd(en)(H</a:t>
            </a:r>
            <a:r>
              <a:rPr lang="it-IT" altLang="it-IT" baseline="-25000"/>
              <a:t>2</a:t>
            </a:r>
            <a:r>
              <a:rPr lang="it-IT" altLang="it-IT"/>
              <a:t>O)</a:t>
            </a:r>
            <a:r>
              <a:rPr lang="it-IT" altLang="it-IT" baseline="-25000"/>
              <a:t>4</a:t>
            </a:r>
            <a:r>
              <a:rPr lang="it-IT" altLang="it-IT"/>
              <a:t>]</a:t>
            </a:r>
            <a:r>
              <a:rPr lang="it-IT" altLang="it-IT" baseline="30000"/>
              <a:t>2+</a:t>
            </a:r>
            <a:r>
              <a:rPr lang="it-IT" altLang="it-IT"/>
              <a:t>  + 2 H</a:t>
            </a:r>
            <a:r>
              <a:rPr lang="it-IT" altLang="it-IT" baseline="-25000"/>
              <a:t>2</a:t>
            </a:r>
            <a:r>
              <a:rPr lang="it-IT" altLang="it-IT"/>
              <a:t>O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H</a:t>
            </a:r>
            <a:r>
              <a:rPr lang="it-IT" altLang="it-IT" baseline="30000"/>
              <a:t>°</a:t>
            </a:r>
            <a:r>
              <a:rPr lang="it-IT" altLang="it-IT"/>
              <a:t> = -29.4 kJmol</a:t>
            </a:r>
            <a:r>
              <a:rPr lang="it-IT" altLang="it-IT" baseline="30000"/>
              <a:t>-1</a:t>
            </a:r>
            <a:r>
              <a:rPr lang="it-IT" altLang="it-IT"/>
              <a:t>    </a:t>
            </a:r>
            <a:r>
              <a:rPr lang="it-IT" altLang="it-IT">
                <a:latin typeface="Symbol" pitchFamily="18" charset="2"/>
              </a:rPr>
              <a:t> D</a:t>
            </a:r>
            <a:r>
              <a:rPr lang="it-IT" altLang="it-IT"/>
              <a:t>S</a:t>
            </a:r>
            <a:r>
              <a:rPr lang="it-IT" altLang="it-IT" baseline="30000"/>
              <a:t>°</a:t>
            </a:r>
            <a:r>
              <a:rPr lang="it-IT" altLang="it-IT"/>
              <a:t> = +13.0 JK</a:t>
            </a:r>
            <a:r>
              <a:rPr lang="it-IT" altLang="it-IT" baseline="30000"/>
              <a:t>-1</a:t>
            </a:r>
            <a:r>
              <a:rPr lang="it-IT" altLang="it-IT"/>
              <a:t>mol</a:t>
            </a:r>
            <a:r>
              <a:rPr lang="it-IT" altLang="it-IT" baseline="30000"/>
              <a:t>-1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 favorevole K</a:t>
            </a:r>
            <a:r>
              <a:rPr lang="it-IT" altLang="it-IT" baseline="-25000"/>
              <a:t>f</a:t>
            </a:r>
            <a:r>
              <a:rPr lang="it-IT" altLang="it-IT"/>
              <a:t> elevata</a:t>
            </a: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203575" y="12684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3203575" y="13414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900113" y="3429000"/>
            <a:ext cx="73437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[Cd(H</a:t>
            </a:r>
            <a:r>
              <a:rPr lang="it-IT" altLang="it-IT" baseline="-25000"/>
              <a:t>2</a:t>
            </a:r>
            <a:r>
              <a:rPr lang="it-IT" altLang="it-IT"/>
              <a:t>O)</a:t>
            </a:r>
            <a:r>
              <a:rPr lang="it-IT" altLang="it-IT" baseline="-25000"/>
              <a:t>6</a:t>
            </a:r>
            <a:r>
              <a:rPr lang="it-IT" altLang="it-IT"/>
              <a:t>]</a:t>
            </a:r>
            <a:r>
              <a:rPr lang="it-IT" altLang="it-IT" baseline="30000"/>
              <a:t>2+</a:t>
            </a:r>
            <a:r>
              <a:rPr lang="it-IT" altLang="it-IT"/>
              <a:t> + 2NH</a:t>
            </a:r>
            <a:r>
              <a:rPr lang="it-IT" altLang="it-IT" baseline="-25000"/>
              <a:t>3</a:t>
            </a:r>
            <a:r>
              <a:rPr lang="it-IT" altLang="it-IT"/>
              <a:t>                    [Cd(NH</a:t>
            </a:r>
            <a:r>
              <a:rPr lang="it-IT" altLang="it-IT" baseline="-25000"/>
              <a:t>3</a:t>
            </a:r>
            <a:r>
              <a:rPr lang="it-IT" altLang="it-IT"/>
              <a:t>)</a:t>
            </a:r>
            <a:r>
              <a:rPr lang="it-IT" altLang="it-IT" baseline="-25000"/>
              <a:t>2</a:t>
            </a:r>
            <a:r>
              <a:rPr lang="it-IT" altLang="it-IT"/>
              <a:t>(H</a:t>
            </a:r>
            <a:r>
              <a:rPr lang="it-IT" altLang="it-IT" baseline="-25000"/>
              <a:t>2</a:t>
            </a:r>
            <a:r>
              <a:rPr lang="it-IT" altLang="it-IT"/>
              <a:t>O)</a:t>
            </a:r>
            <a:r>
              <a:rPr lang="it-IT" altLang="it-IT" baseline="-25000"/>
              <a:t>4</a:t>
            </a:r>
            <a:r>
              <a:rPr lang="it-IT" altLang="it-IT"/>
              <a:t>]</a:t>
            </a:r>
            <a:r>
              <a:rPr lang="it-IT" altLang="it-IT" baseline="30000"/>
              <a:t>2+</a:t>
            </a:r>
            <a:r>
              <a:rPr lang="it-IT" altLang="it-IT"/>
              <a:t>  + 2 H</a:t>
            </a:r>
            <a:r>
              <a:rPr lang="it-IT" altLang="it-IT" baseline="-25000"/>
              <a:t>2</a:t>
            </a:r>
            <a:r>
              <a:rPr lang="it-IT" altLang="it-IT"/>
              <a:t>O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H</a:t>
            </a:r>
            <a:r>
              <a:rPr lang="it-IT" altLang="it-IT" baseline="30000"/>
              <a:t>°</a:t>
            </a:r>
            <a:r>
              <a:rPr lang="it-IT" altLang="it-IT"/>
              <a:t> = -29.8 kJmol</a:t>
            </a:r>
            <a:r>
              <a:rPr lang="it-IT" altLang="it-IT" baseline="30000"/>
              <a:t>-1</a:t>
            </a:r>
            <a:r>
              <a:rPr lang="it-IT" altLang="it-IT"/>
              <a:t>    </a:t>
            </a:r>
            <a:r>
              <a:rPr lang="it-IT" altLang="it-IT">
                <a:latin typeface="Symbol" pitchFamily="18" charset="2"/>
              </a:rPr>
              <a:t> D</a:t>
            </a:r>
            <a:r>
              <a:rPr lang="it-IT" altLang="it-IT"/>
              <a:t>S</a:t>
            </a:r>
            <a:r>
              <a:rPr lang="it-IT" altLang="it-IT" baseline="30000"/>
              <a:t>°</a:t>
            </a:r>
            <a:r>
              <a:rPr lang="it-IT" altLang="it-IT"/>
              <a:t> = -5.2 JK</a:t>
            </a:r>
            <a:r>
              <a:rPr lang="it-IT" altLang="it-IT" baseline="30000"/>
              <a:t>-1</a:t>
            </a:r>
            <a:r>
              <a:rPr lang="it-IT" altLang="it-IT"/>
              <a:t>mol</a:t>
            </a:r>
            <a:r>
              <a:rPr lang="it-IT" altLang="it-IT" baseline="30000"/>
              <a:t>-1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 meno favorevole, K</a:t>
            </a:r>
            <a:r>
              <a:rPr lang="it-IT" altLang="it-IT" baseline="-25000"/>
              <a:t>f</a:t>
            </a:r>
            <a:r>
              <a:rPr lang="it-IT" altLang="it-IT"/>
              <a:t> più bassa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3203575" y="35718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3203575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166813" y="359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051050" y="4941888"/>
            <a:ext cx="1871663" cy="366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</a:t>
            </a:r>
            <a:r>
              <a:rPr lang="it-IT" altLang="it-IT" baseline="30000"/>
              <a:t>°</a:t>
            </a:r>
            <a:r>
              <a:rPr lang="it-IT" altLang="it-IT"/>
              <a:t> = - RT lnK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5435600" y="4941888"/>
            <a:ext cx="2232025" cy="366712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G° = 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H</a:t>
            </a:r>
            <a:r>
              <a:rPr lang="it-IT" altLang="it-IT" baseline="30000"/>
              <a:t>° </a:t>
            </a:r>
            <a:r>
              <a:rPr lang="it-IT" altLang="it-IT"/>
              <a:t>-T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S</a:t>
            </a:r>
            <a:r>
              <a:rPr lang="it-IT" altLang="it-IT" baseline="30000"/>
              <a:t>°</a:t>
            </a:r>
            <a:endParaRPr lang="it-IT" altLang="it-IT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1187450" y="62071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Reazione con legante chelante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042988" y="29241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Reazione con legante NON chelante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900113" y="5734050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Il vantaggio entropico è tanto maggiore quanto maggiori sono le proprietà chelanti del legante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 animBg="1"/>
      <p:bldP spid="1013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47813" y="476250"/>
            <a:ext cx="20875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Tahoma" pitchFamily="34" charset="0"/>
              </a:rPr>
              <a:t>3) Basi azotate</a:t>
            </a:r>
          </a:p>
        </p:txBody>
      </p: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900113" y="1220788"/>
            <a:ext cx="6430962" cy="4008437"/>
            <a:chOff x="567" y="769"/>
            <a:chExt cx="4051" cy="2525"/>
          </a:xfrm>
        </p:grpSpPr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567" y="769"/>
              <a:ext cx="2086" cy="2525"/>
              <a:chOff x="567" y="709"/>
              <a:chExt cx="2086" cy="2525"/>
            </a:xfrm>
          </p:grpSpPr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567" y="1298"/>
                <a:ext cx="49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/>
                  <a:t>imine</a:t>
                </a:r>
              </a:p>
            </p:txBody>
          </p:sp>
          <p:sp>
            <p:nvSpPr>
              <p:cNvPr id="23563" name="Text Box 11"/>
              <p:cNvSpPr txBox="1">
                <a:spLocks noChangeArrowheads="1"/>
              </p:cNvSpPr>
              <p:nvPr/>
            </p:nvSpPr>
            <p:spPr bwMode="auto">
              <a:xfrm>
                <a:off x="1111" y="709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/>
                  <a:t>amino</a:t>
                </a:r>
              </a:p>
            </p:txBody>
          </p:sp>
          <p:sp>
            <p:nvSpPr>
              <p:cNvPr id="23564" name="Text Box 12"/>
              <p:cNvSpPr txBox="1">
                <a:spLocks noChangeArrowheads="1"/>
              </p:cNvSpPr>
              <p:nvPr/>
            </p:nvSpPr>
            <p:spPr bwMode="auto">
              <a:xfrm>
                <a:off x="2018" y="709"/>
                <a:ext cx="63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/>
                  <a:t>amido</a:t>
                </a:r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2064" y="3022"/>
                <a:ext cx="45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 dirty="0" smtClean="0"/>
                  <a:t>osso</a:t>
                </a:r>
                <a:endParaRPr lang="it-IT" altLang="it-IT" sz="1600" dirty="0"/>
              </a:p>
            </p:txBody>
          </p:sp>
          <p:sp>
            <p:nvSpPr>
              <p:cNvPr id="23566" name="Text Box 14"/>
              <p:cNvSpPr txBox="1">
                <a:spLocks noChangeArrowheads="1"/>
              </p:cNvSpPr>
              <p:nvPr/>
            </p:nvSpPr>
            <p:spPr bwMode="auto">
              <a:xfrm>
                <a:off x="839" y="3022"/>
                <a:ext cx="7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 dirty="0" err="1" smtClean="0"/>
                  <a:t>idrosso</a:t>
                </a:r>
                <a:endParaRPr lang="it-IT" altLang="it-IT" sz="1600" dirty="0"/>
              </a:p>
            </p:txBody>
          </p:sp>
        </p:grpSp>
        <p:pic>
          <p:nvPicPr>
            <p:cNvPr id="23568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890"/>
              <a:ext cx="3552" cy="2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612" y="1948"/>
              <a:ext cx="15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 dirty="0"/>
                <a:t>R = </a:t>
              </a:r>
              <a:r>
                <a:rPr lang="it-IT" altLang="it-IT" sz="1400" dirty="0" smtClean="0"/>
                <a:t>ribosio o </a:t>
              </a:r>
              <a:r>
                <a:rPr lang="it-IT" altLang="it-IT" sz="1400" dirty="0" err="1" smtClean="0"/>
                <a:t>deossribosio</a:t>
              </a:r>
              <a:endParaRPr lang="it-IT" altLang="it-IT" sz="1400" dirty="0"/>
            </a:p>
          </p:txBody>
        </p:sp>
        <p:grpSp>
          <p:nvGrpSpPr>
            <p:cNvPr id="23576" name="Group 24"/>
            <p:cNvGrpSpPr>
              <a:grpSpLocks/>
            </p:cNvGrpSpPr>
            <p:nvPr/>
          </p:nvGrpSpPr>
          <p:grpSpPr bwMode="auto">
            <a:xfrm>
              <a:off x="1066" y="769"/>
              <a:ext cx="1451" cy="2313"/>
              <a:chOff x="1066" y="709"/>
              <a:chExt cx="1451" cy="231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auto">
              <a:xfrm>
                <a:off x="1111" y="709"/>
                <a:ext cx="454" cy="408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auto">
              <a:xfrm>
                <a:off x="2064" y="890"/>
                <a:ext cx="453" cy="499"/>
              </a:xfrm>
              <a:prstGeom prst="ellips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auto">
              <a:xfrm>
                <a:off x="1066" y="1389"/>
                <a:ext cx="317" cy="227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auto">
              <a:xfrm>
                <a:off x="1156" y="2795"/>
                <a:ext cx="273" cy="227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auto">
              <a:xfrm>
                <a:off x="2200" y="2795"/>
                <a:ext cx="181" cy="227"/>
              </a:xfrm>
              <a:prstGeom prst="ellips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971550" y="5445125"/>
            <a:ext cx="7345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Coordinano ioni metallici utili a neutralizzare la carica negativa del DNA. Offrono diversi siti per la coordinazione.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6"/>
          <a:stretch/>
        </p:blipFill>
        <p:spPr bwMode="auto">
          <a:xfrm>
            <a:off x="827584" y="836712"/>
            <a:ext cx="77819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5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464" r="13596" b="1760"/>
          <a:stretch/>
        </p:blipFill>
        <p:spPr bwMode="auto">
          <a:xfrm>
            <a:off x="323528" y="2204864"/>
            <a:ext cx="8346174" cy="32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47813" y="476250"/>
            <a:ext cx="20875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FF0000"/>
                </a:solidFill>
                <a:latin typeface="Tahoma" pitchFamily="34" charset="0"/>
              </a:rPr>
              <a:t>4) Carboidrati</a:t>
            </a:r>
            <a:endParaRPr lang="it-IT" altLang="it-IT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47813" y="476250"/>
            <a:ext cx="20875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FF0000"/>
                </a:solidFill>
                <a:latin typeface="Tahoma" pitchFamily="34" charset="0"/>
              </a:rPr>
              <a:t>5) Lipidi</a:t>
            </a:r>
            <a:endParaRPr lang="it-IT" altLang="it-IT" b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40760" cy="514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"/>
            <a:ext cx="5184576" cy="667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7" name="Group 135"/>
          <p:cNvGrpSpPr>
            <a:grpSpLocks/>
          </p:cNvGrpSpPr>
          <p:nvPr/>
        </p:nvGrpSpPr>
        <p:grpSpPr bwMode="auto">
          <a:xfrm>
            <a:off x="323850" y="1568450"/>
            <a:ext cx="7632700" cy="3678238"/>
            <a:chOff x="204" y="988"/>
            <a:chExt cx="4808" cy="2317"/>
          </a:xfrm>
        </p:grpSpPr>
        <p:grpSp>
          <p:nvGrpSpPr>
            <p:cNvPr id="3205" name="Group 133"/>
            <p:cNvGrpSpPr>
              <a:grpSpLocks/>
            </p:cNvGrpSpPr>
            <p:nvPr/>
          </p:nvGrpSpPr>
          <p:grpSpPr bwMode="auto">
            <a:xfrm>
              <a:off x="204" y="988"/>
              <a:ext cx="4808" cy="2317"/>
              <a:chOff x="204" y="988"/>
              <a:chExt cx="4808" cy="2317"/>
            </a:xfrm>
          </p:grpSpPr>
          <p:sp>
            <p:nvSpPr>
              <p:cNvPr id="3180" name="Line 108"/>
              <p:cNvSpPr>
                <a:spLocks noChangeShapeType="1"/>
              </p:cNvSpPr>
              <p:nvPr/>
            </p:nvSpPr>
            <p:spPr bwMode="auto">
              <a:xfrm flipV="1">
                <a:off x="930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2" name="Line 110"/>
              <p:cNvSpPr>
                <a:spLocks noChangeShapeType="1"/>
              </p:cNvSpPr>
              <p:nvPr/>
            </p:nvSpPr>
            <p:spPr bwMode="auto">
              <a:xfrm>
                <a:off x="930" y="2976"/>
                <a:ext cx="40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3" name="Line 111"/>
              <p:cNvSpPr>
                <a:spLocks noChangeShapeType="1"/>
              </p:cNvSpPr>
              <p:nvPr/>
            </p:nvSpPr>
            <p:spPr bwMode="auto">
              <a:xfrm>
                <a:off x="930" y="2432"/>
                <a:ext cx="39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4" name="Line 112"/>
              <p:cNvSpPr>
                <a:spLocks noChangeShapeType="1"/>
              </p:cNvSpPr>
              <p:nvPr/>
            </p:nvSpPr>
            <p:spPr bwMode="auto">
              <a:xfrm>
                <a:off x="930" y="1752"/>
                <a:ext cx="39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6" name="Line 114"/>
              <p:cNvSpPr>
                <a:spLocks noChangeShapeType="1"/>
              </p:cNvSpPr>
              <p:nvPr/>
            </p:nvSpPr>
            <p:spPr bwMode="auto">
              <a:xfrm flipV="1">
                <a:off x="1156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 flipV="1">
                <a:off x="1655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8" name="Line 116"/>
              <p:cNvSpPr>
                <a:spLocks noChangeShapeType="1"/>
              </p:cNvSpPr>
              <p:nvPr/>
            </p:nvSpPr>
            <p:spPr bwMode="auto">
              <a:xfrm flipV="1">
                <a:off x="3878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 flipV="1">
                <a:off x="4332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 flipH="1">
                <a:off x="1066" y="2840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3" name="Line 121"/>
              <p:cNvSpPr>
                <a:spLocks noChangeShapeType="1"/>
              </p:cNvSpPr>
              <p:nvPr/>
            </p:nvSpPr>
            <p:spPr bwMode="auto">
              <a:xfrm>
                <a:off x="4150" y="2886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4" name="Text Box 122"/>
              <p:cNvSpPr txBox="1">
                <a:spLocks noChangeArrowheads="1"/>
              </p:cNvSpPr>
              <p:nvPr/>
            </p:nvSpPr>
            <p:spPr bwMode="auto">
              <a:xfrm>
                <a:off x="1338" y="2750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morte</a:t>
                </a:r>
              </a:p>
            </p:txBody>
          </p:sp>
          <p:sp>
            <p:nvSpPr>
              <p:cNvPr id="3195" name="Text Box 123"/>
              <p:cNvSpPr txBox="1">
                <a:spLocks noChangeArrowheads="1"/>
              </p:cNvSpPr>
              <p:nvPr/>
            </p:nvSpPr>
            <p:spPr bwMode="auto">
              <a:xfrm>
                <a:off x="3801" y="2803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morte</a:t>
                </a:r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>
                <a:off x="4150" y="1389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7" name="Text Box 125"/>
              <p:cNvSpPr txBox="1">
                <a:spLocks noChangeArrowheads="1"/>
              </p:cNvSpPr>
              <p:nvPr/>
            </p:nvSpPr>
            <p:spPr bwMode="auto">
              <a:xfrm>
                <a:off x="3969" y="1149"/>
                <a:ext cx="86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Effetti tossici</a:t>
                </a:r>
              </a:p>
            </p:txBody>
          </p:sp>
          <p:sp>
            <p:nvSpPr>
              <p:cNvPr id="3198" name="Line 126"/>
              <p:cNvSpPr>
                <a:spLocks noChangeShapeType="1"/>
              </p:cNvSpPr>
              <p:nvPr/>
            </p:nvSpPr>
            <p:spPr bwMode="auto">
              <a:xfrm>
                <a:off x="1429" y="1298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9" name="Text Box 127"/>
              <p:cNvSpPr txBox="1">
                <a:spLocks noChangeArrowheads="1"/>
              </p:cNvSpPr>
              <p:nvPr/>
            </p:nvSpPr>
            <p:spPr bwMode="auto">
              <a:xfrm>
                <a:off x="1205" y="988"/>
                <a:ext cx="7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Sintomi da deficienza</a:t>
                </a:r>
              </a:p>
            </p:txBody>
          </p:sp>
          <p:sp>
            <p:nvSpPr>
              <p:cNvPr id="3200" name="Text Box 128"/>
              <p:cNvSpPr txBox="1">
                <a:spLocks noChangeArrowheads="1"/>
              </p:cNvSpPr>
              <p:nvPr/>
            </p:nvSpPr>
            <p:spPr bwMode="auto">
              <a:xfrm>
                <a:off x="2426" y="1026"/>
                <a:ext cx="86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Stato di “salute”</a:t>
                </a:r>
              </a:p>
            </p:txBody>
          </p:sp>
          <p:sp>
            <p:nvSpPr>
              <p:cNvPr id="3201" name="Text Box 129"/>
              <p:cNvSpPr txBox="1">
                <a:spLocks noChangeArrowheads="1"/>
              </p:cNvSpPr>
              <p:nvPr/>
            </p:nvSpPr>
            <p:spPr bwMode="auto">
              <a:xfrm>
                <a:off x="1746" y="3113"/>
                <a:ext cx="231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400"/>
                  <a:t>Concentrazione dell’elemento essenziale</a:t>
                </a:r>
              </a:p>
            </p:txBody>
          </p:sp>
          <p:sp>
            <p:nvSpPr>
              <p:cNvPr id="3202" name="Text Box 130"/>
              <p:cNvSpPr txBox="1">
                <a:spLocks noChangeArrowheads="1"/>
              </p:cNvSpPr>
              <p:nvPr/>
            </p:nvSpPr>
            <p:spPr bwMode="auto">
              <a:xfrm>
                <a:off x="204" y="1842"/>
                <a:ext cx="63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400"/>
                  <a:t>Risposta fisiologica</a:t>
                </a:r>
              </a:p>
            </p:txBody>
          </p:sp>
          <p:sp>
            <p:nvSpPr>
              <p:cNvPr id="3203" name="Text Box 131"/>
              <p:cNvSpPr txBox="1">
                <a:spLocks noChangeArrowheads="1"/>
              </p:cNvSpPr>
              <p:nvPr/>
            </p:nvSpPr>
            <p:spPr bwMode="auto">
              <a:xfrm>
                <a:off x="249" y="2750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negativa</a:t>
                </a:r>
              </a:p>
            </p:txBody>
          </p:sp>
          <p:sp>
            <p:nvSpPr>
              <p:cNvPr id="3204" name="Text Box 132"/>
              <p:cNvSpPr txBox="1">
                <a:spLocks noChangeArrowheads="1"/>
              </p:cNvSpPr>
              <p:nvPr/>
            </p:nvSpPr>
            <p:spPr bwMode="auto">
              <a:xfrm>
                <a:off x="295" y="1117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positiva</a:t>
                </a:r>
              </a:p>
            </p:txBody>
          </p:sp>
        </p:grp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930" y="1570"/>
              <a:ext cx="3628" cy="1406"/>
            </a:xfrm>
            <a:custGeom>
              <a:avLst/>
              <a:gdLst>
                <a:gd name="T0" fmla="*/ 0 w 3628"/>
                <a:gd name="T1" fmla="*/ 1406 h 1406"/>
                <a:gd name="T2" fmla="*/ 226 w 3628"/>
                <a:gd name="T3" fmla="*/ 862 h 1406"/>
                <a:gd name="T4" fmla="*/ 725 w 3628"/>
                <a:gd name="T5" fmla="*/ 182 h 1406"/>
                <a:gd name="T6" fmla="*/ 1769 w 3628"/>
                <a:gd name="T7" fmla="*/ 0 h 1406"/>
                <a:gd name="T8" fmla="*/ 2948 w 3628"/>
                <a:gd name="T9" fmla="*/ 182 h 1406"/>
                <a:gd name="T10" fmla="*/ 3402 w 3628"/>
                <a:gd name="T11" fmla="*/ 862 h 1406"/>
                <a:gd name="T12" fmla="*/ 3628 w 3628"/>
                <a:gd name="T13" fmla="*/ 140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8" h="1406">
                  <a:moveTo>
                    <a:pt x="0" y="1406"/>
                  </a:moveTo>
                  <a:cubicBezTo>
                    <a:pt x="52" y="1236"/>
                    <a:pt x="105" y="1066"/>
                    <a:pt x="226" y="862"/>
                  </a:cubicBezTo>
                  <a:cubicBezTo>
                    <a:pt x="347" y="658"/>
                    <a:pt x="468" y="326"/>
                    <a:pt x="725" y="182"/>
                  </a:cubicBezTo>
                  <a:cubicBezTo>
                    <a:pt x="982" y="38"/>
                    <a:pt x="1399" y="0"/>
                    <a:pt x="1769" y="0"/>
                  </a:cubicBezTo>
                  <a:cubicBezTo>
                    <a:pt x="2139" y="0"/>
                    <a:pt x="2676" y="38"/>
                    <a:pt x="2948" y="182"/>
                  </a:cubicBezTo>
                  <a:cubicBezTo>
                    <a:pt x="3220" y="326"/>
                    <a:pt x="3289" y="658"/>
                    <a:pt x="3402" y="862"/>
                  </a:cubicBezTo>
                  <a:cubicBezTo>
                    <a:pt x="3515" y="1066"/>
                    <a:pt x="3590" y="1315"/>
                    <a:pt x="3628" y="1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08" name="Text Box 136"/>
          <p:cNvSpPr txBox="1">
            <a:spLocks noChangeArrowheads="1"/>
          </p:cNvSpPr>
          <p:nvPr/>
        </p:nvSpPr>
        <p:spPr bwMode="auto">
          <a:xfrm>
            <a:off x="755650" y="549275"/>
            <a:ext cx="7561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La concentrazione di un elemento essenziale è un parametro importante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4" name="Group 38"/>
          <p:cNvGraphicFramePr>
            <a:graphicFrameLocks noGrp="1"/>
          </p:cNvGraphicFramePr>
          <p:nvPr/>
        </p:nvGraphicFramePr>
        <p:xfrm>
          <a:off x="1619250" y="1196975"/>
          <a:ext cx="6096000" cy="361315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Elemento deficitario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Tipici sintomi da deficit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Ritardo crescita scheletrica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Crampi muscolari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Carie dentale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Disfunzioni della tiroide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Infertilità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Ritardo maturazione sessuale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323528" y="290203"/>
            <a:ext cx="8820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 smtClean="0"/>
              <a:t>Alcuni tipici sintomi da deficit di elementi essenziali</a:t>
            </a:r>
            <a:endParaRPr lang="it-IT" alt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16013" y="1557338"/>
            <a:ext cx="71278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it-IT" sz="2400" dirty="0" err="1" smtClean="0"/>
              <a:t>portatori</a:t>
            </a:r>
            <a:r>
              <a:rPr lang="en-GB" altLang="it-IT" sz="2400" dirty="0" smtClean="0"/>
              <a:t> </a:t>
            </a:r>
            <a:r>
              <a:rPr lang="en-GB" altLang="it-IT" sz="2400" dirty="0"/>
              <a:t>di </a:t>
            </a:r>
            <a:r>
              <a:rPr lang="en-GB" altLang="it-IT" sz="2400" dirty="0" err="1"/>
              <a:t>carica</a:t>
            </a:r>
            <a:r>
              <a:rPr lang="en-GB" altLang="it-IT" sz="2400" dirty="0"/>
              <a:t> per </a:t>
            </a:r>
            <a:r>
              <a:rPr lang="en-GB" altLang="it-IT" sz="2400" dirty="0" err="1"/>
              <a:t>il</a:t>
            </a:r>
            <a:r>
              <a:rPr lang="en-GB" altLang="it-IT" sz="2400" dirty="0"/>
              <a:t> </a:t>
            </a:r>
            <a:r>
              <a:rPr lang="en-GB" altLang="it-IT" sz="2400" dirty="0" err="1"/>
              <a:t>trasferimento</a:t>
            </a:r>
            <a:r>
              <a:rPr lang="en-GB" altLang="it-IT" sz="2400" dirty="0"/>
              <a:t> </a:t>
            </a:r>
            <a:r>
              <a:rPr lang="en-GB" altLang="it-IT" sz="2400" dirty="0" err="1"/>
              <a:t>veloce</a:t>
            </a:r>
            <a:r>
              <a:rPr lang="en-GB" altLang="it-IT" sz="2400" dirty="0"/>
              <a:t> di </a:t>
            </a:r>
            <a:r>
              <a:rPr lang="en-GB" altLang="it-IT" sz="2400" dirty="0" err="1"/>
              <a:t>informazioni</a:t>
            </a:r>
            <a:r>
              <a:rPr lang="en-GB" altLang="it-IT" sz="2400" dirty="0"/>
              <a:t> (</a:t>
            </a:r>
            <a:r>
              <a:rPr lang="en-GB" altLang="it-IT" sz="2400" dirty="0" err="1"/>
              <a:t>es</a:t>
            </a:r>
            <a:r>
              <a:rPr lang="en-GB" altLang="it-IT" sz="2400" dirty="0"/>
              <a:t>. Na</a:t>
            </a:r>
            <a:r>
              <a:rPr lang="en-GB" altLang="it-IT" sz="2400" baseline="30000" dirty="0"/>
              <a:t>+</a:t>
            </a:r>
            <a:r>
              <a:rPr lang="en-GB" altLang="it-IT" sz="2400" dirty="0"/>
              <a:t>, K</a:t>
            </a:r>
            <a:r>
              <a:rPr lang="en-GB" altLang="it-IT" sz="2400" baseline="30000" dirty="0"/>
              <a:t>+</a:t>
            </a:r>
            <a:r>
              <a:rPr lang="en-GB" altLang="it-IT" sz="2400" dirty="0"/>
              <a:t>, per </a:t>
            </a:r>
            <a:r>
              <a:rPr lang="en-GB" altLang="it-IT" sz="2400" dirty="0" err="1"/>
              <a:t>gli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impulsi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elettrici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nei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nervi</a:t>
            </a:r>
            <a:r>
              <a:rPr lang="en-GB" altLang="it-IT" sz="2400" dirty="0"/>
              <a:t>, Ca</a:t>
            </a:r>
            <a:r>
              <a:rPr lang="en-GB" altLang="it-IT" sz="2400" baseline="30000" dirty="0"/>
              <a:t>2+</a:t>
            </a:r>
            <a:r>
              <a:rPr lang="en-GB" altLang="it-IT" sz="2400" dirty="0"/>
              <a:t> per la </a:t>
            </a:r>
            <a:r>
              <a:rPr lang="en-GB" altLang="it-IT" sz="2400" dirty="0" err="1"/>
              <a:t>contrazione</a:t>
            </a:r>
            <a:r>
              <a:rPr lang="en-GB" altLang="it-IT" sz="2400" dirty="0"/>
              <a:t> </a:t>
            </a:r>
            <a:r>
              <a:rPr lang="en-GB" altLang="it-IT" sz="2400" dirty="0" err="1"/>
              <a:t>muscolare</a:t>
            </a:r>
            <a:r>
              <a:rPr lang="en-GB" altLang="it-IT" sz="2400" dirty="0" smtClean="0"/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it-IT" sz="2400" dirty="0" err="1" smtClean="0"/>
              <a:t>funzione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strutturale</a:t>
            </a:r>
            <a:r>
              <a:rPr lang="en-GB" altLang="it-IT" sz="2400" dirty="0" smtClean="0"/>
              <a:t> (</a:t>
            </a:r>
            <a:r>
              <a:rPr lang="en-GB" altLang="it-IT" sz="2400" dirty="0" err="1" smtClean="0"/>
              <a:t>es</a:t>
            </a:r>
            <a:r>
              <a:rPr lang="en-GB" altLang="it-IT" sz="2400" dirty="0" smtClean="0"/>
              <a:t>. Ca</a:t>
            </a:r>
            <a:r>
              <a:rPr lang="en-GB" altLang="it-IT" sz="2400" baseline="30000" dirty="0" smtClean="0"/>
              <a:t>2+</a:t>
            </a:r>
            <a:r>
              <a:rPr lang="en-GB" altLang="it-IT" sz="2400" dirty="0" smtClean="0"/>
              <a:t> e Mg</a:t>
            </a:r>
            <a:r>
              <a:rPr lang="en-GB" altLang="it-IT" sz="2400" baseline="30000" dirty="0" smtClean="0"/>
              <a:t>2+</a:t>
            </a:r>
            <a:r>
              <a:rPr lang="en-GB" altLang="it-IT" sz="2400" dirty="0" smtClean="0"/>
              <a:t> per </a:t>
            </a:r>
            <a:r>
              <a:rPr lang="en-GB" altLang="it-IT" sz="2400" dirty="0" err="1" smtClean="0"/>
              <a:t>il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polianione</a:t>
            </a:r>
            <a:r>
              <a:rPr lang="en-GB" altLang="it-IT" sz="2400" dirty="0" smtClean="0"/>
              <a:t> DNA)</a:t>
            </a:r>
            <a:endParaRPr lang="en-GB" altLang="it-IT" sz="2400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it-IT" sz="2400" dirty="0" err="1" smtClean="0"/>
              <a:t>processi</a:t>
            </a:r>
            <a:r>
              <a:rPr lang="en-GB" altLang="it-IT" sz="2400" dirty="0" smtClean="0"/>
              <a:t> </a:t>
            </a:r>
            <a:r>
              <a:rPr lang="en-GB" altLang="it-IT" sz="2400" dirty="0"/>
              <a:t>di </a:t>
            </a:r>
            <a:r>
              <a:rPr lang="en-GB" altLang="it-IT" sz="2400" dirty="0" err="1"/>
              <a:t>trasferimento</a:t>
            </a:r>
            <a:r>
              <a:rPr lang="en-GB" altLang="it-IT" sz="2400" dirty="0"/>
              <a:t> </a:t>
            </a:r>
            <a:r>
              <a:rPr lang="en-GB" altLang="it-IT" sz="2400" dirty="0" err="1"/>
              <a:t>elettronico</a:t>
            </a:r>
            <a:r>
              <a:rPr lang="en-GB" altLang="it-IT" sz="2400" dirty="0"/>
              <a:t>. Questa </a:t>
            </a:r>
            <a:r>
              <a:rPr lang="en-GB" altLang="it-IT" sz="2400" dirty="0" err="1"/>
              <a:t>funzione</a:t>
            </a:r>
            <a:r>
              <a:rPr lang="en-GB" altLang="it-IT" sz="2400" dirty="0"/>
              <a:t> </a:t>
            </a:r>
            <a:r>
              <a:rPr lang="en-GB" altLang="it-IT" sz="2400" dirty="0" err="1"/>
              <a:t>richiede</a:t>
            </a:r>
            <a:r>
              <a:rPr lang="en-GB" altLang="it-IT" sz="2400" dirty="0"/>
              <a:t> </a:t>
            </a:r>
            <a:r>
              <a:rPr lang="en-GB" altLang="it-IT" sz="2400" dirty="0" err="1"/>
              <a:t>elementi</a:t>
            </a:r>
            <a:r>
              <a:rPr lang="en-GB" altLang="it-IT" sz="2400" dirty="0"/>
              <a:t> con </a:t>
            </a:r>
            <a:r>
              <a:rPr lang="en-GB" altLang="it-IT" sz="2400" dirty="0" err="1"/>
              <a:t>attività</a:t>
            </a:r>
            <a:r>
              <a:rPr lang="en-GB" altLang="it-IT" sz="2400" dirty="0"/>
              <a:t> redox (</a:t>
            </a:r>
            <a:r>
              <a:rPr lang="en-GB" altLang="it-IT" sz="2400" dirty="0" err="1"/>
              <a:t>es</a:t>
            </a:r>
            <a:r>
              <a:rPr lang="en-GB" altLang="it-IT" sz="2400" dirty="0"/>
              <a:t>. </a:t>
            </a:r>
            <a:r>
              <a:rPr lang="en-GB" altLang="it-IT" sz="2400" dirty="0" err="1" smtClean="0"/>
              <a:t>Fe</a:t>
            </a:r>
            <a:r>
              <a:rPr lang="en-GB" altLang="it-IT" sz="2400" baseline="30000" dirty="0" err="1" smtClean="0"/>
              <a:t>II</a:t>
            </a:r>
            <a:r>
              <a:rPr lang="en-GB" altLang="it-IT" sz="2400" dirty="0" smtClean="0"/>
              <a:t>/</a:t>
            </a:r>
            <a:r>
              <a:rPr lang="en-GB" altLang="it-IT" sz="2400" dirty="0" err="1" smtClean="0"/>
              <a:t>Fe</a:t>
            </a:r>
            <a:r>
              <a:rPr lang="en-GB" altLang="it-IT" sz="2400" baseline="30000" dirty="0" err="1" smtClean="0"/>
              <a:t>III</a:t>
            </a:r>
            <a:r>
              <a:rPr lang="en-GB" altLang="it-IT" sz="2400" dirty="0" smtClean="0"/>
              <a:t>, </a:t>
            </a:r>
            <a:r>
              <a:rPr lang="en-GB" altLang="it-IT" sz="2400" dirty="0" err="1"/>
              <a:t>Cu</a:t>
            </a:r>
            <a:r>
              <a:rPr lang="en-GB" altLang="it-IT" sz="2400" baseline="30000" dirty="0" err="1"/>
              <a:t>I</a:t>
            </a:r>
            <a:r>
              <a:rPr lang="en-GB" altLang="it-IT" sz="2400" dirty="0"/>
              <a:t>/</a:t>
            </a:r>
            <a:r>
              <a:rPr lang="en-GB" altLang="it-IT" sz="2400" dirty="0" err="1"/>
              <a:t>Cu</a:t>
            </a:r>
            <a:r>
              <a:rPr lang="en-GB" altLang="it-IT" sz="2400" baseline="30000" dirty="0" err="1"/>
              <a:t>II</a:t>
            </a:r>
            <a:r>
              <a:rPr lang="en-GB" altLang="it-IT" sz="2400" dirty="0"/>
              <a:t>, </a:t>
            </a:r>
            <a:r>
              <a:rPr lang="en-GB" altLang="it-IT" sz="2400" dirty="0" err="1"/>
              <a:t>Co</a:t>
            </a:r>
            <a:r>
              <a:rPr lang="en-GB" altLang="it-IT" sz="2400" baseline="30000" dirty="0" err="1"/>
              <a:t>I</a:t>
            </a:r>
            <a:r>
              <a:rPr lang="en-GB" altLang="it-IT" sz="2400" dirty="0"/>
              <a:t>/</a:t>
            </a:r>
            <a:r>
              <a:rPr lang="en-GB" altLang="it-IT" sz="2400" dirty="0" err="1"/>
              <a:t>Co</a:t>
            </a:r>
            <a:r>
              <a:rPr lang="en-GB" altLang="it-IT" sz="2400" baseline="30000" dirty="0" err="1"/>
              <a:t>II</a:t>
            </a:r>
            <a:r>
              <a:rPr lang="en-GB" altLang="it-IT" sz="2400" dirty="0" smtClean="0"/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formazione</a:t>
            </a:r>
            <a:r>
              <a:rPr lang="en-GB" altLang="it-IT" sz="2400" dirty="0" smtClean="0"/>
              <a:t>, </a:t>
            </a:r>
            <a:r>
              <a:rPr lang="en-GB" altLang="it-IT" sz="2400" dirty="0" err="1" smtClean="0"/>
              <a:t>metabolismo</a:t>
            </a:r>
            <a:r>
              <a:rPr lang="en-GB" altLang="it-IT" sz="2400" dirty="0" smtClean="0"/>
              <a:t> e </a:t>
            </a:r>
            <a:r>
              <a:rPr lang="en-GB" altLang="it-IT" sz="2400" dirty="0" err="1" smtClean="0"/>
              <a:t>degradazione</a:t>
            </a:r>
            <a:r>
              <a:rPr lang="en-GB" altLang="it-IT" sz="2400" dirty="0" smtClean="0"/>
              <a:t> di </a:t>
            </a:r>
            <a:r>
              <a:rPr lang="en-GB" altLang="it-IT" sz="2400" dirty="0" err="1" smtClean="0"/>
              <a:t>composti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organici</a:t>
            </a:r>
            <a:r>
              <a:rPr lang="en-GB" altLang="it-IT" sz="2400" dirty="0" smtClean="0"/>
              <a:t>. </a:t>
            </a:r>
            <a:r>
              <a:rPr lang="en-GB" altLang="it-IT" sz="2400" dirty="0" err="1" smtClean="0"/>
              <a:t>Queste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funzioni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richiedono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catalisi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acido</a:t>
            </a:r>
            <a:r>
              <a:rPr lang="en-GB" altLang="it-IT" sz="2400" dirty="0" smtClean="0"/>
              <a:t>/base secondo Lewis (</a:t>
            </a:r>
            <a:r>
              <a:rPr lang="en-GB" altLang="it-IT" sz="2400" dirty="0" err="1" smtClean="0"/>
              <a:t>es</a:t>
            </a:r>
            <a:r>
              <a:rPr lang="en-GB" altLang="it-IT" sz="2400" dirty="0" smtClean="0"/>
              <a:t>. Zn</a:t>
            </a:r>
            <a:r>
              <a:rPr lang="en-GB" altLang="it-IT" sz="2400" baseline="30000" dirty="0" smtClean="0"/>
              <a:t>2+</a:t>
            </a:r>
            <a:r>
              <a:rPr lang="en-GB" altLang="it-IT" sz="2400" dirty="0" smtClean="0"/>
              <a:t>)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57200" y="476672"/>
            <a:ext cx="8507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800" dirty="0" err="1" smtClean="0"/>
              <a:t>Funzioni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biologiche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svolte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dagli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elementi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inorganici</a:t>
            </a:r>
            <a:r>
              <a:rPr lang="en-GB" altLang="it-IT" sz="2800" dirty="0" smtClean="0"/>
              <a:t>. </a:t>
            </a:r>
            <a:endParaRPr lang="en-GB" alt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7" t="20574" r="30830" b="13280"/>
          <a:stretch/>
        </p:blipFill>
        <p:spPr bwMode="auto">
          <a:xfrm>
            <a:off x="1475656" y="794339"/>
            <a:ext cx="6336704" cy="606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74609" y="192578"/>
            <a:ext cx="473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Farmaci a base di metalli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451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74104" y="808904"/>
            <a:ext cx="6337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FF0066"/>
                </a:solidFill>
              </a:rPr>
              <a:t>LEGANTI DI INTERESSE BIOLOGICO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476375" y="2133600"/>
            <a:ext cx="741610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dirty="0"/>
              <a:t> </a:t>
            </a:r>
            <a:r>
              <a:rPr lang="it-IT" altLang="it-IT" sz="2400" dirty="0"/>
              <a:t>peptidi e/o proteine attraverso residui </a:t>
            </a:r>
            <a:r>
              <a:rPr lang="it-IT" altLang="it-IT" sz="2400" dirty="0" err="1"/>
              <a:t>aminoacidici</a:t>
            </a:r>
            <a:endParaRPr lang="it-IT" altLang="it-IT" sz="2400" dirty="0"/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sz="2400" dirty="0"/>
              <a:t> leganti chelanti </a:t>
            </a:r>
            <a:r>
              <a:rPr lang="it-IT" altLang="it-IT" sz="2400" dirty="0" err="1"/>
              <a:t>macrociclici</a:t>
            </a:r>
            <a:endParaRPr lang="it-IT" altLang="it-IT" sz="2400" dirty="0"/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sz="2400" dirty="0"/>
              <a:t> basi azotate degli acidi </a:t>
            </a:r>
            <a:r>
              <a:rPr lang="it-IT" altLang="it-IT" sz="2400" dirty="0" smtClean="0"/>
              <a:t>nucleici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sz="2400" dirty="0"/>
              <a:t> </a:t>
            </a:r>
            <a:r>
              <a:rPr lang="it-IT" altLang="it-IT" sz="2400" dirty="0" smtClean="0"/>
              <a:t>gruppi idrossido degli zuccheri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sz="2400" dirty="0" smtClean="0"/>
              <a:t> teste lipidiche 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 noChangeAspect="1"/>
          </p:cNvGrpSpPr>
          <p:nvPr/>
        </p:nvGrpSpPr>
        <p:grpSpPr bwMode="auto">
          <a:xfrm>
            <a:off x="684213" y="1341438"/>
            <a:ext cx="7861300" cy="3211512"/>
            <a:chOff x="2301" y="12543"/>
            <a:chExt cx="8809" cy="3576"/>
          </a:xfrm>
        </p:grpSpPr>
        <p:sp>
          <p:nvSpPr>
            <p:cNvPr id="21509" name="AutoShape 5"/>
            <p:cNvSpPr>
              <a:spLocks noChangeAspect="1" noChangeArrowheads="1"/>
            </p:cNvSpPr>
            <p:nvPr/>
          </p:nvSpPr>
          <p:spPr bwMode="auto">
            <a:xfrm>
              <a:off x="2301" y="12543"/>
              <a:ext cx="8809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301" y="12543"/>
              <a:ext cx="8809" cy="3576"/>
              <a:chOff x="657" y="845"/>
              <a:chExt cx="4669" cy="1907"/>
            </a:xfrm>
          </p:grpSpPr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>
                <a:off x="657" y="845"/>
                <a:ext cx="4669" cy="1907"/>
                <a:chOff x="657" y="1026"/>
                <a:chExt cx="4669" cy="1907"/>
              </a:xfrm>
            </p:grpSpPr>
            <p:pic>
              <p:nvPicPr>
                <p:cNvPr id="21512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1" y="1461"/>
                  <a:ext cx="1225" cy="5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513" name="Group 9"/>
                <p:cNvGrpSpPr>
                  <a:grpSpLocks/>
                </p:cNvGrpSpPr>
                <p:nvPr/>
              </p:nvGrpSpPr>
              <p:grpSpPr bwMode="auto">
                <a:xfrm>
                  <a:off x="657" y="1026"/>
                  <a:ext cx="4472" cy="1907"/>
                  <a:chOff x="657" y="845"/>
                  <a:chExt cx="4472" cy="1907"/>
                </a:xfrm>
              </p:grpSpPr>
              <p:sp>
                <p:nvSpPr>
                  <p:cNvPr id="2151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6" y="845"/>
                    <a:ext cx="299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endParaRPr lang="it-IT" altLang="it-IT"/>
                  </a:p>
                </p:txBody>
              </p:sp>
              <p:pic>
                <p:nvPicPr>
                  <p:cNvPr id="2151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9" y="1298"/>
                    <a:ext cx="997" cy="5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1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" y="1498"/>
                    <a:ext cx="81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FF0000"/>
                        </a:solidFill>
                      </a:rPr>
                      <a:t>istidina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1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6" y="1933"/>
                    <a:ext cx="1043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8" y="1969"/>
                    <a:ext cx="104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70C0"/>
                        </a:solidFill>
                      </a:rPr>
                      <a:t>metionina</a:t>
                    </a:r>
                    <a:endParaRPr lang="it-IT" altLang="it-IT" dirty="0">
                      <a:solidFill>
                        <a:srgbClr val="0070C0"/>
                      </a:solidFill>
                    </a:endParaRPr>
                  </a:p>
                </p:txBody>
              </p:sp>
              <p:pic>
                <p:nvPicPr>
                  <p:cNvPr id="21519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3" y="2432"/>
                    <a:ext cx="681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" y="2477"/>
                    <a:ext cx="77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70C0"/>
                        </a:solidFill>
                      </a:rPr>
                      <a:t>cisteina</a:t>
                    </a:r>
                    <a:endParaRPr lang="it-IT" altLang="it-IT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152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890"/>
                    <a:ext cx="172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0000"/>
                        </a:solidFill>
                      </a:rPr>
                      <a:t>Aminoacido                     </a:t>
                    </a:r>
                    <a:r>
                      <a:rPr lang="it-IT" altLang="it-IT" sz="1300" dirty="0">
                        <a:solidFill>
                          <a:srgbClr val="000000"/>
                        </a:solidFill>
                      </a:rPr>
                      <a:t>R</a:t>
                    </a:r>
                    <a:endParaRPr lang="it-IT" altLang="it-IT" dirty="0"/>
                  </a:p>
                </p:txBody>
              </p:sp>
              <p:sp>
                <p:nvSpPr>
                  <p:cNvPr id="215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3" y="1452"/>
                    <a:ext cx="72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FF0000"/>
                        </a:solidFill>
                      </a:rPr>
                      <a:t>tirosina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23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9" y="1863"/>
                    <a:ext cx="817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7" y="1941"/>
                    <a:ext cx="725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err="1" smtClean="0">
                        <a:solidFill>
                          <a:srgbClr val="FF0000"/>
                        </a:solidFill>
                      </a:rPr>
                      <a:t>aspartato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25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6" y="2348"/>
                    <a:ext cx="1043" cy="3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5" y="2451"/>
                    <a:ext cx="77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err="1" smtClean="0">
                        <a:solidFill>
                          <a:srgbClr val="FF0000"/>
                        </a:solidFill>
                      </a:rPr>
                      <a:t>glutamato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52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2" y="890"/>
                    <a:ext cx="172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0000"/>
                        </a:solidFill>
                      </a:rPr>
                      <a:t>Aminoacido                       </a:t>
                    </a:r>
                    <a:r>
                      <a:rPr lang="it-IT" altLang="it-IT" sz="1300" dirty="0">
                        <a:solidFill>
                          <a:srgbClr val="000000"/>
                        </a:solidFill>
                      </a:rPr>
                      <a:t>R</a:t>
                    </a:r>
                    <a:endParaRPr lang="it-IT" altLang="it-IT" dirty="0"/>
                  </a:p>
                </p:txBody>
              </p:sp>
              <p:sp>
                <p:nvSpPr>
                  <p:cNvPr id="215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1117"/>
                    <a:ext cx="444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845"/>
                    <a:ext cx="0" cy="185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845"/>
                    <a:ext cx="0" cy="185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1531" name="Rectangle 27"/>
              <p:cNvSpPr>
                <a:spLocks noChangeArrowheads="1"/>
              </p:cNvSpPr>
              <p:nvPr/>
            </p:nvSpPr>
            <p:spPr bwMode="auto">
              <a:xfrm>
                <a:off x="2608" y="1389"/>
                <a:ext cx="136" cy="136"/>
              </a:xfrm>
              <a:prstGeom prst="rect">
                <a:avLst/>
              </a:prstGeom>
              <a:noFill/>
              <a:ln w="25400">
                <a:solidFill>
                  <a:srgbClr val="66FF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it-IT"/>
              </a:p>
            </p:txBody>
          </p:sp>
        </p:grp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5810" y="14244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5641" y="14328"/>
              <a:ext cx="42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/>
            <a:p>
              <a:r>
                <a:rPr lang="it-IT" altLang="it-IT" sz="1100">
                  <a:solidFill>
                    <a:srgbClr val="000000"/>
                  </a:solidFill>
                </a:rPr>
                <a:t>H</a:t>
              </a:r>
              <a:endParaRPr lang="it-IT" altLang="it-IT"/>
            </a:p>
          </p:txBody>
        </p:sp>
      </p:grp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1403350" y="549275"/>
            <a:ext cx="3916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FF0000"/>
                </a:solidFill>
              </a:rPr>
              <a:t>1) residui </a:t>
            </a:r>
            <a:r>
              <a:rPr lang="it-IT" altLang="it-IT" b="1" dirty="0" err="1">
                <a:solidFill>
                  <a:srgbClr val="FF0000"/>
                </a:solidFill>
              </a:rPr>
              <a:t>aminoacidici</a:t>
            </a:r>
            <a:r>
              <a:rPr lang="it-IT" altLang="it-IT" b="1" dirty="0">
                <a:solidFill>
                  <a:srgbClr val="FF0000"/>
                </a:solidFill>
              </a:rPr>
              <a:t> di proteine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764458" y="4821512"/>
            <a:ext cx="63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Hard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Soft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16480</TotalTime>
  <Words>796</Words>
  <Application>Microsoft Office PowerPoint</Application>
  <PresentationFormat>Presentazione su schermo (4:3)</PresentationFormat>
  <Paragraphs>188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xyz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xyz</dc:creator>
  <cp:lastModifiedBy>direzione</cp:lastModifiedBy>
  <cp:revision>91</cp:revision>
  <dcterms:created xsi:type="dcterms:W3CDTF">2009-08-05T08:12:59Z</dcterms:created>
  <dcterms:modified xsi:type="dcterms:W3CDTF">2017-04-18T18:28:56Z</dcterms:modified>
</cp:coreProperties>
</file>