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56" r:id="rId7"/>
    <p:sldId id="257" r:id="rId8"/>
    <p:sldId id="258" r:id="rId9"/>
    <p:sldId id="259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7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8419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75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2550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9516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468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977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3656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0400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8041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23789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7E6D8-87B6-41DA-9D02-91B013C1BE1C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394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7E6D8-87B6-41DA-9D02-91B013C1BE1C}" type="datetimeFigureOut">
              <a:rPr lang="it-IT" smtClean="0"/>
              <a:t>19/04/2017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D5792-49E0-4C4B-92B5-F8527D33E18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982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t-IT" sz="2800" b="1" dirty="0"/>
              <a:t>LAVORI IN CORSO SU </a:t>
            </a:r>
            <a:r>
              <a:rPr lang="it-IT" sz="2800" b="1" dirty="0" smtClean="0"/>
              <a:t>ORDINAZIONE (1)</a:t>
            </a:r>
            <a:br>
              <a:rPr lang="it-IT" sz="2800" b="1" dirty="0" smtClean="0"/>
            </a:br>
            <a:r>
              <a:rPr lang="it-IT" sz="2400" b="1" dirty="0" smtClean="0"/>
              <a:t>commessa triennale</a:t>
            </a:r>
            <a:endParaRPr lang="it-IT" sz="28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084784"/>
              </p:ext>
            </p:extLst>
          </p:nvPr>
        </p:nvGraphicFramePr>
        <p:xfrm>
          <a:off x="501452" y="1628800"/>
          <a:ext cx="8229600" cy="404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383"/>
                <a:gridCol w="1356817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              Anni</a:t>
                      </a:r>
                    </a:p>
                    <a:p>
                      <a:pPr algn="l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Costi       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baseline="0" dirty="0" smtClean="0"/>
                        <a:t> costi </a:t>
                      </a:r>
                      <a:r>
                        <a:rPr lang="it-IT" sz="1800" b="1" baseline="0" dirty="0" err="1" smtClean="0"/>
                        <a:t>pre</a:t>
                      </a:r>
                      <a:r>
                        <a:rPr lang="it-IT" sz="1800" b="1" baseline="0" dirty="0" smtClean="0"/>
                        <a:t>-operativi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45.000</a:t>
                      </a:r>
                    </a:p>
                    <a:p>
                      <a:pPr algn="ctr"/>
                      <a:r>
                        <a:rPr lang="it-IT" dirty="0" smtClean="0"/>
                        <a:t>(totali)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15.000</a:t>
                      </a:r>
                    </a:p>
                    <a:p>
                      <a:pPr algn="ct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it-IT" dirty="0" err="1" smtClean="0">
                          <a:solidFill>
                            <a:srgbClr val="00B050"/>
                          </a:solidFill>
                        </a:rPr>
                        <a:t>q.amm</a:t>
                      </a:r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.)</a:t>
                      </a:r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15.000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it-IT" dirty="0" err="1" smtClean="0">
                          <a:solidFill>
                            <a:srgbClr val="00B050"/>
                          </a:solidFill>
                        </a:rPr>
                        <a:t>q.amm</a:t>
                      </a:r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.)</a:t>
                      </a:r>
                    </a:p>
                    <a:p>
                      <a:pPr algn="ctr"/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15.000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it-IT" dirty="0" err="1" smtClean="0">
                          <a:solidFill>
                            <a:srgbClr val="00B050"/>
                          </a:solidFill>
                        </a:rPr>
                        <a:t>q.amm</a:t>
                      </a:r>
                      <a:r>
                        <a:rPr lang="it-IT" dirty="0" smtClean="0">
                          <a:solidFill>
                            <a:srgbClr val="00B050"/>
                          </a:solidFill>
                        </a:rPr>
                        <a:t>.)</a:t>
                      </a:r>
                    </a:p>
                    <a:p>
                      <a:pPr algn="ctr"/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Materie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Personale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180.000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Servizi vari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Amm.ti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Costi post- operativi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10.000</a:t>
                      </a:r>
                    </a:p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accant</a:t>
                      </a: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.)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10.000</a:t>
                      </a:r>
                    </a:p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accant</a:t>
                      </a: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.)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10.000</a:t>
                      </a:r>
                    </a:p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accant</a:t>
                      </a: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.)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30.000</a:t>
                      </a:r>
                    </a:p>
                    <a:p>
                      <a:pPr algn="ctr"/>
                      <a:r>
                        <a:rPr lang="it-IT" dirty="0" smtClean="0"/>
                        <a:t>(totali)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270.000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270.000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360.000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Connettore 1 7"/>
          <p:cNvCxnSpPr/>
          <p:nvPr/>
        </p:nvCxnSpPr>
        <p:spPr>
          <a:xfrm>
            <a:off x="467544" y="1628800"/>
            <a:ext cx="140415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/>
          <p:cNvSpPr txBox="1"/>
          <p:nvPr/>
        </p:nvSpPr>
        <p:spPr>
          <a:xfrm>
            <a:off x="611560" y="6093296"/>
            <a:ext cx="2866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Ricavo di vendita: 1.000.000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208312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rmAutofit/>
          </a:bodyPr>
          <a:lstStyle/>
          <a:p>
            <a:r>
              <a:rPr lang="it-IT" sz="2000" b="1" dirty="0"/>
              <a:t>LAVORI IN CORSO SU ORDINAZIONE </a:t>
            </a:r>
            <a:r>
              <a:rPr lang="it-IT" sz="2000" b="1" dirty="0" smtClean="0"/>
              <a:t>(2)</a:t>
            </a:r>
            <a:r>
              <a:rPr lang="it-IT" sz="2000" b="1" dirty="0"/>
              <a:t/>
            </a:r>
            <a:br>
              <a:rPr lang="it-IT" sz="2000" b="1" dirty="0"/>
            </a:br>
            <a:r>
              <a:rPr lang="it-IT" sz="2000" b="1" dirty="0"/>
              <a:t>commessa </a:t>
            </a:r>
            <a:r>
              <a:rPr lang="it-IT" sz="2000" b="1" dirty="0" smtClean="0"/>
              <a:t>triennale</a:t>
            </a:r>
            <a:br>
              <a:rPr lang="it-IT" sz="2000" b="1" dirty="0" smtClean="0"/>
            </a:br>
            <a:r>
              <a:rPr lang="it-IT" sz="2000" b="1" dirty="0" smtClean="0"/>
              <a:t>metodo della commessa completata</a:t>
            </a:r>
            <a:endParaRPr lang="it-IT" sz="20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2621292"/>
              </p:ext>
            </p:extLst>
          </p:nvPr>
        </p:nvGraphicFramePr>
        <p:xfrm>
          <a:off x="457200" y="1600200"/>
          <a:ext cx="82296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LICO</a:t>
                      </a:r>
                      <a:r>
                        <a:rPr lang="it-IT" b="1" baseline="0" dirty="0" smtClean="0"/>
                        <a:t> (SP)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555.000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VAR.</a:t>
                      </a:r>
                      <a:r>
                        <a:rPr lang="it-IT" b="1" baseline="0" dirty="0" smtClean="0"/>
                        <a:t> LICO (CE)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-555.000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Costi d’es. comm.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255.000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345.000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Ricavi di </a:t>
                      </a:r>
                      <a:r>
                        <a:rPr lang="it-IT" b="1" dirty="0" err="1" smtClean="0"/>
                        <a:t>vend</a:t>
                      </a:r>
                      <a:r>
                        <a:rPr lang="it-IT" b="1" dirty="0" smtClean="0"/>
                        <a:t>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1.000.000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Margine lordo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100.000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7538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2400" b="1" dirty="0"/>
              <a:t>LAVORI IN CORSO SU ORDINAZIONE </a:t>
            </a:r>
            <a:r>
              <a:rPr lang="it-IT" sz="2400" b="1" dirty="0" smtClean="0"/>
              <a:t>(3)</a:t>
            </a:r>
            <a:r>
              <a:rPr lang="it-IT" sz="2400" b="1" dirty="0"/>
              <a:t/>
            </a:r>
            <a:br>
              <a:rPr lang="it-IT" sz="2400" b="1" dirty="0"/>
            </a:br>
            <a:r>
              <a:rPr lang="it-IT" sz="2400" b="1" dirty="0"/>
              <a:t>commessa </a:t>
            </a:r>
            <a:r>
              <a:rPr lang="it-IT" sz="2400" b="1" dirty="0" smtClean="0"/>
              <a:t>triennale</a:t>
            </a:r>
            <a:br>
              <a:rPr lang="it-IT" sz="2400" b="1" dirty="0" smtClean="0"/>
            </a:br>
            <a:r>
              <a:rPr lang="it-IT" sz="2400" b="1" dirty="0" smtClean="0"/>
              <a:t> </a:t>
            </a:r>
            <a:r>
              <a:rPr lang="it-IT" sz="2400" b="1" dirty="0"/>
              <a:t>metodo della </a:t>
            </a:r>
            <a:r>
              <a:rPr lang="it-IT" sz="2400" b="1" dirty="0" smtClean="0"/>
              <a:t>percentuale di completamento </a:t>
            </a:r>
            <a:r>
              <a:rPr lang="it-IT" sz="2400" dirty="0" smtClean="0"/>
              <a:t>(</a:t>
            </a:r>
            <a:r>
              <a:rPr lang="it-IT" sz="2400" dirty="0" err="1" smtClean="0"/>
              <a:t>cost</a:t>
            </a:r>
            <a:r>
              <a:rPr lang="it-IT" sz="2400" dirty="0" smtClean="0"/>
              <a:t> to </a:t>
            </a:r>
            <a:r>
              <a:rPr lang="it-IT" sz="2400" dirty="0" err="1" smtClean="0"/>
              <a:t>cost</a:t>
            </a:r>
            <a:r>
              <a:rPr lang="it-IT" sz="2400" dirty="0" smtClean="0"/>
              <a:t>)</a:t>
            </a:r>
            <a:endParaRPr lang="it-IT" sz="24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159600"/>
              </p:ext>
            </p:extLst>
          </p:nvPr>
        </p:nvGraphicFramePr>
        <p:xfrm>
          <a:off x="457200" y="1600200"/>
          <a:ext cx="8229600" cy="3713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LICO (SP)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600.000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 err="1" smtClean="0"/>
                        <a:t>Imm</a:t>
                      </a:r>
                      <a:r>
                        <a:rPr lang="it-IT" sz="1600" b="1" dirty="0" smtClean="0"/>
                        <a:t>. </a:t>
                      </a:r>
                      <a:r>
                        <a:rPr lang="it-IT" sz="1600" b="1" dirty="0" err="1" smtClean="0"/>
                        <a:t>Immat</a:t>
                      </a:r>
                      <a:r>
                        <a:rPr lang="it-IT" sz="1600" b="1" dirty="0" smtClean="0"/>
                        <a:t>.(SP</a:t>
                      </a:r>
                      <a:r>
                        <a:rPr lang="it-IT" sz="1600" dirty="0" smtClean="0"/>
                        <a:t>)</a:t>
                      </a:r>
                    </a:p>
                    <a:p>
                      <a:r>
                        <a:rPr lang="it-IT" sz="1600" b="1" dirty="0" smtClean="0"/>
                        <a:t>f.do oneri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45.000</a:t>
                      </a:r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30.000</a:t>
                      </a:r>
                    </a:p>
                    <a:p>
                      <a:pPr algn="ctr"/>
                      <a:r>
                        <a:rPr lang="it-IT" dirty="0" smtClean="0"/>
                        <a:t>10.000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15.000</a:t>
                      </a:r>
                    </a:p>
                    <a:p>
                      <a:pPr algn="ctr"/>
                      <a:r>
                        <a:rPr lang="it-IT" dirty="0" smtClean="0"/>
                        <a:t>20.000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</a:p>
                    <a:p>
                      <a:pPr algn="ctr"/>
                      <a:r>
                        <a:rPr lang="it-IT" dirty="0" smtClean="0"/>
                        <a:t>30.000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 err="1" smtClean="0"/>
                        <a:t>Increm</a:t>
                      </a:r>
                      <a:r>
                        <a:rPr lang="it-IT" sz="1600" b="1" dirty="0" smtClean="0"/>
                        <a:t>. </a:t>
                      </a:r>
                      <a:r>
                        <a:rPr lang="it-IT" sz="1600" b="1" dirty="0" err="1" smtClean="0"/>
                        <a:t>Imm</a:t>
                      </a:r>
                      <a:r>
                        <a:rPr lang="it-IT" sz="1600" b="1" dirty="0" smtClean="0"/>
                        <a:t>. per lav. </a:t>
                      </a:r>
                      <a:r>
                        <a:rPr lang="it-IT" sz="1600" b="1" dirty="0" err="1" smtClean="0"/>
                        <a:t>Int</a:t>
                      </a:r>
                      <a:r>
                        <a:rPr lang="it-IT" sz="1600" b="1" dirty="0" smtClean="0"/>
                        <a:t>. (C.E.)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Var</a:t>
                      </a:r>
                      <a:r>
                        <a:rPr lang="it-IT" b="1" dirty="0" smtClean="0"/>
                        <a:t>. LICO (C.E.)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-600.000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Costi d’es. comm.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270.000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270.000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360.000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Ricavi di </a:t>
                      </a:r>
                      <a:r>
                        <a:rPr lang="it-IT" b="1" dirty="0" err="1" smtClean="0"/>
                        <a:t>vend</a:t>
                      </a:r>
                      <a:r>
                        <a:rPr lang="it-IT" b="1" dirty="0" smtClean="0"/>
                        <a:t>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1.000.000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Margine lordo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40.000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9552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it-IT" sz="2300" b="1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2300" b="1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23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23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2300" b="1" dirty="0" smtClean="0">
                <a:solidFill>
                  <a:prstClr val="black"/>
                </a:solidFill>
                <a:ea typeface="+mn-ea"/>
                <a:cs typeface="+mn-cs"/>
              </a:rPr>
              <a:t>LAVORI </a:t>
            </a:r>
            <a:r>
              <a:rPr lang="it-IT" sz="2300" b="1" dirty="0">
                <a:solidFill>
                  <a:prstClr val="black"/>
                </a:solidFill>
                <a:ea typeface="+mn-ea"/>
                <a:cs typeface="+mn-cs"/>
              </a:rPr>
              <a:t>IN CORSO SU ORDINAZIONE </a:t>
            </a:r>
            <a:r>
              <a:rPr lang="it-IT" sz="2300" b="1" dirty="0" smtClean="0">
                <a:solidFill>
                  <a:prstClr val="black"/>
                </a:solidFill>
                <a:ea typeface="+mn-ea"/>
                <a:cs typeface="+mn-cs"/>
              </a:rPr>
              <a:t>(A)</a:t>
            </a:r>
            <a:r>
              <a:rPr lang="it-IT" sz="2300" b="1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2300" b="1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it-IT" sz="2000" b="1" dirty="0">
                <a:solidFill>
                  <a:prstClr val="black"/>
                </a:solidFill>
                <a:ea typeface="+mn-ea"/>
                <a:cs typeface="+mn-cs"/>
              </a:rPr>
              <a:t>commessa triennale</a:t>
            </a:r>
            <a:r>
              <a:rPr lang="it-IT" sz="23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it-IT" sz="2300" dirty="0">
                <a:solidFill>
                  <a:prstClr val="black"/>
                </a:solidFill>
                <a:ea typeface="+mn-ea"/>
                <a:cs typeface="+mn-cs"/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Titolo 1"/>
          <p:cNvSpPr txBox="1">
            <a:spLocks/>
          </p:cNvSpPr>
          <p:nvPr/>
        </p:nvSpPr>
        <p:spPr>
          <a:xfrm>
            <a:off x="457200" y="274638"/>
            <a:ext cx="8229600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it-IT" sz="2800" dirty="0"/>
          </a:p>
        </p:txBody>
      </p:sp>
      <p:graphicFrame>
        <p:nvGraphicFramePr>
          <p:cNvPr id="5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847609"/>
              </p:ext>
            </p:extLst>
          </p:nvPr>
        </p:nvGraphicFramePr>
        <p:xfrm>
          <a:off x="501452" y="1628800"/>
          <a:ext cx="8229600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6383"/>
                <a:gridCol w="1356817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              Anni</a:t>
                      </a:r>
                    </a:p>
                    <a:p>
                      <a:pPr algn="l"/>
                      <a:r>
                        <a:rPr lang="it-IT" sz="1800" dirty="0" smtClean="0">
                          <a:solidFill>
                            <a:schemeClr val="tx1"/>
                          </a:solidFill>
                        </a:rPr>
                        <a:t>Costi       </a:t>
                      </a:r>
                      <a:endParaRPr lang="it-IT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baseline="0" dirty="0" smtClean="0"/>
                        <a:t> costi </a:t>
                      </a:r>
                      <a:r>
                        <a:rPr lang="it-IT" sz="1800" b="1" baseline="0" dirty="0" err="1" smtClean="0"/>
                        <a:t>pre</a:t>
                      </a:r>
                      <a:r>
                        <a:rPr lang="it-IT" sz="1800" b="1" baseline="0" dirty="0" smtClean="0"/>
                        <a:t>-operativi</a:t>
                      </a:r>
                      <a:endParaRPr lang="it-IT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45.000</a:t>
                      </a:r>
                    </a:p>
                    <a:p>
                      <a:pPr algn="ctr"/>
                      <a:r>
                        <a:rPr lang="it-IT" dirty="0" smtClean="0"/>
                        <a:t>(totali)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Materie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80.000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Personale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180.000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Servizi vari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60.000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Amm.ti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Costi post- operativi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30.000</a:t>
                      </a:r>
                      <a:endParaRPr lang="it-IT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it-IT" dirty="0" err="1" smtClean="0">
                          <a:solidFill>
                            <a:srgbClr val="FF0000"/>
                          </a:solidFill>
                        </a:rPr>
                        <a:t>accant</a:t>
                      </a:r>
                      <a:r>
                        <a:rPr lang="it-IT" dirty="0" smtClean="0">
                          <a:solidFill>
                            <a:srgbClr val="FF0000"/>
                          </a:solidFill>
                        </a:rPr>
                        <a:t>.)</a:t>
                      </a:r>
                      <a:endParaRPr lang="it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30.000</a:t>
                      </a:r>
                    </a:p>
                    <a:p>
                      <a:pPr algn="ctr"/>
                      <a:r>
                        <a:rPr lang="it-IT" dirty="0" smtClean="0"/>
                        <a:t>(totali)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totale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365.000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Connettore 1 5"/>
          <p:cNvCxnSpPr/>
          <p:nvPr/>
        </p:nvCxnSpPr>
        <p:spPr>
          <a:xfrm>
            <a:off x="467544" y="1628800"/>
            <a:ext cx="1404156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sellaDiTesto 6"/>
          <p:cNvSpPr txBox="1"/>
          <p:nvPr/>
        </p:nvSpPr>
        <p:spPr>
          <a:xfrm>
            <a:off x="611560" y="6093296"/>
            <a:ext cx="28666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Ricavo di vendita: 1.000.000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921258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400" b="1" dirty="0"/>
              <a:t>LAVORI IN CORSO SU ORDINAZIONE </a:t>
            </a:r>
            <a:r>
              <a:rPr lang="it-IT" sz="2400" b="1" dirty="0" smtClean="0"/>
              <a:t>(B)</a:t>
            </a:r>
            <a:r>
              <a:rPr lang="it-IT" sz="2400" b="1" dirty="0"/>
              <a:t/>
            </a:r>
            <a:br>
              <a:rPr lang="it-IT" sz="2400" b="1" dirty="0"/>
            </a:br>
            <a:r>
              <a:rPr lang="it-IT" sz="2400" b="1" dirty="0"/>
              <a:t>commessa triennale</a:t>
            </a:r>
            <a:br>
              <a:rPr lang="it-IT" sz="2400" b="1" dirty="0"/>
            </a:br>
            <a:r>
              <a:rPr lang="it-IT" sz="2400" b="1" dirty="0"/>
              <a:t> metodo della percentuale di </a:t>
            </a:r>
            <a:r>
              <a:rPr lang="it-IT" sz="2400" b="1" dirty="0" smtClean="0"/>
              <a:t>completamento (</a:t>
            </a:r>
            <a:r>
              <a:rPr lang="it-IT" sz="2400" b="1" dirty="0" err="1" smtClean="0"/>
              <a:t>cost</a:t>
            </a:r>
            <a:r>
              <a:rPr lang="it-IT" sz="2400" b="1" dirty="0" smtClean="0"/>
              <a:t> to </a:t>
            </a:r>
            <a:r>
              <a:rPr lang="it-IT" sz="2400" b="1" dirty="0" err="1" smtClean="0"/>
              <a:t>cost</a:t>
            </a:r>
            <a:r>
              <a:rPr lang="it-IT" sz="2400" b="1" dirty="0" smtClean="0"/>
              <a:t>)</a:t>
            </a:r>
            <a:endParaRPr lang="it-IT" sz="2400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9065818"/>
              </p:ext>
            </p:extLst>
          </p:nvPr>
        </p:nvGraphicFramePr>
        <p:xfrm>
          <a:off x="457200" y="1600200"/>
          <a:ext cx="82296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anni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LICO (SP)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318.655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592.310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</a:tr>
              <a:tr h="511056">
                <a:tc>
                  <a:txBody>
                    <a:bodyPr/>
                    <a:lstStyle/>
                    <a:p>
                      <a:endParaRPr lang="it-IT" sz="1600" dirty="0" smtClean="0"/>
                    </a:p>
                    <a:p>
                      <a:r>
                        <a:rPr lang="it-IT" sz="1600" b="1" dirty="0" smtClean="0"/>
                        <a:t>f.do oneri (SP)</a:t>
                      </a:r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30.000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err="1" smtClean="0"/>
                        <a:t>Var</a:t>
                      </a:r>
                      <a:r>
                        <a:rPr lang="it-IT" b="1" dirty="0" smtClean="0"/>
                        <a:t>. LICO (C.E.)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273.655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273.655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-592.310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Costi d’es. comm.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245.000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365.000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Ricavi di </a:t>
                      </a:r>
                      <a:r>
                        <a:rPr lang="it-IT" b="1" dirty="0" err="1" smtClean="0"/>
                        <a:t>vend</a:t>
                      </a:r>
                      <a:r>
                        <a:rPr lang="it-IT" b="1" dirty="0" smtClean="0"/>
                        <a:t>.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1.000.000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Margine lordo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0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28.655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28.655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42.690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7785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27584" y="404665"/>
            <a:ext cx="7772400" cy="1080120"/>
          </a:xfrm>
        </p:spPr>
        <p:txBody>
          <a:bodyPr>
            <a:normAutofit/>
          </a:bodyPr>
          <a:lstStyle/>
          <a:p>
            <a:r>
              <a:rPr lang="it-IT" sz="1400" b="1" dirty="0"/>
              <a:t>LAVORI IN CORSO SU ORDINAZIONE</a:t>
            </a:r>
            <a:r>
              <a:rPr lang="it-IT" sz="1400" dirty="0"/>
              <a:t/>
            </a:r>
            <a:br>
              <a:rPr lang="it-IT" sz="1400" dirty="0"/>
            </a:br>
            <a:r>
              <a:rPr lang="it-IT" sz="1400" b="1" dirty="0"/>
              <a:t>COMMESSE IN PERDITA</a:t>
            </a:r>
            <a:r>
              <a:rPr lang="it-IT" sz="1400" dirty="0"/>
              <a:t/>
            </a:r>
            <a:br>
              <a:rPr lang="it-IT" sz="1400" dirty="0"/>
            </a:br>
            <a:r>
              <a:rPr lang="it-IT" sz="1400" b="1" dirty="0"/>
              <a:t> </a:t>
            </a:r>
            <a:r>
              <a:rPr lang="it-IT" sz="1400" dirty="0"/>
              <a:t/>
            </a:r>
            <a:br>
              <a:rPr lang="it-IT" sz="1400" dirty="0"/>
            </a:br>
            <a:endParaRPr lang="it-IT" sz="14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4514056"/>
          </a:xfrm>
        </p:spPr>
        <p:txBody>
          <a:bodyPr>
            <a:normAutofit/>
          </a:bodyPr>
          <a:lstStyle/>
          <a:p>
            <a:pPr algn="just"/>
            <a:r>
              <a:rPr lang="it-IT" sz="1600" b="1" dirty="0">
                <a:solidFill>
                  <a:schemeClr val="tx2"/>
                </a:solidFill>
              </a:rPr>
              <a:t>Commessa triennale</a:t>
            </a:r>
            <a:r>
              <a:rPr lang="it-IT" sz="1600" b="1" dirty="0" smtClean="0">
                <a:solidFill>
                  <a:schemeClr val="tx2"/>
                </a:solidFill>
              </a:rPr>
              <a:t>;</a:t>
            </a:r>
          </a:p>
          <a:p>
            <a:pPr algn="just"/>
            <a:r>
              <a:rPr lang="it-IT" sz="1600" b="1" dirty="0" smtClean="0">
                <a:solidFill>
                  <a:schemeClr val="tx2"/>
                </a:solidFill>
              </a:rPr>
              <a:t> </a:t>
            </a:r>
            <a:r>
              <a:rPr lang="it-IT" sz="1600" b="1" dirty="0">
                <a:solidFill>
                  <a:schemeClr val="tx2"/>
                </a:solidFill>
              </a:rPr>
              <a:t>previsione iniziale : ricavo totale 1.000.000; costo totale previsto 900.000</a:t>
            </a:r>
          </a:p>
          <a:p>
            <a:pPr algn="just"/>
            <a:r>
              <a:rPr lang="it-IT" sz="1600" b="1" dirty="0">
                <a:solidFill>
                  <a:schemeClr val="tx2"/>
                </a:solidFill>
              </a:rPr>
              <a:t> </a:t>
            </a:r>
          </a:p>
          <a:p>
            <a:pPr algn="just"/>
            <a:r>
              <a:rPr lang="it-IT" sz="1600" b="1" dirty="0">
                <a:solidFill>
                  <a:schemeClr val="accent2"/>
                </a:solidFill>
              </a:rPr>
              <a:t>Primo esercizio</a:t>
            </a:r>
          </a:p>
          <a:p>
            <a:pPr algn="just"/>
            <a:r>
              <a:rPr lang="it-IT" sz="1600" b="1" dirty="0">
                <a:solidFill>
                  <a:schemeClr val="tx2"/>
                </a:solidFill>
              </a:rPr>
              <a:t>Costi sostenuti: 270.000</a:t>
            </a:r>
            <a:r>
              <a:rPr lang="it-IT" sz="1600" b="1" dirty="0" smtClean="0">
                <a:solidFill>
                  <a:schemeClr val="tx2"/>
                </a:solidFill>
              </a:rPr>
              <a:t>;</a:t>
            </a:r>
          </a:p>
          <a:p>
            <a:pPr algn="just"/>
            <a:r>
              <a:rPr lang="it-IT" sz="1600" b="1" dirty="0" smtClean="0">
                <a:solidFill>
                  <a:schemeClr val="tx2"/>
                </a:solidFill>
              </a:rPr>
              <a:t>percentuale </a:t>
            </a:r>
            <a:r>
              <a:rPr lang="it-IT" sz="1600" b="1" dirty="0">
                <a:solidFill>
                  <a:schemeClr val="tx2"/>
                </a:solidFill>
              </a:rPr>
              <a:t>di completamento:  (270.000/900.000)x100=  30</a:t>
            </a:r>
            <a:r>
              <a:rPr lang="it-IT" sz="1600" b="1" dirty="0" smtClean="0">
                <a:solidFill>
                  <a:schemeClr val="tx2"/>
                </a:solidFill>
              </a:rPr>
              <a:t>%</a:t>
            </a:r>
          </a:p>
          <a:p>
            <a:pPr algn="just"/>
            <a:endParaRPr lang="it-IT" sz="1600" b="1" dirty="0">
              <a:solidFill>
                <a:schemeClr val="tx2"/>
              </a:solidFill>
            </a:endParaRPr>
          </a:p>
          <a:p>
            <a:pPr algn="just"/>
            <a:r>
              <a:rPr lang="it-IT" sz="1600" b="1" dirty="0">
                <a:solidFill>
                  <a:schemeClr val="tx2"/>
                </a:solidFill>
              </a:rPr>
              <a:t>Valore della </a:t>
            </a:r>
            <a:r>
              <a:rPr lang="it-IT" sz="1600" b="1" dirty="0" err="1">
                <a:solidFill>
                  <a:schemeClr val="tx2"/>
                </a:solidFill>
              </a:rPr>
              <a:t>prod</a:t>
            </a:r>
            <a:r>
              <a:rPr lang="it-IT" sz="1600" b="1" dirty="0">
                <a:solidFill>
                  <a:schemeClr val="tx2"/>
                </a:solidFill>
              </a:rPr>
              <a:t>. ottenuta: 300.000 (1.000.000 x 0,30</a:t>
            </a:r>
            <a:r>
              <a:rPr lang="it-IT" sz="1600" b="1" dirty="0" smtClean="0">
                <a:solidFill>
                  <a:schemeClr val="tx2"/>
                </a:solidFill>
              </a:rPr>
              <a:t>)</a:t>
            </a:r>
          </a:p>
          <a:p>
            <a:pPr algn="just"/>
            <a:endParaRPr lang="it-IT" sz="1600" b="1" dirty="0">
              <a:solidFill>
                <a:schemeClr val="tx2"/>
              </a:solidFill>
            </a:endParaRPr>
          </a:p>
          <a:p>
            <a:pPr algn="just"/>
            <a:r>
              <a:rPr lang="it-IT" sz="1600" b="1" dirty="0">
                <a:solidFill>
                  <a:schemeClr val="tx2"/>
                </a:solidFill>
              </a:rPr>
              <a:t>Margine lordo di commessa: 300.000 – 270.000 = </a:t>
            </a:r>
            <a:r>
              <a:rPr lang="it-IT" sz="1600" b="1" dirty="0" smtClean="0">
                <a:solidFill>
                  <a:schemeClr val="tx2"/>
                </a:solidFill>
              </a:rPr>
              <a:t>30.000</a:t>
            </a:r>
          </a:p>
          <a:p>
            <a:pPr algn="just"/>
            <a:endParaRPr lang="it-IT" sz="1600" b="1" dirty="0">
              <a:solidFill>
                <a:schemeClr val="tx2"/>
              </a:solidFill>
            </a:endParaRPr>
          </a:p>
          <a:p>
            <a:pPr algn="just"/>
            <a:r>
              <a:rPr lang="it-IT" sz="1600" b="1" dirty="0">
                <a:solidFill>
                  <a:schemeClr val="tx2"/>
                </a:solidFill>
              </a:rPr>
              <a:t>Rimanenza finale LICO: 300.000</a:t>
            </a:r>
          </a:p>
          <a:p>
            <a:pPr algn="just"/>
            <a:r>
              <a:rPr lang="it-IT" sz="1400" b="1" dirty="0">
                <a:solidFill>
                  <a:schemeClr val="tx2"/>
                </a:solidFill>
              </a:rPr>
              <a:t> </a:t>
            </a:r>
          </a:p>
          <a:p>
            <a:endParaRPr lang="it-IT" sz="1400" b="1" dirty="0"/>
          </a:p>
        </p:txBody>
      </p:sp>
    </p:spTree>
    <p:extLst>
      <p:ext uri="{BB962C8B-B14F-4D97-AF65-F5344CB8AC3E}">
        <p14:creationId xmlns:p14="http://schemas.microsoft.com/office/powerpoint/2010/main" val="4107998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b="1" dirty="0" smtClean="0"/>
              <a:t>LAVORI IN CORSO SU ORDINAZIONE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b="1" dirty="0" smtClean="0"/>
              <a:t>COMMESSE IN PERDITA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b="1" dirty="0" smtClean="0"/>
              <a:t> </a:t>
            </a:r>
            <a:r>
              <a:rPr lang="it-IT" sz="1400" dirty="0" smtClean="0"/>
              <a:t/>
            </a:r>
            <a:br>
              <a:rPr lang="it-IT" sz="1400" dirty="0" smtClean="0"/>
            </a:br>
            <a:endParaRPr lang="it-IT" sz="14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600" b="1" dirty="0">
                <a:solidFill>
                  <a:schemeClr val="accent2"/>
                </a:solidFill>
              </a:rPr>
              <a:t>Secondo esercizio</a:t>
            </a:r>
          </a:p>
          <a:p>
            <a:pPr marL="0" indent="0">
              <a:buNone/>
            </a:pPr>
            <a:r>
              <a:rPr lang="it-IT" sz="1600" b="1" dirty="0">
                <a:solidFill>
                  <a:schemeClr val="tx2"/>
                </a:solidFill>
              </a:rPr>
              <a:t>Aggiornamento previsioni: ricavo totale 1.000.000; costo totale 1.100.000; perdita  (100.000</a:t>
            </a:r>
            <a:r>
              <a:rPr lang="it-IT" sz="1600" b="1" dirty="0" smtClean="0">
                <a:solidFill>
                  <a:schemeClr val="tx2"/>
                </a:solidFill>
              </a:rPr>
              <a:t>)</a:t>
            </a:r>
          </a:p>
          <a:p>
            <a:pPr marL="0" indent="0">
              <a:buNone/>
            </a:pPr>
            <a:endParaRPr lang="it-IT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sz="1600" b="1" dirty="0">
                <a:solidFill>
                  <a:schemeClr val="tx2"/>
                </a:solidFill>
              </a:rPr>
              <a:t>Costi sostenuti nell’esercizio: 280.000;  Costi sostenuti totali 550.000;</a:t>
            </a:r>
          </a:p>
          <a:p>
            <a:pPr marL="0" indent="0">
              <a:buNone/>
            </a:pPr>
            <a:r>
              <a:rPr lang="it-IT" sz="1600" b="1" dirty="0">
                <a:solidFill>
                  <a:schemeClr val="tx2"/>
                </a:solidFill>
              </a:rPr>
              <a:t>Percentuale di completamento (550.000/1.100.000)x100 = 50</a:t>
            </a:r>
            <a:r>
              <a:rPr lang="it-IT" sz="1600" b="1" dirty="0" smtClean="0">
                <a:solidFill>
                  <a:schemeClr val="tx2"/>
                </a:solidFill>
              </a:rPr>
              <a:t>%</a:t>
            </a:r>
          </a:p>
          <a:p>
            <a:pPr marL="0" indent="0">
              <a:buNone/>
            </a:pPr>
            <a:endParaRPr lang="it-IT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sz="1600" b="1" i="1" u="sng" dirty="0">
                <a:solidFill>
                  <a:schemeClr val="tx2"/>
                </a:solidFill>
              </a:rPr>
              <a:t>Valutando la commessa con il metodo della percentuale di completamento si avrebbe</a:t>
            </a:r>
            <a:r>
              <a:rPr lang="it-IT" sz="1600" b="1" dirty="0">
                <a:solidFill>
                  <a:schemeClr val="tx2"/>
                </a:solidFill>
              </a:rPr>
              <a:t>:</a:t>
            </a:r>
          </a:p>
          <a:p>
            <a:pPr marL="0" indent="0">
              <a:buNone/>
            </a:pPr>
            <a:r>
              <a:rPr lang="it-IT" sz="1600" b="1" dirty="0">
                <a:solidFill>
                  <a:schemeClr val="tx2"/>
                </a:solidFill>
              </a:rPr>
              <a:t>Rimanenza finale LICO (a ricavo) </a:t>
            </a:r>
            <a:r>
              <a:rPr lang="it-IT" sz="1600" b="1" dirty="0" smtClean="0">
                <a:solidFill>
                  <a:schemeClr val="tx2"/>
                </a:solidFill>
              </a:rPr>
              <a:t>500.000</a:t>
            </a:r>
          </a:p>
          <a:p>
            <a:pPr marL="0" indent="0">
              <a:buNone/>
            </a:pPr>
            <a:endParaRPr lang="it-IT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sz="1600" b="1" dirty="0">
                <a:solidFill>
                  <a:schemeClr val="tx2"/>
                </a:solidFill>
              </a:rPr>
              <a:t>Valore </a:t>
            </a:r>
            <a:r>
              <a:rPr lang="it-IT" sz="1600" b="1" dirty="0" err="1">
                <a:solidFill>
                  <a:schemeClr val="tx2"/>
                </a:solidFill>
              </a:rPr>
              <a:t>prod</a:t>
            </a:r>
            <a:r>
              <a:rPr lang="it-IT" sz="1600" b="1" dirty="0">
                <a:solidFill>
                  <a:schemeClr val="tx2"/>
                </a:solidFill>
              </a:rPr>
              <a:t>. ottenuta: 200.000 </a:t>
            </a:r>
            <a:endParaRPr lang="it-IT" sz="1600" b="1" dirty="0" smtClean="0">
              <a:solidFill>
                <a:schemeClr val="tx2"/>
              </a:solidFill>
            </a:endParaRPr>
          </a:p>
          <a:p>
            <a:pPr marL="0" indent="0">
              <a:buNone/>
            </a:pPr>
            <a:endParaRPr lang="it-IT" sz="1600" b="1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it-IT" sz="1600" b="1" dirty="0">
                <a:solidFill>
                  <a:schemeClr val="tx2"/>
                </a:solidFill>
              </a:rPr>
              <a:t>Margine lordo di commessa: 200.000 – 280.000 = (80.000)</a:t>
            </a:r>
          </a:p>
          <a:p>
            <a:pPr marL="0" indent="0">
              <a:buNone/>
            </a:pPr>
            <a:r>
              <a:rPr lang="it-IT" sz="1600" dirty="0">
                <a:solidFill>
                  <a:schemeClr val="tx2"/>
                </a:solidFill>
              </a:rPr>
              <a:t> </a:t>
            </a:r>
          </a:p>
          <a:p>
            <a:pPr marL="0" indent="0">
              <a:buNone/>
            </a:pP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2752313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b="1" dirty="0" smtClean="0"/>
              <a:t>LAVORI IN CORSO SU ORDINAZIONE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b="1" dirty="0" smtClean="0"/>
              <a:t>COMMESSE IN PERDITA</a:t>
            </a:r>
            <a:endParaRPr lang="it-IT" sz="1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600" b="1" i="1" dirty="0">
                <a:solidFill>
                  <a:schemeClr val="accent2"/>
                </a:solidFill>
              </a:rPr>
              <a:t>Poiché l’intera perdita sulla commessa deve gravare sull’esercizio 2, si avrà</a:t>
            </a:r>
            <a:r>
              <a:rPr lang="it-IT" sz="1600" b="1" dirty="0" smtClean="0">
                <a:solidFill>
                  <a:schemeClr val="accent2"/>
                </a:solidFill>
              </a:rPr>
              <a:t>:</a:t>
            </a:r>
          </a:p>
          <a:p>
            <a:pPr marL="0" indent="0">
              <a:buNone/>
            </a:pPr>
            <a:endParaRPr lang="it-IT" sz="1600" b="1" dirty="0"/>
          </a:p>
          <a:p>
            <a:pPr marL="0" indent="0">
              <a:buNone/>
            </a:pPr>
            <a:r>
              <a:rPr lang="it-IT" sz="1600" b="1" dirty="0"/>
              <a:t>Perdita da imputare all’esercizio:</a:t>
            </a:r>
          </a:p>
          <a:p>
            <a:r>
              <a:rPr lang="it-IT" sz="1600" b="1" dirty="0"/>
              <a:t>Margine lordo di commessa  </a:t>
            </a:r>
            <a:r>
              <a:rPr lang="it-IT" sz="1600" b="1" dirty="0" err="1"/>
              <a:t>ip</a:t>
            </a:r>
            <a:r>
              <a:rPr lang="it-IT" sz="1600" b="1" dirty="0"/>
              <a:t>.       (80.000)</a:t>
            </a:r>
          </a:p>
          <a:p>
            <a:r>
              <a:rPr lang="it-IT" sz="1600" b="1" dirty="0"/>
              <a:t>Ulteriore </a:t>
            </a:r>
            <a:r>
              <a:rPr lang="it-IT" sz="1600" b="1" dirty="0" err="1"/>
              <a:t>sval</a:t>
            </a:r>
            <a:r>
              <a:rPr lang="it-IT" sz="1600" b="1" dirty="0"/>
              <a:t>.                                 </a:t>
            </a:r>
            <a:r>
              <a:rPr lang="it-IT" sz="1600" b="1" dirty="0" smtClean="0"/>
              <a:t>      </a:t>
            </a:r>
            <a:r>
              <a:rPr lang="it-IT" sz="1600" b="1" u="sng" dirty="0"/>
              <a:t>(20.000)</a:t>
            </a:r>
            <a:endParaRPr lang="it-IT" sz="1600" b="1" dirty="0"/>
          </a:p>
          <a:p>
            <a:r>
              <a:rPr lang="it-IT" sz="1600" b="1" u="sng" dirty="0"/>
              <a:t>Perdita totale</a:t>
            </a:r>
            <a:r>
              <a:rPr lang="it-IT" sz="1600" b="1" dirty="0"/>
              <a:t>  su LICO                </a:t>
            </a:r>
            <a:r>
              <a:rPr lang="it-IT" sz="1600" b="1" dirty="0" smtClean="0"/>
              <a:t>      </a:t>
            </a:r>
            <a:r>
              <a:rPr lang="it-IT" sz="1600" b="1" dirty="0"/>
              <a:t>(100.000)</a:t>
            </a:r>
          </a:p>
          <a:p>
            <a:r>
              <a:rPr lang="it-IT" sz="1600" b="1" dirty="0"/>
              <a:t>Rettifica utile l. es.1                       </a:t>
            </a:r>
            <a:r>
              <a:rPr lang="it-IT" sz="1600" b="1" dirty="0" smtClean="0"/>
              <a:t>      </a:t>
            </a:r>
            <a:r>
              <a:rPr lang="it-IT" sz="1600" b="1" u="sng" dirty="0"/>
              <a:t>(30.000) </a:t>
            </a:r>
            <a:endParaRPr lang="it-IT" sz="1600" b="1" dirty="0"/>
          </a:p>
          <a:p>
            <a:r>
              <a:rPr lang="it-IT" sz="1600" b="1" u="sng" dirty="0"/>
              <a:t>Margine lordo </a:t>
            </a:r>
            <a:r>
              <a:rPr lang="it-IT" sz="1600" b="1" dirty="0"/>
              <a:t>di commessa es. 2   (130.000)</a:t>
            </a:r>
          </a:p>
          <a:p>
            <a:pPr marL="0" indent="0">
              <a:buNone/>
            </a:pPr>
            <a:r>
              <a:rPr lang="it-IT" sz="1600" b="1" dirty="0"/>
              <a:t> </a:t>
            </a:r>
          </a:p>
          <a:p>
            <a:pPr marL="0" indent="0">
              <a:buNone/>
            </a:pPr>
            <a:endParaRPr lang="it-IT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104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1400" b="1" dirty="0" smtClean="0"/>
              <a:t>LAVORI IN CORSO SU ORDINAZIONE</a:t>
            </a:r>
            <a:r>
              <a:rPr lang="it-IT" sz="1400" dirty="0" smtClean="0"/>
              <a:t/>
            </a:r>
            <a:br>
              <a:rPr lang="it-IT" sz="1400" dirty="0" smtClean="0"/>
            </a:br>
            <a:r>
              <a:rPr lang="it-IT" sz="1400" b="1" dirty="0" smtClean="0"/>
              <a:t>COMMESSE IN PERDITA</a:t>
            </a:r>
            <a:endParaRPr lang="it-IT" sz="1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1600" b="1" i="1" u="sng" dirty="0">
                <a:solidFill>
                  <a:schemeClr val="accent2"/>
                </a:solidFill>
              </a:rPr>
              <a:t>Valori da inserire nel bilancio dell’esercizio 2</a:t>
            </a:r>
            <a:endParaRPr lang="it-IT" sz="1600" b="1" dirty="0">
              <a:solidFill>
                <a:schemeClr val="accent2"/>
              </a:solidFill>
            </a:endParaRPr>
          </a:p>
          <a:p>
            <a:r>
              <a:rPr lang="it-IT" sz="1600" dirty="0"/>
              <a:t>Svalutazione Rimanenza finale LICO:  20.000+30.000= 50.000 (1)</a:t>
            </a:r>
          </a:p>
          <a:p>
            <a:r>
              <a:rPr lang="it-IT" sz="1600" b="1" dirty="0"/>
              <a:t>Rimanenza finale LICO</a:t>
            </a:r>
            <a:r>
              <a:rPr lang="it-IT" sz="1600" dirty="0"/>
              <a:t>  (500.000 – 50.000) = </a:t>
            </a:r>
            <a:r>
              <a:rPr lang="it-IT" sz="1600" b="1" dirty="0"/>
              <a:t>450.000 (2)</a:t>
            </a:r>
            <a:endParaRPr lang="it-IT" sz="1600" dirty="0"/>
          </a:p>
          <a:p>
            <a:r>
              <a:rPr lang="it-IT" sz="1600" b="1" dirty="0"/>
              <a:t>Valore </a:t>
            </a:r>
            <a:r>
              <a:rPr lang="it-IT" sz="1600" b="1" dirty="0" err="1"/>
              <a:t>prod</a:t>
            </a:r>
            <a:r>
              <a:rPr lang="it-IT" sz="1600" b="1" dirty="0"/>
              <a:t>. ottenuta: 450.000 – 300.000 = 150.000</a:t>
            </a:r>
            <a:endParaRPr lang="it-IT" sz="1600" dirty="0"/>
          </a:p>
          <a:p>
            <a:r>
              <a:rPr lang="it-IT" sz="1600" b="1" dirty="0"/>
              <a:t>Margine lordo di commessa: 150.000 – 280.000 = (130.000)</a:t>
            </a:r>
            <a:endParaRPr lang="it-IT" sz="1600" dirty="0"/>
          </a:p>
          <a:p>
            <a:pPr marL="0" indent="0">
              <a:buNone/>
            </a:pPr>
            <a:r>
              <a:rPr lang="it-IT" sz="1600" b="1" dirty="0"/>
              <a:t> </a:t>
            </a:r>
            <a:endParaRPr lang="it-IT" sz="1600" dirty="0"/>
          </a:p>
          <a:p>
            <a:pPr marL="0" indent="0">
              <a:buNone/>
            </a:pPr>
            <a:r>
              <a:rPr lang="it-IT" sz="1600" b="1" dirty="0"/>
              <a:t>(1) </a:t>
            </a:r>
            <a:r>
              <a:rPr lang="it-IT" sz="1600" i="1" dirty="0"/>
              <a:t>La svalutazione di 30.000 può essere interpretata come svalutazione della rimanenza iniziale, contabilmente si avrebbe allora:</a:t>
            </a:r>
          </a:p>
          <a:p>
            <a:pPr marL="0" indent="0">
              <a:buNone/>
            </a:pPr>
            <a:r>
              <a:rPr lang="it-IT" sz="1600" i="1" dirty="0"/>
              <a:t>d Variazioni LICO        a LICO	                   30.000      30.000</a:t>
            </a:r>
          </a:p>
          <a:p>
            <a:pPr marL="0" indent="0">
              <a:buNone/>
            </a:pPr>
            <a:r>
              <a:rPr lang="it-IT" sz="1600" i="1" dirty="0"/>
              <a:t>d LICO		   a Variazioni LICO        180.000    180.000</a:t>
            </a:r>
          </a:p>
          <a:p>
            <a:pPr marL="0" indent="0">
              <a:buNone/>
            </a:pPr>
            <a:endParaRPr lang="it-IT" sz="1600" b="1" dirty="0" smtClean="0"/>
          </a:p>
          <a:p>
            <a:pPr marL="0" indent="0">
              <a:buNone/>
            </a:pPr>
            <a:r>
              <a:rPr lang="it-IT" sz="1600" b="1" dirty="0" smtClean="0"/>
              <a:t>(2</a:t>
            </a:r>
            <a:r>
              <a:rPr lang="it-IT" sz="1600" b="1" dirty="0"/>
              <a:t>) </a:t>
            </a:r>
            <a:r>
              <a:rPr lang="it-IT" sz="1600" b="1" dirty="0" smtClean="0"/>
              <a:t>Il </a:t>
            </a:r>
            <a:r>
              <a:rPr lang="it-IT" sz="1600" b="1" dirty="0"/>
              <a:t>valore attribuito alla rimanenza finale corrisponde anche al suo valore di costo (550.000) al netto della perdita totale (valore di netto realizzo)</a:t>
            </a:r>
            <a:endParaRPr lang="it-IT" sz="1600" dirty="0"/>
          </a:p>
          <a:p>
            <a:pPr marL="0" indent="0">
              <a:buNone/>
            </a:pPr>
            <a:r>
              <a:rPr lang="it-IT" sz="1600" b="1" dirty="0"/>
              <a:t> </a:t>
            </a:r>
            <a:endParaRPr lang="it-IT" sz="1600" dirty="0"/>
          </a:p>
          <a:p>
            <a:pPr marL="0" indent="0">
              <a:buNone/>
            </a:pPr>
            <a:r>
              <a:rPr lang="it-IT" sz="1600" b="1" dirty="0"/>
              <a:t> </a:t>
            </a:r>
            <a:endParaRPr lang="it-IT" sz="1600" dirty="0"/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59982964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556</Words>
  <Application>Microsoft Office PowerPoint</Application>
  <PresentationFormat>Presentazione su schermo (4:3)</PresentationFormat>
  <Paragraphs>248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LAVORI IN CORSO SU ORDINAZIONE (1) commessa triennale</vt:lpstr>
      <vt:lpstr>LAVORI IN CORSO SU ORDINAZIONE (2) commessa triennale metodo della commessa completata</vt:lpstr>
      <vt:lpstr>LAVORI IN CORSO SU ORDINAZIONE (3) commessa triennale  metodo della percentuale di completamento (cost to cost)</vt:lpstr>
      <vt:lpstr>  LAVORI IN CORSO SU ORDINAZIONE (A) commessa triennale </vt:lpstr>
      <vt:lpstr>LAVORI IN CORSO SU ORDINAZIONE (B) commessa triennale  metodo della percentuale di completamento (cost to cost)</vt:lpstr>
      <vt:lpstr>LAVORI IN CORSO SU ORDINAZIONE COMMESSE IN PERDITA   </vt:lpstr>
      <vt:lpstr>LAVORI IN CORSO SU ORDINAZIONE COMMESSE IN PERDITA   </vt:lpstr>
      <vt:lpstr>LAVORI IN CORSO SU ORDINAZIONE COMMESSE IN PERDITA</vt:lpstr>
      <vt:lpstr>LAVORI IN CORSO SU ORDINAZIONE COMMESSE IN PERDITA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LAVORI IN CORSO SU ORDINAZIONE COMMESSE IN PERDITA</dc:title>
  <dc:creator>Livio</dc:creator>
  <cp:lastModifiedBy>Livio</cp:lastModifiedBy>
  <cp:revision>27</cp:revision>
  <dcterms:created xsi:type="dcterms:W3CDTF">2015-04-28T20:15:39Z</dcterms:created>
  <dcterms:modified xsi:type="dcterms:W3CDTF">2017-04-19T20:42:54Z</dcterms:modified>
</cp:coreProperties>
</file>