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64" r:id="rId2"/>
    <p:sldId id="301" r:id="rId3"/>
    <p:sldId id="256" r:id="rId4"/>
    <p:sldId id="260" r:id="rId5"/>
    <p:sldId id="258" r:id="rId6"/>
    <p:sldId id="259" r:id="rId7"/>
    <p:sldId id="285" r:id="rId8"/>
    <p:sldId id="261" r:id="rId9"/>
    <p:sldId id="262" r:id="rId10"/>
    <p:sldId id="265" r:id="rId11"/>
    <p:sldId id="263" r:id="rId12"/>
    <p:sldId id="292" r:id="rId13"/>
    <p:sldId id="293" r:id="rId14"/>
    <p:sldId id="294" r:id="rId15"/>
    <p:sldId id="295" r:id="rId16"/>
    <p:sldId id="296" r:id="rId17"/>
    <p:sldId id="297" r:id="rId18"/>
    <p:sldId id="300" r:id="rId19"/>
    <p:sldId id="298" r:id="rId20"/>
    <p:sldId id="299" r:id="rId21"/>
    <p:sldId id="267" r:id="rId22"/>
    <p:sldId id="269" r:id="rId23"/>
    <p:sldId id="284" r:id="rId24"/>
    <p:sldId id="274" r:id="rId25"/>
    <p:sldId id="275" r:id="rId26"/>
    <p:sldId id="276" r:id="rId27"/>
    <p:sldId id="270" r:id="rId28"/>
    <p:sldId id="273" r:id="rId29"/>
    <p:sldId id="272" r:id="rId30"/>
    <p:sldId id="271" r:id="rId31"/>
    <p:sldId id="266" r:id="rId32"/>
    <p:sldId id="277" r:id="rId33"/>
    <p:sldId id="278" r:id="rId34"/>
    <p:sldId id="279" r:id="rId35"/>
    <p:sldId id="280" r:id="rId36"/>
    <p:sldId id="281" r:id="rId37"/>
    <p:sldId id="282" r:id="rId38"/>
    <p:sldId id="283" r:id="rId39"/>
    <p:sldId id="286" r:id="rId40"/>
    <p:sldId id="287" r:id="rId41"/>
    <p:sldId id="288" r:id="rId42"/>
    <p:sldId id="289" r:id="rId43"/>
    <p:sldId id="290" r:id="rId44"/>
    <p:sldId id="291" r:id="rId45"/>
    <p:sldId id="308" r:id="rId46"/>
    <p:sldId id="309" r:id="rId47"/>
    <p:sldId id="310" r:id="rId48"/>
    <p:sldId id="311" r:id="rId49"/>
    <p:sldId id="312" r:id="rId50"/>
    <p:sldId id="302" r:id="rId51"/>
    <p:sldId id="303" r:id="rId52"/>
    <p:sldId id="304" r:id="rId53"/>
    <p:sldId id="314" r:id="rId54"/>
    <p:sldId id="315" r:id="rId55"/>
    <p:sldId id="316" r:id="rId56"/>
    <p:sldId id="320" r:id="rId57"/>
    <p:sldId id="325" r:id="rId58"/>
    <p:sldId id="326" r:id="rId59"/>
    <p:sldId id="327" r:id="rId60"/>
    <p:sldId id="317" r:id="rId61"/>
    <p:sldId id="318" r:id="rId62"/>
    <p:sldId id="319" r:id="rId63"/>
    <p:sldId id="329" r:id="rId64"/>
    <p:sldId id="321" r:id="rId65"/>
    <p:sldId id="322" r:id="rId66"/>
    <p:sldId id="323" r:id="rId67"/>
    <p:sldId id="332" r:id="rId68"/>
    <p:sldId id="330" r:id="rId69"/>
    <p:sldId id="331" r:id="rId70"/>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65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9516B-8ECB-41CA-8556-8F6FC98D1F48}" type="datetimeFigureOut">
              <a:rPr lang="it-IT" smtClean="0"/>
              <a:t>26/04/2017</a:t>
            </a:fld>
            <a:endParaRPr lang="it-I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FDFB7-8694-4EE2-BDAA-EAC216E09DDE}" type="slidenum">
              <a:rPr lang="it-IT" smtClean="0"/>
              <a:t>‹N›</a:t>
            </a:fld>
            <a:endParaRPr lang="it-IT"/>
          </a:p>
        </p:txBody>
      </p:sp>
    </p:spTree>
    <p:extLst>
      <p:ext uri="{BB962C8B-B14F-4D97-AF65-F5344CB8AC3E}">
        <p14:creationId xmlns:p14="http://schemas.microsoft.com/office/powerpoint/2010/main" val="213077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FFFDFB7-8694-4EE2-BDAA-EAC216E09DDE}" type="slidenum">
              <a:rPr lang="it-IT" smtClean="0"/>
              <a:t>44</a:t>
            </a:fld>
            <a:endParaRPr lang="it-IT"/>
          </a:p>
        </p:txBody>
      </p:sp>
    </p:spTree>
    <p:extLst>
      <p:ext uri="{BB962C8B-B14F-4D97-AF65-F5344CB8AC3E}">
        <p14:creationId xmlns:p14="http://schemas.microsoft.com/office/powerpoint/2010/main" val="3838299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FFFDFB7-8694-4EE2-BDAA-EAC216E09DDE}" type="slidenum">
              <a:rPr lang="it-IT" smtClean="0"/>
              <a:t>55</a:t>
            </a:fld>
            <a:endParaRPr lang="it-IT"/>
          </a:p>
        </p:txBody>
      </p:sp>
    </p:spTree>
    <p:extLst>
      <p:ext uri="{BB962C8B-B14F-4D97-AF65-F5344CB8AC3E}">
        <p14:creationId xmlns:p14="http://schemas.microsoft.com/office/powerpoint/2010/main" val="3734230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fld id="{75ED0C87-A001-4E9D-A1A6-8DFA8EBCC229}" type="datetimeFigureOut">
              <a:rPr lang="it-IT"/>
              <a:pPr>
                <a:defRPr/>
              </a:pPr>
              <a:t>26/04/2017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02D2746-6432-44E9-BFF6-12949B49BD04}" type="slidenum">
              <a:rPr lang="it-IT" altLang="en-US"/>
              <a:pPr>
                <a:defRPr/>
              </a:pPr>
              <a:t>‹N›</a:t>
            </a:fld>
            <a:endParaRPr lang="it-IT" altLang="en-US"/>
          </a:p>
        </p:txBody>
      </p:sp>
    </p:spTree>
    <p:extLst>
      <p:ext uri="{BB962C8B-B14F-4D97-AF65-F5344CB8AC3E}">
        <p14:creationId xmlns:p14="http://schemas.microsoft.com/office/powerpoint/2010/main" val="2864994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3B735310-F67D-401E-9F74-41C993DCA58F}" type="datetimeFigureOut">
              <a:rPr lang="it-IT"/>
              <a:pPr>
                <a:defRPr/>
              </a:pPr>
              <a:t>26/04/2017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7D696A5B-0B0E-42F4-B107-95C83619233B}" type="slidenum">
              <a:rPr lang="it-IT" altLang="en-US"/>
              <a:pPr>
                <a:defRPr/>
              </a:pPr>
              <a:t>‹N›</a:t>
            </a:fld>
            <a:endParaRPr lang="it-IT" altLang="en-US"/>
          </a:p>
        </p:txBody>
      </p:sp>
    </p:spTree>
    <p:extLst>
      <p:ext uri="{BB962C8B-B14F-4D97-AF65-F5344CB8AC3E}">
        <p14:creationId xmlns:p14="http://schemas.microsoft.com/office/powerpoint/2010/main" val="1615344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A4F75289-2298-441B-ACAC-A6B7FF60FDFD}" type="datetimeFigureOut">
              <a:rPr lang="it-IT"/>
              <a:pPr>
                <a:defRPr/>
              </a:pPr>
              <a:t>26/04/2017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35207AAA-FEDD-4E7C-9D14-176FCFEC2ABE}" type="slidenum">
              <a:rPr lang="it-IT" altLang="en-US"/>
              <a:pPr>
                <a:defRPr/>
              </a:pPr>
              <a:t>‹N›</a:t>
            </a:fld>
            <a:endParaRPr lang="it-IT" altLang="en-US"/>
          </a:p>
        </p:txBody>
      </p:sp>
    </p:spTree>
    <p:extLst>
      <p:ext uri="{BB962C8B-B14F-4D97-AF65-F5344CB8AC3E}">
        <p14:creationId xmlns:p14="http://schemas.microsoft.com/office/powerpoint/2010/main" val="323251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596CA7E8-DEC8-4C0D-85BB-E325072319D5}" type="datetimeFigureOut">
              <a:rPr lang="it-IT"/>
              <a:pPr>
                <a:defRPr/>
              </a:pPr>
              <a:t>26/04/2017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8CD184F6-EEF4-4B5A-B7B6-5CC58AF338B2}" type="slidenum">
              <a:rPr lang="it-IT" altLang="en-US"/>
              <a:pPr>
                <a:defRPr/>
              </a:pPr>
              <a:t>‹N›</a:t>
            </a:fld>
            <a:endParaRPr lang="it-IT" altLang="en-US"/>
          </a:p>
        </p:txBody>
      </p:sp>
    </p:spTree>
    <p:extLst>
      <p:ext uri="{BB962C8B-B14F-4D97-AF65-F5344CB8AC3E}">
        <p14:creationId xmlns:p14="http://schemas.microsoft.com/office/powerpoint/2010/main" val="85371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927F59-3C02-416D-A2FD-5244763CD7C7}" type="datetimeFigureOut">
              <a:rPr lang="it-IT"/>
              <a:pPr>
                <a:defRPr/>
              </a:pPr>
              <a:t>26/04/2017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8D2138D0-FEBD-4215-9937-BBB4502E1474}" type="slidenum">
              <a:rPr lang="it-IT" altLang="en-US"/>
              <a:pPr>
                <a:defRPr/>
              </a:pPr>
              <a:t>‹N›</a:t>
            </a:fld>
            <a:endParaRPr lang="it-IT" altLang="en-US"/>
          </a:p>
        </p:txBody>
      </p:sp>
    </p:spTree>
    <p:extLst>
      <p:ext uri="{BB962C8B-B14F-4D97-AF65-F5344CB8AC3E}">
        <p14:creationId xmlns:p14="http://schemas.microsoft.com/office/powerpoint/2010/main" val="188376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3"/>
          <p:cNvSpPr>
            <a:spLocks noGrp="1"/>
          </p:cNvSpPr>
          <p:nvPr>
            <p:ph type="dt" sz="half" idx="10"/>
          </p:nvPr>
        </p:nvSpPr>
        <p:spPr/>
        <p:txBody>
          <a:bodyPr/>
          <a:lstStyle>
            <a:lvl1pPr>
              <a:defRPr/>
            </a:lvl1pPr>
          </a:lstStyle>
          <a:p>
            <a:pPr>
              <a:defRPr/>
            </a:pPr>
            <a:fld id="{F45533ED-5EEA-47F2-95E5-D2264BAB7F37}" type="datetimeFigureOut">
              <a:rPr lang="it-IT"/>
              <a:pPr>
                <a:defRPr/>
              </a:pPr>
              <a:t>26/04/2017</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FF7E63ED-6080-463D-AE8A-26DD4C4DF1B9}" type="slidenum">
              <a:rPr lang="it-IT" altLang="en-US"/>
              <a:pPr>
                <a:defRPr/>
              </a:pPr>
              <a:t>‹N›</a:t>
            </a:fld>
            <a:endParaRPr lang="it-IT" altLang="en-US"/>
          </a:p>
        </p:txBody>
      </p:sp>
    </p:spTree>
    <p:extLst>
      <p:ext uri="{BB962C8B-B14F-4D97-AF65-F5344CB8AC3E}">
        <p14:creationId xmlns:p14="http://schemas.microsoft.com/office/powerpoint/2010/main" val="3735382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3"/>
          <p:cNvSpPr>
            <a:spLocks noGrp="1"/>
          </p:cNvSpPr>
          <p:nvPr>
            <p:ph type="dt" sz="half" idx="10"/>
          </p:nvPr>
        </p:nvSpPr>
        <p:spPr/>
        <p:txBody>
          <a:bodyPr/>
          <a:lstStyle>
            <a:lvl1pPr>
              <a:defRPr/>
            </a:lvl1pPr>
          </a:lstStyle>
          <a:p>
            <a:pPr>
              <a:defRPr/>
            </a:pPr>
            <a:fld id="{55A20254-FC3B-4454-8946-90976E06C9DE}" type="datetimeFigureOut">
              <a:rPr lang="it-IT"/>
              <a:pPr>
                <a:defRPr/>
              </a:pPr>
              <a:t>26/04/2017</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A214CE6B-55EC-4A37-963C-896019DEB1ED}" type="slidenum">
              <a:rPr lang="it-IT" altLang="en-US"/>
              <a:pPr>
                <a:defRPr/>
              </a:pPr>
              <a:t>‹N›</a:t>
            </a:fld>
            <a:endParaRPr lang="it-IT" altLang="en-US"/>
          </a:p>
        </p:txBody>
      </p:sp>
    </p:spTree>
    <p:extLst>
      <p:ext uri="{BB962C8B-B14F-4D97-AF65-F5344CB8AC3E}">
        <p14:creationId xmlns:p14="http://schemas.microsoft.com/office/powerpoint/2010/main" val="383372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3"/>
          <p:cNvSpPr>
            <a:spLocks noGrp="1"/>
          </p:cNvSpPr>
          <p:nvPr>
            <p:ph type="dt" sz="half" idx="10"/>
          </p:nvPr>
        </p:nvSpPr>
        <p:spPr/>
        <p:txBody>
          <a:bodyPr/>
          <a:lstStyle>
            <a:lvl1pPr>
              <a:defRPr/>
            </a:lvl1pPr>
          </a:lstStyle>
          <a:p>
            <a:pPr>
              <a:defRPr/>
            </a:pPr>
            <a:fld id="{0D4587FC-72C7-4BF2-8933-0E53D57F4AC0}" type="datetimeFigureOut">
              <a:rPr lang="it-IT"/>
              <a:pPr>
                <a:defRPr/>
              </a:pPr>
              <a:t>26/04/2017</a:t>
            </a:fld>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90A5CA2B-C7EB-4E41-B9F7-C3C0D82107C2}" type="slidenum">
              <a:rPr lang="it-IT" altLang="en-US"/>
              <a:pPr>
                <a:defRPr/>
              </a:pPr>
              <a:t>‹N›</a:t>
            </a:fld>
            <a:endParaRPr lang="it-IT" altLang="en-US"/>
          </a:p>
        </p:txBody>
      </p:sp>
    </p:spTree>
    <p:extLst>
      <p:ext uri="{BB962C8B-B14F-4D97-AF65-F5344CB8AC3E}">
        <p14:creationId xmlns:p14="http://schemas.microsoft.com/office/powerpoint/2010/main" val="74946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C82C31-6165-4459-97FA-680717D1C4BD}" type="datetimeFigureOut">
              <a:rPr lang="it-IT"/>
              <a:pPr>
                <a:defRPr/>
              </a:pPr>
              <a:t>26/04/2017</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972F0B81-4A44-4933-B27A-8CA0733E13D0}" type="slidenum">
              <a:rPr lang="it-IT" altLang="en-US"/>
              <a:pPr>
                <a:defRPr/>
              </a:pPr>
              <a:t>‹N›</a:t>
            </a:fld>
            <a:endParaRPr lang="it-IT" altLang="en-US"/>
          </a:p>
        </p:txBody>
      </p:sp>
    </p:spTree>
    <p:extLst>
      <p:ext uri="{BB962C8B-B14F-4D97-AF65-F5344CB8AC3E}">
        <p14:creationId xmlns:p14="http://schemas.microsoft.com/office/powerpoint/2010/main" val="357623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13184ED-F0F8-4B46-B754-363B2C14B00A}" type="datetimeFigureOut">
              <a:rPr lang="it-IT"/>
              <a:pPr>
                <a:defRPr/>
              </a:pPr>
              <a:t>26/04/2017</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86C781F8-4B96-401E-B19C-67C64CA43549}" type="slidenum">
              <a:rPr lang="it-IT" altLang="en-US"/>
              <a:pPr>
                <a:defRPr/>
              </a:pPr>
              <a:t>‹N›</a:t>
            </a:fld>
            <a:endParaRPr lang="it-IT" altLang="en-US"/>
          </a:p>
        </p:txBody>
      </p:sp>
    </p:spTree>
    <p:extLst>
      <p:ext uri="{BB962C8B-B14F-4D97-AF65-F5344CB8AC3E}">
        <p14:creationId xmlns:p14="http://schemas.microsoft.com/office/powerpoint/2010/main" val="893115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79689FB-4728-45FB-AC67-4EFE840B1426}" type="datetimeFigureOut">
              <a:rPr lang="it-IT"/>
              <a:pPr>
                <a:defRPr/>
              </a:pPr>
              <a:t>26/04/2017</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0A83063C-8DBA-46A3-90A9-C779CA6A9EB7}" type="slidenum">
              <a:rPr lang="it-IT" altLang="en-US"/>
              <a:pPr>
                <a:defRPr/>
              </a:pPr>
              <a:t>‹N›</a:t>
            </a:fld>
            <a:endParaRPr lang="it-IT" altLang="en-US"/>
          </a:p>
        </p:txBody>
      </p:sp>
    </p:spTree>
    <p:extLst>
      <p:ext uri="{BB962C8B-B14F-4D97-AF65-F5344CB8AC3E}">
        <p14:creationId xmlns:p14="http://schemas.microsoft.com/office/powerpoint/2010/main" val="263324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it-IT"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it-IT"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C6674D2-B2D6-457C-B0E0-538348698A30}" type="datetimeFigureOut">
              <a:rPr lang="it-IT"/>
              <a:pPr>
                <a:defRPr/>
              </a:pPr>
              <a:t>26/04/2017</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pPr>
              <a:defRPr/>
            </a:pPr>
            <a:fld id="{D414163E-4AF5-42DC-A0B1-D0BEE8D4223A}" type="slidenum">
              <a:rPr lang="it-IT" altLang="en-US"/>
              <a:pPr>
                <a:defRPr/>
              </a:pPr>
              <a:t>‹N›</a:t>
            </a:fld>
            <a:endParaRPr lang="it-IT"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11560" y="2564904"/>
            <a:ext cx="7772400" cy="1470025"/>
          </a:xfrm>
        </p:spPr>
        <p:txBody>
          <a:bodyPr/>
          <a:lstStyle/>
          <a:p>
            <a:pPr eaLnBrk="1" hangingPunct="1"/>
            <a:r>
              <a:rPr lang="it-IT" altLang="it-IT" b="1" i="1" dirty="0"/>
              <a:t>BRETTON WOODS </a:t>
            </a:r>
            <a:endParaRPr lang="en-GB" altLang="it-IT"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HENRY MORGENTHAU.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764704"/>
            <a:ext cx="748883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32656"/>
            <a:ext cx="8784976" cy="5688632"/>
          </a:xfrm>
          <a:prstGeom prst="rect">
            <a:avLst/>
          </a:prstGeom>
        </p:spPr>
      </p:pic>
    </p:spTree>
    <p:extLst>
      <p:ext uri="{BB962C8B-B14F-4D97-AF65-F5344CB8AC3E}">
        <p14:creationId xmlns:p14="http://schemas.microsoft.com/office/powerpoint/2010/main" val="4248934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32656"/>
            <a:ext cx="7632848" cy="5904656"/>
          </a:xfrm>
          <a:prstGeom prst="rect">
            <a:avLst/>
          </a:prstGeom>
        </p:spPr>
      </p:pic>
    </p:spTree>
    <p:extLst>
      <p:ext uri="{BB962C8B-B14F-4D97-AF65-F5344CB8AC3E}">
        <p14:creationId xmlns:p14="http://schemas.microsoft.com/office/powerpoint/2010/main" val="4231278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260648"/>
            <a:ext cx="5112568" cy="6048672"/>
          </a:xfrm>
          <a:prstGeom prst="rect">
            <a:avLst/>
          </a:prstGeom>
        </p:spPr>
      </p:pic>
    </p:spTree>
    <p:extLst>
      <p:ext uri="{BB962C8B-B14F-4D97-AF65-F5344CB8AC3E}">
        <p14:creationId xmlns:p14="http://schemas.microsoft.com/office/powerpoint/2010/main" val="1976202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04664"/>
            <a:ext cx="8229600" cy="6120680"/>
          </a:xfrm>
          <a:prstGeom prst="rect">
            <a:avLst/>
          </a:prstGeom>
        </p:spPr>
      </p:pic>
    </p:spTree>
    <p:extLst>
      <p:ext uri="{BB962C8B-B14F-4D97-AF65-F5344CB8AC3E}">
        <p14:creationId xmlns:p14="http://schemas.microsoft.com/office/powerpoint/2010/main" val="2467107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260648"/>
            <a:ext cx="6840760" cy="5904656"/>
          </a:xfrm>
          <a:prstGeom prst="rect">
            <a:avLst/>
          </a:prstGeom>
        </p:spPr>
      </p:pic>
    </p:spTree>
    <p:extLst>
      <p:ext uri="{BB962C8B-B14F-4D97-AF65-F5344CB8AC3E}">
        <p14:creationId xmlns:p14="http://schemas.microsoft.com/office/powerpoint/2010/main" val="2771379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00075"/>
            <a:ext cx="7560840" cy="5657850"/>
          </a:xfrm>
          <a:prstGeom prst="rect">
            <a:avLst/>
          </a:prstGeom>
        </p:spPr>
      </p:pic>
    </p:spTree>
    <p:extLst>
      <p:ext uri="{BB962C8B-B14F-4D97-AF65-F5344CB8AC3E}">
        <p14:creationId xmlns:p14="http://schemas.microsoft.com/office/powerpoint/2010/main" val="1604153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404664"/>
            <a:ext cx="7560840" cy="5832648"/>
          </a:xfrm>
          <a:prstGeom prst="rect">
            <a:avLst/>
          </a:prstGeom>
        </p:spPr>
      </p:pic>
    </p:spTree>
    <p:extLst>
      <p:ext uri="{BB962C8B-B14F-4D97-AF65-F5344CB8AC3E}">
        <p14:creationId xmlns:p14="http://schemas.microsoft.com/office/powerpoint/2010/main" val="1011296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332656"/>
            <a:ext cx="5400600" cy="5760640"/>
          </a:xfrm>
          <a:prstGeom prst="rect">
            <a:avLst/>
          </a:prstGeom>
        </p:spPr>
      </p:pic>
    </p:spTree>
    <p:extLst>
      <p:ext uri="{BB962C8B-B14F-4D97-AF65-F5344CB8AC3E}">
        <p14:creationId xmlns:p14="http://schemas.microsoft.com/office/powerpoint/2010/main" val="1379021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548680"/>
            <a:ext cx="7704856" cy="5112567"/>
          </a:xfrm>
          <a:prstGeom prst="rect">
            <a:avLst/>
          </a:prstGeom>
        </p:spPr>
      </p:pic>
      <p:sp>
        <p:nvSpPr>
          <p:cNvPr id="5" name="CasellaDiTesto 4"/>
          <p:cNvSpPr txBox="1"/>
          <p:nvPr/>
        </p:nvSpPr>
        <p:spPr>
          <a:xfrm>
            <a:off x="2159224" y="5949280"/>
            <a:ext cx="6984776"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Bretton </a:t>
            </a:r>
            <a:r>
              <a:rPr lang="en-US" sz="1600" b="1" dirty="0" smtClean="0">
                <a:latin typeface="Times New Roman" panose="02020603050405020304" pitchFamily="18" charset="0"/>
                <a:cs typeface="Times New Roman" panose="02020603050405020304" pitchFamily="18" charset="0"/>
              </a:rPr>
              <a:t>Woods, Carroll</a:t>
            </a:r>
            <a:r>
              <a:rPr lang="en-US" sz="1600" b="1" dirty="0">
                <a:latin typeface="Times New Roman" panose="02020603050405020304" pitchFamily="18" charset="0"/>
                <a:cs typeface="Times New Roman" panose="02020603050405020304" pitchFamily="18" charset="0"/>
              </a:rPr>
              <a:t>, New Hampshire </a:t>
            </a:r>
            <a:r>
              <a:rPr lang="en-US" sz="1600" b="1" dirty="0" smtClean="0">
                <a:latin typeface="Times New Roman" panose="02020603050405020304" pitchFamily="18" charset="0"/>
                <a:cs typeface="Times New Roman" panose="02020603050405020304" pitchFamily="18" charset="0"/>
              </a:rPr>
              <a:t>03575  USA</a:t>
            </a:r>
            <a:endParaRPr lang="it-IT"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5457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978" y="692696"/>
            <a:ext cx="7416823" cy="5112568"/>
          </a:xfrm>
          <a:prstGeom prst="rect">
            <a:avLst/>
          </a:prstGeom>
        </p:spPr>
      </p:pic>
      <p:sp>
        <p:nvSpPr>
          <p:cNvPr id="3" name="TextBox 2"/>
          <p:cNvSpPr txBox="1"/>
          <p:nvPr/>
        </p:nvSpPr>
        <p:spPr>
          <a:xfrm>
            <a:off x="3779912" y="6237312"/>
            <a:ext cx="1620957" cy="369332"/>
          </a:xfrm>
          <a:prstGeom prst="rect">
            <a:avLst/>
          </a:prstGeom>
          <a:noFill/>
        </p:spPr>
        <p:txBody>
          <a:bodyPr wrap="none" rtlCol="0">
            <a:spAutoFit/>
          </a:bodyPr>
          <a:lstStyle/>
          <a:p>
            <a:r>
              <a:rPr lang="it-IT" dirty="0" smtClean="0"/>
              <a:t>Charles Ponzi</a:t>
            </a:r>
            <a:endParaRPr lang="en-GB" dirty="0"/>
          </a:p>
        </p:txBody>
      </p:sp>
    </p:spTree>
    <p:extLst>
      <p:ext uri="{BB962C8B-B14F-4D97-AF65-F5344CB8AC3E}">
        <p14:creationId xmlns:p14="http://schemas.microsoft.com/office/powerpoint/2010/main" val="3500961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450" y="765175"/>
            <a:ext cx="69850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476250"/>
            <a:ext cx="84963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692150"/>
            <a:ext cx="5689600"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CasellaDiTesto 2"/>
          <p:cNvSpPr txBox="1">
            <a:spLocks noChangeArrowheads="1"/>
          </p:cNvSpPr>
          <p:nvPr/>
        </p:nvSpPr>
        <p:spPr bwMode="auto">
          <a:xfrm>
            <a:off x="2484438" y="6165850"/>
            <a:ext cx="414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en-US" sz="1400" b="1" dirty="0">
                <a:latin typeface="Times New Roman" panose="02020603050405020304" pitchFamily="18" charset="0"/>
                <a:cs typeface="Times New Roman" panose="02020603050405020304" pitchFamily="18" charset="0"/>
              </a:rPr>
              <a:t>From </a:t>
            </a:r>
            <a:r>
              <a:rPr lang="it-IT" altLang="en-US" sz="1400" b="1" i="1" dirty="0">
                <a:latin typeface="Times New Roman" panose="02020603050405020304" pitchFamily="18" charset="0"/>
                <a:cs typeface="Times New Roman" panose="02020603050405020304" pitchFamily="18" charset="0"/>
              </a:rPr>
              <a:t>Gold and the </a:t>
            </a:r>
            <a:r>
              <a:rPr lang="it-IT" altLang="en-US" sz="1400" b="1" i="1" dirty="0" err="1">
                <a:latin typeface="Times New Roman" panose="02020603050405020304" pitchFamily="18" charset="0"/>
                <a:cs typeface="Times New Roman" panose="02020603050405020304" pitchFamily="18" charset="0"/>
              </a:rPr>
              <a:t>Dollar</a:t>
            </a:r>
            <a:r>
              <a:rPr lang="it-IT" altLang="en-US" sz="1400" b="1" i="1">
                <a:latin typeface="Times New Roman" panose="02020603050405020304" pitchFamily="18" charset="0"/>
                <a:cs typeface="Times New Roman" panose="02020603050405020304" pitchFamily="18" charset="0"/>
              </a:rPr>
              <a:t> Crisis</a:t>
            </a:r>
            <a:r>
              <a:rPr lang="it-IT" altLang="en-US" sz="1400" b="1">
                <a:latin typeface="Times New Roman" panose="02020603050405020304" pitchFamily="18" charset="0"/>
                <a:cs typeface="Times New Roman" panose="02020603050405020304" pitchFamily="18" charset="0"/>
              </a:rPr>
              <a:t>, R. Triffin NH 1960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88913"/>
            <a:ext cx="78486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413" y="333375"/>
            <a:ext cx="4333875"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88913"/>
            <a:ext cx="3971925"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188913"/>
            <a:ext cx="3933825"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ttangolo 3"/>
          <p:cNvSpPr>
            <a:spLocks noChangeArrowheads="1"/>
          </p:cNvSpPr>
          <p:nvPr/>
        </p:nvSpPr>
        <p:spPr bwMode="auto">
          <a:xfrm>
            <a:off x="2195513" y="2349500"/>
            <a:ext cx="4572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it-IT" sz="2400" b="1">
                <a:latin typeface="Times New Roman" panose="02020603050405020304" pitchFamily="18" charset="0"/>
                <a:cs typeface="Times New Roman" panose="02020603050405020304" pitchFamily="18" charset="0"/>
              </a:rPr>
              <a:t>Jacques Rueff, </a:t>
            </a:r>
          </a:p>
          <a:p>
            <a:pPr algn="ctr" eaLnBrk="1" hangingPunct="1">
              <a:spcBef>
                <a:spcPct val="0"/>
              </a:spcBef>
              <a:buFontTx/>
              <a:buNone/>
            </a:pPr>
            <a:endParaRPr lang="en-US" altLang="it-IT" sz="2400" b="1">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it-IT" sz="2400" b="1">
                <a:latin typeface="Times New Roman" panose="02020603050405020304" pitchFamily="18" charset="0"/>
                <a:cs typeface="Times New Roman" panose="02020603050405020304" pitchFamily="18" charset="0"/>
              </a:rPr>
              <a:t>The Age of Inflation, and the True Gold Standard</a:t>
            </a:r>
            <a:endParaRPr lang="it-IT" altLang="it-IT" sz="24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tangolo 3"/>
          <p:cNvSpPr>
            <a:spLocks noChangeArrowheads="1"/>
          </p:cNvSpPr>
          <p:nvPr/>
        </p:nvSpPr>
        <p:spPr bwMode="auto">
          <a:xfrm>
            <a:off x="2195513" y="1916113"/>
            <a:ext cx="4572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it-IT" sz="2400" b="1" i="1">
                <a:latin typeface="Times New Roman" panose="02020603050405020304" pitchFamily="18" charset="0"/>
                <a:cs typeface="Times New Roman" panose="02020603050405020304" pitchFamily="18" charset="0"/>
              </a:rPr>
              <a:t>ON THE OCCASION OF THE 100TH ANNIVERSARYOF THE BIRTH OF JACQUES RUEFF Address byLEWIS E. LEHRMAN at the PARLIAMENT OF FRANCE(Assemble Nationale) November 7, 1996 </a:t>
            </a:r>
            <a:endParaRPr lang="it-IT" altLang="it-IT" sz="2400" b="1"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ttangolo 1"/>
          <p:cNvSpPr>
            <a:spLocks noChangeArrowheads="1"/>
          </p:cNvSpPr>
          <p:nvPr/>
        </p:nvSpPr>
        <p:spPr bwMode="auto">
          <a:xfrm>
            <a:off x="250825" y="1304925"/>
            <a:ext cx="85693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it-IT" sz="2400" b="1">
                <a:latin typeface="Times New Roman" panose="02020603050405020304" pitchFamily="18" charset="0"/>
                <a:cs typeface="Times New Roman" panose="02020603050405020304" pitchFamily="18" charset="0"/>
              </a:rPr>
              <a:t>The overthrow of the historic money of commercial civilization, the gold standard, led, during the next decade, to the great inflations in France, Germany, and Russia. The ensuing convulsions of the social order, the rise of the speculator class, the obliteration of the savings of the laboringand middle classes on fixed incomes, led directly to the rise of Bolshevism, Fascism, and Nazism – linked, as they were, to floating European currencies, perennial budgetary and balance of payments deficits, central bank money printing, currency wars and the neo mercantilism they engendered.</a:t>
            </a:r>
            <a:endParaRPr lang="it-IT" altLang="it-IT" sz="24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ttangolo 1"/>
          <p:cNvSpPr>
            <a:spLocks noChangeArrowheads="1"/>
          </p:cNvSpPr>
          <p:nvPr/>
        </p:nvSpPr>
        <p:spPr bwMode="auto">
          <a:xfrm>
            <a:off x="250825" y="1304925"/>
            <a:ext cx="85693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it-IT" sz="2400" b="1">
                <a:latin typeface="Times New Roman" panose="02020603050405020304" pitchFamily="18" charset="0"/>
                <a:cs typeface="Times New Roman" panose="02020603050405020304" pitchFamily="18" charset="0"/>
              </a:rPr>
              <a:t>The overthrow of the historic money of commercial civilization, the gold standard, led, during the next decade, to the great inflations in France, Germany, and Russia. The ensuing convulsions of the social order, the rise of the speculator class, the obliteration of the savings of the laboringand middle classes on fixed incomes, led directly to the rise of Bolshevism, Fascism, and Nazism – linked, as they were, to floating European currencies, perennial budgetary and balance of payments deficits, central bank money printing, currency wars and the neo mercantilism they engendered.</a:t>
            </a:r>
            <a:endParaRPr lang="it-IT" altLang="it-IT" sz="24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613" y="44450"/>
            <a:ext cx="5329237"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333375"/>
            <a:ext cx="5545137"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CasellaDiTesto 2"/>
          <p:cNvSpPr txBox="1">
            <a:spLocks noChangeArrowheads="1"/>
          </p:cNvSpPr>
          <p:nvPr/>
        </p:nvSpPr>
        <p:spPr bwMode="auto">
          <a:xfrm>
            <a:off x="3203575" y="6454775"/>
            <a:ext cx="2065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400" b="1">
                <a:latin typeface="Arial" panose="020B0604020202020204" pitchFamily="34" charset="0"/>
              </a:rPr>
              <a:t>Monday, Nov. 23, 1953</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sellaDiTesto 1"/>
          <p:cNvSpPr txBox="1">
            <a:spLocks noChangeArrowheads="1"/>
          </p:cNvSpPr>
          <p:nvPr/>
        </p:nvSpPr>
        <p:spPr bwMode="auto">
          <a:xfrm>
            <a:off x="971550" y="1628775"/>
            <a:ext cx="7921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it-IT" sz="2400" b="1">
                <a:latin typeface="Times New Roman" panose="02020603050405020304" pitchFamily="18" charset="0"/>
                <a:cs typeface="Times New Roman" panose="02020603050405020304" pitchFamily="18" charset="0"/>
              </a:rPr>
              <a:t>The “infamy” of December 7, 1941, is deeper than most Americans have ever imagined. The Japanese attack on Pearl Harbor was almost certainly the result of a Soviet plot—“Operation Snow”—carried out by Harry Dexter White, a figure of enormous influence in the Roosevelt administration and a known Soviet...</a:t>
            </a:r>
            <a:endParaRPr lang="it-IT" altLang="it-IT" sz="24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sellaDiTesto 2"/>
          <p:cNvSpPr txBox="1">
            <a:spLocks noChangeArrowheads="1"/>
          </p:cNvSpPr>
          <p:nvPr/>
        </p:nvSpPr>
        <p:spPr bwMode="auto">
          <a:xfrm>
            <a:off x="323850" y="260350"/>
            <a:ext cx="840105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it-IT" sz="2400" b="1">
                <a:latin typeface="Times New Roman" panose="02020603050405020304" pitchFamily="18" charset="0"/>
                <a:cs typeface="Times New Roman" panose="02020603050405020304" pitchFamily="18" charset="0"/>
              </a:rPr>
              <a:t>Without question, Harry Dexter White was one of the two great intellectual founders of the IMF and the World Bank. As the chief international economist at the U.S. Treasury in 1942–44, he drafted the U.S. blueprint for the IMF that competed with the plan drafted for the British Treasury by Keynes. The final compromise adopted at Bretton Woods, New Hampshire in July 1944 retained much of the flavor of the White Plan: it defined the IMF not as a world central bank but as a promoter of economic growth through international trade and financial stability. When the IMF began operations in 1946, President Harry S. Truman named White as its first U.S. Executive Director. Since no Deputy Managing Director post had yet been created, White served occasionally as Acting Managing Director and generally played a highly influential role during the IMF's first year. His health deteriorated, however, and he resigned in March 1947 and died of heart failure the following year. </a:t>
            </a:r>
            <a:endParaRPr lang="it-IT" altLang="it-IT" sz="24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asellaDiTesto 1"/>
          <p:cNvSpPr txBox="1">
            <a:spLocks noChangeArrowheads="1"/>
          </p:cNvSpPr>
          <p:nvPr/>
        </p:nvSpPr>
        <p:spPr bwMode="auto">
          <a:xfrm>
            <a:off x="214313" y="404813"/>
            <a:ext cx="892968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it-IT" sz="2000" b="1">
                <a:latin typeface="Times New Roman" panose="02020603050405020304" pitchFamily="18" charset="0"/>
                <a:cs typeface="Times New Roman" panose="02020603050405020304" pitchFamily="18" charset="0"/>
              </a:rPr>
              <a:t>" Despite some resistance from Keynes and others, White succeeded in getting the Soviet Union to participate in the Bretton Woods conference in 1944, but his goal was frustrated when Joseph Stalin decided a year later that the country would not join the IMF. In a paper that White was writing at the time of his death, he lamented the "tensions between certain of the major powers" that had brought "almost catastrophic" consequences, including an "acute lack of confidence in continued political stability and the crippling fear of war on a scale unprecedented and almost unimaginable in its destructive potentialities." </a:t>
            </a:r>
          </a:p>
          <a:p>
            <a:pPr>
              <a:spcBef>
                <a:spcPct val="0"/>
              </a:spcBef>
              <a:buFontTx/>
              <a:buNone/>
            </a:pPr>
            <a:r>
              <a:rPr lang="en-US" altLang="it-IT" sz="2000" b="1">
                <a:latin typeface="Times New Roman" panose="02020603050405020304" pitchFamily="18" charset="0"/>
                <a:cs typeface="Times New Roman" panose="02020603050405020304" pitchFamily="18" charset="0"/>
              </a:rPr>
              <a:t>White's intensely personal internationalism came under heavy criticism in the United States once the wartime military alliance with the Soviet Union against the Axis countries was no longer in force. During the investigations of the McCarthy era, attacks on his motives ranged from the questionable to the bizarre. His meetings with Soviet officials around the time of Bretton Woods were interpreted as espionage. His efforts during the war to hold the Nationalist government in China accountable for hundreds of millions of dollars in U.S. financial aid were interpreted as an effort to undermine Chiang Kai-shek in favor of Mao Tse-tung. His assistance in drafting a plan to limit the reindustrialization of Germany after the war was interpreted as part of a grand design to create an economic vacuum in Europe to be exploited by the Soviet Union. </a:t>
            </a:r>
            <a:endParaRPr lang="it-IT" altLang="it-IT" sz="20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ttangolo 1"/>
          <p:cNvSpPr>
            <a:spLocks noChangeArrowheads="1"/>
          </p:cNvSpPr>
          <p:nvPr/>
        </p:nvSpPr>
        <p:spPr bwMode="auto">
          <a:xfrm>
            <a:off x="468313" y="117475"/>
            <a:ext cx="8424862"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it-IT" sz="2400" b="1">
                <a:latin typeface="Times New Roman" panose="02020603050405020304" pitchFamily="18" charset="0"/>
                <a:cs typeface="Times New Roman" panose="02020603050405020304" pitchFamily="18" charset="0"/>
              </a:rPr>
              <a:t>Whatever mistakes White may have made in these and other projects seem trivial today when set next to the excesses of his enemies and to the personal price that he was made to pay. His spirited defense of his loyalty to the United States and its values, made at hearings before the Committee on Un-American Activities of the U.S. House of Representatives in August 1948, left him exhausted. He died three days afterwards. Five years later, at the height of the loyalty investigations led by Wisconsin Senator Joseph McCarthy, President Eisenhower's Attorney General accused former President Truman of knowing that White was a Soviet spy before appointing him to the Executive Board of the IMF. Although Truman successfully fought off both that charge and a subpoena compelling him to testify on the matter, White was vilified in Congress and in the press. The exposure irreparably damaged his personal reputation. What remains of his legacy is the International Monetary Fund, which still bears his imprint more than any other’s.</a:t>
            </a:r>
            <a:endParaRPr lang="it-IT" altLang="it-IT" sz="24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413" y="188913"/>
            <a:ext cx="432117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4438" y="188913"/>
            <a:ext cx="467995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The+Battle+of+Bretton+Woods.jpg"/>
          <p:cNvPicPr>
            <a:picLocks noChangeAspect="1"/>
          </p:cNvPicPr>
          <p:nvPr/>
        </p:nvPicPr>
        <p:blipFill>
          <a:blip r:embed="rId2" cstate="print"/>
          <a:stretch>
            <a:fillRect/>
          </a:stretch>
        </p:blipFill>
        <p:spPr>
          <a:xfrm>
            <a:off x="2843808" y="908720"/>
            <a:ext cx="3893447" cy="4896544"/>
          </a:xfrm>
          <a:prstGeom prst="rect">
            <a:avLst/>
          </a:prstGeom>
        </p:spPr>
      </p:pic>
    </p:spTree>
    <p:extLst>
      <p:ext uri="{BB962C8B-B14F-4D97-AF65-F5344CB8AC3E}">
        <p14:creationId xmlns:p14="http://schemas.microsoft.com/office/powerpoint/2010/main" val="602771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67544" y="1628800"/>
            <a:ext cx="8280920" cy="3785652"/>
          </a:xfrm>
          <a:prstGeom prst="rect">
            <a:avLst/>
          </a:prstGeom>
        </p:spPr>
        <p:txBody>
          <a:bodyPr wrap="square">
            <a:spAutoFit/>
          </a:bodyPr>
          <a:lstStyle/>
          <a:p>
            <a:pPr lvl="0" algn="just" eaLnBrk="0" fontAlgn="base" hangingPunct="0">
              <a:spcBef>
                <a:spcPct val="0"/>
              </a:spcBef>
              <a:spcAft>
                <a:spcPct val="0"/>
              </a:spcAft>
            </a:pPr>
            <a:r>
              <a:rPr lang="en-US" sz="2400" b="1" dirty="0">
                <a:latin typeface="Times New Roman" pitchFamily="18" charset="0"/>
                <a:ea typeface="Calibri" pitchFamily="34" charset="0"/>
                <a:cs typeface="Times New Roman" pitchFamily="18" charset="0"/>
              </a:rPr>
              <a:t>On the eve of the First World War, the ratio of Britain debt to gross domestic product was a mere 29 percent, by the end of the Second World War it had soared to 240 percent- A nation that had in the 1920s controlled a quarter of the earth’s territory and its population was, in Keynes words, facing a “financial Dunkirk”. The story of the Faustian bargain Britain struck with the United States in order to survive, the war would become an essential element in the </a:t>
            </a:r>
            <a:r>
              <a:rPr lang="en-US" sz="2400" b="1" dirty="0" err="1">
                <a:latin typeface="Times New Roman" pitchFamily="18" charset="0"/>
                <a:ea typeface="Calibri" pitchFamily="34" charset="0"/>
                <a:cs typeface="Times New Roman" pitchFamily="18" charset="0"/>
              </a:rPr>
              <a:t>Bretton</a:t>
            </a:r>
            <a:r>
              <a:rPr lang="en-US" sz="2400" b="1" dirty="0">
                <a:latin typeface="Times New Roman" pitchFamily="18" charset="0"/>
                <a:ea typeface="Calibri" pitchFamily="34" charset="0"/>
                <a:cs typeface="Times New Roman" pitchFamily="18" charset="0"/>
              </a:rPr>
              <a:t> Woods drama” Benn </a:t>
            </a:r>
            <a:r>
              <a:rPr lang="en-US" sz="2400" b="1" dirty="0" err="1">
                <a:latin typeface="Times New Roman" pitchFamily="18" charset="0"/>
                <a:ea typeface="Calibri" pitchFamily="34" charset="0"/>
                <a:cs typeface="Times New Roman" pitchFamily="18" charset="0"/>
              </a:rPr>
              <a:t>Steil</a:t>
            </a:r>
            <a:r>
              <a:rPr lang="en-US" sz="2400" b="1" dirty="0">
                <a:latin typeface="Times New Roman" pitchFamily="18" charset="0"/>
                <a:ea typeface="Calibri" pitchFamily="34" charset="0"/>
                <a:cs typeface="Times New Roman" pitchFamily="18" charset="0"/>
              </a:rPr>
              <a:t>, The Battle of </a:t>
            </a:r>
            <a:r>
              <a:rPr lang="en-US" sz="2400" b="1" dirty="0" err="1">
                <a:latin typeface="Times New Roman" pitchFamily="18" charset="0"/>
                <a:ea typeface="Calibri" pitchFamily="34" charset="0"/>
                <a:cs typeface="Times New Roman" pitchFamily="18" charset="0"/>
              </a:rPr>
              <a:t>Bretton</a:t>
            </a:r>
            <a:r>
              <a:rPr lang="en-US" sz="2400" b="1" dirty="0">
                <a:latin typeface="Times New Roman" pitchFamily="18" charset="0"/>
                <a:ea typeface="Calibri" pitchFamily="34" charset="0"/>
                <a:cs typeface="Times New Roman" pitchFamily="18" charset="0"/>
              </a:rPr>
              <a:t> Woods, Princeton, 2013 </a:t>
            </a:r>
            <a:r>
              <a:rPr lang="en-US" sz="2400" b="1" dirty="0" err="1">
                <a:latin typeface="Times New Roman" pitchFamily="18" charset="0"/>
                <a:ea typeface="Calibri" pitchFamily="34" charset="0"/>
                <a:cs typeface="Times New Roman" pitchFamily="18" charset="0"/>
              </a:rPr>
              <a:t>pag</a:t>
            </a:r>
            <a:r>
              <a:rPr lang="en-US" sz="2400" b="1" dirty="0">
                <a:latin typeface="Times New Roman" pitchFamily="18" charset="0"/>
                <a:ea typeface="Calibri" pitchFamily="34" charset="0"/>
                <a:cs typeface="Times New Roman" pitchFamily="18" charset="0"/>
              </a:rPr>
              <a:t> 2.</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7413463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51520" y="580038"/>
            <a:ext cx="867645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effectLst/>
                <a:latin typeface="Times New Roman" pitchFamily="18" charset="0"/>
                <a:ea typeface="Calibri" pitchFamily="34" charset="0"/>
                <a:cs typeface="Times New Roman" pitchFamily="18" charset="0"/>
              </a:rPr>
              <a:t>“The next morning, 9:30 a.m. on July 14. </a:t>
            </a:r>
            <a:r>
              <a:rPr kumimoji="0" lang="en-US" sz="2400" b="1" i="0" u="none" strike="noStrike" cap="none" normalizeH="0" baseline="0" dirty="0" err="1">
                <a:ln>
                  <a:noFill/>
                </a:ln>
                <a:effectLst/>
                <a:latin typeface="Times New Roman" pitchFamily="18" charset="0"/>
                <a:ea typeface="Calibri" pitchFamily="34" charset="0"/>
                <a:cs typeface="Times New Roman" pitchFamily="18" charset="0"/>
              </a:rPr>
              <a:t>Morghenthau</a:t>
            </a:r>
            <a:r>
              <a:rPr kumimoji="0" lang="en-US" sz="2400" b="1" i="0" u="none" strike="noStrike" cap="none" normalizeH="0" baseline="0" dirty="0">
                <a:ln>
                  <a:noFill/>
                </a:ln>
                <a:effectLst/>
                <a:latin typeface="Times New Roman" pitchFamily="18" charset="0"/>
                <a:ea typeface="Calibri" pitchFamily="34" charset="0"/>
                <a:cs typeface="Times New Roman" pitchFamily="18" charset="0"/>
              </a:rPr>
              <a:t> began a meeting of the full American team by reporting cheerily that White had “worked up until three o’clock this morning with the Drafting Committee on the Fund and he feels [the text] is in excellent shape. </a:t>
            </a:r>
            <a:r>
              <a:rPr kumimoji="0" lang="en-US" sz="2400" b="1" i="0" u="none" strike="noStrike" cap="none" normalizeH="0" baseline="0" dirty="0" err="1">
                <a:ln>
                  <a:noFill/>
                </a:ln>
                <a:effectLst/>
                <a:latin typeface="Times New Roman" pitchFamily="18" charset="0"/>
                <a:ea typeface="Calibri" pitchFamily="34" charset="0"/>
                <a:cs typeface="Times New Roman" pitchFamily="18" charset="0"/>
              </a:rPr>
              <a:t>Morghenthau</a:t>
            </a:r>
            <a:r>
              <a:rPr kumimoji="0" lang="en-US" sz="2400" b="1" i="0" u="none" strike="noStrike" cap="none" normalizeH="0" baseline="0" dirty="0">
                <a:ln>
                  <a:noFill/>
                </a:ln>
                <a:effectLst/>
                <a:latin typeface="Times New Roman" pitchFamily="18" charset="0"/>
                <a:ea typeface="Calibri" pitchFamily="34" charset="0"/>
                <a:cs typeface="Times New Roman" pitchFamily="18" charset="0"/>
              </a:rPr>
              <a:t> had no idea what exactly that meant, and likely no interest. But among the achievements of the committee, composed entirely of White’s technicians, was strategically replacing “gold” with “gold and U.S, dollars” through the 96-page Final Act. White never submitted the changes for consideration in Commission I, yet they would become an important part of the IMF Articles of Agreement</a:t>
            </a:r>
            <a:r>
              <a:rPr kumimoji="0" lang="en-US" sz="2400" b="1" i="0" u="sng" strike="noStrike" cap="none" normalizeH="0" baseline="0" dirty="0">
                <a:ln>
                  <a:noFill/>
                </a:ln>
                <a:effectLst/>
                <a:latin typeface="Times New Roman" pitchFamily="18" charset="0"/>
                <a:ea typeface="Calibri" pitchFamily="34" charset="0"/>
                <a:cs typeface="Times New Roman" pitchFamily="18" charset="0"/>
              </a:rPr>
              <a:t>. Keynes would only discover them after his departure from Bretton Woods</a:t>
            </a:r>
            <a:r>
              <a:rPr kumimoji="0" lang="en-US" sz="2400" b="1" i="0" u="none" strike="noStrike" cap="none" normalizeH="0" baseline="0" dirty="0">
                <a:ln>
                  <a:noFill/>
                </a:ln>
                <a:effectLst/>
                <a:latin typeface="Times New Roman" pitchFamily="18" charset="0"/>
                <a:ea typeface="Calibri" pitchFamily="34" charset="0"/>
                <a:cs typeface="Times New Roman" pitchFamily="18" charset="0"/>
              </a:rPr>
              <a:t>.” Morghenthau, Diaries, Vol. 754, July 14, 1944, p.3.  Benn </a:t>
            </a:r>
            <a:r>
              <a:rPr kumimoji="0" lang="en-US" sz="2400" b="1" i="0" u="none" strike="noStrike" cap="none" normalizeH="0" baseline="0" dirty="0" err="1">
                <a:ln>
                  <a:noFill/>
                </a:ln>
                <a:effectLst/>
                <a:latin typeface="Times New Roman" pitchFamily="18" charset="0"/>
                <a:ea typeface="Calibri" pitchFamily="34" charset="0"/>
                <a:cs typeface="Times New Roman" pitchFamily="18" charset="0"/>
              </a:rPr>
              <a:t>Steil</a:t>
            </a:r>
            <a:r>
              <a:rPr kumimoji="0" lang="en-US" sz="2400" b="1" i="0" u="none" strike="noStrike" cap="none" normalizeH="0" baseline="0" dirty="0">
                <a:ln>
                  <a:noFill/>
                </a:ln>
                <a:effectLst/>
                <a:latin typeface="Times New Roman" pitchFamily="18" charset="0"/>
                <a:ea typeface="Calibri" pitchFamily="34" charset="0"/>
                <a:cs typeface="Times New Roman" pitchFamily="18" charset="0"/>
              </a:rPr>
              <a:t>, The Battle of </a:t>
            </a:r>
            <a:r>
              <a:rPr kumimoji="0" lang="en-US" sz="2400" b="1" i="0" u="none" strike="noStrike" cap="none" normalizeH="0" baseline="0" dirty="0" err="1">
                <a:ln>
                  <a:noFill/>
                </a:ln>
                <a:effectLst/>
                <a:latin typeface="Times New Roman" pitchFamily="18" charset="0"/>
                <a:ea typeface="Calibri" pitchFamily="34" charset="0"/>
                <a:cs typeface="Times New Roman" pitchFamily="18" charset="0"/>
              </a:rPr>
              <a:t>Bretton</a:t>
            </a:r>
            <a:r>
              <a:rPr kumimoji="0" lang="en-US" sz="2400" b="1" i="0" u="none" strike="noStrike" cap="none" normalizeH="0" baseline="0" dirty="0">
                <a:ln>
                  <a:noFill/>
                </a:ln>
                <a:effectLst/>
                <a:latin typeface="Times New Roman" pitchFamily="18" charset="0"/>
                <a:ea typeface="Calibri" pitchFamily="34" charset="0"/>
                <a:cs typeface="Times New Roman" pitchFamily="18" charset="0"/>
              </a:rPr>
              <a:t> Woods, Princeton, 2013, </a:t>
            </a:r>
            <a:r>
              <a:rPr kumimoji="0" lang="en-US" sz="2400" b="1" i="0" u="none" strike="noStrike" cap="none" normalizeH="0" baseline="0" dirty="0" err="1">
                <a:ln>
                  <a:noFill/>
                </a:ln>
                <a:effectLst/>
                <a:latin typeface="Times New Roman" pitchFamily="18" charset="0"/>
                <a:ea typeface="Calibri" pitchFamily="34" charset="0"/>
                <a:cs typeface="Times New Roman" pitchFamily="18" charset="0"/>
              </a:rPr>
              <a:t>pag</a:t>
            </a:r>
            <a:r>
              <a:rPr kumimoji="0" lang="en-US" sz="2400" b="1" i="0" u="none" strike="noStrike" cap="none" normalizeH="0" baseline="0" dirty="0">
                <a:ln>
                  <a:noFill/>
                </a:ln>
                <a:effectLst/>
                <a:latin typeface="Times New Roman" pitchFamily="18" charset="0"/>
                <a:ea typeface="Calibri" pitchFamily="34" charset="0"/>
                <a:cs typeface="Times New Roman" pitchFamily="18" charset="0"/>
              </a:rPr>
              <a:t>. 216.</a:t>
            </a:r>
            <a:endParaRPr kumimoji="0" lang="it-IT" sz="2400" b="1" i="0" u="none" strike="noStrike" cap="none" normalizeH="0" baseline="0" dirty="0">
              <a:ln>
                <a:noFill/>
              </a:ln>
              <a:effectLst/>
              <a:latin typeface="Times New Roman" pitchFamily="18" charset="0"/>
              <a:cs typeface="Times New Roman" pitchFamily="18" charset="0"/>
            </a:endParaRPr>
          </a:p>
        </p:txBody>
      </p:sp>
    </p:spTree>
    <p:extLst>
      <p:ext uri="{BB962C8B-B14F-4D97-AF65-F5344CB8AC3E}">
        <p14:creationId xmlns:p14="http://schemas.microsoft.com/office/powerpoint/2010/main" val="16478457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Rectangle 2"/>
          <p:cNvSpPr>
            <a:spLocks noChangeArrowheads="1"/>
          </p:cNvSpPr>
          <p:nvPr/>
        </p:nvSpPr>
        <p:spPr bwMode="auto">
          <a:xfrm>
            <a:off x="323528" y="712440"/>
            <a:ext cx="856895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effectLst/>
                <a:latin typeface="Times New Roman" pitchFamily="18" charset="0"/>
                <a:ea typeface="Calibri" pitchFamily="34" charset="0"/>
                <a:cs typeface="Times New Roman" pitchFamily="18" charset="0"/>
              </a:rPr>
              <a:t>    No sooner had the delegations departed </a:t>
            </a:r>
            <a:r>
              <a:rPr kumimoji="0" lang="en-US" sz="2400" b="1" i="0" u="none" strike="noStrike" cap="none" normalizeH="0" baseline="0" dirty="0" err="1">
                <a:ln>
                  <a:noFill/>
                </a:ln>
                <a:effectLst/>
                <a:latin typeface="Times New Roman" pitchFamily="18" charset="0"/>
                <a:ea typeface="Calibri" pitchFamily="34" charset="0"/>
                <a:cs typeface="Times New Roman" pitchFamily="18" charset="0"/>
              </a:rPr>
              <a:t>Bretton</a:t>
            </a:r>
            <a:r>
              <a:rPr kumimoji="0" lang="en-US" sz="2400" b="1" i="0" u="none" strike="noStrike" cap="none" normalizeH="0" baseline="0" dirty="0">
                <a:ln>
                  <a:noFill/>
                </a:ln>
                <a:effectLst/>
                <a:latin typeface="Times New Roman" pitchFamily="18" charset="0"/>
                <a:ea typeface="Calibri" pitchFamily="34" charset="0"/>
                <a:cs typeface="Times New Roman" pitchFamily="18" charset="0"/>
              </a:rPr>
              <a:t> Woods than controversy erupted between the British and the Americans over the meaning of what had been signed. “We, all of us, had to sign, of course, before we had had a chance of reading through a clean and consecutive copy of the document,” Keynes offered by way of explanation five months later. “All we had seen of it was the dotted line. </a:t>
            </a:r>
          </a:p>
          <a:p>
            <a:pPr marL="0" marR="0" lvl="0" indent="0" algn="just" defTabSz="914400" rtl="0" eaLnBrk="1" fontAlgn="base" latinLnBrk="0" hangingPunct="1">
              <a:lnSpc>
                <a:spcPct val="100000"/>
              </a:lnSpc>
              <a:spcBef>
                <a:spcPct val="0"/>
              </a:spcBef>
              <a:spcAft>
                <a:spcPct val="0"/>
              </a:spcAft>
              <a:buClrTx/>
              <a:buSzTx/>
              <a:buFontTx/>
              <a:buNone/>
              <a:tabLst/>
            </a:pPr>
            <a:r>
              <a:rPr lang="en-US" sz="2400" b="1" dirty="0">
                <a:latin typeface="Times New Roman" pitchFamily="18" charset="0"/>
                <a:ea typeface="Calibri" pitchFamily="34" charset="0"/>
                <a:cs typeface="Times New Roman" pitchFamily="18" charset="0"/>
              </a:rPr>
              <a:t>    </a:t>
            </a:r>
            <a:r>
              <a:rPr kumimoji="0" lang="en-US" sz="2400" b="1" i="0" u="none" strike="noStrike" cap="none" normalizeH="0" baseline="0" dirty="0">
                <a:ln>
                  <a:noFill/>
                </a:ln>
                <a:effectLst/>
                <a:latin typeface="Times New Roman" pitchFamily="18" charset="0"/>
                <a:ea typeface="Calibri" pitchFamily="34" charset="0"/>
                <a:cs typeface="Times New Roman" pitchFamily="18" charset="0"/>
              </a:rPr>
              <a:t>Our only excuse,” he added, lifting some prose from Shakespeare, “is the knowledge that our hosts had made final arrangements to throw us out of the hotel, </a:t>
            </a:r>
            <a:r>
              <a:rPr kumimoji="0" lang="en-US" sz="2400" b="1" i="0" u="none" strike="noStrike" cap="none" normalizeH="0" baseline="0" dirty="0" err="1">
                <a:ln>
                  <a:noFill/>
                </a:ln>
                <a:effectLst/>
                <a:latin typeface="Times New Roman" pitchFamily="18" charset="0"/>
                <a:ea typeface="Calibri" pitchFamily="34" charset="0"/>
                <a:cs typeface="Times New Roman" pitchFamily="18" charset="0"/>
              </a:rPr>
              <a:t>unhouselled</a:t>
            </a:r>
            <a:r>
              <a:rPr kumimoji="0" lang="en-US" sz="2400" b="1" i="0" u="none" strike="noStrike" cap="none" normalizeH="0" baseline="0" dirty="0">
                <a:ln>
                  <a:noFill/>
                </a:ln>
                <a:effectLst/>
                <a:latin typeface="Times New Roman" pitchFamily="18" charset="0"/>
                <a:ea typeface="Calibri" pitchFamily="34" charset="0"/>
                <a:cs typeface="Times New Roman" pitchFamily="18" charset="0"/>
              </a:rPr>
              <a:t>, disappointed, </a:t>
            </a:r>
            <a:r>
              <a:rPr kumimoji="0" lang="en-US" sz="2400" b="1" i="0" u="none" strike="noStrike" cap="none" normalizeH="0" baseline="0" dirty="0" err="1">
                <a:ln>
                  <a:noFill/>
                </a:ln>
                <a:effectLst/>
                <a:latin typeface="Times New Roman" pitchFamily="18" charset="0"/>
                <a:ea typeface="Calibri" pitchFamily="34" charset="0"/>
                <a:cs typeface="Times New Roman" pitchFamily="18" charset="0"/>
              </a:rPr>
              <a:t>unaneled</a:t>
            </a:r>
            <a:r>
              <a:rPr kumimoji="0" lang="en-US" sz="2400" b="1" i="0" u="none" strike="noStrike" cap="none" normalizeH="0" baseline="0" dirty="0">
                <a:ln>
                  <a:noFill/>
                </a:ln>
                <a:effectLst/>
                <a:latin typeface="Times New Roman" pitchFamily="18" charset="0"/>
                <a:ea typeface="Calibri" pitchFamily="34" charset="0"/>
                <a:cs typeface="Times New Roman" pitchFamily="18" charset="0"/>
              </a:rPr>
              <a:t>, within a few hours.”</a:t>
            </a:r>
            <a:r>
              <a:rPr kumimoji="0" lang="en-US" sz="2400" b="1" i="0" u="none" strike="noStrike" cap="none" normalizeH="0" baseline="30000" dirty="0">
                <a:ln>
                  <a:noFill/>
                </a:ln>
                <a:effectLst/>
                <a:latin typeface="Times New Roman" pitchFamily="18" charset="0"/>
                <a:ea typeface="Calibri" pitchFamily="34" charset="0"/>
                <a:cs typeface="Times New Roman" pitchFamily="18" charset="0"/>
              </a:rPr>
              <a:t>1 </a:t>
            </a:r>
          </a:p>
          <a:p>
            <a:pPr marL="0" marR="0" lvl="0" indent="0" algn="just" defTabSz="914400" rtl="0" eaLnBrk="1" fontAlgn="base" latinLnBrk="0" hangingPunct="1">
              <a:lnSpc>
                <a:spcPct val="100000"/>
              </a:lnSpc>
              <a:spcBef>
                <a:spcPct val="0"/>
              </a:spcBef>
              <a:spcAft>
                <a:spcPct val="0"/>
              </a:spcAft>
              <a:buClrTx/>
              <a:buSzTx/>
              <a:buFontTx/>
              <a:buNone/>
              <a:tabLst/>
            </a:pPr>
            <a:endParaRPr lang="it-IT" sz="2400" dirty="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30000" dirty="0">
                <a:ln>
                  <a:noFill/>
                </a:ln>
                <a:effectLst/>
                <a:latin typeface="Times New Roman" pitchFamily="18" charset="0"/>
                <a:ea typeface="Calibri" pitchFamily="34" charset="0"/>
                <a:cs typeface="Times New Roman" pitchFamily="18" charset="0"/>
              </a:rPr>
              <a:t>1</a:t>
            </a:r>
            <a:r>
              <a:rPr lang="en-US" sz="2400" dirty="0">
                <a:latin typeface="Times New Roman" pitchFamily="18" charset="0"/>
                <a:ea typeface="Calibri" pitchFamily="34" charset="0"/>
                <a:cs typeface="Times New Roman" pitchFamily="18" charset="0"/>
              </a:rPr>
              <a:t> </a:t>
            </a:r>
            <a:r>
              <a:rPr kumimoji="0" lang="en-US" sz="1600" b="1" i="0" u="none" strike="noStrike" cap="none" normalizeH="0" baseline="0" dirty="0">
                <a:ln>
                  <a:noFill/>
                </a:ln>
                <a:effectLst/>
                <a:latin typeface="Times New Roman" pitchFamily="18" charset="0"/>
                <a:ea typeface="Calibri" pitchFamily="34" charset="0"/>
                <a:cs typeface="Times New Roman" pitchFamily="18" charset="0"/>
              </a:rPr>
              <a:t>Foreign Office (Dec. 29, 1944) FO371/45662, Keynes Memorandum</a:t>
            </a:r>
            <a:r>
              <a:rPr kumimoji="0" lang="en-US" sz="1200" b="0" i="0" u="none" strike="noStrike" cap="none" normalizeH="0" baseline="0" dirty="0">
                <a:ln>
                  <a:noFill/>
                </a:ln>
                <a:effectLst/>
                <a:latin typeface="Times New Roman" pitchFamily="18" charset="0"/>
                <a:ea typeface="Calibri" pitchFamily="34" charset="0"/>
                <a:cs typeface="Times New Roman" pitchFamily="18" charset="0"/>
              </a:rPr>
              <a:t>. (Chap. 9, </a:t>
            </a:r>
            <a:r>
              <a:rPr kumimoji="0" lang="en-US" sz="1200" b="0" i="0" u="none" strike="noStrike" cap="none" normalizeH="0" baseline="0" dirty="0" err="1">
                <a:ln>
                  <a:noFill/>
                </a:ln>
                <a:effectLst/>
                <a:latin typeface="Times New Roman" pitchFamily="18" charset="0"/>
                <a:ea typeface="Calibri" pitchFamily="34" charset="0"/>
                <a:cs typeface="Times New Roman" pitchFamily="18" charset="0"/>
              </a:rPr>
              <a:t>pag</a:t>
            </a:r>
            <a:r>
              <a:rPr lang="en-US" sz="1200" dirty="0">
                <a:latin typeface="Times New Roman" pitchFamily="18" charset="0"/>
                <a:ea typeface="Calibri" pitchFamily="34" charset="0"/>
                <a:cs typeface="Times New Roman" pitchFamily="18" charset="0"/>
              </a:rPr>
              <a:t>.</a:t>
            </a:r>
            <a:r>
              <a:rPr kumimoji="0" lang="en-US" sz="1200" b="0" i="0" u="none" strike="noStrike" cap="none" normalizeH="0" baseline="0" dirty="0">
                <a:ln>
                  <a:noFill/>
                </a:ln>
                <a:effectLst/>
                <a:latin typeface="Times New Roman" pitchFamily="18" charset="0"/>
                <a:ea typeface="Calibri" pitchFamily="34" charset="0"/>
                <a:cs typeface="Times New Roman" pitchFamily="18" charset="0"/>
              </a:rPr>
              <a:t> 251)</a:t>
            </a:r>
            <a:endParaRPr kumimoji="0" lang="en-US" sz="1200" b="0" i="0" u="none" strike="noStrike" cap="none" normalizeH="0" baseline="0" dirty="0">
              <a:ln>
                <a:noFill/>
              </a:ln>
              <a:effectLst/>
              <a:latin typeface="Times New Roman" pitchFamily="18" charset="0"/>
              <a:cs typeface="Times New Roman" pitchFamily="18" charset="0"/>
            </a:endParaRPr>
          </a:p>
        </p:txBody>
      </p:sp>
    </p:spTree>
    <p:extLst>
      <p:ext uri="{BB962C8B-B14F-4D97-AF65-F5344CB8AC3E}">
        <p14:creationId xmlns:p14="http://schemas.microsoft.com/office/powerpoint/2010/main" val="37475474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404664"/>
            <a:ext cx="8435280" cy="5721499"/>
          </a:xfrm>
        </p:spPr>
        <p:txBody>
          <a:bodyPr>
            <a:noAutofit/>
          </a:bodyPr>
          <a:lstStyle/>
          <a:p>
            <a:pPr>
              <a:buNone/>
            </a:pPr>
            <a:r>
              <a:rPr lang="en-US" sz="1800" dirty="0">
                <a:latin typeface="Times New Roman" pitchFamily="18" charset="0"/>
                <a:cs typeface="Times New Roman" pitchFamily="18" charset="0"/>
              </a:rPr>
              <a:t>1. Foreign Office (Dec. 29,1944) </a:t>
            </a:r>
            <a:endParaRPr lang="it-IT" sz="1800" dirty="0">
              <a:latin typeface="Times New Roman" pitchFamily="18" charset="0"/>
              <a:cs typeface="Times New Roman" pitchFamily="18" charset="0"/>
            </a:endParaRPr>
          </a:p>
          <a:p>
            <a:pPr>
              <a:buNone/>
            </a:pPr>
            <a:r>
              <a:rPr lang="en-US" sz="1800" dirty="0">
                <a:latin typeface="Times New Roman" pitchFamily="18" charset="0"/>
                <a:cs typeface="Times New Roman" pitchFamily="18" charset="0"/>
              </a:rPr>
              <a:t>    Ghost:</a:t>
            </a:r>
            <a:endParaRPr lang="it-IT" sz="1800" dirty="0">
              <a:latin typeface="Times New Roman" pitchFamily="18" charset="0"/>
              <a:cs typeface="Times New Roman" pitchFamily="18" charset="0"/>
            </a:endParaRPr>
          </a:p>
          <a:p>
            <a:pPr>
              <a:buNone/>
            </a:pP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Thus was I, sleeping, by a brother’s hand</a:t>
            </a:r>
            <a:endParaRPr lang="it-IT" sz="1800" i="1" dirty="0">
              <a:latin typeface="Times New Roman" pitchFamily="18" charset="0"/>
              <a:cs typeface="Times New Roman" pitchFamily="18" charset="0"/>
            </a:endParaRPr>
          </a:p>
          <a:p>
            <a:pPr>
              <a:buNone/>
            </a:pPr>
            <a:r>
              <a:rPr lang="en-US" sz="1800" i="1" dirty="0">
                <a:latin typeface="Times New Roman" pitchFamily="18" charset="0"/>
                <a:cs typeface="Times New Roman" pitchFamily="18" charset="0"/>
              </a:rPr>
              <a:t>     of life, of crown, of queen, at once </a:t>
            </a:r>
            <a:r>
              <a:rPr lang="en-US" sz="1800" i="1" dirty="0" err="1">
                <a:latin typeface="Times New Roman" pitchFamily="18" charset="0"/>
                <a:cs typeface="Times New Roman" pitchFamily="18" charset="0"/>
              </a:rPr>
              <a:t>dispatch’d</a:t>
            </a:r>
            <a:endParaRPr lang="it-IT" sz="1800" i="1" dirty="0">
              <a:latin typeface="Times New Roman" pitchFamily="18" charset="0"/>
              <a:cs typeface="Times New Roman" pitchFamily="18" charset="0"/>
            </a:endParaRPr>
          </a:p>
          <a:p>
            <a:pPr>
              <a:buNone/>
            </a:pPr>
            <a:r>
              <a:rPr lang="en-US" sz="1800" i="1" dirty="0">
                <a:latin typeface="Times New Roman" pitchFamily="18" charset="0"/>
                <a:cs typeface="Times New Roman" pitchFamily="18" charset="0"/>
              </a:rPr>
              <a:t>     cut off even in the blossoms of my sin,</a:t>
            </a:r>
            <a:endParaRPr lang="it-IT" sz="1800" i="1" dirty="0">
              <a:latin typeface="Times New Roman" pitchFamily="18" charset="0"/>
              <a:cs typeface="Times New Roman" pitchFamily="18" charset="0"/>
            </a:endParaRPr>
          </a:p>
          <a:p>
            <a:pPr>
              <a:buNone/>
            </a:pP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unhousel’d</a:t>
            </a:r>
            <a:r>
              <a:rPr lang="en-US" sz="1800" i="1" dirty="0">
                <a:latin typeface="Times New Roman" pitchFamily="18" charset="0"/>
                <a:cs typeface="Times New Roman" pitchFamily="18" charset="0"/>
              </a:rPr>
              <a:t>, disappointed, </a:t>
            </a:r>
            <a:r>
              <a:rPr lang="en-US" sz="1800" i="1" dirty="0" err="1">
                <a:latin typeface="Times New Roman" pitchFamily="18" charset="0"/>
                <a:cs typeface="Times New Roman" pitchFamily="18" charset="0"/>
              </a:rPr>
              <a:t>unaneled</a:t>
            </a:r>
            <a:r>
              <a:rPr lang="en-US" sz="1800" i="1" dirty="0">
                <a:latin typeface="Times New Roman" pitchFamily="18" charset="0"/>
                <a:cs typeface="Times New Roman" pitchFamily="18" charset="0"/>
              </a:rPr>
              <a:t>;</a:t>
            </a:r>
            <a:endParaRPr lang="it-IT" sz="1800" i="1" dirty="0">
              <a:latin typeface="Times New Roman" pitchFamily="18" charset="0"/>
              <a:cs typeface="Times New Roman" pitchFamily="18" charset="0"/>
            </a:endParaRPr>
          </a:p>
          <a:p>
            <a:pPr>
              <a:buNone/>
            </a:pPr>
            <a:r>
              <a:rPr lang="en-US" sz="1800" i="1" dirty="0">
                <a:latin typeface="Times New Roman" pitchFamily="18" charset="0"/>
                <a:cs typeface="Times New Roman" pitchFamily="18" charset="0"/>
              </a:rPr>
              <a:t>     no reckoning made, but sent to my account</a:t>
            </a:r>
            <a:endParaRPr lang="it-IT" sz="1800" i="1" dirty="0">
              <a:latin typeface="Times New Roman" pitchFamily="18" charset="0"/>
              <a:cs typeface="Times New Roman" pitchFamily="18" charset="0"/>
            </a:endParaRPr>
          </a:p>
          <a:p>
            <a:pPr>
              <a:buNone/>
            </a:pPr>
            <a:r>
              <a:rPr lang="en-US" sz="1800" i="1" dirty="0">
                <a:latin typeface="Times New Roman" pitchFamily="18" charset="0"/>
                <a:cs typeface="Times New Roman" pitchFamily="18" charset="0"/>
              </a:rPr>
              <a:t>     with all my imperfections on my head</a:t>
            </a:r>
            <a:endParaRPr lang="it-IT" sz="1800" i="1" dirty="0">
              <a:latin typeface="Times New Roman" pitchFamily="18" charset="0"/>
              <a:cs typeface="Times New Roman" pitchFamily="18" charset="0"/>
            </a:endParaRPr>
          </a:p>
          <a:p>
            <a:pPr>
              <a:buNone/>
            </a:pPr>
            <a:r>
              <a:rPr lang="en-US" sz="1800" i="1" dirty="0">
                <a:latin typeface="Times New Roman" pitchFamily="18" charset="0"/>
                <a:cs typeface="Times New Roman" pitchFamily="18" charset="0"/>
              </a:rPr>
              <a:t>     (Hamlet, Act 1, Scene 5, Lines 74-79)</a:t>
            </a:r>
            <a:endParaRPr lang="it-IT" sz="1800" i="1" dirty="0">
              <a:latin typeface="Times New Roman" pitchFamily="18" charset="0"/>
              <a:cs typeface="Times New Roman" pitchFamily="18" charset="0"/>
            </a:endParaRPr>
          </a:p>
          <a:p>
            <a:pPr>
              <a:buNone/>
            </a:pPr>
            <a:r>
              <a:rPr lang="en-US" sz="1800" i="1" dirty="0">
                <a:latin typeface="Times New Roman" pitchFamily="18" charset="0"/>
                <a:cs typeface="Times New Roman" pitchFamily="18" charset="0"/>
              </a:rPr>
              <a:t>      Note to </a:t>
            </a:r>
            <a:r>
              <a:rPr lang="en-US" sz="1800" i="1" dirty="0" err="1">
                <a:latin typeface="Times New Roman" pitchFamily="18" charset="0"/>
                <a:cs typeface="Times New Roman" pitchFamily="18" charset="0"/>
              </a:rPr>
              <a:t>pag</a:t>
            </a:r>
            <a:r>
              <a:rPr lang="en-US" sz="1800" i="1" dirty="0">
                <a:latin typeface="Times New Roman" pitchFamily="18" charset="0"/>
                <a:cs typeface="Times New Roman" pitchFamily="18" charset="0"/>
              </a:rPr>
              <a:t>. 397 n. 1</a:t>
            </a:r>
            <a:endParaRPr lang="it-IT" sz="1800" dirty="0">
              <a:latin typeface="Times New Roman" pitchFamily="18" charset="0"/>
              <a:cs typeface="Times New Roman" pitchFamily="18" charset="0"/>
            </a:endParaRPr>
          </a:p>
          <a:p>
            <a:r>
              <a:rPr lang="en-US" sz="2400" dirty="0">
                <a:latin typeface="Times New Roman" pitchFamily="18" charset="0"/>
                <a:cs typeface="Times New Roman" pitchFamily="18" charset="0"/>
              </a:rPr>
              <a:t>Five more hours of debate ensued, </a:t>
            </a:r>
            <a:r>
              <a:rPr lang="en-US" sz="2400" dirty="0" err="1">
                <a:latin typeface="Times New Roman" pitchFamily="18" charset="0"/>
                <a:cs typeface="Times New Roman" pitchFamily="18" charset="0"/>
              </a:rPr>
              <a:t>whereafter</a:t>
            </a:r>
            <a:r>
              <a:rPr lang="en-US" sz="2400" dirty="0">
                <a:latin typeface="Times New Roman" pitchFamily="18" charset="0"/>
                <a:cs typeface="Times New Roman" pitchFamily="18" charset="0"/>
              </a:rPr>
              <a:t> the vote was taken. In a mark of disgruntled resignation, half the peers abstained. The resolution to approve the financial agreement was carried by a margin of 90 to 8. The British debt to the United States was ultimately repaid with a final installment of $83.25 million in December 2006, under the government of Prime Minister Tony Blair.  </a:t>
            </a:r>
            <a:r>
              <a:rPr lang="en-US" sz="1800" dirty="0">
                <a:latin typeface="Times New Roman" pitchFamily="18" charset="0"/>
                <a:cs typeface="Times New Roman" pitchFamily="18" charset="0"/>
              </a:rPr>
              <a:t>(</a:t>
            </a:r>
            <a:r>
              <a:rPr lang="en-US" sz="1800" dirty="0" err="1">
                <a:latin typeface="Times New Roman" pitchFamily="18" charset="0"/>
                <a:cs typeface="Times New Roman" pitchFamily="18" charset="0"/>
              </a:rPr>
              <a:t>Pag</a:t>
            </a:r>
            <a:r>
              <a:rPr lang="en-US" sz="1800" dirty="0">
                <a:latin typeface="Times New Roman" pitchFamily="18" charset="0"/>
                <a:cs typeface="Times New Roman" pitchFamily="18" charset="0"/>
              </a:rPr>
              <a:t>- 287)</a:t>
            </a:r>
            <a:endParaRPr lang="it-IT" sz="1800" dirty="0">
              <a:latin typeface="Times New Roman" pitchFamily="18" charset="0"/>
              <a:cs typeface="Times New Roman" pitchFamily="18" charset="0"/>
            </a:endParaRPr>
          </a:p>
          <a:p>
            <a:pPr>
              <a:buNone/>
            </a:pPr>
            <a:r>
              <a:rPr lang="en-US" sz="1800" dirty="0">
                <a:latin typeface="Times New Roman" pitchFamily="18" charset="0"/>
                <a:cs typeface="Times New Roman" pitchFamily="18" charset="0"/>
              </a:rPr>
              <a:t>      </a:t>
            </a:r>
            <a:r>
              <a:rPr lang="en-US" sz="1600" dirty="0">
                <a:latin typeface="Times New Roman" pitchFamily="18" charset="0"/>
                <a:cs typeface="Times New Roman" pitchFamily="18" charset="0"/>
              </a:rPr>
              <a:t>The Battle of </a:t>
            </a:r>
            <a:r>
              <a:rPr lang="en-US" sz="1600" dirty="0" err="1">
                <a:latin typeface="Times New Roman" pitchFamily="18" charset="0"/>
                <a:cs typeface="Times New Roman" pitchFamily="18" charset="0"/>
              </a:rPr>
              <a:t>Bretton</a:t>
            </a:r>
            <a:r>
              <a:rPr lang="en-US" sz="1600" dirty="0">
                <a:latin typeface="Times New Roman" pitchFamily="18" charset="0"/>
                <a:cs typeface="Times New Roman" pitchFamily="18" charset="0"/>
              </a:rPr>
              <a:t> Woods by Benn </a:t>
            </a:r>
            <a:r>
              <a:rPr lang="en-US" sz="1600" dirty="0" err="1">
                <a:latin typeface="Times New Roman" pitchFamily="18" charset="0"/>
                <a:cs typeface="Times New Roman" pitchFamily="18" charset="0"/>
              </a:rPr>
              <a:t>Steil</a:t>
            </a:r>
            <a:r>
              <a:rPr lang="en-US" sz="1600" dirty="0">
                <a:latin typeface="Times New Roman" pitchFamily="18" charset="0"/>
                <a:cs typeface="Times New Roman" pitchFamily="18" charset="0"/>
              </a:rPr>
              <a:t>, Princeton, 2013, </a:t>
            </a:r>
            <a:r>
              <a:rPr lang="en-US" sz="1600" dirty="0" err="1">
                <a:latin typeface="Times New Roman" pitchFamily="18" charset="0"/>
                <a:cs typeface="Times New Roman" pitchFamily="18" charset="0"/>
              </a:rPr>
              <a:t>pag</a:t>
            </a:r>
            <a:r>
              <a:rPr lang="en-US" sz="1600" dirty="0">
                <a:latin typeface="Times New Roman" pitchFamily="18" charset="0"/>
                <a:cs typeface="Times New Roman" pitchFamily="18" charset="0"/>
              </a:rPr>
              <a:t>. 287</a:t>
            </a:r>
            <a:r>
              <a:rPr lang="en-US" sz="1800" dirty="0">
                <a:solidFill>
                  <a:schemeClr val="bg1"/>
                </a:solidFill>
                <a:latin typeface="Times New Roman" pitchFamily="18" charset="0"/>
                <a:cs typeface="Times New Roman" pitchFamily="18" charset="0"/>
              </a:rPr>
              <a:t/>
            </a:r>
            <a:br>
              <a:rPr lang="en-US" sz="1800" dirty="0">
                <a:solidFill>
                  <a:schemeClr val="bg1"/>
                </a:solidFill>
                <a:latin typeface="Times New Roman" pitchFamily="18" charset="0"/>
                <a:cs typeface="Times New Roman" pitchFamily="18" charset="0"/>
              </a:rPr>
            </a:br>
            <a:endParaRPr lang="it-IT" sz="1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0069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899592" y="578877"/>
            <a:ext cx="7200800" cy="57092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effectLst/>
                <a:latin typeface="Times New Roman" pitchFamily="18" charset="0"/>
                <a:ea typeface="Calibri" pitchFamily="34" charset="0"/>
                <a:cs typeface="Times New Roman" pitchFamily="18" charset="0"/>
              </a:rPr>
              <a:t>Keynes himself was “more than normally” partial to speculation, which would cost him dearly that year. Long on commodities such as rubber, corn, cotton, and tin, he was forced to sell securities to cover margin calls when the market turned against him. His net worth plummeted from £44,000 at the end of 1927 (about $3,5  million in current dollars) to £7,815 at the end of 1929, following the Wall Street crash in October, in spite of his having no holdings of U.S. stocks</a:t>
            </a:r>
            <a:r>
              <a:rPr kumimoji="0" lang="en-US" sz="2000" b="1" i="0" u="none" strike="noStrike" cap="none" normalizeH="0" baseline="30000" dirty="0">
                <a:ln>
                  <a:noFill/>
                </a:ln>
                <a:effectLst/>
                <a:latin typeface="Times New Roman" pitchFamily="18" charset="0"/>
                <a:ea typeface="Calibri" pitchFamily="34" charset="0"/>
                <a:cs typeface="Times New Roman" pitchFamily="18" charset="0"/>
              </a:rPr>
              <a:t>57</a:t>
            </a:r>
            <a:r>
              <a:rPr kumimoji="0" lang="en-US" sz="2000" b="1" i="0" u="none" strike="noStrike" cap="none" normalizeH="0" baseline="0" dirty="0">
                <a:ln>
                  <a:noFill/>
                </a:ln>
                <a:effectLst/>
                <a:latin typeface="Times New Roman" pitchFamily="18" charset="0"/>
                <a:ea typeface="Calibri" pitchFamily="34" charset="0"/>
                <a:cs typeface="Times New Roman" pitchFamily="18" charset="0"/>
              </a:rPr>
              <a:t>." - The Battle of </a:t>
            </a:r>
            <a:r>
              <a:rPr kumimoji="0" lang="en-US" sz="2000" b="1" i="0" u="none" strike="noStrike" cap="none" normalizeH="0" baseline="0" dirty="0" err="1">
                <a:ln>
                  <a:noFill/>
                </a:ln>
                <a:effectLst/>
                <a:latin typeface="Times New Roman" pitchFamily="18" charset="0"/>
                <a:ea typeface="Calibri" pitchFamily="34" charset="0"/>
                <a:cs typeface="Times New Roman" pitchFamily="18" charset="0"/>
              </a:rPr>
              <a:t>Bretton</a:t>
            </a:r>
            <a:r>
              <a:rPr kumimoji="0" lang="en-US" sz="2000" b="1" i="0" u="none" strike="noStrike" cap="none" normalizeH="0" baseline="0" dirty="0">
                <a:ln>
                  <a:noFill/>
                </a:ln>
                <a:effectLst/>
                <a:latin typeface="Times New Roman" pitchFamily="18" charset="0"/>
                <a:ea typeface="Calibri" pitchFamily="34" charset="0"/>
                <a:cs typeface="Times New Roman" pitchFamily="18" charset="0"/>
              </a:rPr>
              <a:t> Woods by Benn </a:t>
            </a:r>
            <a:r>
              <a:rPr kumimoji="0" lang="en-US" sz="2000" b="1" i="0" u="none" strike="noStrike" cap="none" normalizeH="0" baseline="0" dirty="0" err="1">
                <a:ln>
                  <a:noFill/>
                </a:ln>
                <a:effectLst/>
                <a:latin typeface="Times New Roman" pitchFamily="18" charset="0"/>
                <a:ea typeface="Calibri" pitchFamily="34" charset="0"/>
                <a:cs typeface="Times New Roman" pitchFamily="18" charset="0"/>
              </a:rPr>
              <a:t>Steil</a:t>
            </a:r>
            <a:r>
              <a:rPr lang="en-US" sz="2000" b="1" dirty="0">
                <a:latin typeface="Times New Roman" pitchFamily="18" charset="0"/>
                <a:ea typeface="Calibri" pitchFamily="34" charset="0"/>
                <a:cs typeface="Times New Roman" pitchFamily="18" charset="0"/>
              </a:rPr>
              <a:t>,  </a:t>
            </a:r>
            <a:r>
              <a:rPr lang="en-US" sz="2000" b="1" dirty="0" err="1">
                <a:latin typeface="Times New Roman" pitchFamily="18" charset="0"/>
                <a:ea typeface="Calibri" pitchFamily="34" charset="0"/>
                <a:cs typeface="Times New Roman" pitchFamily="18" charset="0"/>
              </a:rPr>
              <a:t>pag</a:t>
            </a:r>
            <a:r>
              <a:rPr lang="en-US" sz="2000" b="1" dirty="0">
                <a:latin typeface="Times New Roman" pitchFamily="18" charset="0"/>
                <a:ea typeface="Calibri" pitchFamily="34" charset="0"/>
                <a:cs typeface="Times New Roman" pitchFamily="18" charset="0"/>
              </a:rPr>
              <a:t>. 79.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2000" b="1" dirty="0">
                <a:latin typeface="Times New Roman" pitchFamily="18" charset="0"/>
                <a:ea typeface="Calibri" pitchFamily="34" charset="0"/>
                <a:cs typeface="Times New Roman" pitchFamily="18" charset="0"/>
              </a:rPr>
              <a:t>Keynes  would in 1930 insist that falling commodity prices were the result of policy-induced </a:t>
            </a:r>
            <a:r>
              <a:rPr lang="en-US" sz="2000" b="1" dirty="0" err="1">
                <a:latin typeface="Times New Roman" pitchFamily="18" charset="0"/>
                <a:ea typeface="Calibri" pitchFamily="34" charset="0"/>
                <a:cs typeface="Times New Roman" pitchFamily="18" charset="0"/>
              </a:rPr>
              <a:t>nsufficient</a:t>
            </a:r>
            <a:r>
              <a:rPr lang="en-US" sz="2000" b="1" dirty="0">
                <a:latin typeface="Times New Roman" pitchFamily="18" charset="0"/>
                <a:ea typeface="Calibri" pitchFamily="34" charset="0"/>
                <a:cs typeface="Times New Roman" pitchFamily="18" charset="0"/>
              </a:rPr>
              <a:t> demand rather than overinvestment -  a perhaps not </a:t>
            </a:r>
            <a:r>
              <a:rPr lang="en-US" sz="2000" b="1" dirty="0" err="1">
                <a:latin typeface="Times New Roman" pitchFamily="18" charset="0"/>
                <a:ea typeface="Calibri" pitchFamily="34" charset="0"/>
                <a:cs typeface="Times New Roman" pitchFamily="18" charset="0"/>
              </a:rPr>
              <a:t>altogheter</a:t>
            </a:r>
            <a:r>
              <a:rPr lang="en-US" sz="2000" b="1" dirty="0">
                <a:latin typeface="Times New Roman" pitchFamily="18" charset="0"/>
                <a:ea typeface="Calibri" pitchFamily="34" charset="0"/>
                <a:cs typeface="Times New Roman" pitchFamily="18" charset="0"/>
              </a:rPr>
              <a:t> surprising view from one whose commodities punts had turned  out so disastrousley.</a:t>
            </a:r>
            <a:r>
              <a:rPr lang="en-US" sz="2000" b="1" baseline="30000" dirty="0">
                <a:latin typeface="Times New Roman" pitchFamily="18" charset="0"/>
                <a:ea typeface="Calibri" pitchFamily="34" charset="0"/>
                <a:cs typeface="Times New Roman" pitchFamily="18" charset="0"/>
              </a:rPr>
              <a:t>58</a:t>
            </a:r>
            <a:r>
              <a:rPr lang="en-US" sz="2000" b="1" dirty="0">
                <a:latin typeface="Times New Roman" pitchFamily="18" charset="0"/>
                <a:ea typeface="Calibri" pitchFamily="34" charset="0"/>
                <a:cs typeface="Times New Roman" pitchFamily="18" charset="0"/>
              </a:rPr>
              <a:t> </a:t>
            </a:r>
            <a:r>
              <a:rPr lang="en-US" sz="2000" b="1" dirty="0" err="1">
                <a:latin typeface="Times New Roman" pitchFamily="18" charset="0"/>
                <a:ea typeface="Calibri" pitchFamily="34" charset="0"/>
                <a:cs typeface="Times New Roman" pitchFamily="18" charset="0"/>
              </a:rPr>
              <a:t>ibidem</a:t>
            </a:r>
            <a:r>
              <a:rPr lang="en-US" sz="2000" b="1" dirty="0">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b="1" dirty="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900" b="1"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effectLst/>
                <a:latin typeface="Times New Roman" pitchFamily="18" charset="0"/>
                <a:ea typeface="Calibri" pitchFamily="34" charset="0"/>
                <a:cs typeface="Times New Roman" pitchFamily="18" charset="0"/>
              </a:rPr>
              <a:t>57 Keynes (1983)</a:t>
            </a:r>
            <a:r>
              <a:rPr kumimoji="0" lang="en-US" sz="1600" b="1" i="0" u="none" strike="noStrike" cap="none" normalizeH="0" dirty="0">
                <a:ln>
                  <a:noFill/>
                </a:ln>
                <a:effectLst/>
                <a:latin typeface="Times New Roman" pitchFamily="18" charset="0"/>
                <a:ea typeface="Calibri" pitchFamily="34" charset="0"/>
                <a:cs typeface="Times New Roman" pitchFamily="18" charset="0"/>
              </a:rPr>
              <a:t> XI,  p. 11</a:t>
            </a:r>
            <a:r>
              <a:rPr kumimoji="0" lang="en-US" sz="1600" b="1" i="0" u="none" strike="noStrike" cap="none" normalizeH="0" baseline="0" dirty="0">
                <a:ln>
                  <a:noFill/>
                </a:ln>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sz="1600" b="1" dirty="0">
                <a:latin typeface="Times New Roman" pitchFamily="18" charset="0"/>
                <a:cs typeface="Times New Roman" pitchFamily="18" charset="0"/>
              </a:rPr>
              <a:t>58 Keynes (1981) XX, Mr. 7, 1930,  p. 153.</a:t>
            </a:r>
            <a:endParaRPr kumimoji="0" lang="en-US" sz="1600" b="1" i="0" u="none" strike="noStrike" cap="none" normalizeH="0" baseline="0" dirty="0">
              <a:ln>
                <a:noFill/>
              </a:ln>
              <a:effectLst/>
              <a:latin typeface="Times New Roman" pitchFamily="18" charset="0"/>
              <a:cs typeface="Times New Roman" pitchFamily="18" charset="0"/>
            </a:endParaRPr>
          </a:p>
        </p:txBody>
      </p:sp>
    </p:spTree>
    <p:extLst>
      <p:ext uri="{BB962C8B-B14F-4D97-AF65-F5344CB8AC3E}">
        <p14:creationId xmlns:p14="http://schemas.microsoft.com/office/powerpoint/2010/main" val="19036933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0" y="571500"/>
            <a:ext cx="8572500" cy="5715000"/>
          </a:xfrm>
          <a:prstGeom prst="rect">
            <a:avLst/>
          </a:prstGeom>
        </p:spPr>
      </p:pic>
      <p:sp>
        <p:nvSpPr>
          <p:cNvPr id="2" name="CasellaDiTesto 1"/>
          <p:cNvSpPr txBox="1"/>
          <p:nvPr/>
        </p:nvSpPr>
        <p:spPr>
          <a:xfrm>
            <a:off x="2267744" y="6519446"/>
            <a:ext cx="5192447" cy="338554"/>
          </a:xfrm>
          <a:prstGeom prst="rect">
            <a:avLst/>
          </a:prstGeom>
          <a:noFill/>
        </p:spPr>
        <p:txBody>
          <a:bodyPr wrap="none" rtlCol="0">
            <a:spAutoFit/>
          </a:bodyPr>
          <a:lstStyle/>
          <a:p>
            <a:r>
              <a:rPr lang="it-IT" sz="1600" b="1" dirty="0"/>
              <a:t>27° February 2016 G20 Shangai</a:t>
            </a:r>
            <a:r>
              <a:rPr lang="en-US" altLang="it-IT" sz="1600" b="1" dirty="0">
                <a:latin typeface="Arial-BoldMT"/>
              </a:rPr>
              <a:t>  -  Zhou </a:t>
            </a:r>
            <a:r>
              <a:rPr lang="en-US" altLang="it-IT" sz="1600" b="1" dirty="0" err="1">
                <a:latin typeface="Arial-BoldMT"/>
              </a:rPr>
              <a:t>Xiaochuan</a:t>
            </a:r>
            <a:r>
              <a:rPr lang="it-IT" sz="1600" b="1" dirty="0"/>
              <a:t> </a:t>
            </a:r>
          </a:p>
        </p:txBody>
      </p:sp>
    </p:spTree>
    <p:extLst>
      <p:ext uri="{BB962C8B-B14F-4D97-AF65-F5344CB8AC3E}">
        <p14:creationId xmlns:p14="http://schemas.microsoft.com/office/powerpoint/2010/main" val="25759525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ttangolo 1"/>
          <p:cNvSpPr>
            <a:spLocks noChangeArrowheads="1"/>
          </p:cNvSpPr>
          <p:nvPr/>
        </p:nvSpPr>
        <p:spPr bwMode="auto">
          <a:xfrm>
            <a:off x="179388" y="476250"/>
            <a:ext cx="885666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sz="2400" b="1" dirty="0">
                <a:latin typeface="Arial-BoldMT"/>
              </a:rPr>
              <a:t>Zhou </a:t>
            </a:r>
            <a:r>
              <a:rPr lang="en-US" altLang="it-IT" sz="2400" b="1" dirty="0" err="1">
                <a:latin typeface="Arial-BoldMT"/>
              </a:rPr>
              <a:t>Xiaochuan</a:t>
            </a:r>
            <a:r>
              <a:rPr lang="en-US" altLang="it-IT" sz="2400" b="1" dirty="0">
                <a:latin typeface="Arial-BoldMT"/>
              </a:rPr>
              <a:t>: Reform the international monetary system</a:t>
            </a:r>
          </a:p>
          <a:p>
            <a:pPr eaLnBrk="1" hangingPunct="1"/>
            <a:endParaRPr lang="en-US" altLang="it-IT" sz="2400" b="1" dirty="0">
              <a:latin typeface="Arial-BoldMT"/>
            </a:endParaRPr>
          </a:p>
          <a:p>
            <a:pPr eaLnBrk="1" hangingPunct="1"/>
            <a:r>
              <a:rPr lang="en-US" altLang="it-IT" sz="1600" b="1" dirty="0">
                <a:latin typeface="Times New Roman" panose="02020603050405020304" pitchFamily="18" charset="0"/>
                <a:cs typeface="Times New Roman" panose="02020603050405020304" pitchFamily="18" charset="0"/>
              </a:rPr>
              <a:t>Essay by </a:t>
            </a:r>
            <a:r>
              <a:rPr lang="en-US" altLang="it-IT" sz="1600" b="1" dirty="0" err="1">
                <a:latin typeface="Times New Roman" panose="02020603050405020304" pitchFamily="18" charset="0"/>
                <a:cs typeface="Times New Roman" panose="02020603050405020304" pitchFamily="18" charset="0"/>
              </a:rPr>
              <a:t>Dr</a:t>
            </a:r>
            <a:r>
              <a:rPr lang="en-US" altLang="it-IT" sz="1600" b="1" dirty="0">
                <a:latin typeface="Times New Roman" panose="02020603050405020304" pitchFamily="18" charset="0"/>
                <a:cs typeface="Times New Roman" panose="02020603050405020304" pitchFamily="18" charset="0"/>
              </a:rPr>
              <a:t> Zhou </a:t>
            </a:r>
            <a:r>
              <a:rPr lang="en-US" altLang="it-IT" sz="1600" b="1" dirty="0" err="1">
                <a:latin typeface="Times New Roman" panose="02020603050405020304" pitchFamily="18" charset="0"/>
                <a:cs typeface="Times New Roman" panose="02020603050405020304" pitchFamily="18" charset="0"/>
              </a:rPr>
              <a:t>Xiaochuan</a:t>
            </a:r>
            <a:r>
              <a:rPr lang="en-US" altLang="it-IT" sz="1600" b="1" dirty="0">
                <a:latin typeface="Times New Roman" panose="02020603050405020304" pitchFamily="18" charset="0"/>
                <a:cs typeface="Times New Roman" panose="02020603050405020304" pitchFamily="18" charset="0"/>
              </a:rPr>
              <a:t>, Governor of the People’s Bank of China, 23 March 2009.</a:t>
            </a:r>
          </a:p>
          <a:p>
            <a:pPr eaLnBrk="1" hangingPunct="1"/>
            <a:r>
              <a:rPr lang="it-IT" altLang="it-IT" sz="1600" b="1" dirty="0">
                <a:latin typeface="Times New Roman" panose="02020603050405020304" pitchFamily="18" charset="0"/>
                <a:cs typeface="Times New Roman" panose="02020603050405020304" pitchFamily="18" charset="0"/>
              </a:rPr>
              <a:t>* * *</a:t>
            </a:r>
          </a:p>
          <a:p>
            <a:pPr eaLnBrk="1" hangingPunct="1"/>
            <a:r>
              <a:rPr lang="en-US" altLang="it-IT" sz="1600" b="1" dirty="0">
                <a:latin typeface="Times New Roman" panose="02020603050405020304" pitchFamily="18" charset="0"/>
                <a:cs typeface="Times New Roman" panose="02020603050405020304" pitchFamily="18" charset="0"/>
              </a:rPr>
              <a:t>The outbreak of the current crisis and its spillover in the world have confronted us with a</a:t>
            </a:r>
          </a:p>
          <a:p>
            <a:pPr eaLnBrk="1" hangingPunct="1"/>
            <a:r>
              <a:rPr lang="en-US" altLang="it-IT" sz="1600" b="1" dirty="0">
                <a:latin typeface="Times New Roman" panose="02020603050405020304" pitchFamily="18" charset="0"/>
                <a:cs typeface="Times New Roman" panose="02020603050405020304" pitchFamily="18" charset="0"/>
              </a:rPr>
              <a:t>long-existing but still unanswered question, i.e., what kind of international reserve currency</a:t>
            </a:r>
          </a:p>
          <a:p>
            <a:pPr eaLnBrk="1" hangingPunct="1"/>
            <a:r>
              <a:rPr lang="en-US" altLang="it-IT" sz="1600" b="1" dirty="0">
                <a:latin typeface="Times New Roman" panose="02020603050405020304" pitchFamily="18" charset="0"/>
                <a:cs typeface="Times New Roman" panose="02020603050405020304" pitchFamily="18" charset="0"/>
              </a:rPr>
              <a:t>do we need to secure global financial stability and facilitate world economic growth, which</a:t>
            </a:r>
          </a:p>
          <a:p>
            <a:pPr eaLnBrk="1" hangingPunct="1"/>
            <a:r>
              <a:rPr lang="en-US" altLang="it-IT" sz="1600" b="1" dirty="0">
                <a:latin typeface="Times New Roman" panose="02020603050405020304" pitchFamily="18" charset="0"/>
                <a:cs typeface="Times New Roman" panose="02020603050405020304" pitchFamily="18" charset="0"/>
              </a:rPr>
              <a:t>was one of the purposes for establishing the IMF? There were various institutional</a:t>
            </a:r>
          </a:p>
          <a:p>
            <a:pPr eaLnBrk="1" hangingPunct="1"/>
            <a:r>
              <a:rPr lang="en-US" altLang="it-IT" sz="1600" b="1" dirty="0">
                <a:latin typeface="Times New Roman" panose="02020603050405020304" pitchFamily="18" charset="0"/>
                <a:cs typeface="Times New Roman" panose="02020603050405020304" pitchFamily="18" charset="0"/>
              </a:rPr>
              <a:t>arrangements in an attempt to find a solution, including the Silver Standard, the Gold</a:t>
            </a:r>
          </a:p>
          <a:p>
            <a:pPr eaLnBrk="1" hangingPunct="1"/>
            <a:r>
              <a:rPr lang="en-US" altLang="it-IT" sz="1600" b="1" dirty="0">
                <a:latin typeface="Times New Roman" panose="02020603050405020304" pitchFamily="18" charset="0"/>
                <a:cs typeface="Times New Roman" panose="02020603050405020304" pitchFamily="18" charset="0"/>
              </a:rPr>
              <a:t>Standard, the Gold Exchange Standard and the Bretton Woods system. The above question,</a:t>
            </a:r>
          </a:p>
          <a:p>
            <a:pPr eaLnBrk="1" hangingPunct="1"/>
            <a:r>
              <a:rPr lang="en-US" altLang="it-IT" sz="1600" b="1" dirty="0">
                <a:latin typeface="Times New Roman" panose="02020603050405020304" pitchFamily="18" charset="0"/>
                <a:cs typeface="Times New Roman" panose="02020603050405020304" pitchFamily="18" charset="0"/>
              </a:rPr>
              <a:t>however, as the ongoing financial crisis demonstrates, is far from being solved, and has</a:t>
            </a:r>
          </a:p>
          <a:p>
            <a:pPr eaLnBrk="1" hangingPunct="1"/>
            <a:r>
              <a:rPr lang="en-US" altLang="it-IT" sz="1600" b="1" dirty="0">
                <a:latin typeface="Times New Roman" panose="02020603050405020304" pitchFamily="18" charset="0"/>
                <a:cs typeface="Times New Roman" panose="02020603050405020304" pitchFamily="18" charset="0"/>
              </a:rPr>
              <a:t>become even more severe due to the inherent weaknesses of the current international</a:t>
            </a:r>
          </a:p>
          <a:p>
            <a:pPr eaLnBrk="1" hangingPunct="1"/>
            <a:r>
              <a:rPr lang="it-IT" altLang="it-IT" sz="1600" b="1" dirty="0" err="1">
                <a:latin typeface="Times New Roman" panose="02020603050405020304" pitchFamily="18" charset="0"/>
                <a:cs typeface="Times New Roman" panose="02020603050405020304" pitchFamily="18" charset="0"/>
              </a:rPr>
              <a:t>monetary</a:t>
            </a:r>
            <a:r>
              <a:rPr lang="it-IT" altLang="it-IT" sz="1600" b="1" dirty="0">
                <a:latin typeface="Times New Roman" panose="02020603050405020304" pitchFamily="18" charset="0"/>
                <a:cs typeface="Times New Roman" panose="02020603050405020304" pitchFamily="18" charset="0"/>
              </a:rPr>
              <a:t> </a:t>
            </a:r>
            <a:r>
              <a:rPr lang="it-IT" altLang="it-IT" sz="1600" b="1" dirty="0" err="1">
                <a:latin typeface="Times New Roman" panose="02020603050405020304" pitchFamily="18" charset="0"/>
                <a:cs typeface="Times New Roman" panose="02020603050405020304" pitchFamily="18" charset="0"/>
              </a:rPr>
              <a:t>system</a:t>
            </a:r>
            <a:r>
              <a:rPr lang="it-IT" altLang="it-IT" sz="1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40198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16013" y="1341438"/>
            <a:ext cx="6624637" cy="3168650"/>
          </a:xfrm>
          <a:prstGeom prst="rect">
            <a:avLst/>
          </a:prstGeom>
        </p:spPr>
        <p:txBody>
          <a:bodyPr>
            <a:spAutoFit/>
          </a:bodyPr>
          <a:lstStyle/>
          <a:p>
            <a:pPr algn="just" eaLnBrk="1" hangingPunct="1">
              <a:defRPr/>
            </a:pPr>
            <a:r>
              <a:rPr lang="en-US" altLang="it-IT" sz="2000" b="1" i="1" u="sng" dirty="0">
                <a:latin typeface="Times New Roman" panose="02020603050405020304" pitchFamily="18" charset="0"/>
                <a:cs typeface="Times New Roman" panose="02020603050405020304" pitchFamily="18" charset="0"/>
              </a:rPr>
              <a:t>Theoretically, an international reserve currency should: </a:t>
            </a:r>
          </a:p>
          <a:p>
            <a:pPr algn="just" eaLnBrk="1" hangingPunct="1">
              <a:defRPr/>
            </a:pPr>
            <a:endParaRPr lang="en-US" altLang="it-IT" sz="2000" b="1" i="1" u="sng" dirty="0">
              <a:latin typeface="Times New Roman" panose="02020603050405020304" pitchFamily="18" charset="0"/>
              <a:cs typeface="Times New Roman" panose="02020603050405020304" pitchFamily="18" charset="0"/>
            </a:endParaRPr>
          </a:p>
          <a:p>
            <a:pPr marL="342900" indent="-342900" algn="just" eaLnBrk="1" hangingPunct="1">
              <a:buFont typeface="Arial" panose="020B0604020202020204" pitchFamily="34" charset="0"/>
              <a:buChar char="•"/>
              <a:defRPr/>
            </a:pPr>
            <a:r>
              <a:rPr lang="en-US" altLang="it-IT" sz="2000" b="1" i="1" u="sng" dirty="0">
                <a:latin typeface="Times New Roman" panose="02020603050405020304" pitchFamily="18" charset="0"/>
                <a:cs typeface="Times New Roman" panose="02020603050405020304" pitchFamily="18" charset="0"/>
              </a:rPr>
              <a:t>first be anchored to a stable benchmark and issued according to a clear set of rules, therefore to ensure orderly supply;</a:t>
            </a:r>
          </a:p>
          <a:p>
            <a:pPr marL="342900" indent="-342900" algn="just" eaLnBrk="1" hangingPunct="1">
              <a:buFont typeface="Arial" panose="020B0604020202020204" pitchFamily="34" charset="0"/>
              <a:buChar char="•"/>
              <a:defRPr/>
            </a:pPr>
            <a:r>
              <a:rPr lang="en-US" altLang="it-IT" sz="2000" b="1" i="1" u="sng" dirty="0">
                <a:latin typeface="Times New Roman" panose="02020603050405020304" pitchFamily="18" charset="0"/>
                <a:cs typeface="Times New Roman" panose="02020603050405020304" pitchFamily="18" charset="0"/>
              </a:rPr>
              <a:t>second, its supply should be flexible enough to allow timely adjustment according to </a:t>
            </a:r>
            <a:r>
              <a:rPr lang="en-US" altLang="it-IT" sz="2000" b="1" i="1" u="sng" dirty="0" err="1">
                <a:latin typeface="Times New Roman" panose="02020603050405020304" pitchFamily="18" charset="0"/>
                <a:cs typeface="Times New Roman" panose="02020603050405020304" pitchFamily="18" charset="0"/>
              </a:rPr>
              <a:t>thechanging</a:t>
            </a:r>
            <a:r>
              <a:rPr lang="en-US" altLang="it-IT" sz="2000" b="1" i="1" u="sng" dirty="0">
                <a:latin typeface="Times New Roman" panose="02020603050405020304" pitchFamily="18" charset="0"/>
                <a:cs typeface="Times New Roman" panose="02020603050405020304" pitchFamily="18" charset="0"/>
              </a:rPr>
              <a:t> demand; </a:t>
            </a:r>
          </a:p>
          <a:p>
            <a:pPr marL="342900" indent="-342900" algn="just" eaLnBrk="1" hangingPunct="1">
              <a:buFont typeface="Arial" panose="020B0604020202020204" pitchFamily="34" charset="0"/>
              <a:buChar char="•"/>
              <a:defRPr/>
            </a:pPr>
            <a:r>
              <a:rPr lang="en-US" altLang="it-IT" sz="2000" b="1" i="1" u="sng" dirty="0">
                <a:latin typeface="Times New Roman" panose="02020603050405020304" pitchFamily="18" charset="0"/>
                <a:cs typeface="Times New Roman" panose="02020603050405020304" pitchFamily="18" charset="0"/>
              </a:rPr>
              <a:t>third, such adjustments should be disconnected from economic conditions  and sovereign interests of any single country</a:t>
            </a:r>
            <a:endParaRPr lang="it-IT" altLang="it-IT" sz="20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0362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620688"/>
            <a:ext cx="7933556" cy="5547122"/>
          </a:xfrm>
          <a:prstGeom prst="rect">
            <a:avLst/>
          </a:prstGeom>
        </p:spPr>
      </p:pic>
    </p:spTree>
    <p:extLst>
      <p:ext uri="{BB962C8B-B14F-4D97-AF65-F5344CB8AC3E}">
        <p14:creationId xmlns:p14="http://schemas.microsoft.com/office/powerpoint/2010/main" val="3111030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utin Xhou.jpg"/>
          <p:cNvPicPr>
            <a:picLocks noChangeAspect="1"/>
          </p:cNvPicPr>
          <p:nvPr/>
        </p:nvPicPr>
        <p:blipFill>
          <a:blip r:embed="rId2" cstate="print"/>
          <a:stretch>
            <a:fillRect/>
          </a:stretch>
        </p:blipFill>
        <p:spPr>
          <a:xfrm>
            <a:off x="0" y="889000"/>
            <a:ext cx="9144000" cy="5080000"/>
          </a:xfrm>
          <a:prstGeom prst="rect">
            <a:avLst/>
          </a:prstGeom>
        </p:spPr>
      </p:pic>
      <p:sp>
        <p:nvSpPr>
          <p:cNvPr id="3" name="CasellaDiTesto 2"/>
          <p:cNvSpPr txBox="1"/>
          <p:nvPr/>
        </p:nvSpPr>
        <p:spPr>
          <a:xfrm>
            <a:off x="467544" y="6211669"/>
            <a:ext cx="8661345" cy="646331"/>
          </a:xfrm>
          <a:prstGeom prst="rect">
            <a:avLst/>
          </a:prstGeom>
          <a:noFill/>
        </p:spPr>
        <p:txBody>
          <a:bodyPr wrap="none" rtlCol="0">
            <a:spAutoFit/>
          </a:bodyPr>
          <a:lstStyle/>
          <a:p>
            <a:r>
              <a:rPr lang="it-IT" dirty="0"/>
              <a:t>Putin – </a:t>
            </a:r>
            <a:r>
              <a:rPr lang="en-US" dirty="0"/>
              <a:t>Xi Jinping in March 2015</a:t>
            </a:r>
            <a:r>
              <a:rPr lang="it-IT" dirty="0"/>
              <a:t> </a:t>
            </a:r>
            <a:r>
              <a:rPr lang="it-IT" dirty="0" err="1"/>
              <a:t>Zijingping</a:t>
            </a:r>
            <a:r>
              <a:rPr lang="it-IT" dirty="0"/>
              <a:t> </a:t>
            </a:r>
            <a:r>
              <a:rPr lang="it-IT" dirty="0" err="1"/>
              <a:t>agreement</a:t>
            </a:r>
            <a:r>
              <a:rPr lang="it-IT" dirty="0"/>
              <a:t> </a:t>
            </a:r>
            <a:r>
              <a:rPr lang="it-IT" dirty="0" err="1"/>
              <a:t>about</a:t>
            </a:r>
            <a:r>
              <a:rPr lang="it-IT" dirty="0"/>
              <a:t> </a:t>
            </a:r>
            <a:r>
              <a:rPr lang="it-IT" dirty="0" err="1"/>
              <a:t>bilateral</a:t>
            </a:r>
            <a:r>
              <a:rPr lang="it-IT" dirty="0"/>
              <a:t> yuan clearing</a:t>
            </a:r>
          </a:p>
          <a:p>
            <a:endParaRPr lang="it-IT" dirty="0"/>
          </a:p>
        </p:txBody>
      </p:sp>
    </p:spTree>
    <p:extLst>
      <p:ext uri="{BB962C8B-B14F-4D97-AF65-F5344CB8AC3E}">
        <p14:creationId xmlns:p14="http://schemas.microsoft.com/office/powerpoint/2010/main" val="1852233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4940" y="1600200"/>
            <a:ext cx="3474119" cy="4525963"/>
          </a:xfrm>
        </p:spPr>
      </p:pic>
    </p:spTree>
    <p:extLst>
      <p:ext uri="{BB962C8B-B14F-4D97-AF65-F5344CB8AC3E}">
        <p14:creationId xmlns:p14="http://schemas.microsoft.com/office/powerpoint/2010/main" val="40250187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692696"/>
            <a:ext cx="5328592" cy="5832648"/>
          </a:xfrm>
        </p:spPr>
      </p:pic>
    </p:spTree>
    <p:extLst>
      <p:ext uri="{BB962C8B-B14F-4D97-AF65-F5344CB8AC3E}">
        <p14:creationId xmlns:p14="http://schemas.microsoft.com/office/powerpoint/2010/main" val="7891299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160" y="548680"/>
            <a:ext cx="5059680" cy="5904656"/>
          </a:xfrm>
          <a:prstGeom prst="rect">
            <a:avLst/>
          </a:prstGeom>
        </p:spPr>
      </p:pic>
    </p:spTree>
    <p:extLst>
      <p:ext uri="{BB962C8B-B14F-4D97-AF65-F5344CB8AC3E}">
        <p14:creationId xmlns:p14="http://schemas.microsoft.com/office/powerpoint/2010/main" val="8089664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23528" y="44624"/>
            <a:ext cx="8352928" cy="3370153"/>
          </a:xfrm>
          <a:prstGeom prst="rect">
            <a:avLst/>
          </a:prstGeom>
        </p:spPr>
        <p:txBody>
          <a:bodyPr wrap="square">
            <a:spAutoFit/>
          </a:bodyPr>
          <a:lstStyle/>
          <a:p>
            <a:pPr algn="just"/>
            <a:r>
              <a:rPr lang="en-US" sz="2400" dirty="0">
                <a:latin typeface="Arial-BoldMT"/>
              </a:rPr>
              <a:t>Bank of England Governor King Calls For End of ‘Too</a:t>
            </a:r>
          </a:p>
          <a:p>
            <a:pPr algn="just"/>
            <a:r>
              <a:rPr lang="it-IT" sz="2400" dirty="0">
                <a:latin typeface="Arial-BoldMT"/>
              </a:rPr>
              <a:t>Big To </a:t>
            </a:r>
            <a:r>
              <a:rPr lang="it-IT" sz="2400" dirty="0" err="1">
                <a:latin typeface="Arial-BoldMT"/>
              </a:rPr>
              <a:t>Fail</a:t>
            </a:r>
            <a:r>
              <a:rPr lang="it-IT" sz="2400" dirty="0">
                <a:latin typeface="Arial-BoldMT"/>
              </a:rPr>
              <a:t>’</a:t>
            </a:r>
          </a:p>
          <a:p>
            <a:pPr algn="just"/>
            <a:r>
              <a:rPr lang="en-US" sz="1050" dirty="0">
                <a:latin typeface="ArialMT"/>
              </a:rPr>
              <a:t>By Valentin </a:t>
            </a:r>
            <a:r>
              <a:rPr lang="en-US" sz="1050" dirty="0" err="1">
                <a:latin typeface="ArialMT"/>
              </a:rPr>
              <a:t>Schmid</a:t>
            </a:r>
            <a:r>
              <a:rPr lang="en-US" sz="1050" dirty="0">
                <a:latin typeface="ArialMT"/>
              </a:rPr>
              <a:t> On December 11, 2012 @ 12:50 am In Companies | No </a:t>
            </a:r>
            <a:r>
              <a:rPr lang="en-US" sz="1050" dirty="0" smtClean="0">
                <a:latin typeface="ArialMT"/>
              </a:rPr>
              <a:t>Comments</a:t>
            </a:r>
          </a:p>
          <a:p>
            <a:pPr algn="just"/>
            <a:endParaRPr lang="en-US" sz="1050" dirty="0">
              <a:latin typeface="ArialMT"/>
            </a:endParaRPr>
          </a:p>
          <a:p>
            <a:pPr algn="just"/>
            <a:r>
              <a:rPr lang="it-IT" dirty="0" err="1">
                <a:latin typeface="ArialMT"/>
              </a:rPr>
              <a:t>Outgoing</a:t>
            </a:r>
            <a:r>
              <a:rPr lang="it-IT" dirty="0">
                <a:latin typeface="ArialMT"/>
              </a:rPr>
              <a:t> </a:t>
            </a:r>
            <a:r>
              <a:rPr lang="it-IT" dirty="0" err="1">
                <a:latin typeface="ArialMT"/>
              </a:rPr>
              <a:t>Bank</a:t>
            </a:r>
            <a:r>
              <a:rPr lang="it-IT" dirty="0">
                <a:latin typeface="ArialMT"/>
              </a:rPr>
              <a:t> of </a:t>
            </a:r>
            <a:r>
              <a:rPr lang="it-IT" dirty="0" err="1" smtClean="0">
                <a:latin typeface="ArialMT"/>
              </a:rPr>
              <a:t>England</a:t>
            </a:r>
            <a:r>
              <a:rPr lang="it-IT" dirty="0" smtClean="0">
                <a:latin typeface="ArialMT"/>
              </a:rPr>
              <a:t> </a:t>
            </a:r>
            <a:r>
              <a:rPr lang="en-US" dirty="0" smtClean="0">
                <a:latin typeface="ArialMT"/>
              </a:rPr>
              <a:t>Gov</a:t>
            </a:r>
            <a:r>
              <a:rPr lang="en-US" dirty="0">
                <a:latin typeface="ArialMT"/>
              </a:rPr>
              <a:t>. Sir Mervin </a:t>
            </a:r>
            <a:r>
              <a:rPr lang="en-US" dirty="0" smtClean="0">
                <a:latin typeface="ArialMT"/>
              </a:rPr>
              <a:t>King said </a:t>
            </a:r>
            <a:r>
              <a:rPr lang="it-IT" dirty="0" err="1" smtClean="0">
                <a:latin typeface="ArialMT"/>
              </a:rPr>
              <a:t>economic</a:t>
            </a:r>
            <a:r>
              <a:rPr lang="it-IT" dirty="0" smtClean="0">
                <a:latin typeface="ArialMT"/>
              </a:rPr>
              <a:t> </a:t>
            </a:r>
            <a:r>
              <a:rPr lang="it-IT" dirty="0" err="1">
                <a:latin typeface="ArialMT"/>
              </a:rPr>
              <a:t>problems</a:t>
            </a:r>
            <a:r>
              <a:rPr lang="it-IT" dirty="0">
                <a:latin typeface="ArialMT"/>
              </a:rPr>
              <a:t> </a:t>
            </a:r>
            <a:r>
              <a:rPr lang="it-IT" dirty="0" smtClean="0">
                <a:latin typeface="ArialMT"/>
              </a:rPr>
              <a:t>are </a:t>
            </a:r>
            <a:r>
              <a:rPr lang="en-US" dirty="0" smtClean="0">
                <a:latin typeface="ArialMT"/>
              </a:rPr>
              <a:t>manageable </a:t>
            </a:r>
            <a:r>
              <a:rPr lang="en-US" dirty="0">
                <a:latin typeface="ArialMT"/>
              </a:rPr>
              <a:t>in a New </a:t>
            </a:r>
            <a:r>
              <a:rPr lang="en-US" dirty="0" smtClean="0">
                <a:latin typeface="ArialMT"/>
              </a:rPr>
              <a:t>York speech </a:t>
            </a:r>
            <a:r>
              <a:rPr lang="en-US" dirty="0">
                <a:latin typeface="ArialMT"/>
              </a:rPr>
              <a:t>Dec. 10 . He also </a:t>
            </a:r>
            <a:r>
              <a:rPr lang="en-US" dirty="0" smtClean="0">
                <a:latin typeface="ArialMT"/>
              </a:rPr>
              <a:t>called for </a:t>
            </a:r>
            <a:r>
              <a:rPr lang="en-US" dirty="0">
                <a:latin typeface="ArialMT"/>
              </a:rPr>
              <a:t>an end of “Too Big to </a:t>
            </a:r>
            <a:r>
              <a:rPr lang="en-US" dirty="0" smtClean="0">
                <a:latin typeface="ArialMT"/>
              </a:rPr>
              <a:t>Fail” </a:t>
            </a:r>
            <a:r>
              <a:rPr lang="it-IT" dirty="0" err="1" smtClean="0">
                <a:latin typeface="ArialMT"/>
              </a:rPr>
              <a:t>banks</a:t>
            </a:r>
            <a:r>
              <a:rPr lang="it-IT" dirty="0" smtClean="0">
                <a:latin typeface="ArialMT"/>
              </a:rPr>
              <a:t> </a:t>
            </a:r>
            <a:r>
              <a:rPr lang="it-IT" dirty="0">
                <a:latin typeface="ArialMT"/>
              </a:rPr>
              <a:t>and special </a:t>
            </a:r>
            <a:r>
              <a:rPr lang="it-IT" dirty="0" err="1" smtClean="0">
                <a:latin typeface="ArialMT"/>
              </a:rPr>
              <a:t>interest</a:t>
            </a:r>
            <a:r>
              <a:rPr lang="it-IT" dirty="0" smtClean="0">
                <a:latin typeface="ArialMT"/>
              </a:rPr>
              <a:t> </a:t>
            </a:r>
            <a:r>
              <a:rPr lang="it-IT" dirty="0" err="1" smtClean="0">
                <a:latin typeface="ArialMT"/>
              </a:rPr>
              <a:t>policies</a:t>
            </a:r>
            <a:r>
              <a:rPr lang="it-IT" dirty="0">
                <a:latin typeface="ArialMT"/>
              </a:rPr>
              <a:t>.</a:t>
            </a:r>
          </a:p>
          <a:p>
            <a:pPr algn="just"/>
            <a:r>
              <a:rPr lang="it-IT" dirty="0">
                <a:latin typeface="ArialMT"/>
              </a:rPr>
              <a:t>“</a:t>
            </a:r>
            <a:r>
              <a:rPr lang="it-IT" dirty="0" err="1">
                <a:latin typeface="ArialMT"/>
              </a:rPr>
              <a:t>These</a:t>
            </a:r>
            <a:r>
              <a:rPr lang="it-IT" dirty="0">
                <a:latin typeface="ArialMT"/>
              </a:rPr>
              <a:t> </a:t>
            </a:r>
            <a:r>
              <a:rPr lang="it-IT" dirty="0" err="1">
                <a:latin typeface="ArialMT"/>
              </a:rPr>
              <a:t>problems</a:t>
            </a:r>
            <a:r>
              <a:rPr lang="it-IT" dirty="0">
                <a:latin typeface="ArialMT"/>
              </a:rPr>
              <a:t> are </a:t>
            </a:r>
            <a:r>
              <a:rPr lang="it-IT" dirty="0" err="1" smtClean="0">
                <a:latin typeface="ArialMT"/>
              </a:rPr>
              <a:t>all</a:t>
            </a:r>
            <a:r>
              <a:rPr lang="it-IT" dirty="0" smtClean="0">
                <a:latin typeface="ArialMT"/>
              </a:rPr>
              <a:t> </a:t>
            </a:r>
            <a:r>
              <a:rPr lang="it-IT" dirty="0" err="1" smtClean="0">
                <a:latin typeface="ArialMT"/>
              </a:rPr>
              <a:t>manageable</a:t>
            </a:r>
            <a:r>
              <a:rPr lang="it-IT" dirty="0">
                <a:latin typeface="ArialMT"/>
              </a:rPr>
              <a:t>. </a:t>
            </a:r>
            <a:r>
              <a:rPr lang="it-IT" dirty="0" err="1" smtClean="0">
                <a:latin typeface="ArialMT"/>
              </a:rPr>
              <a:t>Manageable</a:t>
            </a:r>
            <a:r>
              <a:rPr lang="it-IT" dirty="0" smtClean="0">
                <a:latin typeface="ArialMT"/>
              </a:rPr>
              <a:t> </a:t>
            </a:r>
            <a:r>
              <a:rPr lang="en-US" dirty="0" smtClean="0">
                <a:latin typeface="ArialMT"/>
              </a:rPr>
              <a:t>though </a:t>
            </a:r>
            <a:r>
              <a:rPr lang="en-US" dirty="0">
                <a:latin typeface="ArialMT"/>
              </a:rPr>
              <a:t>they </a:t>
            </a:r>
            <a:r>
              <a:rPr lang="en-US" dirty="0" smtClean="0">
                <a:latin typeface="ArialMT"/>
              </a:rPr>
              <a:t>are</a:t>
            </a:r>
            <a:r>
              <a:rPr lang="en-US" dirty="0">
                <a:latin typeface="ArialMT"/>
              </a:rPr>
              <a:t>, they have </a:t>
            </a:r>
            <a:r>
              <a:rPr lang="en-US" dirty="0" smtClean="0">
                <a:latin typeface="ArialMT"/>
              </a:rPr>
              <a:t>to be </a:t>
            </a:r>
            <a:r>
              <a:rPr lang="en-US" dirty="0">
                <a:latin typeface="ArialMT"/>
              </a:rPr>
              <a:t>done,” said Sir Mervin </a:t>
            </a:r>
            <a:r>
              <a:rPr lang="en-US" dirty="0" smtClean="0">
                <a:latin typeface="ArialMT"/>
              </a:rPr>
              <a:t>King at </a:t>
            </a:r>
            <a:r>
              <a:rPr lang="en-US" dirty="0">
                <a:latin typeface="ArialMT"/>
              </a:rPr>
              <a:t>a luncheon speech </a:t>
            </a:r>
            <a:r>
              <a:rPr lang="en-US" dirty="0" smtClean="0">
                <a:latin typeface="ArialMT"/>
              </a:rPr>
              <a:t>before the </a:t>
            </a:r>
            <a:r>
              <a:rPr lang="en-US" dirty="0">
                <a:latin typeface="ArialMT"/>
              </a:rPr>
              <a:t>Economic C </a:t>
            </a:r>
            <a:r>
              <a:rPr lang="en-US" dirty="0" err="1">
                <a:latin typeface="ArialMT"/>
              </a:rPr>
              <a:t>lub</a:t>
            </a:r>
            <a:r>
              <a:rPr lang="en-US" dirty="0">
                <a:latin typeface="ArialMT"/>
              </a:rPr>
              <a:t> of </a:t>
            </a:r>
            <a:r>
              <a:rPr lang="en-US" dirty="0" smtClean="0">
                <a:latin typeface="ArialMT"/>
              </a:rPr>
              <a:t>New York </a:t>
            </a:r>
            <a:r>
              <a:rPr lang="en-US" dirty="0">
                <a:latin typeface="ArialMT"/>
              </a:rPr>
              <a:t>Dec. 10. He referred </a:t>
            </a:r>
            <a:r>
              <a:rPr lang="en-US" dirty="0" smtClean="0">
                <a:latin typeface="ArialMT"/>
              </a:rPr>
              <a:t>to </a:t>
            </a:r>
            <a:r>
              <a:rPr lang="it-IT" dirty="0" smtClean="0">
                <a:latin typeface="ArialMT"/>
              </a:rPr>
              <a:t>the </a:t>
            </a:r>
            <a:r>
              <a:rPr lang="it-IT" dirty="0">
                <a:latin typeface="ArialMT"/>
              </a:rPr>
              <a:t>standard </a:t>
            </a:r>
            <a:r>
              <a:rPr lang="it-IT" dirty="0" err="1" smtClean="0">
                <a:latin typeface="ArialMT"/>
              </a:rPr>
              <a:t>economic</a:t>
            </a:r>
            <a:r>
              <a:rPr lang="it-IT" dirty="0" smtClean="0">
                <a:latin typeface="ArialMT"/>
              </a:rPr>
              <a:t> </a:t>
            </a:r>
            <a:r>
              <a:rPr lang="en-US" dirty="0" smtClean="0">
                <a:latin typeface="ArialMT"/>
              </a:rPr>
              <a:t>problems </a:t>
            </a:r>
            <a:r>
              <a:rPr lang="en-US" dirty="0">
                <a:latin typeface="ArialMT"/>
              </a:rPr>
              <a:t>that a re </a:t>
            </a:r>
            <a:r>
              <a:rPr lang="en-US" dirty="0" smtClean="0">
                <a:latin typeface="ArialMT"/>
              </a:rPr>
              <a:t>often addressed </a:t>
            </a:r>
            <a:r>
              <a:rPr lang="en-US" dirty="0">
                <a:latin typeface="ArialMT"/>
              </a:rPr>
              <a:t>by central bank </a:t>
            </a:r>
            <a:r>
              <a:rPr lang="en-US" dirty="0" err="1">
                <a:latin typeface="ArialMT"/>
              </a:rPr>
              <a:t>ers</a:t>
            </a:r>
            <a:r>
              <a:rPr lang="en-US" dirty="0" smtClean="0">
                <a:latin typeface="ArialMT"/>
              </a:rPr>
              <a:t>: </a:t>
            </a:r>
            <a:r>
              <a:rPr lang="it-IT" dirty="0" smtClean="0">
                <a:latin typeface="ArialMT"/>
              </a:rPr>
              <a:t>A </a:t>
            </a:r>
            <a:r>
              <a:rPr lang="it-IT" dirty="0">
                <a:latin typeface="ArialMT"/>
              </a:rPr>
              <a:t>slow </a:t>
            </a:r>
            <a:r>
              <a:rPr lang="it-IT" dirty="0" err="1">
                <a:latin typeface="ArialMT"/>
              </a:rPr>
              <a:t>economic</a:t>
            </a:r>
            <a:r>
              <a:rPr lang="it-IT" dirty="0">
                <a:latin typeface="ArialMT"/>
              </a:rPr>
              <a:t> </a:t>
            </a:r>
            <a:r>
              <a:rPr lang="it-IT" dirty="0" err="1" smtClean="0">
                <a:latin typeface="ArialMT"/>
              </a:rPr>
              <a:t>recovery</a:t>
            </a:r>
            <a:r>
              <a:rPr lang="it-IT" dirty="0" smtClean="0">
                <a:latin typeface="ArialMT"/>
              </a:rPr>
              <a:t>, </a:t>
            </a:r>
            <a:r>
              <a:rPr lang="en-US" dirty="0" smtClean="0">
                <a:latin typeface="ArialMT"/>
              </a:rPr>
              <a:t>banks </a:t>
            </a:r>
            <a:r>
              <a:rPr lang="en-US" dirty="0">
                <a:latin typeface="ArialMT"/>
              </a:rPr>
              <a:t>that are unwilling to </a:t>
            </a:r>
            <a:r>
              <a:rPr lang="en-US" dirty="0" smtClean="0">
                <a:latin typeface="ArialMT"/>
              </a:rPr>
              <a:t>lend and </a:t>
            </a:r>
            <a:r>
              <a:rPr lang="en-US" dirty="0">
                <a:latin typeface="ArialMT"/>
              </a:rPr>
              <a:t>structural </a:t>
            </a:r>
            <a:r>
              <a:rPr lang="en-US" dirty="0" err="1">
                <a:latin typeface="ArialMT"/>
              </a:rPr>
              <a:t>im</a:t>
            </a:r>
            <a:r>
              <a:rPr lang="en-US" dirty="0">
                <a:latin typeface="ArialMT"/>
              </a:rPr>
              <a:t> balances </a:t>
            </a:r>
            <a:r>
              <a:rPr lang="en-US" dirty="0" smtClean="0">
                <a:latin typeface="ArialMT"/>
              </a:rPr>
              <a:t>in </a:t>
            </a:r>
            <a:r>
              <a:rPr lang="it-IT" dirty="0" smtClean="0">
                <a:latin typeface="ArialMT"/>
              </a:rPr>
              <a:t>world </a:t>
            </a:r>
            <a:r>
              <a:rPr lang="it-IT" dirty="0" err="1">
                <a:latin typeface="ArialMT"/>
              </a:rPr>
              <a:t>trade</a:t>
            </a:r>
            <a:r>
              <a:rPr lang="it-IT" dirty="0">
                <a:latin typeface="ArialMT"/>
              </a:rPr>
              <a:t>.</a:t>
            </a:r>
            <a:endParaRPr lang="it-IT" dirty="0"/>
          </a:p>
        </p:txBody>
      </p:sp>
      <p:pic>
        <p:nvPicPr>
          <p:cNvPr id="6" name="Immagine 5"/>
          <p:cNvPicPr>
            <a:picLocks noChangeAspect="1"/>
          </p:cNvPicPr>
          <p:nvPr/>
        </p:nvPicPr>
        <p:blipFill>
          <a:blip r:embed="rId2"/>
          <a:stretch>
            <a:fillRect/>
          </a:stretch>
        </p:blipFill>
        <p:spPr>
          <a:xfrm>
            <a:off x="421197" y="3573016"/>
            <a:ext cx="2566627" cy="2857170"/>
          </a:xfrm>
          <a:prstGeom prst="rect">
            <a:avLst/>
          </a:prstGeom>
        </p:spPr>
      </p:pic>
      <p:sp>
        <p:nvSpPr>
          <p:cNvPr id="9" name="CasellaDiTesto 8"/>
          <p:cNvSpPr txBox="1"/>
          <p:nvPr/>
        </p:nvSpPr>
        <p:spPr>
          <a:xfrm flipH="1">
            <a:off x="3275856" y="3712596"/>
            <a:ext cx="4896544" cy="1569660"/>
          </a:xfrm>
          <a:prstGeom prst="rect">
            <a:avLst/>
          </a:prstGeom>
          <a:noFill/>
        </p:spPr>
        <p:txBody>
          <a:bodyPr wrap="square" rtlCol="0">
            <a:spAutoFit/>
          </a:bodyPr>
          <a:lstStyle/>
          <a:p>
            <a:r>
              <a:rPr lang="en-US" sz="1600" dirty="0"/>
              <a:t>Governor of the Bank of England Mervyn King</a:t>
            </a:r>
          </a:p>
          <a:p>
            <a:r>
              <a:rPr lang="en-US" sz="1600" dirty="0"/>
              <a:t>leaves Downing Street in London in this file</a:t>
            </a:r>
          </a:p>
          <a:p>
            <a:r>
              <a:rPr lang="en-US" sz="1600" dirty="0"/>
              <a:t>photo. King spoke on Dec. 10 at the Economic</a:t>
            </a:r>
          </a:p>
          <a:p>
            <a:r>
              <a:rPr lang="en-US" sz="1600" dirty="0"/>
              <a:t>Club of New York and called for an end to ‘Too</a:t>
            </a:r>
          </a:p>
          <a:p>
            <a:r>
              <a:rPr lang="en-US" sz="1600" dirty="0"/>
              <a:t>Big to Fail’ and special interest politics. (Peter</a:t>
            </a:r>
          </a:p>
          <a:p>
            <a:r>
              <a:rPr lang="it-IT" sz="1600" dirty="0" err="1"/>
              <a:t>Macdiarmid</a:t>
            </a:r>
            <a:r>
              <a:rPr lang="it-IT" sz="1600" dirty="0"/>
              <a:t>/</a:t>
            </a:r>
            <a:r>
              <a:rPr lang="it-IT" sz="1600" dirty="0" err="1"/>
              <a:t>Getty</a:t>
            </a:r>
            <a:r>
              <a:rPr lang="it-IT" sz="1600" dirty="0"/>
              <a:t> Images)</a:t>
            </a:r>
          </a:p>
        </p:txBody>
      </p:sp>
    </p:spTree>
    <p:extLst>
      <p:ext uri="{BB962C8B-B14F-4D97-AF65-F5344CB8AC3E}">
        <p14:creationId xmlns:p14="http://schemas.microsoft.com/office/powerpoint/2010/main" val="9322502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1772816"/>
            <a:ext cx="8856984" cy="3046988"/>
          </a:xfrm>
          <a:prstGeom prst="rect">
            <a:avLst/>
          </a:prstGeom>
          <a:noFill/>
        </p:spPr>
        <p:txBody>
          <a:bodyPr wrap="square" rtlCol="0">
            <a:spAutoFit/>
          </a:bodyPr>
          <a:lstStyle/>
          <a:p>
            <a:pPr algn="just"/>
            <a:r>
              <a:rPr lang="en-US" sz="1600" dirty="0"/>
              <a:t>Having joined t he Bank of England in 1991, King became governor of </a:t>
            </a:r>
            <a:r>
              <a:rPr lang="en-US" sz="1600" dirty="0" smtClean="0"/>
              <a:t>the</a:t>
            </a:r>
            <a:endParaRPr lang="en-US" sz="1600" dirty="0"/>
          </a:p>
          <a:p>
            <a:pPr algn="just"/>
            <a:r>
              <a:rPr lang="en-US" sz="1600" dirty="0"/>
              <a:t>world’s oldest </a:t>
            </a:r>
            <a:r>
              <a:rPr lang="en-US" sz="1600" dirty="0" smtClean="0"/>
              <a:t>central </a:t>
            </a:r>
            <a:r>
              <a:rPr lang="en-US" sz="1600" dirty="0"/>
              <a:t>bank in 2003. He will retire from the post in July 2013</a:t>
            </a:r>
          </a:p>
          <a:p>
            <a:pPr algn="just"/>
            <a:r>
              <a:rPr lang="en-US" sz="1600" dirty="0"/>
              <a:t>and </a:t>
            </a:r>
            <a:r>
              <a:rPr lang="en-US" sz="1600" u="sng" dirty="0"/>
              <a:t>Mark </a:t>
            </a:r>
            <a:r>
              <a:rPr lang="en-US" sz="1600" u="sng" dirty="0" smtClean="0"/>
              <a:t>Carney </a:t>
            </a:r>
            <a:r>
              <a:rPr lang="en-US" sz="1600" u="sng" dirty="0"/>
              <a:t>of the Bank of </a:t>
            </a:r>
            <a:r>
              <a:rPr lang="en-US" sz="1600" u="sng" dirty="0" smtClean="0"/>
              <a:t>Canada </a:t>
            </a:r>
            <a:r>
              <a:rPr lang="en-US" sz="1600" u="sng" dirty="0"/>
              <a:t>is the designated </a:t>
            </a:r>
            <a:r>
              <a:rPr lang="en-US" sz="1600" u="sng" dirty="0" smtClean="0"/>
              <a:t>successor</a:t>
            </a:r>
            <a:r>
              <a:rPr lang="en-US" sz="1600" dirty="0"/>
              <a:t>. In </a:t>
            </a:r>
            <a:r>
              <a:rPr lang="en-US" sz="1600" dirty="0" smtClean="0"/>
              <a:t>one</a:t>
            </a:r>
            <a:endParaRPr lang="en-US" sz="1600" dirty="0"/>
          </a:p>
          <a:p>
            <a:pPr algn="just"/>
            <a:r>
              <a:rPr lang="en-US" sz="1600" dirty="0"/>
              <a:t>of his last </a:t>
            </a:r>
            <a:r>
              <a:rPr lang="en-US" sz="1600" dirty="0" smtClean="0"/>
              <a:t>speeches</a:t>
            </a:r>
            <a:r>
              <a:rPr lang="en-US" sz="1600" dirty="0"/>
              <a:t>, the </a:t>
            </a:r>
            <a:r>
              <a:rPr lang="en-US" sz="1600" dirty="0" smtClean="0"/>
              <a:t>outgoing </a:t>
            </a:r>
            <a:r>
              <a:rPr lang="en-US" sz="1600" dirty="0"/>
              <a:t>governor certainly did not </a:t>
            </a:r>
            <a:r>
              <a:rPr lang="en-US" sz="1600" dirty="0" smtClean="0"/>
              <a:t>disappoint the</a:t>
            </a:r>
            <a:endParaRPr lang="en-US" sz="1600" dirty="0"/>
          </a:p>
          <a:p>
            <a:pPr algn="just"/>
            <a:r>
              <a:rPr lang="en-US" sz="1600" dirty="0"/>
              <a:t>New York </a:t>
            </a:r>
            <a:r>
              <a:rPr lang="en-US" sz="1600" dirty="0" smtClean="0"/>
              <a:t>audience</a:t>
            </a:r>
            <a:r>
              <a:rPr lang="en-US" sz="1600" dirty="0"/>
              <a:t>, with </a:t>
            </a:r>
            <a:r>
              <a:rPr lang="en-US" sz="1600" dirty="0" smtClean="0"/>
              <a:t>William </a:t>
            </a:r>
            <a:r>
              <a:rPr lang="en-US" sz="1600" dirty="0"/>
              <a:t>Dudley of the New York Fed and Glenn</a:t>
            </a:r>
          </a:p>
          <a:p>
            <a:pPr algn="just"/>
            <a:r>
              <a:rPr lang="en-US" sz="1600" dirty="0"/>
              <a:t>Hubbard of Columbia </a:t>
            </a:r>
            <a:r>
              <a:rPr lang="en-US" sz="1600" dirty="0" smtClean="0"/>
              <a:t>University </a:t>
            </a:r>
            <a:r>
              <a:rPr lang="en-US" sz="1600" dirty="0"/>
              <a:t>in </a:t>
            </a:r>
            <a:r>
              <a:rPr lang="en-US" sz="1600" dirty="0" smtClean="0"/>
              <a:t>attendance</a:t>
            </a:r>
            <a:r>
              <a:rPr lang="en-US" sz="1600" dirty="0"/>
              <a:t>.</a:t>
            </a:r>
          </a:p>
          <a:p>
            <a:pPr algn="just"/>
            <a:r>
              <a:rPr lang="en-US" sz="1600" dirty="0"/>
              <a:t>Often when public officials </a:t>
            </a:r>
            <a:r>
              <a:rPr lang="en-US" sz="1600" dirty="0" smtClean="0"/>
              <a:t>and </a:t>
            </a:r>
            <a:r>
              <a:rPr lang="en-US" sz="1600" dirty="0"/>
              <a:t>politicians have little time of </a:t>
            </a:r>
            <a:r>
              <a:rPr lang="en-US" sz="1600" dirty="0" smtClean="0"/>
              <a:t>service </a:t>
            </a:r>
            <a:r>
              <a:rPr lang="en-US" sz="1600" dirty="0"/>
              <a:t>left, they</a:t>
            </a:r>
          </a:p>
          <a:p>
            <a:pPr algn="just"/>
            <a:r>
              <a:rPr lang="en-US" sz="1600" dirty="0"/>
              <a:t>start to become more </a:t>
            </a:r>
            <a:r>
              <a:rPr lang="en-US" sz="1600" dirty="0" smtClean="0"/>
              <a:t>outspoken</a:t>
            </a:r>
            <a:r>
              <a:rPr lang="en-US" sz="1600" dirty="0"/>
              <a:t>. King, having little to lose with a fully</a:t>
            </a:r>
          </a:p>
          <a:p>
            <a:pPr algn="just"/>
            <a:r>
              <a:rPr lang="en-US" sz="1600" dirty="0"/>
              <a:t>accrued annual pension </a:t>
            </a:r>
            <a:r>
              <a:rPr lang="en-US" sz="1600" dirty="0" smtClean="0"/>
              <a:t>benefit </a:t>
            </a:r>
            <a:r>
              <a:rPr lang="en-US" sz="1600" dirty="0"/>
              <a:t>of $3 18,467, also went </a:t>
            </a:r>
            <a:r>
              <a:rPr lang="en-US" sz="1600" dirty="0" smtClean="0"/>
              <a:t>beyond </a:t>
            </a:r>
            <a:r>
              <a:rPr lang="en-US" sz="1600" dirty="0"/>
              <a:t>the common</a:t>
            </a:r>
          </a:p>
          <a:p>
            <a:pPr algn="just"/>
            <a:r>
              <a:rPr lang="en-US" sz="1600" dirty="0"/>
              <a:t>central banker script. The Fed’s Ben Bernanke or the European Central</a:t>
            </a:r>
          </a:p>
          <a:p>
            <a:pPr algn="just"/>
            <a:r>
              <a:rPr lang="en-US" sz="1600" dirty="0"/>
              <a:t>Bank’s Mario Draghi often dwell on </a:t>
            </a:r>
            <a:r>
              <a:rPr lang="en-US" sz="1600" dirty="0" smtClean="0"/>
              <a:t>topics </a:t>
            </a:r>
            <a:r>
              <a:rPr lang="en-US" sz="1600" dirty="0"/>
              <a:t>such as </a:t>
            </a:r>
            <a:r>
              <a:rPr lang="en-US" sz="1600" dirty="0" smtClean="0"/>
              <a:t>banks</a:t>
            </a:r>
            <a:r>
              <a:rPr lang="en-US" sz="1600" dirty="0"/>
              <a:t>’ unwillingness to</a:t>
            </a:r>
          </a:p>
          <a:p>
            <a:pPr algn="just"/>
            <a:r>
              <a:rPr lang="en-US" sz="1600" dirty="0"/>
              <a:t>lend or the slow recovery, </a:t>
            </a:r>
            <a:r>
              <a:rPr lang="en-US" sz="1600" dirty="0" smtClean="0"/>
              <a:t>not </a:t>
            </a:r>
            <a:r>
              <a:rPr lang="en-US" sz="1600" dirty="0"/>
              <a:t>so King.</a:t>
            </a:r>
            <a:endParaRPr lang="it-IT" sz="1600" dirty="0"/>
          </a:p>
        </p:txBody>
      </p:sp>
    </p:spTree>
    <p:extLst>
      <p:ext uri="{BB962C8B-B14F-4D97-AF65-F5344CB8AC3E}">
        <p14:creationId xmlns:p14="http://schemas.microsoft.com/office/powerpoint/2010/main" val="2858330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1520" y="908720"/>
            <a:ext cx="8800556" cy="5262979"/>
          </a:xfrm>
          <a:prstGeom prst="rect">
            <a:avLst/>
          </a:prstGeom>
          <a:noFill/>
        </p:spPr>
        <p:txBody>
          <a:bodyPr wrap="square" rtlCol="0">
            <a:spAutoFit/>
          </a:bodyPr>
          <a:lstStyle/>
          <a:p>
            <a:r>
              <a:rPr lang="en-US" sz="1400" b="1" dirty="0"/>
              <a:t>King Says Need to ‘Stop Too Big To Fail’</a:t>
            </a:r>
          </a:p>
          <a:p>
            <a:r>
              <a:rPr lang="en-US" sz="1400" dirty="0"/>
              <a:t>Although other central ban </a:t>
            </a:r>
            <a:r>
              <a:rPr lang="en-US" sz="1400" dirty="0" err="1"/>
              <a:t>kers</a:t>
            </a:r>
            <a:r>
              <a:rPr lang="en-US" sz="1400" dirty="0"/>
              <a:t> have spoken about the topic before, </a:t>
            </a:r>
            <a:r>
              <a:rPr lang="en-US" sz="1400" dirty="0" smtClean="0"/>
              <a:t>King was </a:t>
            </a:r>
            <a:r>
              <a:rPr lang="en-US" sz="1400" dirty="0"/>
              <a:t>vocal in say </a:t>
            </a:r>
            <a:r>
              <a:rPr lang="en-US" sz="1400" dirty="0" err="1"/>
              <a:t>ing</a:t>
            </a:r>
            <a:r>
              <a:rPr lang="en-US" sz="1400" dirty="0"/>
              <a:t> that is it pertinent “to rid the world of the pro </a:t>
            </a:r>
            <a:r>
              <a:rPr lang="en-US" sz="1400" dirty="0" err="1"/>
              <a:t>blem</a:t>
            </a:r>
            <a:r>
              <a:rPr lang="en-US" sz="1400" dirty="0"/>
              <a:t> of ‘</a:t>
            </a:r>
            <a:r>
              <a:rPr lang="en-US" sz="1400" dirty="0" smtClean="0"/>
              <a:t>too </a:t>
            </a:r>
            <a:r>
              <a:rPr lang="it-IT" sz="1400" dirty="0" err="1" smtClean="0"/>
              <a:t>important</a:t>
            </a:r>
            <a:r>
              <a:rPr lang="it-IT" sz="1400" dirty="0" smtClean="0"/>
              <a:t> </a:t>
            </a:r>
            <a:r>
              <a:rPr lang="it-IT" sz="1400" dirty="0"/>
              <a:t>to </a:t>
            </a:r>
            <a:r>
              <a:rPr lang="it-IT" sz="1400" dirty="0" err="1"/>
              <a:t>fail</a:t>
            </a:r>
            <a:r>
              <a:rPr lang="it-IT" sz="1400" dirty="0"/>
              <a:t>.’” </a:t>
            </a:r>
            <a:r>
              <a:rPr lang="it-IT" sz="1400" dirty="0" err="1"/>
              <a:t>This</a:t>
            </a:r>
            <a:r>
              <a:rPr lang="it-IT" sz="1400" dirty="0"/>
              <a:t> </a:t>
            </a:r>
            <a:r>
              <a:rPr lang="it-IT" sz="1400" dirty="0" err="1"/>
              <a:t>concept</a:t>
            </a:r>
            <a:r>
              <a:rPr lang="it-IT" sz="1400" dirty="0"/>
              <a:t> </a:t>
            </a:r>
            <a:r>
              <a:rPr lang="it-IT" sz="1400" dirty="0" err="1"/>
              <a:t>describe</a:t>
            </a:r>
            <a:r>
              <a:rPr lang="it-IT" sz="1400" dirty="0"/>
              <a:t> s </a:t>
            </a:r>
            <a:r>
              <a:rPr lang="it-IT" sz="1400" dirty="0" err="1"/>
              <a:t>multination</a:t>
            </a:r>
            <a:r>
              <a:rPr lang="it-IT" sz="1400" dirty="0"/>
              <a:t> al </a:t>
            </a:r>
            <a:r>
              <a:rPr lang="it-IT" sz="1400" dirty="0" err="1"/>
              <a:t>financial</a:t>
            </a:r>
            <a:r>
              <a:rPr lang="it-IT" sz="1400" dirty="0"/>
              <a:t> </a:t>
            </a:r>
            <a:r>
              <a:rPr lang="it-IT" sz="1400" dirty="0" err="1" smtClean="0"/>
              <a:t>institutions</a:t>
            </a:r>
            <a:r>
              <a:rPr lang="it-IT" sz="1400" dirty="0" smtClean="0"/>
              <a:t> </a:t>
            </a:r>
            <a:r>
              <a:rPr lang="en-US" sz="1400" dirty="0" smtClean="0"/>
              <a:t>that </a:t>
            </a:r>
            <a:r>
              <a:rPr lang="en-US" sz="1400" dirty="0"/>
              <a:t>are so big and so complicated </a:t>
            </a:r>
            <a:r>
              <a:rPr lang="en-US" sz="1400" dirty="0" err="1"/>
              <a:t>tha</a:t>
            </a:r>
            <a:r>
              <a:rPr lang="en-US" sz="1400" dirty="0"/>
              <a:t> t their bankruptcies </a:t>
            </a:r>
            <a:r>
              <a:rPr lang="en-US" sz="1400" dirty="0" err="1"/>
              <a:t>wou</a:t>
            </a:r>
            <a:r>
              <a:rPr lang="en-US" sz="1400" dirty="0"/>
              <a:t> </a:t>
            </a:r>
            <a:r>
              <a:rPr lang="en-US" sz="1400" dirty="0" err="1"/>
              <a:t>ld</a:t>
            </a:r>
            <a:r>
              <a:rPr lang="en-US" sz="1400" dirty="0"/>
              <a:t> threaten </a:t>
            </a:r>
            <a:r>
              <a:rPr lang="en-US" sz="1400" dirty="0" smtClean="0"/>
              <a:t>the </a:t>
            </a:r>
            <a:r>
              <a:rPr lang="it-IT" sz="1400" dirty="0" err="1" smtClean="0"/>
              <a:t>whole</a:t>
            </a:r>
            <a:r>
              <a:rPr lang="it-IT" sz="1400" dirty="0" smtClean="0"/>
              <a:t> </a:t>
            </a:r>
            <a:r>
              <a:rPr lang="it-IT" sz="1400" dirty="0" err="1"/>
              <a:t>financial</a:t>
            </a:r>
            <a:r>
              <a:rPr lang="it-IT" sz="1400" dirty="0"/>
              <a:t> </a:t>
            </a:r>
            <a:r>
              <a:rPr lang="it-IT" sz="1400" dirty="0" err="1"/>
              <a:t>system</a:t>
            </a:r>
            <a:r>
              <a:rPr lang="it-IT" sz="1400" dirty="0"/>
              <a:t>.</a:t>
            </a:r>
          </a:p>
          <a:p>
            <a:r>
              <a:rPr lang="en-US" sz="1400" dirty="0"/>
              <a:t>The prime </a:t>
            </a:r>
            <a:r>
              <a:rPr lang="en-US" sz="1400" dirty="0" err="1"/>
              <a:t>eample</a:t>
            </a:r>
            <a:r>
              <a:rPr lang="en-US" sz="1400" dirty="0"/>
              <a:t> of ‘Too Big to Fail’ would be the investment </a:t>
            </a:r>
            <a:r>
              <a:rPr lang="en-US" sz="1400" dirty="0" smtClean="0"/>
              <a:t>bank Lehman </a:t>
            </a:r>
            <a:r>
              <a:rPr lang="en-US" sz="1400" dirty="0"/>
              <a:t>Brothers, which went bankrupt in </a:t>
            </a:r>
            <a:r>
              <a:rPr lang="en-US" sz="1400" dirty="0" err="1"/>
              <a:t>Septemb</a:t>
            </a:r>
            <a:r>
              <a:rPr lang="en-US" sz="1400" dirty="0"/>
              <a:t> </a:t>
            </a:r>
            <a:r>
              <a:rPr lang="en-US" sz="1400" dirty="0" err="1"/>
              <a:t>er</a:t>
            </a:r>
            <a:r>
              <a:rPr lang="en-US" sz="1400" dirty="0"/>
              <a:t> 2008, </a:t>
            </a:r>
            <a:r>
              <a:rPr lang="en-US" sz="1400" dirty="0" err="1"/>
              <a:t>br</a:t>
            </a:r>
            <a:r>
              <a:rPr lang="en-US" sz="1400" dirty="0"/>
              <a:t> </a:t>
            </a:r>
            <a:r>
              <a:rPr lang="en-US" sz="1400" dirty="0" err="1"/>
              <a:t>inging</a:t>
            </a:r>
            <a:r>
              <a:rPr lang="en-US" sz="1400" dirty="0"/>
              <a:t> </a:t>
            </a:r>
            <a:r>
              <a:rPr lang="en-US" sz="1400" dirty="0" smtClean="0"/>
              <a:t>the global </a:t>
            </a:r>
            <a:r>
              <a:rPr lang="en-US" sz="1400" dirty="0" err="1"/>
              <a:t>financia</a:t>
            </a:r>
            <a:r>
              <a:rPr lang="en-US" sz="1400" dirty="0"/>
              <a:t> l system to the brink of co </a:t>
            </a:r>
            <a:r>
              <a:rPr lang="en-US" sz="1400" dirty="0" err="1"/>
              <a:t>llapse</a:t>
            </a:r>
            <a:r>
              <a:rPr lang="en-US" sz="1400" dirty="0"/>
              <a:t>.</a:t>
            </a:r>
          </a:p>
          <a:p>
            <a:r>
              <a:rPr lang="en-US" sz="1400" dirty="0"/>
              <a:t>“We are intent o n putting in place a </a:t>
            </a:r>
            <a:r>
              <a:rPr lang="en-US" sz="1400" dirty="0" err="1"/>
              <a:t>ringfence</a:t>
            </a:r>
            <a:r>
              <a:rPr lang="en-US" sz="1400" dirty="0"/>
              <a:t> around those </a:t>
            </a:r>
            <a:r>
              <a:rPr lang="en-US" sz="1400" dirty="0" smtClean="0"/>
              <a:t>banking activities </a:t>
            </a:r>
            <a:r>
              <a:rPr lang="en-US" sz="1400" dirty="0"/>
              <a:t>that </a:t>
            </a:r>
            <a:r>
              <a:rPr lang="en-US" sz="1400" dirty="0" err="1"/>
              <a:t>ar</a:t>
            </a:r>
            <a:r>
              <a:rPr lang="en-US" sz="1400" dirty="0"/>
              <a:t> e absolutely crucial for </a:t>
            </a:r>
            <a:r>
              <a:rPr lang="en-US" sz="1400" dirty="0" err="1"/>
              <a:t>th</a:t>
            </a:r>
            <a:r>
              <a:rPr lang="en-US" sz="1400" dirty="0"/>
              <a:t> e operation of the </a:t>
            </a:r>
            <a:r>
              <a:rPr lang="en-US" sz="1400" dirty="0" err="1"/>
              <a:t>dom</a:t>
            </a:r>
            <a:r>
              <a:rPr lang="en-US" sz="1400" dirty="0"/>
              <a:t> </a:t>
            </a:r>
            <a:r>
              <a:rPr lang="en-US" sz="1400" dirty="0" err="1" smtClean="0"/>
              <a:t>estic</a:t>
            </a:r>
            <a:r>
              <a:rPr lang="en-US" sz="1400" dirty="0" smtClean="0"/>
              <a:t> economy</a:t>
            </a:r>
            <a:r>
              <a:rPr lang="en-US" sz="1400" dirty="0"/>
              <a:t>: </a:t>
            </a:r>
            <a:r>
              <a:rPr lang="en-US" sz="1400" dirty="0" err="1"/>
              <a:t>etail</a:t>
            </a:r>
            <a:r>
              <a:rPr lang="en-US" sz="1400" dirty="0"/>
              <a:t> deposits, </a:t>
            </a:r>
            <a:r>
              <a:rPr lang="en-US" sz="1400" dirty="0" err="1"/>
              <a:t>th</a:t>
            </a:r>
            <a:r>
              <a:rPr lang="en-US" sz="1400" dirty="0"/>
              <a:t> e payment system and financing </a:t>
            </a:r>
            <a:r>
              <a:rPr lang="en-US" sz="1400" dirty="0" err="1"/>
              <a:t>sm</a:t>
            </a:r>
            <a:r>
              <a:rPr lang="en-US" sz="1400" dirty="0"/>
              <a:t> </a:t>
            </a:r>
            <a:r>
              <a:rPr lang="en-US" sz="1400" dirty="0" smtClean="0"/>
              <a:t>all businesses</a:t>
            </a:r>
            <a:r>
              <a:rPr lang="en-US" sz="1400" dirty="0"/>
              <a:t>, “ he said, not m </a:t>
            </a:r>
            <a:r>
              <a:rPr lang="en-US" sz="1400" dirty="0" err="1"/>
              <a:t>entioning</a:t>
            </a:r>
            <a:r>
              <a:rPr lang="en-US" sz="1400" dirty="0"/>
              <a:t> investment b </a:t>
            </a:r>
            <a:r>
              <a:rPr lang="en-US" sz="1400" dirty="0" err="1"/>
              <a:t>anking</a:t>
            </a:r>
            <a:r>
              <a:rPr lang="en-US" sz="1400" dirty="0"/>
              <a:t> and </a:t>
            </a:r>
            <a:r>
              <a:rPr lang="en-US" sz="1400" dirty="0" smtClean="0"/>
              <a:t>financial </a:t>
            </a:r>
            <a:r>
              <a:rPr lang="it-IT" sz="1400" dirty="0" err="1" smtClean="0"/>
              <a:t>speculation</a:t>
            </a:r>
            <a:r>
              <a:rPr lang="it-IT" sz="1400" dirty="0"/>
              <a:t>.</a:t>
            </a:r>
          </a:p>
          <a:p>
            <a:r>
              <a:rPr lang="en-US" sz="1400" dirty="0"/>
              <a:t>On the other hand, he say s that the U .K. is developing a process </a:t>
            </a:r>
            <a:r>
              <a:rPr lang="en-US" sz="1400" dirty="0" smtClean="0"/>
              <a:t>through which </a:t>
            </a:r>
            <a:r>
              <a:rPr lang="en-US" sz="1400" dirty="0"/>
              <a:t>large ban </a:t>
            </a:r>
            <a:r>
              <a:rPr lang="en-US" sz="1400" dirty="0" err="1"/>
              <a:t>ks</a:t>
            </a:r>
            <a:r>
              <a:rPr lang="en-US" sz="1400" dirty="0"/>
              <a:t> can be </a:t>
            </a:r>
            <a:r>
              <a:rPr lang="en-US" sz="1400" dirty="0" err="1"/>
              <a:t>liuidated</a:t>
            </a:r>
            <a:r>
              <a:rPr lang="en-US" sz="1400" dirty="0"/>
              <a:t> in an orderly fashion. “We need </a:t>
            </a:r>
            <a:r>
              <a:rPr lang="en-US" sz="1400" dirty="0" smtClean="0"/>
              <a:t>a framework </a:t>
            </a:r>
            <a:r>
              <a:rPr lang="en-US" sz="1400" dirty="0"/>
              <a:t>where by these banks can be resolved,” King said. He added </a:t>
            </a:r>
            <a:r>
              <a:rPr lang="en-US" sz="1400" dirty="0" smtClean="0"/>
              <a:t>that lenders </a:t>
            </a:r>
            <a:r>
              <a:rPr lang="en-US" sz="1400" dirty="0"/>
              <a:t>and </a:t>
            </a:r>
            <a:r>
              <a:rPr lang="en-US" sz="1400" dirty="0" err="1"/>
              <a:t>inv</a:t>
            </a:r>
            <a:r>
              <a:rPr lang="en-US" sz="1400" dirty="0"/>
              <a:t> </a:t>
            </a:r>
            <a:r>
              <a:rPr lang="en-US" sz="1400" dirty="0" err="1"/>
              <a:t>estors</a:t>
            </a:r>
            <a:r>
              <a:rPr lang="en-US" sz="1400" dirty="0"/>
              <a:t> need to </a:t>
            </a:r>
            <a:r>
              <a:rPr lang="en-US" sz="1400" dirty="0" err="1"/>
              <a:t>underst</a:t>
            </a:r>
            <a:r>
              <a:rPr lang="en-US" sz="1400" dirty="0"/>
              <a:t> and that the re are risks involved </a:t>
            </a:r>
            <a:r>
              <a:rPr lang="en-US" sz="1400" dirty="0" err="1"/>
              <a:t>wh</a:t>
            </a:r>
            <a:r>
              <a:rPr lang="en-US" sz="1400" dirty="0"/>
              <a:t> </a:t>
            </a:r>
            <a:r>
              <a:rPr lang="en-US" sz="1400" dirty="0" err="1" smtClean="0"/>
              <a:t>en</a:t>
            </a:r>
            <a:r>
              <a:rPr lang="en-US" sz="1400" dirty="0" smtClean="0"/>
              <a:t> lending </a:t>
            </a:r>
            <a:r>
              <a:rPr lang="en-US" sz="1400" dirty="0"/>
              <a:t>to </a:t>
            </a:r>
            <a:r>
              <a:rPr lang="en-US" sz="1400" dirty="0" err="1"/>
              <a:t>finan</a:t>
            </a:r>
            <a:r>
              <a:rPr lang="en-US" sz="1400" dirty="0"/>
              <a:t> </a:t>
            </a:r>
            <a:r>
              <a:rPr lang="en-US" sz="1400" dirty="0" err="1"/>
              <a:t>cial</a:t>
            </a:r>
            <a:r>
              <a:rPr lang="en-US" sz="1400" dirty="0"/>
              <a:t> </a:t>
            </a:r>
            <a:r>
              <a:rPr lang="en-US" sz="1400" dirty="0" err="1"/>
              <a:t>institutio</a:t>
            </a:r>
            <a:r>
              <a:rPr lang="en-US" sz="1400" dirty="0"/>
              <a:t> ns. “They are not </a:t>
            </a:r>
            <a:r>
              <a:rPr lang="en-US" sz="1400" dirty="0" err="1"/>
              <a:t>lendi</a:t>
            </a:r>
            <a:r>
              <a:rPr lang="en-US" sz="1400" dirty="0"/>
              <a:t> ng to the government </a:t>
            </a:r>
            <a:r>
              <a:rPr lang="en-US" sz="1400" dirty="0" smtClean="0"/>
              <a:t>with a </a:t>
            </a:r>
            <a:r>
              <a:rPr lang="en-US" sz="1400" dirty="0"/>
              <a:t>guaranteed return, they are actually taking a </a:t>
            </a:r>
            <a:r>
              <a:rPr lang="en-US" sz="1400" dirty="0" err="1"/>
              <a:t>ge</a:t>
            </a:r>
            <a:r>
              <a:rPr lang="en-US" sz="1400" dirty="0"/>
              <a:t> </a:t>
            </a:r>
            <a:r>
              <a:rPr lang="en-US" sz="1400" dirty="0" err="1"/>
              <a:t>nuine</a:t>
            </a:r>
            <a:r>
              <a:rPr lang="en-US" sz="1400" dirty="0"/>
              <a:t> financial risk,” </a:t>
            </a:r>
            <a:r>
              <a:rPr lang="en-US" sz="1400" dirty="0" smtClean="0"/>
              <a:t>he </a:t>
            </a:r>
            <a:r>
              <a:rPr lang="it-IT" sz="1400" dirty="0" err="1" smtClean="0"/>
              <a:t>says</a:t>
            </a:r>
            <a:r>
              <a:rPr lang="it-IT" sz="1400" dirty="0"/>
              <a:t>.</a:t>
            </a:r>
          </a:p>
          <a:p>
            <a:r>
              <a:rPr lang="en-US" sz="1400" dirty="0"/>
              <a:t>He added that the </a:t>
            </a:r>
            <a:r>
              <a:rPr lang="en-US" sz="1400" dirty="0" err="1"/>
              <a:t>commun</a:t>
            </a:r>
            <a:r>
              <a:rPr lang="en-US" sz="1400" dirty="0"/>
              <a:t> </a:t>
            </a:r>
            <a:r>
              <a:rPr lang="en-US" sz="1400" dirty="0" err="1"/>
              <a:t>ity</a:t>
            </a:r>
            <a:r>
              <a:rPr lang="en-US" sz="1400" dirty="0"/>
              <a:t> of intern </a:t>
            </a:r>
            <a:r>
              <a:rPr lang="en-US" sz="1400" dirty="0" err="1"/>
              <a:t>ational</a:t>
            </a:r>
            <a:r>
              <a:rPr lang="en-US" sz="1400" dirty="0"/>
              <a:t> regulators is takin g this </a:t>
            </a:r>
            <a:r>
              <a:rPr lang="en-US" sz="1400" dirty="0" smtClean="0"/>
              <a:t>issue seriously</a:t>
            </a:r>
            <a:r>
              <a:rPr lang="en-US" sz="1400" dirty="0"/>
              <a:t>. </a:t>
            </a:r>
            <a:r>
              <a:rPr lang="en-US" sz="1400" dirty="0" err="1"/>
              <a:t>egulators</a:t>
            </a:r>
            <a:r>
              <a:rPr lang="en-US" sz="1400" dirty="0"/>
              <a:t> would have to wo </a:t>
            </a:r>
            <a:r>
              <a:rPr lang="en-US" sz="1400" dirty="0" err="1"/>
              <a:t>rk</a:t>
            </a:r>
            <a:r>
              <a:rPr lang="en-US" sz="1400" dirty="0"/>
              <a:t> together in order to in sure </a:t>
            </a:r>
            <a:r>
              <a:rPr lang="en-US" sz="1400" dirty="0" smtClean="0"/>
              <a:t>the orderly </a:t>
            </a:r>
            <a:r>
              <a:rPr lang="en-US" sz="1400" dirty="0"/>
              <a:t>runoff of large bank s. King belie </a:t>
            </a:r>
            <a:r>
              <a:rPr lang="en-US" sz="1400" dirty="0" err="1"/>
              <a:t>ves</a:t>
            </a:r>
            <a:r>
              <a:rPr lang="en-US" sz="1400" dirty="0"/>
              <a:t> that there won’t be a </a:t>
            </a:r>
            <a:r>
              <a:rPr lang="en-US" sz="1400" dirty="0" smtClean="0"/>
              <a:t>standard international </a:t>
            </a:r>
            <a:r>
              <a:rPr lang="en-US" sz="1400" dirty="0"/>
              <a:t>framework but that each n </a:t>
            </a:r>
            <a:r>
              <a:rPr lang="en-US" sz="1400" dirty="0" err="1"/>
              <a:t>ational</a:t>
            </a:r>
            <a:r>
              <a:rPr lang="en-US" sz="1400" dirty="0"/>
              <a:t> regulator will ma </a:t>
            </a:r>
            <a:r>
              <a:rPr lang="en-US" sz="1400" dirty="0" err="1"/>
              <a:t>ke</a:t>
            </a:r>
            <a:r>
              <a:rPr lang="en-US" sz="1400" dirty="0"/>
              <a:t> sure </a:t>
            </a:r>
            <a:r>
              <a:rPr lang="en-US" sz="1400" dirty="0" smtClean="0"/>
              <a:t>they have </a:t>
            </a:r>
            <a:r>
              <a:rPr lang="en-US" sz="1400" dirty="0"/>
              <a:t>a </a:t>
            </a:r>
            <a:r>
              <a:rPr lang="en-US" sz="1400" dirty="0" err="1"/>
              <a:t>procedu</a:t>
            </a:r>
            <a:r>
              <a:rPr lang="en-US" sz="1400" dirty="0"/>
              <a:t> re in place to deal with such an event.</a:t>
            </a:r>
          </a:p>
          <a:p>
            <a:r>
              <a:rPr lang="en-US" sz="1400" b="1" dirty="0"/>
              <a:t>Legitimacy of Market Economy Needs to </a:t>
            </a:r>
            <a:r>
              <a:rPr lang="en-US" sz="1400" b="1" dirty="0" smtClean="0"/>
              <a:t>Be </a:t>
            </a:r>
            <a:r>
              <a:rPr lang="it-IT" sz="1400" b="1" dirty="0" err="1" smtClean="0"/>
              <a:t>Defended</a:t>
            </a:r>
            <a:endParaRPr lang="it-IT" sz="1400" b="1" dirty="0"/>
          </a:p>
          <a:p>
            <a:r>
              <a:rPr lang="en-US" sz="1400" dirty="0"/>
              <a:t>Another </a:t>
            </a:r>
            <a:r>
              <a:rPr lang="en-US" sz="1400" dirty="0" err="1"/>
              <a:t>interes</a:t>
            </a:r>
            <a:r>
              <a:rPr lang="en-US" sz="1400" dirty="0"/>
              <a:t> ting point </a:t>
            </a:r>
            <a:r>
              <a:rPr lang="en-US" sz="1400" dirty="0" err="1"/>
              <a:t>th</a:t>
            </a:r>
            <a:r>
              <a:rPr lang="en-US" sz="1400" dirty="0"/>
              <a:t> at has not been prominent among </a:t>
            </a:r>
            <a:r>
              <a:rPr lang="en-US" sz="1400" dirty="0" smtClean="0"/>
              <a:t>central bankers </a:t>
            </a:r>
            <a:r>
              <a:rPr lang="en-US" sz="1400" dirty="0"/>
              <a:t>is the t </a:t>
            </a:r>
            <a:r>
              <a:rPr lang="en-US" sz="1400" dirty="0" err="1"/>
              <a:t>opic</a:t>
            </a:r>
            <a:r>
              <a:rPr lang="en-US" sz="1400" dirty="0"/>
              <a:t> of spec </a:t>
            </a:r>
            <a:r>
              <a:rPr lang="en-US" sz="1400" dirty="0" err="1"/>
              <a:t>ial</a:t>
            </a:r>
            <a:r>
              <a:rPr lang="en-US" sz="1400" dirty="0"/>
              <a:t> interests and </a:t>
            </a:r>
            <a:r>
              <a:rPr lang="en-US" sz="1400" dirty="0" smtClean="0"/>
              <a:t>lobbying. “</a:t>
            </a:r>
            <a:r>
              <a:rPr lang="en-US" sz="1400" dirty="0"/>
              <a:t>We face a </a:t>
            </a:r>
            <a:r>
              <a:rPr lang="en-US" sz="1400" dirty="0" err="1"/>
              <a:t>broa</a:t>
            </a:r>
            <a:r>
              <a:rPr lang="en-US" sz="1400" dirty="0"/>
              <a:t> der </a:t>
            </a:r>
            <a:r>
              <a:rPr lang="en-US" sz="1400" dirty="0" err="1"/>
              <a:t>challen</a:t>
            </a:r>
            <a:r>
              <a:rPr lang="en-US" sz="1400" dirty="0"/>
              <a:t> </a:t>
            </a:r>
            <a:r>
              <a:rPr lang="en-US" sz="1400" dirty="0" err="1"/>
              <a:t>ge</a:t>
            </a:r>
            <a:r>
              <a:rPr lang="en-US" sz="1400" dirty="0"/>
              <a:t>, a </a:t>
            </a:r>
            <a:r>
              <a:rPr lang="en-US" sz="1400" dirty="0" err="1"/>
              <a:t>challe</a:t>
            </a:r>
            <a:r>
              <a:rPr lang="en-US" sz="1400" dirty="0"/>
              <a:t> </a:t>
            </a:r>
            <a:r>
              <a:rPr lang="en-US" sz="1400" dirty="0" err="1"/>
              <a:t>nge</a:t>
            </a:r>
            <a:r>
              <a:rPr lang="en-US" sz="1400" dirty="0"/>
              <a:t> to </a:t>
            </a:r>
            <a:r>
              <a:rPr lang="en-US" sz="1400" dirty="0" err="1"/>
              <a:t>defe</a:t>
            </a:r>
            <a:r>
              <a:rPr lang="en-US" sz="1400" dirty="0"/>
              <a:t> </a:t>
            </a:r>
            <a:r>
              <a:rPr lang="en-US" sz="1400" dirty="0" err="1"/>
              <a:t>nd</a:t>
            </a:r>
            <a:r>
              <a:rPr lang="en-US" sz="1400" dirty="0"/>
              <a:t> the market economy </a:t>
            </a:r>
            <a:r>
              <a:rPr lang="en-US" sz="1400" dirty="0" smtClean="0"/>
              <a:t>in the </a:t>
            </a:r>
            <a:r>
              <a:rPr lang="en-US" sz="1400" dirty="0"/>
              <a:t>face of concerns among those who suffered d </a:t>
            </a:r>
            <a:r>
              <a:rPr lang="en-US" sz="1400" dirty="0" err="1"/>
              <a:t>uring</a:t>
            </a:r>
            <a:r>
              <a:rPr lang="en-US" sz="1400" dirty="0"/>
              <a:t> the economic crisis </a:t>
            </a:r>
            <a:r>
              <a:rPr lang="en-US" sz="1400" dirty="0" smtClean="0"/>
              <a:t>,” says </a:t>
            </a:r>
            <a:r>
              <a:rPr lang="en-US" sz="1400" dirty="0"/>
              <a:t>King and notes that t he legitimacy of the market economy has </a:t>
            </a:r>
            <a:r>
              <a:rPr lang="en-US" sz="1400" dirty="0" smtClean="0"/>
              <a:t>suffered as </a:t>
            </a:r>
            <a:r>
              <a:rPr lang="en-US" sz="1400" dirty="0"/>
              <a:t>a </a:t>
            </a:r>
            <a:r>
              <a:rPr lang="en-US" sz="1400" dirty="0" err="1"/>
              <a:t>conseuence</a:t>
            </a:r>
            <a:r>
              <a:rPr lang="en-US" sz="1400" dirty="0"/>
              <a:t> of spec </a:t>
            </a:r>
            <a:r>
              <a:rPr lang="en-US" sz="1400" dirty="0" err="1"/>
              <a:t>ial</a:t>
            </a:r>
            <a:r>
              <a:rPr lang="en-US" sz="1400" dirty="0"/>
              <a:t> interest a </a:t>
            </a:r>
            <a:r>
              <a:rPr lang="en-US" sz="1400" dirty="0" err="1"/>
              <a:t>nd</a:t>
            </a:r>
            <a:r>
              <a:rPr lang="en-US" sz="1400" dirty="0"/>
              <a:t> lobbying .</a:t>
            </a:r>
            <a:endParaRPr lang="it-IT" sz="1400" dirty="0"/>
          </a:p>
        </p:txBody>
      </p:sp>
    </p:spTree>
    <p:extLst>
      <p:ext uri="{BB962C8B-B14F-4D97-AF65-F5344CB8AC3E}">
        <p14:creationId xmlns:p14="http://schemas.microsoft.com/office/powerpoint/2010/main" val="29107774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alchem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4032448" cy="568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5004048" y="1628800"/>
            <a:ext cx="3312367" cy="3416320"/>
          </a:xfrm>
          <a:prstGeom prst="rect">
            <a:avLst/>
          </a:prstGeom>
          <a:noFill/>
        </p:spPr>
        <p:txBody>
          <a:bodyPr wrap="square" rtlCol="0">
            <a:spAutoFit/>
          </a:bodyPr>
          <a:lstStyle/>
          <a:p>
            <a:r>
              <a:rPr lang="en-US" dirty="0"/>
              <a:t>In May 2010, the world's most powerful central bankers met in Basel, Switzerland: the European Central Bank's </a:t>
            </a:r>
            <a:r>
              <a:rPr lang="en-US" u="sng" dirty="0"/>
              <a:t>Jean-Claude Trichet</a:t>
            </a:r>
            <a:r>
              <a:rPr lang="en-US" dirty="0"/>
              <a:t>, the Bank of England's </a:t>
            </a:r>
            <a:r>
              <a:rPr lang="en-US" u="sng" dirty="0"/>
              <a:t>Mervyn King </a:t>
            </a:r>
            <a:r>
              <a:rPr lang="en-US" dirty="0"/>
              <a:t>and the Federal Reserve's </a:t>
            </a:r>
            <a:r>
              <a:rPr lang="en-US" u="sng" dirty="0"/>
              <a:t>Ben Bernanke</a:t>
            </a:r>
            <a:r>
              <a:rPr lang="en-US" dirty="0"/>
              <a:t>. </a:t>
            </a:r>
            <a:r>
              <a:rPr lang="en-US" i="1" dirty="0"/>
              <a:t>The Washington Post</a:t>
            </a:r>
            <a:r>
              <a:rPr lang="en-US" dirty="0"/>
              <a:t>'s Neil Irwin explores the role this meeting played in safeguarding the global economy.</a:t>
            </a:r>
            <a:endParaRPr lang="it-IT" dirty="0"/>
          </a:p>
        </p:txBody>
      </p:sp>
    </p:spTree>
    <p:extLst>
      <p:ext uri="{BB962C8B-B14F-4D97-AF65-F5344CB8AC3E}">
        <p14:creationId xmlns:p14="http://schemas.microsoft.com/office/powerpoint/2010/main" val="498488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9188" y="563563"/>
            <a:ext cx="4365625"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1757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6175" y="582613"/>
            <a:ext cx="4311650"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0343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asellaDiTesto 2"/>
          <p:cNvSpPr txBox="1">
            <a:spLocks noChangeArrowheads="1"/>
          </p:cNvSpPr>
          <p:nvPr/>
        </p:nvSpPr>
        <p:spPr bwMode="auto">
          <a:xfrm>
            <a:off x="971550" y="2276475"/>
            <a:ext cx="756126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15000"/>
              </a:lnSpc>
            </a:pPr>
            <a:r>
              <a:rPr lang="en-US" altLang="it-IT" sz="2400" b="1">
                <a:latin typeface="Times New Roman" panose="02020603050405020304" pitchFamily="18" charset="0"/>
                <a:ea typeface="Calibri" panose="020F0502020204030204" pitchFamily="34" charset="0"/>
                <a:cs typeface="Times New Roman" panose="02020603050405020304" pitchFamily="18" charset="0"/>
              </a:rPr>
              <a:t>“</a:t>
            </a:r>
            <a:r>
              <a:rPr lang="en-US" altLang="it-IT" sz="2400" b="1" i="1">
                <a:latin typeface="Times New Roman" panose="02020603050405020304" pitchFamily="18" charset="0"/>
                <a:ea typeface="Calibri" panose="020F0502020204030204" pitchFamily="34" charset="0"/>
                <a:cs typeface="Times New Roman" panose="02020603050405020304" pitchFamily="18" charset="0"/>
              </a:rPr>
              <a:t>Never in the field of monetary policy was so much gained by so few at the expenses of so many</a:t>
            </a:r>
            <a:r>
              <a:rPr lang="en-US" altLang="it-IT" sz="2400" b="1">
                <a:latin typeface="Times New Roman" panose="02020603050405020304" pitchFamily="18" charset="0"/>
                <a:ea typeface="Calibri" panose="020F0502020204030204" pitchFamily="34" charset="0"/>
                <a:cs typeface="Times New Roman" panose="02020603050405020304" pitchFamily="18" charset="0"/>
              </a:rPr>
              <a:t>.” (</a:t>
            </a:r>
            <a:r>
              <a:rPr lang="en-US" altLang="it-IT" sz="1200" b="1">
                <a:latin typeface="Times New Roman" panose="02020603050405020304" pitchFamily="18" charset="0"/>
                <a:ea typeface="Calibri" panose="020F0502020204030204" pitchFamily="34" charset="0"/>
                <a:cs typeface="Times New Roman" panose="02020603050405020304" pitchFamily="18" charset="0"/>
              </a:rPr>
              <a:t>DiMartino</a:t>
            </a:r>
            <a:r>
              <a:rPr lang="en-US" altLang="it-IT" sz="2400" b="1">
                <a:latin typeface="Times New Roman" panose="02020603050405020304" pitchFamily="18" charset="0"/>
                <a:ea typeface="Calibri" panose="020F0502020204030204" pitchFamily="34" charset="0"/>
                <a:cs typeface="Times New Roman" panose="02020603050405020304" pitchFamily="18" charset="0"/>
              </a:rPr>
              <a:t>, </a:t>
            </a:r>
            <a:r>
              <a:rPr lang="en-US" altLang="it-IT" sz="1200" b="1">
                <a:latin typeface="Times New Roman" panose="02020603050405020304" pitchFamily="18" charset="0"/>
                <a:ea typeface="Calibri" panose="020F0502020204030204" pitchFamily="34" charset="0"/>
                <a:cs typeface="Times New Roman" panose="02020603050405020304" pitchFamily="18" charset="0"/>
              </a:rPr>
              <a:t>2017, 1</a:t>
            </a:r>
            <a:r>
              <a:rPr lang="en-US" altLang="it-IT" sz="2400" b="1">
                <a:latin typeface="Times New Roman" panose="02020603050405020304" pitchFamily="18" charset="0"/>
                <a:ea typeface="Calibri" panose="020F0502020204030204" pitchFamily="34" charset="0"/>
                <a:cs typeface="Times New Roman" panose="02020603050405020304" pitchFamily="18" charset="0"/>
              </a:rPr>
              <a:t>)</a:t>
            </a:r>
            <a:endParaRPr lang="it-IT" altLang="it-IT" sz="2400" b="1">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4161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2067749" y="105799"/>
            <a:ext cx="5008501" cy="6646401"/>
          </a:xfrm>
          <a:prstGeom prst="rect">
            <a:avLst/>
          </a:prstGeom>
        </p:spPr>
      </p:pic>
    </p:spTree>
    <p:extLst>
      <p:ext uri="{BB962C8B-B14F-4D97-AF65-F5344CB8AC3E}">
        <p14:creationId xmlns:p14="http://schemas.microsoft.com/office/powerpoint/2010/main" val="24351682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978312" y="87933"/>
            <a:ext cx="5187376" cy="6682134"/>
          </a:xfrm>
          <a:prstGeom prst="rect">
            <a:avLst/>
          </a:prstGeom>
        </p:spPr>
      </p:pic>
    </p:spTree>
    <p:extLst>
      <p:ext uri="{BB962C8B-B14F-4D97-AF65-F5344CB8AC3E}">
        <p14:creationId xmlns:p14="http://schemas.microsoft.com/office/powerpoint/2010/main" val="214087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085637" y="119199"/>
            <a:ext cx="4972726" cy="6619601"/>
          </a:xfrm>
          <a:prstGeom prst="rect">
            <a:avLst/>
          </a:prstGeom>
        </p:spPr>
      </p:pic>
    </p:spTree>
    <p:extLst>
      <p:ext uri="{BB962C8B-B14F-4D97-AF65-F5344CB8AC3E}">
        <p14:creationId xmlns:p14="http://schemas.microsoft.com/office/powerpoint/2010/main" val="527192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69850"/>
            <a:ext cx="5184775" cy="66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0229"/>
            <a:ext cx="5184775" cy="66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9810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251520" y="1476425"/>
            <a:ext cx="35585400" cy="4188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3805" tIns="31740" rIns="23805" bIns="3174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1600" b="1" dirty="0">
                <a:latin typeface="Times New Roman" panose="02020603050405020304" pitchFamily="18" charset="0"/>
                <a:cs typeface="Times New Roman" panose="02020603050405020304" pitchFamily="18" charset="0"/>
              </a:rPr>
              <a:t>  </a:t>
            </a:r>
            <a:r>
              <a:rPr lang="it-IT" altLang="it-IT" sz="2000" b="1" dirty="0">
                <a:latin typeface="Times New Roman" panose="02020603050405020304" pitchFamily="18" charset="0"/>
                <a:cs typeface="Times New Roman" panose="02020603050405020304" pitchFamily="18" charset="0"/>
              </a:rPr>
              <a:t>AIG </a:t>
            </a:r>
            <a:r>
              <a:rPr lang="it-IT" altLang="it-IT" sz="2000" b="1" dirty="0" err="1">
                <a:latin typeface="Times New Roman" panose="02020603050405020304" pitchFamily="18" charset="0"/>
                <a:cs typeface="Times New Roman" panose="02020603050405020304" pitchFamily="18" charset="0"/>
              </a:rPr>
              <a:t>Bankruptcy</a:t>
            </a:r>
            <a:r>
              <a:rPr lang="it-IT" altLang="it-IT" sz="2000" b="1" dirty="0">
                <a:latin typeface="Times New Roman" panose="02020603050405020304" pitchFamily="18" charset="0"/>
                <a:cs typeface="Times New Roman" panose="02020603050405020304" pitchFamily="18" charset="0"/>
              </a:rPr>
              <a:t> </a:t>
            </a:r>
            <a:r>
              <a:rPr lang="it-IT" altLang="it-IT" sz="2000" b="1" dirty="0" err="1">
                <a:latin typeface="Times New Roman" panose="02020603050405020304" pitchFamily="18" charset="0"/>
                <a:cs typeface="Times New Roman" panose="02020603050405020304" pitchFamily="18" charset="0"/>
              </a:rPr>
              <a:t>Threat</a:t>
            </a:r>
            <a:r>
              <a:rPr lang="it-IT" altLang="it-IT" sz="2000" b="1" dirty="0">
                <a:latin typeface="Times New Roman" panose="02020603050405020304" pitchFamily="18" charset="0"/>
                <a:cs typeface="Times New Roman" panose="02020603050405020304" pitchFamily="18" charset="0"/>
              </a:rPr>
              <a:t> </a:t>
            </a:r>
            <a:r>
              <a:rPr lang="it-IT" altLang="it-IT" sz="2000" b="1" dirty="0" err="1">
                <a:latin typeface="Times New Roman" panose="02020603050405020304" pitchFamily="18" charset="0"/>
                <a:cs typeface="Times New Roman" panose="02020603050405020304" pitchFamily="18" charset="0"/>
              </a:rPr>
              <a:t>Forced</a:t>
            </a:r>
            <a:r>
              <a:rPr lang="it-IT" altLang="it-IT" sz="2000" b="1" dirty="0">
                <a:latin typeface="Times New Roman" panose="02020603050405020304" pitchFamily="18" charset="0"/>
                <a:cs typeface="Times New Roman" panose="02020603050405020304" pitchFamily="18" charset="0"/>
              </a:rPr>
              <a:t> </a:t>
            </a:r>
            <a:r>
              <a:rPr lang="it-IT" altLang="it-IT" sz="2000" b="1" dirty="0" err="1">
                <a:latin typeface="Times New Roman" panose="02020603050405020304" pitchFamily="18" charset="0"/>
                <a:cs typeface="Times New Roman" panose="02020603050405020304" pitchFamily="18" charset="0"/>
              </a:rPr>
              <a:t>Fed's</a:t>
            </a:r>
            <a:r>
              <a:rPr lang="it-IT" altLang="it-IT" sz="2000" b="1" dirty="0">
                <a:latin typeface="Times New Roman" panose="02020603050405020304" pitchFamily="18" charset="0"/>
                <a:cs typeface="Times New Roman" panose="02020603050405020304" pitchFamily="18" charset="0"/>
              </a:rPr>
              <a:t> </a:t>
            </a:r>
            <a:r>
              <a:rPr lang="it-IT" altLang="it-IT" sz="2000" b="1" dirty="0" err="1">
                <a:latin typeface="Times New Roman" panose="02020603050405020304" pitchFamily="18" charset="0"/>
                <a:cs typeface="Times New Roman" panose="02020603050405020304" pitchFamily="18" charset="0"/>
              </a:rPr>
              <a:t>Hand</a:t>
            </a:r>
            <a:r>
              <a:rPr lang="it-IT" altLang="it-IT" sz="1600" b="1" dirty="0">
                <a:latin typeface="Times New Roman" panose="02020603050405020304" pitchFamily="18" charset="0"/>
                <a:cs typeface="Times New Roman" panose="02020603050405020304" pitchFamily="18" charset="0"/>
              </a:rPr>
              <a:t>                                                                                                                                                               </a:t>
            </a:r>
            <a:r>
              <a:rPr lang="it-IT" altLang="it-IT" sz="800" b="1" dirty="0">
                <a:latin typeface="Times New Roman" panose="02020603050405020304" pitchFamily="18" charset="0"/>
                <a:cs typeface="Times New Roman" panose="02020603050405020304" pitchFamily="18" charset="0"/>
              </a:rPr>
              <a:t>                                                                                                                                </a:t>
            </a:r>
            <a:r>
              <a:rPr lang="it-IT" altLang="it-IT" sz="800" dirty="0"/>
              <a:t>                                                                                        </a:t>
            </a:r>
          </a:p>
          <a:p>
            <a:pPr fontAlgn="t"/>
            <a:r>
              <a:rPr lang="it-IT" altLang="it-IT" sz="24000" dirty="0"/>
              <a:t> </a:t>
            </a:r>
            <a:r>
              <a:rPr lang="it-IT" altLang="it-IT" sz="800" dirty="0"/>
              <a:t>                                                                                                                                                                                                                                                                                                                                                                                                                                                                                                                                                                                                                                                                                                                                                                                                                                                                                                                                                                                                                                                                                                                                                                                                                                                </a:t>
            </a:r>
          </a:p>
          <a:p>
            <a:endParaRPr lang="it-IT" altLang="it-IT" sz="800" dirty="0"/>
          </a:p>
        </p:txBody>
      </p:sp>
      <p:sp>
        <p:nvSpPr>
          <p:cNvPr id="3075" name="Rectangle 4"/>
          <p:cNvSpPr>
            <a:spLocks noChangeArrowheads="1"/>
          </p:cNvSpPr>
          <p:nvPr/>
        </p:nvSpPr>
        <p:spPr bwMode="auto">
          <a:xfrm>
            <a:off x="395536" y="-65377"/>
            <a:ext cx="8424863" cy="157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3805" tIns="31740" rIns="23805" bIns="3174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sz="800" dirty="0"/>
          </a:p>
          <a:p>
            <a:r>
              <a:rPr lang="it-IT" altLang="it-IT" b="1" dirty="0">
                <a:latin typeface="Times New Roman" panose="02020603050405020304" pitchFamily="18" charset="0"/>
                <a:cs typeface="Times New Roman" panose="02020603050405020304" pitchFamily="18" charset="0"/>
              </a:rPr>
              <a:t>A </a:t>
            </a:r>
            <a:r>
              <a:rPr lang="it-IT" altLang="it-IT" b="1" dirty="0" err="1">
                <a:latin typeface="Times New Roman" panose="02020603050405020304" pitchFamily="18" charset="0"/>
                <a:cs typeface="Times New Roman" panose="02020603050405020304" pitchFamily="18" charset="0"/>
              </a:rPr>
              <a:t>potentially</a:t>
            </a:r>
            <a:r>
              <a:rPr lang="it-IT" altLang="it-IT" b="1" dirty="0">
                <a:latin typeface="Times New Roman" panose="02020603050405020304" pitchFamily="18" charset="0"/>
                <a:cs typeface="Times New Roman" panose="02020603050405020304" pitchFamily="18" charset="0"/>
              </a:rPr>
              <a:t> market-</a:t>
            </a:r>
            <a:r>
              <a:rPr lang="it-IT" altLang="it-IT" b="1" dirty="0" err="1">
                <a:latin typeface="Times New Roman" panose="02020603050405020304" pitchFamily="18" charset="0"/>
                <a:cs typeface="Times New Roman" panose="02020603050405020304" pitchFamily="18" charset="0"/>
              </a:rPr>
              <a:t>rattling</a:t>
            </a:r>
            <a:r>
              <a:rPr lang="it-IT" altLang="it-IT" b="1" dirty="0">
                <a:latin typeface="Times New Roman" panose="02020603050405020304" pitchFamily="18" charset="0"/>
                <a:cs typeface="Times New Roman" panose="02020603050405020304" pitchFamily="18" charset="0"/>
              </a:rPr>
              <a:t> </a:t>
            </a:r>
            <a:r>
              <a:rPr lang="it-IT" altLang="it-IT" b="1" dirty="0" err="1">
                <a:latin typeface="Times New Roman" panose="02020603050405020304" pitchFamily="18" charset="0"/>
                <a:cs typeface="Times New Roman" panose="02020603050405020304" pitchFamily="18" charset="0"/>
              </a:rPr>
              <a:t>bankruptcy</a:t>
            </a:r>
            <a:r>
              <a:rPr lang="it-IT" altLang="it-IT" b="1" dirty="0">
                <a:latin typeface="Times New Roman" panose="02020603050405020304" pitchFamily="18" charset="0"/>
                <a:cs typeface="Times New Roman" panose="02020603050405020304" pitchFamily="18" charset="0"/>
              </a:rPr>
              <a:t> </a:t>
            </a:r>
            <a:r>
              <a:rPr lang="it-IT" altLang="it-IT" b="1" dirty="0" err="1">
                <a:latin typeface="Times New Roman" panose="02020603050405020304" pitchFamily="18" charset="0"/>
                <a:cs typeface="Times New Roman" panose="02020603050405020304" pitchFamily="18" charset="0"/>
              </a:rPr>
              <a:t>filing</a:t>
            </a:r>
            <a:r>
              <a:rPr lang="it-IT" altLang="it-IT" b="1" dirty="0">
                <a:latin typeface="Times New Roman" panose="02020603050405020304" pitchFamily="18" charset="0"/>
                <a:cs typeface="Times New Roman" panose="02020603050405020304" pitchFamily="18" charset="0"/>
              </a:rPr>
              <a:t> by American International Group AIG </a:t>
            </a:r>
            <a:r>
              <a:rPr lang="it-IT" altLang="it-IT" b="1" dirty="0" err="1">
                <a:latin typeface="Times New Roman" panose="02020603050405020304" pitchFamily="18" charset="0"/>
                <a:cs typeface="Times New Roman" panose="02020603050405020304" pitchFamily="18" charset="0"/>
              </a:rPr>
              <a:t>forced</a:t>
            </a:r>
            <a:r>
              <a:rPr lang="it-IT" altLang="it-IT" b="1" dirty="0">
                <a:latin typeface="Times New Roman" panose="02020603050405020304" pitchFamily="18" charset="0"/>
                <a:cs typeface="Times New Roman" panose="02020603050405020304" pitchFamily="18" charset="0"/>
              </a:rPr>
              <a:t> </a:t>
            </a:r>
            <a:r>
              <a:rPr lang="it-IT" altLang="it-IT" b="1" dirty="0" err="1">
                <a:latin typeface="Times New Roman" panose="02020603050405020304" pitchFamily="18" charset="0"/>
                <a:cs typeface="Times New Roman" panose="02020603050405020304" pitchFamily="18" charset="0"/>
              </a:rPr>
              <a:t>federal</a:t>
            </a:r>
            <a:r>
              <a:rPr lang="it-IT" altLang="it-IT" b="1" dirty="0">
                <a:latin typeface="Times New Roman" panose="02020603050405020304" pitchFamily="18" charset="0"/>
                <a:cs typeface="Times New Roman" panose="02020603050405020304" pitchFamily="18" charset="0"/>
              </a:rPr>
              <a:t> </a:t>
            </a:r>
            <a:r>
              <a:rPr lang="it-IT" altLang="it-IT" b="1" dirty="0" err="1">
                <a:latin typeface="Times New Roman" panose="02020603050405020304" pitchFamily="18" charset="0"/>
                <a:cs typeface="Times New Roman" panose="02020603050405020304" pitchFamily="18" charset="0"/>
              </a:rPr>
              <a:t>officials</a:t>
            </a:r>
            <a:r>
              <a:rPr lang="it-IT" altLang="it-IT" b="1" dirty="0">
                <a:latin typeface="Times New Roman" panose="02020603050405020304" pitchFamily="18" charset="0"/>
                <a:cs typeface="Times New Roman" panose="02020603050405020304" pitchFamily="18" charset="0"/>
              </a:rPr>
              <a:t> to reverse </a:t>
            </a:r>
            <a:r>
              <a:rPr lang="it-IT" altLang="it-IT" b="1" dirty="0" err="1">
                <a:latin typeface="Times New Roman" panose="02020603050405020304" pitchFamily="18" charset="0"/>
                <a:cs typeface="Times New Roman" panose="02020603050405020304" pitchFamily="18" charset="0"/>
              </a:rPr>
              <a:t>course</a:t>
            </a:r>
            <a:r>
              <a:rPr lang="it-IT" altLang="it-IT" b="1" dirty="0">
                <a:latin typeface="Times New Roman" panose="02020603050405020304" pitchFamily="18" charset="0"/>
                <a:cs typeface="Times New Roman" panose="02020603050405020304" pitchFamily="18" charset="0"/>
              </a:rPr>
              <a:t> and </a:t>
            </a:r>
            <a:r>
              <a:rPr lang="it-IT" altLang="it-IT" b="1" dirty="0" err="1">
                <a:latin typeface="Times New Roman" panose="02020603050405020304" pitchFamily="18" charset="0"/>
                <a:cs typeface="Times New Roman" panose="02020603050405020304" pitchFamily="18" charset="0"/>
              </a:rPr>
              <a:t>pursue</a:t>
            </a:r>
            <a:r>
              <a:rPr lang="it-IT" altLang="it-IT" b="1" dirty="0">
                <a:latin typeface="Times New Roman" panose="02020603050405020304" pitchFamily="18" charset="0"/>
                <a:cs typeface="Times New Roman" panose="02020603050405020304" pitchFamily="18" charset="0"/>
              </a:rPr>
              <a:t> a </a:t>
            </a:r>
            <a:r>
              <a:rPr lang="it-IT" altLang="it-IT" b="1" dirty="0" err="1">
                <a:latin typeface="Times New Roman" panose="02020603050405020304" pitchFamily="18" charset="0"/>
                <a:cs typeface="Times New Roman" panose="02020603050405020304" pitchFamily="18" charset="0"/>
              </a:rPr>
              <a:t>costly</a:t>
            </a:r>
            <a:r>
              <a:rPr lang="it-IT" altLang="it-IT" b="1" dirty="0">
                <a:latin typeface="Times New Roman" panose="02020603050405020304" pitchFamily="18" charset="0"/>
                <a:cs typeface="Times New Roman" panose="02020603050405020304" pitchFamily="18" charset="0"/>
              </a:rPr>
              <a:t> </a:t>
            </a:r>
            <a:r>
              <a:rPr lang="it-IT" altLang="it-IT" b="1" dirty="0" err="1">
                <a:latin typeface="Times New Roman" panose="02020603050405020304" pitchFamily="18" charset="0"/>
                <a:cs typeface="Times New Roman" panose="02020603050405020304" pitchFamily="18" charset="0"/>
              </a:rPr>
              <a:t>bailout</a:t>
            </a:r>
            <a:r>
              <a:rPr lang="it-IT" altLang="it-IT" b="1" dirty="0">
                <a:latin typeface="Times New Roman" panose="02020603050405020304" pitchFamily="18" charset="0"/>
                <a:cs typeface="Times New Roman" panose="02020603050405020304" pitchFamily="18" charset="0"/>
              </a:rPr>
              <a:t> of the </a:t>
            </a:r>
            <a:r>
              <a:rPr lang="it-IT" altLang="it-IT" b="1" dirty="0" err="1">
                <a:latin typeface="Times New Roman" panose="02020603050405020304" pitchFamily="18" charset="0"/>
                <a:cs typeface="Times New Roman" panose="02020603050405020304" pitchFamily="18" charset="0"/>
              </a:rPr>
              <a:t>insurance</a:t>
            </a:r>
            <a:r>
              <a:rPr lang="it-IT" altLang="it-IT" b="1" dirty="0">
                <a:latin typeface="Times New Roman" panose="02020603050405020304" pitchFamily="18" charset="0"/>
                <a:cs typeface="Times New Roman" panose="02020603050405020304" pitchFamily="18" charset="0"/>
              </a:rPr>
              <a:t> </a:t>
            </a:r>
            <a:r>
              <a:rPr lang="it-IT" altLang="it-IT" b="1" dirty="0" err="1">
                <a:latin typeface="Times New Roman" panose="02020603050405020304" pitchFamily="18" charset="0"/>
                <a:cs typeface="Times New Roman" panose="02020603050405020304" pitchFamily="18" charset="0"/>
              </a:rPr>
              <a:t>giant</a:t>
            </a:r>
            <a:r>
              <a:rPr lang="it-IT" altLang="it-IT" b="1" dirty="0">
                <a:latin typeface="Times New Roman" panose="02020603050405020304" pitchFamily="18" charset="0"/>
                <a:cs typeface="Times New Roman" panose="02020603050405020304" pitchFamily="18" charset="0"/>
              </a:rPr>
              <a:t> late </a:t>
            </a:r>
            <a:r>
              <a:rPr lang="it-IT" altLang="it-IT" b="1" dirty="0" err="1">
                <a:latin typeface="Times New Roman" panose="02020603050405020304" pitchFamily="18" charset="0"/>
                <a:cs typeface="Times New Roman" panose="02020603050405020304" pitchFamily="18" charset="0"/>
              </a:rPr>
              <a:t>Tuesday</a:t>
            </a:r>
            <a:r>
              <a:rPr lang="it-IT" altLang="it-IT" b="1" dirty="0">
                <a:latin typeface="Times New Roman" panose="02020603050405020304" pitchFamily="18" charset="0"/>
                <a:cs typeface="Times New Roman" panose="02020603050405020304" pitchFamily="18" charset="0"/>
              </a:rPr>
              <a:t>. </a:t>
            </a:r>
          </a:p>
          <a:p>
            <a:r>
              <a:rPr lang="it-IT" altLang="it-IT" b="1" dirty="0" err="1">
                <a:latin typeface="Times New Roman" panose="02020603050405020304" pitchFamily="18" charset="0"/>
                <a:cs typeface="Times New Roman" panose="02020603050405020304" pitchFamily="18" charset="0"/>
              </a:rPr>
              <a:t>Sep</a:t>
            </a:r>
            <a:r>
              <a:rPr lang="it-IT" altLang="it-IT" b="1" dirty="0">
                <a:solidFill>
                  <a:srgbClr val="666666"/>
                </a:solidFill>
                <a:latin typeface="Times New Roman" panose="02020603050405020304" pitchFamily="18" charset="0"/>
                <a:cs typeface="Times New Roman" panose="02020603050405020304" pitchFamily="18" charset="0"/>
              </a:rPr>
              <a:t> </a:t>
            </a:r>
            <a:r>
              <a:rPr lang="it-IT" altLang="it-IT" b="1" dirty="0">
                <a:latin typeface="Times New Roman" panose="02020603050405020304" pitchFamily="18" charset="0"/>
                <a:cs typeface="Times New Roman" panose="02020603050405020304" pitchFamily="18" charset="0"/>
              </a:rPr>
              <a:t>17,</a:t>
            </a:r>
            <a:r>
              <a:rPr lang="it-IT" altLang="it-IT" b="1" dirty="0">
                <a:solidFill>
                  <a:srgbClr val="666666"/>
                </a:solidFill>
                <a:latin typeface="Times New Roman" panose="02020603050405020304" pitchFamily="18" charset="0"/>
                <a:cs typeface="Times New Roman" panose="02020603050405020304" pitchFamily="18" charset="0"/>
              </a:rPr>
              <a:t> </a:t>
            </a:r>
            <a:r>
              <a:rPr lang="it-IT" altLang="it-IT" b="1" dirty="0">
                <a:latin typeface="Times New Roman" panose="02020603050405020304" pitchFamily="18" charset="0"/>
                <a:cs typeface="Times New Roman" panose="02020603050405020304" pitchFamily="18" charset="0"/>
              </a:rPr>
              <a:t>2008</a:t>
            </a:r>
            <a:r>
              <a:rPr lang="it-IT" altLang="it-IT" b="1" dirty="0">
                <a:solidFill>
                  <a:srgbClr val="666666"/>
                </a:solidFill>
                <a:latin typeface="Times New Roman" panose="02020603050405020304" pitchFamily="18" charset="0"/>
                <a:cs typeface="Times New Roman" panose="02020603050405020304" pitchFamily="18" charset="0"/>
              </a:rPr>
              <a:t> </a:t>
            </a:r>
            <a:r>
              <a:rPr lang="it-IT" altLang="it-IT" b="1" dirty="0">
                <a:latin typeface="Times New Roman" panose="02020603050405020304" pitchFamily="18" charset="0"/>
                <a:cs typeface="Times New Roman" panose="02020603050405020304" pitchFamily="18" charset="0"/>
              </a:rPr>
              <a:t>4:59</a:t>
            </a:r>
            <a:r>
              <a:rPr lang="it-IT" altLang="it-IT" b="1" dirty="0">
                <a:solidFill>
                  <a:srgbClr val="666666"/>
                </a:solidFill>
                <a:latin typeface="Times New Roman" panose="02020603050405020304" pitchFamily="18" charset="0"/>
                <a:cs typeface="Times New Roman" panose="02020603050405020304" pitchFamily="18" charset="0"/>
              </a:rPr>
              <a:t> </a:t>
            </a:r>
            <a:r>
              <a:rPr lang="it-IT" altLang="it-IT" b="1" dirty="0">
                <a:latin typeface="Times New Roman" panose="02020603050405020304" pitchFamily="18" charset="0"/>
                <a:cs typeface="Times New Roman" panose="02020603050405020304" pitchFamily="18" charset="0"/>
              </a:rPr>
              <a:t>AM</a:t>
            </a:r>
            <a:r>
              <a:rPr lang="it-IT" altLang="it-IT" b="1" dirty="0">
                <a:solidFill>
                  <a:srgbClr val="666666"/>
                </a:solidFill>
                <a:latin typeface="Times New Roman" panose="02020603050405020304" pitchFamily="18" charset="0"/>
                <a:cs typeface="Times New Roman" panose="02020603050405020304" pitchFamily="18" charset="0"/>
              </a:rPr>
              <a:t> </a:t>
            </a:r>
            <a:r>
              <a:rPr lang="it-IT" altLang="it-IT" b="1" dirty="0">
                <a:latin typeface="Times New Roman" panose="02020603050405020304" pitchFamily="18" charset="0"/>
                <a:cs typeface="Times New Roman" panose="02020603050405020304" pitchFamily="18" charset="0"/>
              </a:rPr>
              <a:t>EDT   </a:t>
            </a:r>
          </a:p>
          <a:p>
            <a:r>
              <a:rPr lang="it-IT" altLang="it-IT" dirty="0">
                <a:latin typeface="Times New Roman" panose="02020603050405020304" pitchFamily="18" charset="0"/>
                <a:cs typeface="Times New Roman" panose="02020603050405020304" pitchFamily="18" charset="0"/>
              </a:rPr>
              <a:t> </a:t>
            </a:r>
          </a:p>
        </p:txBody>
      </p:sp>
      <p:pic>
        <p:nvPicPr>
          <p:cNvPr id="3076" name="Picture 3" descr="https://www.thestreet.com/tsc/v2008/photos/all-pics/companies/a/aig-front-lea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133600"/>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5694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ttangolo 1"/>
          <p:cNvSpPr>
            <a:spLocks noChangeArrowheads="1"/>
          </p:cNvSpPr>
          <p:nvPr/>
        </p:nvSpPr>
        <p:spPr bwMode="auto">
          <a:xfrm>
            <a:off x="683568" y="404664"/>
            <a:ext cx="792162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400" b="1" dirty="0">
                <a:latin typeface="Times New Roman" panose="02020603050405020304" pitchFamily="18" charset="0"/>
                <a:cs typeface="Times New Roman" panose="02020603050405020304" pitchFamily="18" charset="0"/>
              </a:rPr>
              <a:t>AIG </a:t>
            </a:r>
            <a:r>
              <a:rPr lang="it-IT" altLang="it-IT" sz="2400" b="1" dirty="0" err="1">
                <a:latin typeface="Times New Roman" panose="02020603050405020304" pitchFamily="18" charset="0"/>
                <a:cs typeface="Times New Roman" panose="02020603050405020304" pitchFamily="18" charset="0"/>
              </a:rPr>
              <a:t>will</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receive</a:t>
            </a:r>
            <a:r>
              <a:rPr lang="it-IT" altLang="it-IT" sz="2400" b="1" dirty="0">
                <a:latin typeface="Times New Roman" panose="02020603050405020304" pitchFamily="18" charset="0"/>
                <a:cs typeface="Times New Roman" panose="02020603050405020304" pitchFamily="18" charset="0"/>
              </a:rPr>
              <a:t> an $85 </a:t>
            </a:r>
            <a:r>
              <a:rPr lang="it-IT" altLang="it-IT" sz="2400" b="1" dirty="0" err="1">
                <a:latin typeface="Times New Roman" panose="02020603050405020304" pitchFamily="18" charset="0"/>
                <a:cs typeface="Times New Roman" panose="02020603050405020304" pitchFamily="18" charset="0"/>
              </a:rPr>
              <a:t>billion</a:t>
            </a:r>
            <a:r>
              <a:rPr lang="it-IT" altLang="it-IT" sz="2400" b="1" dirty="0">
                <a:latin typeface="Times New Roman" panose="02020603050405020304" pitchFamily="18" charset="0"/>
                <a:cs typeface="Times New Roman" panose="02020603050405020304" pitchFamily="18" charset="0"/>
              </a:rPr>
              <a:t> bridge </a:t>
            </a:r>
            <a:r>
              <a:rPr lang="it-IT" altLang="it-IT" sz="2400" b="1" dirty="0" err="1">
                <a:latin typeface="Times New Roman" panose="02020603050405020304" pitchFamily="18" charset="0"/>
                <a:cs typeface="Times New Roman" panose="02020603050405020304" pitchFamily="18" charset="0"/>
              </a:rPr>
              <a:t>loan</a:t>
            </a:r>
            <a:r>
              <a:rPr lang="it-IT" altLang="it-IT" sz="2400" b="1" dirty="0">
                <a:latin typeface="Times New Roman" panose="02020603050405020304" pitchFamily="18" charset="0"/>
                <a:cs typeface="Times New Roman" panose="02020603050405020304" pitchFamily="18" charset="0"/>
              </a:rPr>
              <a:t> from the Federal </a:t>
            </a:r>
            <a:r>
              <a:rPr lang="it-IT" altLang="it-IT" sz="2400" b="1" dirty="0" err="1">
                <a:latin typeface="Times New Roman" panose="02020603050405020304" pitchFamily="18" charset="0"/>
                <a:cs typeface="Times New Roman" panose="02020603050405020304" pitchFamily="18" charset="0"/>
              </a:rPr>
              <a:t>Reserve</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aimed</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at</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keeping</a:t>
            </a:r>
            <a:r>
              <a:rPr lang="it-IT" altLang="it-IT" sz="2400" b="1" dirty="0">
                <a:latin typeface="Times New Roman" panose="02020603050405020304" pitchFamily="18" charset="0"/>
                <a:cs typeface="Times New Roman" panose="02020603050405020304" pitchFamily="18" charset="0"/>
              </a:rPr>
              <a:t> the </a:t>
            </a:r>
            <a:r>
              <a:rPr lang="it-IT" altLang="it-IT" sz="2400" b="1" dirty="0" err="1">
                <a:latin typeface="Times New Roman" panose="02020603050405020304" pitchFamily="18" charset="0"/>
                <a:cs typeface="Times New Roman" panose="02020603050405020304" pitchFamily="18" charset="0"/>
              </a:rPr>
              <a:t>giant</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insurer</a:t>
            </a:r>
            <a:r>
              <a:rPr lang="it-IT" altLang="it-IT" sz="2400" b="1" dirty="0">
                <a:latin typeface="Times New Roman" panose="02020603050405020304" pitchFamily="18" charset="0"/>
                <a:cs typeface="Times New Roman" panose="02020603050405020304" pitchFamily="18" charset="0"/>
              </a:rPr>
              <a:t> out of </a:t>
            </a:r>
            <a:r>
              <a:rPr lang="it-IT" altLang="it-IT" sz="2400" b="1" dirty="0" err="1">
                <a:latin typeface="Times New Roman" panose="02020603050405020304" pitchFamily="18" charset="0"/>
                <a:cs typeface="Times New Roman" panose="02020603050405020304" pitchFamily="18" charset="0"/>
              </a:rPr>
              <a:t>bankruptcy</a:t>
            </a:r>
            <a:r>
              <a:rPr lang="it-IT" altLang="it-IT" sz="2400" b="1" dirty="0">
                <a:latin typeface="Times New Roman" panose="02020603050405020304" pitchFamily="18" charset="0"/>
                <a:cs typeface="Times New Roman" panose="02020603050405020304" pitchFamily="18" charset="0"/>
              </a:rPr>
              <a:t> and </a:t>
            </a:r>
            <a:r>
              <a:rPr lang="it-IT" altLang="it-IT" sz="2400" b="1" dirty="0" err="1">
                <a:latin typeface="Times New Roman" panose="02020603050405020304" pitchFamily="18" charset="0"/>
                <a:cs typeface="Times New Roman" panose="02020603050405020304" pitchFamily="18" charset="0"/>
              </a:rPr>
              <a:t>preventing</a:t>
            </a:r>
            <a:r>
              <a:rPr lang="it-IT" altLang="it-IT" sz="2400" b="1" dirty="0">
                <a:latin typeface="Times New Roman" panose="02020603050405020304" pitchFamily="18" charset="0"/>
                <a:cs typeface="Times New Roman" panose="02020603050405020304" pitchFamily="18" charset="0"/>
              </a:rPr>
              <a:t> the </a:t>
            </a:r>
            <a:r>
              <a:rPr lang="it-IT" altLang="it-IT" sz="2400" b="1" dirty="0" err="1">
                <a:latin typeface="Times New Roman" panose="02020603050405020304" pitchFamily="18" charset="0"/>
                <a:cs typeface="Times New Roman" panose="02020603050405020304" pitchFamily="18" charset="0"/>
              </a:rPr>
              <a:t>acceleration</a:t>
            </a:r>
            <a:r>
              <a:rPr lang="it-IT" altLang="it-IT" sz="2400" b="1" dirty="0">
                <a:latin typeface="Times New Roman" panose="02020603050405020304" pitchFamily="18" charset="0"/>
                <a:cs typeface="Times New Roman" panose="02020603050405020304" pitchFamily="18" charset="0"/>
              </a:rPr>
              <a:t> of a world credit </a:t>
            </a:r>
            <a:r>
              <a:rPr lang="it-IT" altLang="it-IT" sz="2400" b="1" dirty="0" err="1">
                <a:latin typeface="Times New Roman" panose="02020603050405020304" pitchFamily="18" charset="0"/>
                <a:cs typeface="Times New Roman" panose="02020603050405020304" pitchFamily="18" charset="0"/>
              </a:rPr>
              <a:t>crisis</a:t>
            </a:r>
            <a:r>
              <a:rPr lang="it-IT" altLang="it-IT" sz="2400" b="1" dirty="0">
                <a:latin typeface="Times New Roman" panose="02020603050405020304" pitchFamily="18" charset="0"/>
                <a:cs typeface="Times New Roman" panose="02020603050405020304" pitchFamily="18" charset="0"/>
              </a:rPr>
              <a:t>. </a:t>
            </a:r>
          </a:p>
          <a:p>
            <a:endParaRPr lang="it-IT" altLang="it-IT" sz="2400" b="1" dirty="0">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AIG shares </a:t>
            </a:r>
            <a:r>
              <a:rPr lang="it-IT" altLang="it-IT" sz="2400" b="1" dirty="0" err="1">
                <a:latin typeface="Times New Roman" panose="02020603050405020304" pitchFamily="18" charset="0"/>
                <a:cs typeface="Times New Roman" panose="02020603050405020304" pitchFamily="18" charset="0"/>
              </a:rPr>
              <a:t>fell</a:t>
            </a:r>
            <a:r>
              <a:rPr lang="it-IT" altLang="it-IT" sz="2400" b="1" dirty="0">
                <a:latin typeface="Times New Roman" panose="02020603050405020304" pitchFamily="18" charset="0"/>
                <a:cs typeface="Times New Roman" panose="02020603050405020304" pitchFamily="18" charset="0"/>
              </a:rPr>
              <a:t> to </a:t>
            </a:r>
            <a:r>
              <a:rPr lang="it-IT" altLang="it-IT" sz="2400" b="1" dirty="0" err="1">
                <a:latin typeface="Times New Roman" panose="02020603050405020304" pitchFamily="18" charset="0"/>
                <a:cs typeface="Times New Roman" panose="02020603050405020304" pitchFamily="18" charset="0"/>
              </a:rPr>
              <a:t>as</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low</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as</a:t>
            </a:r>
            <a:r>
              <a:rPr lang="it-IT" altLang="it-IT" sz="2400" b="1" dirty="0">
                <a:latin typeface="Times New Roman" panose="02020603050405020304" pitchFamily="18" charset="0"/>
                <a:cs typeface="Times New Roman" panose="02020603050405020304" pitchFamily="18" charset="0"/>
              </a:rPr>
              <a:t> $2.42 in </a:t>
            </a:r>
            <a:r>
              <a:rPr lang="it-IT" altLang="it-IT" sz="2400" b="1" dirty="0" err="1">
                <a:latin typeface="Times New Roman" panose="02020603050405020304" pitchFamily="18" charset="0"/>
                <a:cs typeface="Times New Roman" panose="02020603050405020304" pitchFamily="18" charset="0"/>
              </a:rPr>
              <a:t>extended</a:t>
            </a:r>
            <a:r>
              <a:rPr lang="it-IT" altLang="it-IT" sz="2400" b="1" dirty="0">
                <a:latin typeface="Times New Roman" panose="02020603050405020304" pitchFamily="18" charset="0"/>
                <a:cs typeface="Times New Roman" panose="02020603050405020304" pitchFamily="18" charset="0"/>
              </a:rPr>
              <a:t> trading </a:t>
            </a:r>
            <a:r>
              <a:rPr lang="it-IT" altLang="it-IT" sz="2400" b="1" dirty="0" err="1">
                <a:latin typeface="Times New Roman" panose="02020603050405020304" pitchFamily="18" charset="0"/>
                <a:cs typeface="Times New Roman" panose="02020603050405020304" pitchFamily="18" charset="0"/>
              </a:rPr>
              <a:t>after</a:t>
            </a:r>
            <a:r>
              <a:rPr lang="it-IT" altLang="it-IT" sz="2400" b="1" dirty="0">
                <a:latin typeface="Times New Roman" panose="02020603050405020304" pitchFamily="18" charset="0"/>
                <a:cs typeface="Times New Roman" panose="02020603050405020304" pitchFamily="18" charset="0"/>
              </a:rPr>
              <a:t> reports spread of the </a:t>
            </a:r>
            <a:r>
              <a:rPr lang="it-IT" altLang="it-IT" sz="2400" b="1" dirty="0" err="1">
                <a:latin typeface="Times New Roman" panose="02020603050405020304" pitchFamily="18" charset="0"/>
                <a:cs typeface="Times New Roman" panose="02020603050405020304" pitchFamily="18" charset="0"/>
              </a:rPr>
              <a:t>agreement</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which</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calls</a:t>
            </a:r>
            <a:r>
              <a:rPr lang="it-IT" altLang="it-IT" sz="2400" b="1" dirty="0">
                <a:latin typeface="Times New Roman" panose="02020603050405020304" pitchFamily="18" charset="0"/>
                <a:cs typeface="Times New Roman" panose="02020603050405020304" pitchFamily="18" charset="0"/>
              </a:rPr>
              <a:t> for the </a:t>
            </a:r>
            <a:r>
              <a:rPr lang="it-IT" altLang="it-IT" sz="2400" b="1" dirty="0" err="1">
                <a:latin typeface="Times New Roman" panose="02020603050405020304" pitchFamily="18" charset="0"/>
                <a:cs typeface="Times New Roman" panose="02020603050405020304" pitchFamily="18" charset="0"/>
              </a:rPr>
              <a:t>government</a:t>
            </a:r>
            <a:r>
              <a:rPr lang="it-IT" altLang="it-IT" sz="2400" b="1" dirty="0">
                <a:latin typeface="Times New Roman" panose="02020603050405020304" pitchFamily="18" charset="0"/>
                <a:cs typeface="Times New Roman" panose="02020603050405020304" pitchFamily="18" charset="0"/>
              </a:rPr>
              <a:t> to take an 80% </a:t>
            </a:r>
            <a:r>
              <a:rPr lang="it-IT" altLang="it-IT" sz="2400" b="1" dirty="0" err="1">
                <a:latin typeface="Times New Roman" panose="02020603050405020304" pitchFamily="18" charset="0"/>
                <a:cs typeface="Times New Roman" panose="02020603050405020304" pitchFamily="18" charset="0"/>
              </a:rPr>
              <a:t>stake</a:t>
            </a:r>
            <a:r>
              <a:rPr lang="it-IT" altLang="it-IT" sz="2400" b="1" dirty="0">
                <a:latin typeface="Times New Roman" panose="02020603050405020304" pitchFamily="18" charset="0"/>
                <a:cs typeface="Times New Roman" panose="02020603050405020304" pitchFamily="18" charset="0"/>
              </a:rPr>
              <a:t> in the company. </a:t>
            </a:r>
          </a:p>
          <a:p>
            <a:endParaRPr lang="it-IT" altLang="it-IT" sz="2400" b="1" dirty="0">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"The Federal </a:t>
            </a:r>
            <a:r>
              <a:rPr lang="it-IT" altLang="it-IT" sz="2400" b="1" dirty="0" err="1">
                <a:latin typeface="Times New Roman" panose="02020603050405020304" pitchFamily="18" charset="0"/>
                <a:cs typeface="Times New Roman" panose="02020603050405020304" pitchFamily="18" charset="0"/>
              </a:rPr>
              <a:t>Reserve</a:t>
            </a:r>
            <a:r>
              <a:rPr lang="it-IT" altLang="it-IT" sz="2400" b="1" dirty="0">
                <a:latin typeface="Times New Roman" panose="02020603050405020304" pitchFamily="18" charset="0"/>
                <a:cs typeface="Times New Roman" panose="02020603050405020304" pitchFamily="18" charset="0"/>
              </a:rPr>
              <a:t> Board </a:t>
            </a:r>
            <a:r>
              <a:rPr lang="it-IT" altLang="it-IT" sz="2400" b="1" dirty="0" err="1">
                <a:latin typeface="Times New Roman" panose="02020603050405020304" pitchFamily="18" charset="0"/>
                <a:cs typeface="Times New Roman" panose="02020603050405020304" pitchFamily="18" charset="0"/>
              </a:rPr>
              <a:t>determined</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that</a:t>
            </a:r>
            <a:r>
              <a:rPr lang="it-IT" altLang="it-IT" sz="2400" b="1" dirty="0">
                <a:latin typeface="Times New Roman" panose="02020603050405020304" pitchFamily="18" charset="0"/>
                <a:cs typeface="Times New Roman" panose="02020603050405020304" pitchFamily="18" charset="0"/>
              </a:rPr>
              <a:t>, in </a:t>
            </a:r>
            <a:r>
              <a:rPr lang="it-IT" altLang="it-IT" sz="2400" b="1" dirty="0" err="1">
                <a:latin typeface="Times New Roman" panose="02020603050405020304" pitchFamily="18" charset="0"/>
                <a:cs typeface="Times New Roman" panose="02020603050405020304" pitchFamily="18" charset="0"/>
              </a:rPr>
              <a:t>current</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circumstances</a:t>
            </a:r>
            <a:r>
              <a:rPr lang="it-IT" altLang="it-IT" sz="2400" b="1" dirty="0">
                <a:latin typeface="Times New Roman" panose="02020603050405020304" pitchFamily="18" charset="0"/>
                <a:cs typeface="Times New Roman" panose="02020603050405020304" pitchFamily="18" charset="0"/>
              </a:rPr>
              <a:t>, a </a:t>
            </a:r>
            <a:r>
              <a:rPr lang="it-IT" altLang="it-IT" sz="2400" b="1" dirty="0" err="1">
                <a:latin typeface="Times New Roman" panose="02020603050405020304" pitchFamily="18" charset="0"/>
                <a:cs typeface="Times New Roman" panose="02020603050405020304" pitchFamily="18" charset="0"/>
              </a:rPr>
              <a:t>disorderly</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failure</a:t>
            </a:r>
            <a:r>
              <a:rPr lang="it-IT" altLang="it-IT" sz="2400" b="1" dirty="0">
                <a:latin typeface="Times New Roman" panose="02020603050405020304" pitchFamily="18" charset="0"/>
                <a:cs typeface="Times New Roman" panose="02020603050405020304" pitchFamily="18" charset="0"/>
              </a:rPr>
              <a:t> of AIG </a:t>
            </a:r>
            <a:r>
              <a:rPr lang="it-IT" altLang="it-IT" sz="2400" b="1" dirty="0" err="1">
                <a:latin typeface="Times New Roman" panose="02020603050405020304" pitchFamily="18" charset="0"/>
                <a:cs typeface="Times New Roman" panose="02020603050405020304" pitchFamily="18" charset="0"/>
              </a:rPr>
              <a:t>could</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add</a:t>
            </a:r>
            <a:r>
              <a:rPr lang="it-IT" altLang="it-IT" sz="2400" b="1" dirty="0">
                <a:latin typeface="Times New Roman" panose="02020603050405020304" pitchFamily="18" charset="0"/>
                <a:cs typeface="Times New Roman" panose="02020603050405020304" pitchFamily="18" charset="0"/>
              </a:rPr>
              <a:t> to </a:t>
            </a:r>
            <a:r>
              <a:rPr lang="it-IT" altLang="it-IT" sz="2400" b="1" dirty="0" err="1">
                <a:latin typeface="Times New Roman" panose="02020603050405020304" pitchFamily="18" charset="0"/>
                <a:cs typeface="Times New Roman" panose="02020603050405020304" pitchFamily="18" charset="0"/>
              </a:rPr>
              <a:t>already</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significant</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levels</a:t>
            </a:r>
            <a:r>
              <a:rPr lang="it-IT" altLang="it-IT" sz="2400" b="1" dirty="0">
                <a:latin typeface="Times New Roman" panose="02020603050405020304" pitchFamily="18" charset="0"/>
                <a:cs typeface="Times New Roman" panose="02020603050405020304" pitchFamily="18" charset="0"/>
              </a:rPr>
              <a:t> of </a:t>
            </a:r>
            <a:r>
              <a:rPr lang="it-IT" altLang="it-IT" sz="2400" b="1" dirty="0" err="1">
                <a:latin typeface="Times New Roman" panose="02020603050405020304" pitchFamily="18" charset="0"/>
                <a:cs typeface="Times New Roman" panose="02020603050405020304" pitchFamily="18" charset="0"/>
              </a:rPr>
              <a:t>financial</a:t>
            </a:r>
            <a:r>
              <a:rPr lang="it-IT" altLang="it-IT" sz="2400" b="1" dirty="0">
                <a:latin typeface="Times New Roman" panose="02020603050405020304" pitchFamily="18" charset="0"/>
                <a:cs typeface="Times New Roman" panose="02020603050405020304" pitchFamily="18" charset="0"/>
              </a:rPr>
              <a:t> market </a:t>
            </a:r>
            <a:r>
              <a:rPr lang="it-IT" altLang="it-IT" sz="2400" b="1" dirty="0" err="1">
                <a:latin typeface="Times New Roman" panose="02020603050405020304" pitchFamily="18" charset="0"/>
                <a:cs typeface="Times New Roman" panose="02020603050405020304" pitchFamily="18" charset="0"/>
              </a:rPr>
              <a:t>fragility</a:t>
            </a:r>
            <a:r>
              <a:rPr lang="it-IT" altLang="it-IT" sz="2400" b="1" dirty="0">
                <a:latin typeface="Times New Roman" panose="02020603050405020304" pitchFamily="18" charset="0"/>
                <a:cs typeface="Times New Roman" panose="02020603050405020304" pitchFamily="18" charset="0"/>
              </a:rPr>
              <a:t> and </a:t>
            </a:r>
            <a:r>
              <a:rPr lang="it-IT" altLang="it-IT" sz="2400" b="1" dirty="0" err="1">
                <a:latin typeface="Times New Roman" panose="02020603050405020304" pitchFamily="18" charset="0"/>
                <a:cs typeface="Times New Roman" panose="02020603050405020304" pitchFamily="18" charset="0"/>
              </a:rPr>
              <a:t>lead</a:t>
            </a:r>
            <a:r>
              <a:rPr lang="it-IT" altLang="it-IT" sz="2400" b="1" dirty="0">
                <a:latin typeface="Times New Roman" panose="02020603050405020304" pitchFamily="18" charset="0"/>
                <a:cs typeface="Times New Roman" panose="02020603050405020304" pitchFamily="18" charset="0"/>
              </a:rPr>
              <a:t> to </a:t>
            </a:r>
            <a:r>
              <a:rPr lang="it-IT" altLang="it-IT" sz="2400" b="1" dirty="0" err="1">
                <a:latin typeface="Times New Roman" panose="02020603050405020304" pitchFamily="18" charset="0"/>
                <a:cs typeface="Times New Roman" panose="02020603050405020304" pitchFamily="18" charset="0"/>
              </a:rPr>
              <a:t>substantially</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higher</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borrowing</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costs</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reduced</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household</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wealth</a:t>
            </a:r>
            <a:r>
              <a:rPr lang="it-IT" altLang="it-IT" sz="2400" b="1" dirty="0">
                <a:latin typeface="Times New Roman" panose="02020603050405020304" pitchFamily="18" charset="0"/>
                <a:cs typeface="Times New Roman" panose="02020603050405020304" pitchFamily="18" charset="0"/>
              </a:rPr>
              <a:t>, and </a:t>
            </a:r>
            <a:r>
              <a:rPr lang="it-IT" altLang="it-IT" sz="2400" b="1" dirty="0" err="1">
                <a:latin typeface="Times New Roman" panose="02020603050405020304" pitchFamily="18" charset="0"/>
                <a:cs typeface="Times New Roman" panose="02020603050405020304" pitchFamily="18" charset="0"/>
              </a:rPr>
              <a:t>materially</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weaker</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economic</a:t>
            </a:r>
            <a:r>
              <a:rPr lang="it-IT" altLang="it-IT" sz="2400" b="1" dirty="0">
                <a:latin typeface="Times New Roman" panose="02020603050405020304" pitchFamily="18" charset="0"/>
                <a:cs typeface="Times New Roman" panose="02020603050405020304" pitchFamily="18" charset="0"/>
              </a:rPr>
              <a:t> performance," the </a:t>
            </a:r>
            <a:r>
              <a:rPr lang="it-IT" altLang="it-IT" sz="2400" b="1" dirty="0" err="1">
                <a:latin typeface="Times New Roman" panose="02020603050405020304" pitchFamily="18" charset="0"/>
                <a:cs typeface="Times New Roman" panose="02020603050405020304" pitchFamily="18" charset="0"/>
              </a:rPr>
              <a:t>central</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bank</a:t>
            </a:r>
            <a:r>
              <a:rPr lang="it-IT" altLang="it-IT" sz="2400" b="1" dirty="0">
                <a:latin typeface="Times New Roman" panose="02020603050405020304" pitchFamily="18" charset="0"/>
                <a:cs typeface="Times New Roman" panose="02020603050405020304" pitchFamily="18" charset="0"/>
              </a:rPr>
              <a:t> </a:t>
            </a:r>
            <a:r>
              <a:rPr lang="it-IT" altLang="it-IT" sz="2400" b="1" dirty="0" err="1">
                <a:latin typeface="Times New Roman" panose="02020603050405020304" pitchFamily="18" charset="0"/>
                <a:cs typeface="Times New Roman" panose="02020603050405020304" pitchFamily="18" charset="0"/>
              </a:rPr>
              <a:t>said</a:t>
            </a:r>
            <a:r>
              <a:rPr lang="it-IT" altLang="it-IT" sz="2400" b="1" dirty="0">
                <a:latin typeface="Times New Roman" panose="02020603050405020304" pitchFamily="18" charset="0"/>
                <a:cs typeface="Times New Roman" panose="02020603050405020304" pitchFamily="18" charset="0"/>
              </a:rPr>
              <a:t> in statement </a:t>
            </a:r>
            <a:r>
              <a:rPr lang="it-IT" altLang="it-IT" sz="2400" b="1" dirty="0" err="1">
                <a:latin typeface="Times New Roman" panose="02020603050405020304" pitchFamily="18" charset="0"/>
                <a:cs typeface="Times New Roman" panose="02020603050405020304" pitchFamily="18" charset="0"/>
              </a:rPr>
              <a:t>posted</a:t>
            </a:r>
            <a:r>
              <a:rPr lang="it-IT" altLang="it-IT" sz="2400" b="1" dirty="0">
                <a:latin typeface="Times New Roman" panose="02020603050405020304" pitchFamily="18" charset="0"/>
                <a:cs typeface="Times New Roman" panose="02020603050405020304" pitchFamily="18" charset="0"/>
              </a:rPr>
              <a:t> on </a:t>
            </a:r>
            <a:r>
              <a:rPr lang="it-IT" altLang="it-IT" sz="2400" b="1" dirty="0" err="1">
                <a:latin typeface="Times New Roman" panose="02020603050405020304" pitchFamily="18" charset="0"/>
                <a:cs typeface="Times New Roman" panose="02020603050405020304" pitchFamily="18" charset="0"/>
              </a:rPr>
              <a:t>its</a:t>
            </a:r>
            <a:r>
              <a:rPr lang="it-IT" altLang="it-IT" sz="2400" b="1" dirty="0">
                <a:latin typeface="Times New Roman" panose="02020603050405020304" pitchFamily="18" charset="0"/>
                <a:cs typeface="Times New Roman" panose="02020603050405020304" pitchFamily="18" charset="0"/>
              </a:rPr>
              <a:t> Web site </a:t>
            </a:r>
            <a:r>
              <a:rPr lang="it-IT" altLang="it-IT" sz="2400" b="1" dirty="0" err="1">
                <a:latin typeface="Times New Roman" panose="02020603050405020304" pitchFamily="18" charset="0"/>
                <a:cs typeface="Times New Roman" panose="02020603050405020304" pitchFamily="18" charset="0"/>
              </a:rPr>
              <a:t>at</a:t>
            </a:r>
            <a:r>
              <a:rPr lang="it-IT" altLang="it-IT" sz="2400" b="1" dirty="0">
                <a:latin typeface="Times New Roman" panose="02020603050405020304" pitchFamily="18" charset="0"/>
                <a:cs typeface="Times New Roman" panose="02020603050405020304" pitchFamily="18" charset="0"/>
              </a:rPr>
              <a:t> 9 p.m. EDT </a:t>
            </a:r>
            <a:r>
              <a:rPr lang="it-IT" altLang="it-IT" sz="2400" b="1" dirty="0" err="1">
                <a:latin typeface="Times New Roman" panose="02020603050405020304" pitchFamily="18" charset="0"/>
                <a:cs typeface="Times New Roman" panose="02020603050405020304" pitchFamily="18" charset="0"/>
              </a:rPr>
              <a:t>Tuesday</a:t>
            </a:r>
            <a:r>
              <a:rPr lang="it-IT" altLang="it-IT" sz="24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572968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9575"/>
            <a:ext cx="9144000" cy="6038850"/>
          </a:xfrm>
          <a:prstGeom prst="rect">
            <a:avLst/>
          </a:prstGeom>
        </p:spPr>
      </p:pic>
    </p:spTree>
    <p:extLst>
      <p:ext uri="{BB962C8B-B14F-4D97-AF65-F5344CB8AC3E}">
        <p14:creationId xmlns:p14="http://schemas.microsoft.com/office/powerpoint/2010/main" val="18444167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0" y="617220"/>
            <a:ext cx="4381500" cy="5623560"/>
          </a:xfrm>
          <a:prstGeom prst="rect">
            <a:avLst/>
          </a:prstGeom>
        </p:spPr>
      </p:pic>
    </p:spTree>
    <p:extLst>
      <p:ext uri="{BB962C8B-B14F-4D97-AF65-F5344CB8AC3E}">
        <p14:creationId xmlns:p14="http://schemas.microsoft.com/office/powerpoint/2010/main" val="22353284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548680"/>
            <a:ext cx="4404360" cy="5669280"/>
          </a:xfrm>
          <a:prstGeom prst="rect">
            <a:avLst/>
          </a:prstGeom>
          <a:solidFill>
            <a:srgbClr val="002060"/>
          </a:solidFill>
          <a:effectLst>
            <a:outerShdw blurRad="50800" dist="50800" dir="5400000" algn="ctr" rotWithShape="0">
              <a:schemeClr val="tx1"/>
            </a:outerShdw>
          </a:effectLst>
          <a:scene3d>
            <a:camera prst="orthographicFront"/>
            <a:lightRig rig="threePt" dir="t"/>
          </a:scene3d>
          <a:sp3d contourW="12700">
            <a:contourClr>
              <a:schemeClr val="bg1"/>
            </a:contourClr>
          </a:sp3d>
        </p:spPr>
      </p:pic>
      <p:cxnSp>
        <p:nvCxnSpPr>
          <p:cNvPr id="7" name="Connettore 2 6"/>
          <p:cNvCxnSpPr/>
          <p:nvPr/>
        </p:nvCxnSpPr>
        <p:spPr>
          <a:xfrm>
            <a:off x="2555776" y="1484784"/>
            <a:ext cx="432048" cy="50405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9174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582930"/>
            <a:ext cx="4419600" cy="5692140"/>
          </a:xfrm>
          <a:prstGeom prst="rect">
            <a:avLst/>
          </a:prstGeom>
        </p:spPr>
      </p:pic>
    </p:spTree>
    <p:extLst>
      <p:ext uri="{BB962C8B-B14F-4D97-AF65-F5344CB8AC3E}">
        <p14:creationId xmlns:p14="http://schemas.microsoft.com/office/powerpoint/2010/main" val="351128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72401467-Keyne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48680"/>
            <a:ext cx="8496944"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2861</Words>
  <Application>Microsoft Office PowerPoint</Application>
  <PresentationFormat>Presentazione su schermo (4:3)</PresentationFormat>
  <Paragraphs>109</Paragraphs>
  <Slides>69</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69</vt:i4>
      </vt:variant>
    </vt:vector>
  </HeadingPairs>
  <TitlesOfParts>
    <vt:vector size="75" baseType="lpstr">
      <vt:lpstr>Arial</vt:lpstr>
      <vt:lpstr>Arial-BoldMT</vt:lpstr>
      <vt:lpstr>ArialMT</vt:lpstr>
      <vt:lpstr>Calibri</vt:lpstr>
      <vt:lpstr>Times New Roman</vt:lpstr>
      <vt:lpstr>Office Theme</vt:lpstr>
      <vt:lpstr>BRETTON WOODS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Mario Pines</dc:creator>
  <cp:lastModifiedBy>Mario Pines</cp:lastModifiedBy>
  <cp:revision>58</cp:revision>
  <dcterms:created xsi:type="dcterms:W3CDTF">2011-04-28T04:41:44Z</dcterms:created>
  <dcterms:modified xsi:type="dcterms:W3CDTF">2017-04-26T09:48:14Z</dcterms:modified>
</cp:coreProperties>
</file>