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8" r:id="rId8"/>
    <p:sldId id="265" r:id="rId9"/>
    <p:sldId id="261" r:id="rId10"/>
    <p:sldId id="267" r:id="rId11"/>
    <p:sldId id="266" r:id="rId12"/>
    <p:sldId id="269" r:id="rId13"/>
    <p:sldId id="270" r:id="rId14"/>
    <p:sldId id="26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2467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186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0017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02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68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2141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105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50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2314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551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333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780A-5CA3-419E-9750-7B9BDB494490}" type="datetimeFigureOut">
              <a:rPr lang="it-IT" smtClean="0"/>
              <a:pPr/>
              <a:t>27/04/2017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4C69-EA44-4F8E-A7FC-268C3D8F445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2549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jhwGmhDr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learn/tutorials/basics-tutorial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norme editoriali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Come si scrive e presenta la tesi?</a:t>
            </a:r>
          </a:p>
          <a:p>
            <a:r>
              <a:rPr lang="it-IT" dirty="0" smtClean="0"/>
              <a:t>(più in piccolo, la schedatura di un articolo)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2341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bibliografia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Ordine alfabetico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Rientro della prima riga della citazione di </a:t>
            </a:r>
            <a:r>
              <a:rPr lang="it-IT" dirty="0" smtClean="0"/>
              <a:t>½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Vanno </a:t>
            </a:r>
            <a:r>
              <a:rPr lang="it-IT" dirty="0"/>
              <a:t>riportati solo articoli citati direttamente.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179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Articoli da riviste periodiche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Un </a:t>
            </a:r>
            <a:r>
              <a:rPr lang="it-IT" b="1" dirty="0"/>
              <a:t>autore</a:t>
            </a:r>
          </a:p>
          <a:p>
            <a:r>
              <a:rPr lang="it-IT" dirty="0"/>
              <a:t> Autore, A. B. (2000). Titolo dell’articolo. </a:t>
            </a:r>
            <a:r>
              <a:rPr lang="it-IT" i="1" dirty="0"/>
              <a:t>Titolo della rivista</a:t>
            </a:r>
            <a:r>
              <a:rPr lang="it-IT" dirty="0"/>
              <a:t>, </a:t>
            </a:r>
            <a:r>
              <a:rPr lang="it-IT" dirty="0" smtClean="0"/>
              <a:t>126, 185-198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dirty="0"/>
              <a:t>Due autori</a:t>
            </a:r>
          </a:p>
          <a:p>
            <a:r>
              <a:rPr lang="it-IT" dirty="0"/>
              <a:t> Autore, A., &amp; Autore, B. (2004). Titolo dell’articolo. </a:t>
            </a:r>
            <a:r>
              <a:rPr lang="it-IT" i="1" dirty="0"/>
              <a:t>Titolo </a:t>
            </a:r>
            <a:r>
              <a:rPr lang="it-IT" i="1" dirty="0" smtClean="0"/>
              <a:t>della rivista</a:t>
            </a:r>
            <a:r>
              <a:rPr lang="it-IT" dirty="0"/>
              <a:t>, 43(2), 61-84</a:t>
            </a:r>
          </a:p>
          <a:p>
            <a:r>
              <a:rPr lang="it-IT" dirty="0"/>
              <a:t> </a:t>
            </a:r>
            <a:r>
              <a:rPr lang="it-IT" b="1" dirty="0"/>
              <a:t>Da tre autori a sei autori</a:t>
            </a:r>
          </a:p>
          <a:p>
            <a:r>
              <a:rPr lang="it-IT" dirty="0"/>
              <a:t> Autore, A., Autore, B., &amp; Autore C. (2002). Titolo dell’articolo.</a:t>
            </a:r>
          </a:p>
          <a:p>
            <a:r>
              <a:rPr lang="it-IT" i="1" dirty="0"/>
              <a:t>Titolo della rivista</a:t>
            </a:r>
            <a:r>
              <a:rPr lang="it-IT" dirty="0"/>
              <a:t>, 43(2), </a:t>
            </a:r>
            <a:r>
              <a:rPr lang="it-IT" dirty="0" smtClean="0"/>
              <a:t>61-84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531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Materiale accessibile in rete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Autor, A. (2007). Titolo nella lingua originale</a:t>
            </a:r>
          </a:p>
          <a:p>
            <a:pPr marL="0" indent="0">
              <a:buNone/>
            </a:pPr>
            <a:r>
              <a:rPr lang="it-IT" dirty="0"/>
              <a:t>[traduzione del titolo in inglese]. </a:t>
            </a:r>
            <a:r>
              <a:rPr lang="it-IT" i="1" dirty="0"/>
              <a:t>Titolo della</a:t>
            </a:r>
          </a:p>
          <a:p>
            <a:pPr marL="0" indent="0">
              <a:buNone/>
            </a:pPr>
            <a:r>
              <a:rPr lang="en-US" i="1" dirty="0" err="1"/>
              <a:t>rivista</a:t>
            </a:r>
            <a:r>
              <a:rPr lang="en-US" dirty="0"/>
              <a:t>, 43(2), 61-84. Retrieved from:</a:t>
            </a:r>
          </a:p>
          <a:p>
            <a:pPr marL="0" indent="0">
              <a:buNone/>
            </a:pPr>
            <a:r>
              <a:rPr lang="it-IT" dirty="0"/>
              <a:t>http://www.nomesito.zz</a:t>
            </a:r>
          </a:p>
        </p:txBody>
      </p:sp>
    </p:spTree>
    <p:extLst>
      <p:ext uri="{BB962C8B-B14F-4D97-AF65-F5344CB8AC3E}">
        <p14:creationId xmlns:p14="http://schemas.microsoft.com/office/powerpoint/2010/main" xmlns="" val="4241967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Libri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Autori </a:t>
            </a:r>
            <a:r>
              <a:rPr lang="it-IT" dirty="0"/>
              <a:t>esplicitati (fino a sei)</a:t>
            </a:r>
          </a:p>
          <a:p>
            <a:pPr marL="0" indent="0">
              <a:buNone/>
            </a:pPr>
            <a:r>
              <a:rPr lang="it-IT" dirty="0"/>
              <a:t> Autore, A., &amp; Autore, B. (2001). </a:t>
            </a:r>
            <a:r>
              <a:rPr lang="it-IT" i="1" dirty="0"/>
              <a:t>Titolo del libro.</a:t>
            </a:r>
          </a:p>
          <a:p>
            <a:pPr marL="0" indent="0">
              <a:buNone/>
            </a:pPr>
            <a:r>
              <a:rPr lang="it-IT" dirty="0"/>
              <a:t>Città: Editore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Autori non esplicitati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err="1"/>
              <a:t>Australian</a:t>
            </a:r>
            <a:r>
              <a:rPr lang="it-IT" dirty="0"/>
              <a:t> Bureau of </a:t>
            </a:r>
            <a:r>
              <a:rPr lang="it-IT" dirty="0" err="1"/>
              <a:t>Statistics</a:t>
            </a:r>
            <a:r>
              <a:rPr lang="it-IT" dirty="0"/>
              <a:t>. (1991). </a:t>
            </a:r>
            <a:r>
              <a:rPr lang="it-IT" i="1" dirty="0"/>
              <a:t>Titolo </a:t>
            </a:r>
            <a:r>
              <a:rPr lang="it-IT" i="1" dirty="0" smtClean="0"/>
              <a:t>libro</a:t>
            </a:r>
            <a:r>
              <a:rPr lang="it-IT" dirty="0" smtClean="0"/>
              <a:t>. Città</a:t>
            </a:r>
            <a:r>
              <a:rPr lang="it-IT" dirty="0"/>
              <a:t>: Editore.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84644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Compito: una schedatura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Problema e Domanda di ricerca</a:t>
            </a:r>
          </a:p>
          <a:p>
            <a:r>
              <a:rPr lang="it-IT" dirty="0" smtClean="0"/>
              <a:t>Ipotesi</a:t>
            </a:r>
          </a:p>
          <a:p>
            <a:r>
              <a:rPr lang="it-IT" dirty="0" smtClean="0"/>
              <a:t>Variabili</a:t>
            </a:r>
          </a:p>
          <a:p>
            <a:r>
              <a:rPr lang="it-IT" dirty="0" smtClean="0"/>
              <a:t>Metodo</a:t>
            </a:r>
          </a:p>
          <a:p>
            <a:r>
              <a:rPr lang="it-IT" dirty="0" smtClean="0"/>
              <a:t>Soggetti</a:t>
            </a:r>
          </a:p>
          <a:p>
            <a:r>
              <a:rPr lang="it-IT" dirty="0" smtClean="0"/>
              <a:t>Risultati</a:t>
            </a:r>
          </a:p>
          <a:p>
            <a:r>
              <a:rPr lang="it-IT" dirty="0" smtClean="0"/>
              <a:t>Conclusioni</a:t>
            </a:r>
          </a:p>
          <a:p>
            <a:r>
              <a:rPr lang="it-IT" dirty="0"/>
              <a:t>B</a:t>
            </a:r>
            <a:r>
              <a:rPr lang="it-IT" dirty="0" smtClean="0"/>
              <a:t>ibliografia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7983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www.youtube.com/watch?v=KUjhwGmhDrI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 err="1" smtClean="0"/>
              <a:t>c’e’</a:t>
            </a:r>
            <a:r>
              <a:rPr lang="it-IT" dirty="0" smtClean="0"/>
              <a:t> bisogno di avere una guida per usare le norme APA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578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09179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555776" y="580526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3"/>
              </a:rPr>
              <a:t>The Basics of APA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013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scritto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Studi empirici</a:t>
            </a:r>
          </a:p>
          <a:p>
            <a:r>
              <a:rPr lang="it-IT" dirty="0" smtClean="0"/>
              <a:t> </a:t>
            </a:r>
            <a:r>
              <a:rPr lang="it-IT" dirty="0"/>
              <a:t> Studi di </a:t>
            </a:r>
            <a:r>
              <a:rPr lang="it-IT" dirty="0" smtClean="0"/>
              <a:t>caso</a:t>
            </a:r>
          </a:p>
          <a:p>
            <a:r>
              <a:rPr lang="it-IT" dirty="0" smtClean="0"/>
              <a:t>Revisione </a:t>
            </a:r>
            <a:r>
              <a:rPr lang="it-IT" dirty="0"/>
              <a:t>della letteratura</a:t>
            </a:r>
          </a:p>
          <a:p>
            <a:r>
              <a:rPr lang="it-IT" dirty="0" smtClean="0"/>
              <a:t>  </a:t>
            </a:r>
            <a:r>
              <a:rPr lang="it-IT" dirty="0"/>
              <a:t>Articoli teorici</a:t>
            </a:r>
          </a:p>
          <a:p>
            <a:r>
              <a:rPr lang="it-IT" dirty="0" smtClean="0"/>
              <a:t>  </a:t>
            </a:r>
            <a:r>
              <a:rPr lang="it-IT" dirty="0"/>
              <a:t>Articoli metodologici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486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Studi empirici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Scrivere per presentare i risultati di uno studio originale.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La struttura dell’articolo riflette gli stadi tradizionali del</a:t>
            </a:r>
          </a:p>
          <a:p>
            <a:pPr marL="0" indent="0">
              <a:buNone/>
            </a:pPr>
            <a:r>
              <a:rPr lang="it-IT" dirty="0"/>
              <a:t>processo di ricerca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Introduzione </a:t>
            </a:r>
            <a:r>
              <a:rPr lang="it-IT" dirty="0" smtClean="0"/>
              <a:t>/ </a:t>
            </a:r>
            <a:r>
              <a:rPr lang="it-IT" dirty="0"/>
              <a:t>sviluppo della domanda di ricerca, antecedenti</a:t>
            </a:r>
          </a:p>
          <a:p>
            <a:r>
              <a:rPr lang="it-IT" dirty="0"/>
              <a:t>storici e obiettivi dell’articolo</a:t>
            </a:r>
          </a:p>
          <a:p>
            <a:r>
              <a:rPr lang="it-IT" dirty="0" smtClean="0"/>
              <a:t> </a:t>
            </a:r>
            <a:r>
              <a:rPr lang="it-IT" dirty="0"/>
              <a:t>Metodo </a:t>
            </a:r>
            <a:r>
              <a:rPr lang="it-IT" dirty="0" smtClean="0"/>
              <a:t> </a:t>
            </a:r>
            <a:r>
              <a:rPr lang="it-IT" dirty="0"/>
              <a:t>descrizione delle procedure e degli apparati della</a:t>
            </a:r>
          </a:p>
          <a:p>
            <a:r>
              <a:rPr lang="it-IT" dirty="0"/>
              <a:t>ricerca</a:t>
            </a:r>
          </a:p>
          <a:p>
            <a:r>
              <a:rPr lang="it-IT" dirty="0" smtClean="0"/>
              <a:t> </a:t>
            </a:r>
            <a:r>
              <a:rPr lang="it-IT" dirty="0"/>
              <a:t>Risultati</a:t>
            </a:r>
          </a:p>
          <a:p>
            <a:r>
              <a:rPr lang="it-IT" dirty="0" smtClean="0"/>
              <a:t>Discussione  </a:t>
            </a:r>
            <a:r>
              <a:rPr lang="it-IT" dirty="0"/>
              <a:t>riassunto, interpretazione dei risultati,</a:t>
            </a:r>
          </a:p>
          <a:p>
            <a:r>
              <a:rPr lang="it-IT" dirty="0"/>
              <a:t>interpretazioni alternative, implicazioni e ricadute sul futuro.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09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Struttura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Cognome, Nome, </a:t>
            </a:r>
            <a:r>
              <a:rPr lang="it-IT" smtClean="0"/>
              <a:t>(anno), ecc.</a:t>
            </a:r>
          </a:p>
          <a:p>
            <a:r>
              <a:rPr lang="it-IT" dirty="0" err="1" smtClean="0"/>
              <a:t>Abstract</a:t>
            </a:r>
            <a:endParaRPr lang="it-IT" dirty="0"/>
          </a:p>
          <a:p>
            <a:r>
              <a:rPr lang="it-IT" dirty="0"/>
              <a:t>Introduzione</a:t>
            </a:r>
          </a:p>
          <a:p>
            <a:r>
              <a:rPr lang="it-IT" dirty="0"/>
              <a:t>Materiali e metodi</a:t>
            </a:r>
          </a:p>
          <a:p>
            <a:r>
              <a:rPr lang="it-IT" dirty="0"/>
              <a:t>Risultati</a:t>
            </a:r>
          </a:p>
          <a:p>
            <a:r>
              <a:rPr lang="it-IT" dirty="0"/>
              <a:t>Conclusioni</a:t>
            </a:r>
          </a:p>
          <a:p>
            <a:r>
              <a:rPr lang="it-IT" dirty="0"/>
              <a:t>Bibliografia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1440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Abstract</a:t>
            </a:r>
            <a:r>
              <a:rPr lang="it-IT" dirty="0" smtClean="0"/>
              <a:t>/introduzione </a:t>
            </a:r>
            <a:r>
              <a:rPr lang="it-IT" dirty="0"/>
              <a:t>per studio empirico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Riportare </a:t>
            </a:r>
            <a:r>
              <a:rPr lang="it-IT" dirty="0"/>
              <a:t>la domanda di ricerca</a:t>
            </a:r>
          </a:p>
          <a:p>
            <a:r>
              <a:rPr lang="it-IT" dirty="0"/>
              <a:t> Descrivere i partecipanti </a:t>
            </a:r>
            <a:r>
              <a:rPr lang="it-IT" dirty="0" smtClean="0"/>
              <a:t>secondo caratteristiche </a:t>
            </a:r>
            <a:r>
              <a:rPr lang="it-IT" dirty="0"/>
              <a:t>pertinenti (numero, </a:t>
            </a:r>
            <a:r>
              <a:rPr lang="it-IT" dirty="0" smtClean="0"/>
              <a:t>età, genere</a:t>
            </a:r>
            <a:r>
              <a:rPr lang="it-IT" dirty="0"/>
              <a:t>)</a:t>
            </a:r>
          </a:p>
          <a:p>
            <a:r>
              <a:rPr lang="it-IT" dirty="0"/>
              <a:t> Descrivere il metodo (apparato, procedure </a:t>
            </a:r>
            <a:r>
              <a:rPr lang="it-IT" dirty="0" smtClean="0"/>
              <a:t>di raccolta </a:t>
            </a:r>
            <a:r>
              <a:rPr lang="it-IT" dirty="0"/>
              <a:t>dati, questionari utilizzati)</a:t>
            </a:r>
          </a:p>
          <a:p>
            <a:r>
              <a:rPr lang="it-IT" dirty="0"/>
              <a:t> Risultati </a:t>
            </a:r>
            <a:endParaRPr lang="it-IT" dirty="0" smtClean="0"/>
          </a:p>
          <a:p>
            <a:r>
              <a:rPr lang="it-IT" dirty="0" smtClean="0"/>
              <a:t>Conclusioni </a:t>
            </a:r>
            <a:r>
              <a:rPr lang="it-IT" dirty="0"/>
              <a:t>e implicazioni</a:t>
            </a:r>
          </a:p>
        </p:txBody>
      </p:sp>
    </p:spTree>
    <p:extLst>
      <p:ext uri="{BB962C8B-B14F-4D97-AF65-F5344CB8AC3E}">
        <p14:creationId xmlns:p14="http://schemas.microsoft.com/office/powerpoint/2010/main" xmlns="" val="16394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Studi di caso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Scrivere </a:t>
            </a:r>
            <a:r>
              <a:rPr lang="it-IT" dirty="0"/>
              <a:t>per riportare esperienze </a:t>
            </a:r>
            <a:r>
              <a:rPr lang="it-IT" dirty="0" smtClean="0"/>
              <a:t>di intervento </a:t>
            </a:r>
            <a:r>
              <a:rPr lang="it-IT" dirty="0"/>
              <a:t>e best </a:t>
            </a:r>
            <a:r>
              <a:rPr lang="it-IT" dirty="0" err="1"/>
              <a:t>practices</a:t>
            </a:r>
            <a:r>
              <a:rPr lang="it-IT" dirty="0"/>
              <a:t>.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Si presenta un problema pratico</a:t>
            </a:r>
          </a:p>
          <a:p>
            <a:r>
              <a:rPr lang="it-IT" dirty="0"/>
              <a:t> Si illustra il contesto di utilizzo</a:t>
            </a:r>
          </a:p>
          <a:p>
            <a:r>
              <a:rPr lang="it-IT" dirty="0"/>
              <a:t> Si racconta come lo si è risolto</a:t>
            </a:r>
          </a:p>
        </p:txBody>
      </p:sp>
    </p:spTree>
    <p:extLst>
      <p:ext uri="{BB962C8B-B14F-4D97-AF65-F5344CB8AC3E}">
        <p14:creationId xmlns:p14="http://schemas.microsoft.com/office/powerpoint/2010/main" xmlns="" val="297520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Abstract</a:t>
            </a:r>
            <a:r>
              <a:rPr lang="it-IT" dirty="0"/>
              <a:t> studio di caso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Quali  </a:t>
            </a:r>
            <a:r>
              <a:rPr lang="it-IT" dirty="0"/>
              <a:t>soggetti </a:t>
            </a:r>
            <a:r>
              <a:rPr lang="it-IT" dirty="0" smtClean="0"/>
              <a:t>erano coinvolti?  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smtClean="0"/>
              <a:t>quale soluzione al problema illustrato?</a:t>
            </a:r>
            <a:endParaRPr lang="it-IT" dirty="0"/>
          </a:p>
          <a:p>
            <a:r>
              <a:rPr lang="it-IT" dirty="0" smtClean="0"/>
              <a:t>Tipologia dei dati  raccolti.</a:t>
            </a:r>
            <a:endParaRPr lang="it-IT" dirty="0"/>
          </a:p>
          <a:p>
            <a:r>
              <a:rPr lang="it-IT" dirty="0"/>
              <a:t> Gli sviluppi futuri </a:t>
            </a:r>
            <a:r>
              <a:rPr lang="it-IT" dirty="0" smtClean="0"/>
              <a:t>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91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Revisione di letteratura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 Sintetizza i </a:t>
            </a:r>
            <a:r>
              <a:rPr lang="it-IT" dirty="0"/>
              <a:t>risultati della letteratura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Organizza e valuta </a:t>
            </a:r>
            <a:r>
              <a:rPr lang="it-IT" dirty="0"/>
              <a:t>materiale pubblicato </a:t>
            </a:r>
            <a:r>
              <a:rPr lang="it-IT" dirty="0" smtClean="0"/>
              <a:t>in precedenza </a:t>
            </a:r>
          </a:p>
          <a:p>
            <a:endParaRPr lang="it-IT" dirty="0"/>
          </a:p>
          <a:p>
            <a:r>
              <a:rPr lang="it-IT" dirty="0" smtClean="0"/>
              <a:t>Definiscono la </a:t>
            </a:r>
            <a:r>
              <a:rPr lang="it-IT" dirty="0"/>
              <a:t>questione di interesse</a:t>
            </a:r>
          </a:p>
          <a:p>
            <a:r>
              <a:rPr lang="it-IT" dirty="0" smtClean="0"/>
              <a:t> </a:t>
            </a:r>
            <a:r>
              <a:rPr lang="it-IT" dirty="0"/>
              <a:t>Riassumono i risultati di ricerche precedenti, </a:t>
            </a:r>
            <a:endParaRPr lang="it-IT" dirty="0" smtClean="0"/>
          </a:p>
          <a:p>
            <a:r>
              <a:rPr lang="it-IT" dirty="0" smtClean="0"/>
              <a:t>Identificano </a:t>
            </a:r>
            <a:r>
              <a:rPr lang="it-IT" dirty="0"/>
              <a:t>contraddizioni, relazioni e gap nella </a:t>
            </a:r>
            <a:r>
              <a:rPr lang="it-IT" dirty="0" smtClean="0"/>
              <a:t>letteratura </a:t>
            </a:r>
            <a:r>
              <a:rPr lang="it-IT" dirty="0"/>
              <a:t>e</a:t>
            </a:r>
          </a:p>
          <a:p>
            <a:r>
              <a:rPr lang="it-IT" dirty="0" smtClean="0"/>
              <a:t>Suggeriscono </a:t>
            </a:r>
            <a:r>
              <a:rPr lang="it-IT" dirty="0"/>
              <a:t>i passi successivi da compiere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167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502</Words>
  <Application>Microsoft Office PowerPoint</Application>
  <PresentationFormat>Presentazione su schermo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Le norme editoriali</vt:lpstr>
      <vt:lpstr>Diapositiva 2</vt:lpstr>
      <vt:lpstr>Tipi di scritto</vt:lpstr>
      <vt:lpstr>Studi empirici </vt:lpstr>
      <vt:lpstr>Struttura </vt:lpstr>
      <vt:lpstr>Abstract/introduzione per studio empirico </vt:lpstr>
      <vt:lpstr>Studi di caso </vt:lpstr>
      <vt:lpstr>Abstract studio di caso </vt:lpstr>
      <vt:lpstr>Revisione di letteratura </vt:lpstr>
      <vt:lpstr>La bibliografia </vt:lpstr>
      <vt:lpstr>Articoli da riviste periodiche </vt:lpstr>
      <vt:lpstr>Materiale accessibile in rete </vt:lpstr>
      <vt:lpstr>Libri </vt:lpstr>
      <vt:lpstr>Compito: una schedatura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norme editoriali</dc:title>
  <dc:creator>Gisella</dc:creator>
  <cp:lastModifiedBy>gisella</cp:lastModifiedBy>
  <cp:revision>12</cp:revision>
  <dcterms:created xsi:type="dcterms:W3CDTF">2015-04-18T10:41:35Z</dcterms:created>
  <dcterms:modified xsi:type="dcterms:W3CDTF">2017-04-27T13:58:45Z</dcterms:modified>
</cp:coreProperties>
</file>