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59" r:id="rId13"/>
    <p:sldId id="268" r:id="rId14"/>
    <p:sldId id="269" r:id="rId15"/>
    <p:sldId id="270"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48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35ACA05-5217-4ECA-8A05-0313A71E532C}" type="datetimeFigureOut">
              <a:rPr lang="it-IT" smtClean="0"/>
              <a:t>28/04/2017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9F2A03-6A81-45BC-8C5B-349304B9B7E8}" type="slidenum">
              <a:rPr lang="it-IT" smtClean="0"/>
              <a:t>‹N›</a:t>
            </a:fld>
            <a:endParaRPr lang="it-IT"/>
          </a:p>
        </p:txBody>
      </p:sp>
    </p:spTree>
    <p:extLst>
      <p:ext uri="{BB962C8B-B14F-4D97-AF65-F5344CB8AC3E}">
        <p14:creationId xmlns:p14="http://schemas.microsoft.com/office/powerpoint/2010/main" val="310738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35ACA05-5217-4ECA-8A05-0313A71E532C}" type="datetimeFigureOut">
              <a:rPr lang="it-IT" smtClean="0"/>
              <a:t>28/04/2017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9F2A03-6A81-45BC-8C5B-349304B9B7E8}" type="slidenum">
              <a:rPr lang="it-IT" smtClean="0"/>
              <a:t>‹N›</a:t>
            </a:fld>
            <a:endParaRPr lang="it-IT"/>
          </a:p>
        </p:txBody>
      </p:sp>
    </p:spTree>
    <p:extLst>
      <p:ext uri="{BB962C8B-B14F-4D97-AF65-F5344CB8AC3E}">
        <p14:creationId xmlns:p14="http://schemas.microsoft.com/office/powerpoint/2010/main" val="354586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35ACA05-5217-4ECA-8A05-0313A71E532C}" type="datetimeFigureOut">
              <a:rPr lang="it-IT" smtClean="0"/>
              <a:t>28/04/2017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9F2A03-6A81-45BC-8C5B-349304B9B7E8}" type="slidenum">
              <a:rPr lang="it-IT" smtClean="0"/>
              <a:t>‹N›</a:t>
            </a:fld>
            <a:endParaRPr lang="it-IT"/>
          </a:p>
        </p:txBody>
      </p:sp>
    </p:spTree>
    <p:extLst>
      <p:ext uri="{BB962C8B-B14F-4D97-AF65-F5344CB8AC3E}">
        <p14:creationId xmlns:p14="http://schemas.microsoft.com/office/powerpoint/2010/main" val="3437829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35ACA05-5217-4ECA-8A05-0313A71E532C}" type="datetimeFigureOut">
              <a:rPr lang="it-IT" smtClean="0"/>
              <a:t>28/04/2017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9F2A03-6A81-45BC-8C5B-349304B9B7E8}" type="slidenum">
              <a:rPr lang="it-IT" smtClean="0"/>
              <a:t>‹N›</a:t>
            </a:fld>
            <a:endParaRPr lang="it-IT"/>
          </a:p>
        </p:txBody>
      </p:sp>
    </p:spTree>
    <p:extLst>
      <p:ext uri="{BB962C8B-B14F-4D97-AF65-F5344CB8AC3E}">
        <p14:creationId xmlns:p14="http://schemas.microsoft.com/office/powerpoint/2010/main" val="142066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35ACA05-5217-4ECA-8A05-0313A71E532C}" type="datetimeFigureOut">
              <a:rPr lang="it-IT" smtClean="0"/>
              <a:t>28/04/2017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9F2A03-6A81-45BC-8C5B-349304B9B7E8}" type="slidenum">
              <a:rPr lang="it-IT" smtClean="0"/>
              <a:t>‹N›</a:t>
            </a:fld>
            <a:endParaRPr lang="it-IT"/>
          </a:p>
        </p:txBody>
      </p:sp>
    </p:spTree>
    <p:extLst>
      <p:ext uri="{BB962C8B-B14F-4D97-AF65-F5344CB8AC3E}">
        <p14:creationId xmlns:p14="http://schemas.microsoft.com/office/powerpoint/2010/main" val="1397321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35ACA05-5217-4ECA-8A05-0313A71E532C}" type="datetimeFigureOut">
              <a:rPr lang="it-IT" smtClean="0"/>
              <a:t>28/04/2017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39F2A03-6A81-45BC-8C5B-349304B9B7E8}" type="slidenum">
              <a:rPr lang="it-IT" smtClean="0"/>
              <a:t>‹N›</a:t>
            </a:fld>
            <a:endParaRPr lang="it-IT"/>
          </a:p>
        </p:txBody>
      </p:sp>
    </p:spTree>
    <p:extLst>
      <p:ext uri="{BB962C8B-B14F-4D97-AF65-F5344CB8AC3E}">
        <p14:creationId xmlns:p14="http://schemas.microsoft.com/office/powerpoint/2010/main" val="32594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35ACA05-5217-4ECA-8A05-0313A71E532C}" type="datetimeFigureOut">
              <a:rPr lang="it-IT" smtClean="0"/>
              <a:t>28/04/2017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39F2A03-6A81-45BC-8C5B-349304B9B7E8}" type="slidenum">
              <a:rPr lang="it-IT" smtClean="0"/>
              <a:t>‹N›</a:t>
            </a:fld>
            <a:endParaRPr lang="it-IT"/>
          </a:p>
        </p:txBody>
      </p:sp>
    </p:spTree>
    <p:extLst>
      <p:ext uri="{BB962C8B-B14F-4D97-AF65-F5344CB8AC3E}">
        <p14:creationId xmlns:p14="http://schemas.microsoft.com/office/powerpoint/2010/main" val="1474645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35ACA05-5217-4ECA-8A05-0313A71E532C}" type="datetimeFigureOut">
              <a:rPr lang="it-IT" smtClean="0"/>
              <a:t>28/04/2017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39F2A03-6A81-45BC-8C5B-349304B9B7E8}" type="slidenum">
              <a:rPr lang="it-IT" smtClean="0"/>
              <a:t>‹N›</a:t>
            </a:fld>
            <a:endParaRPr lang="it-IT"/>
          </a:p>
        </p:txBody>
      </p:sp>
    </p:spTree>
    <p:extLst>
      <p:ext uri="{BB962C8B-B14F-4D97-AF65-F5344CB8AC3E}">
        <p14:creationId xmlns:p14="http://schemas.microsoft.com/office/powerpoint/2010/main" val="178393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35ACA05-5217-4ECA-8A05-0313A71E532C}" type="datetimeFigureOut">
              <a:rPr lang="it-IT" smtClean="0"/>
              <a:t>28/04/2017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39F2A03-6A81-45BC-8C5B-349304B9B7E8}" type="slidenum">
              <a:rPr lang="it-IT" smtClean="0"/>
              <a:t>‹N›</a:t>
            </a:fld>
            <a:endParaRPr lang="it-IT"/>
          </a:p>
        </p:txBody>
      </p:sp>
    </p:spTree>
    <p:extLst>
      <p:ext uri="{BB962C8B-B14F-4D97-AF65-F5344CB8AC3E}">
        <p14:creationId xmlns:p14="http://schemas.microsoft.com/office/powerpoint/2010/main" val="37526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35ACA05-5217-4ECA-8A05-0313A71E532C}" type="datetimeFigureOut">
              <a:rPr lang="it-IT" smtClean="0"/>
              <a:t>28/04/2017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39F2A03-6A81-45BC-8C5B-349304B9B7E8}" type="slidenum">
              <a:rPr lang="it-IT" smtClean="0"/>
              <a:t>‹N›</a:t>
            </a:fld>
            <a:endParaRPr lang="it-IT"/>
          </a:p>
        </p:txBody>
      </p:sp>
    </p:spTree>
    <p:extLst>
      <p:ext uri="{BB962C8B-B14F-4D97-AF65-F5344CB8AC3E}">
        <p14:creationId xmlns:p14="http://schemas.microsoft.com/office/powerpoint/2010/main" val="3836323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35ACA05-5217-4ECA-8A05-0313A71E532C}" type="datetimeFigureOut">
              <a:rPr lang="it-IT" smtClean="0"/>
              <a:t>28/04/2017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39F2A03-6A81-45BC-8C5B-349304B9B7E8}" type="slidenum">
              <a:rPr lang="it-IT" smtClean="0"/>
              <a:t>‹N›</a:t>
            </a:fld>
            <a:endParaRPr lang="it-IT"/>
          </a:p>
        </p:txBody>
      </p:sp>
    </p:spTree>
    <p:extLst>
      <p:ext uri="{BB962C8B-B14F-4D97-AF65-F5344CB8AC3E}">
        <p14:creationId xmlns:p14="http://schemas.microsoft.com/office/powerpoint/2010/main" val="314775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ACA05-5217-4ECA-8A05-0313A71E532C}" type="datetimeFigureOut">
              <a:rPr lang="it-IT" smtClean="0"/>
              <a:t>28/04/2017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F2A03-6A81-45BC-8C5B-349304B9B7E8}" type="slidenum">
              <a:rPr lang="it-IT" smtClean="0"/>
              <a:t>‹N›</a:t>
            </a:fld>
            <a:endParaRPr lang="it-IT"/>
          </a:p>
        </p:txBody>
      </p:sp>
    </p:spTree>
    <p:extLst>
      <p:ext uri="{BB962C8B-B14F-4D97-AF65-F5344CB8AC3E}">
        <p14:creationId xmlns:p14="http://schemas.microsoft.com/office/powerpoint/2010/main" val="2494172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conomist.com/node/21542174" TargetMode="External"/><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moslereconomics.com/" TargetMode="External"/><Relationship Id="rId7" Type="http://schemas.openxmlformats.org/officeDocument/2006/relationships/hyperlink" Target="http://www.qe4people.eu/" TargetMode="External"/><Relationship Id="rId2" Type="http://schemas.openxmlformats.org/officeDocument/2006/relationships/hyperlink" Target="https://it.wikipedia.org/wiki/Warren_Mosler" TargetMode="External"/><Relationship Id="rId1" Type="http://schemas.openxmlformats.org/officeDocument/2006/relationships/slideLayout" Target="../slideLayouts/slideLayout2.xml"/><Relationship Id="rId6" Type="http://schemas.openxmlformats.org/officeDocument/2006/relationships/hyperlink" Target="http://internationalmoneyreform.org/member-organisations/" TargetMode="External"/><Relationship Id="rId5" Type="http://schemas.openxmlformats.org/officeDocument/2006/relationships/hyperlink" Target="http://www.econ.mpg.de/english/research/EVO/discuss.php" TargetMode="External"/><Relationship Id="rId4" Type="http://schemas.openxmlformats.org/officeDocument/2006/relationships/hyperlink" Target="https://en.wikipedia.org/wiki/Chartalis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 pensieri eterodossi in economia</a:t>
            </a:r>
            <a:endParaRPr lang="it-IT" dirty="0"/>
          </a:p>
        </p:txBody>
      </p:sp>
      <p:sp>
        <p:nvSpPr>
          <p:cNvPr id="3" name="Sottotitolo 2"/>
          <p:cNvSpPr>
            <a:spLocks noGrp="1"/>
          </p:cNvSpPr>
          <p:nvPr>
            <p:ph type="subTitle" idx="1"/>
          </p:nvPr>
        </p:nvSpPr>
        <p:spPr/>
        <p:txBody>
          <a:bodyPr/>
          <a:lstStyle/>
          <a:p>
            <a:r>
              <a:rPr lang="it-IT" dirty="0" smtClean="0"/>
              <a:t>Una breve sintesi sul significato della Teoria Monetarista Moderna (MMT) </a:t>
            </a:r>
            <a:endParaRPr lang="it-IT" dirty="0"/>
          </a:p>
        </p:txBody>
      </p:sp>
    </p:spTree>
    <p:extLst>
      <p:ext uri="{BB962C8B-B14F-4D97-AF65-F5344CB8AC3E}">
        <p14:creationId xmlns:p14="http://schemas.microsoft.com/office/powerpoint/2010/main" val="3391299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Importazioni ed esportazioni</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L'importazione è resa possibile dalla richiesta di valuta straniera ossia dal desiderio del possesso di tale valuta e le importazioni sono un beneficio economico per la nazione importatrice, poiché le vengono consegnati beni reali consumabili che in altra maniera non sarebbe stato possibile ottenere.</a:t>
            </a:r>
          </a:p>
          <a:p>
            <a:r>
              <a:rPr lang="it-IT" dirty="0" smtClean="0"/>
              <a:t>Le esportazioni sono, d'altro canto, un costo economico per la nazione esportatrice in quanto essa cede beni reali che, viceversa, avrebbe potuto consumare. </a:t>
            </a:r>
          </a:p>
          <a:p>
            <a:r>
              <a:rPr lang="it-IT" dirty="0" smtClean="0"/>
              <a:t>La teoria monetaria moderna non trascura, comunque, il fatto che la nazione importatrice ha dato parte della sua moneta in mano straniera, e il possesso di questa moneta rappresenta un futuro diritto sui beni della nazione importatrice.</a:t>
            </a:r>
          </a:p>
          <a:p>
            <a:r>
              <a:rPr lang="it-IT" dirty="0" smtClean="0">
                <a:solidFill>
                  <a:srgbClr val="FF0000"/>
                </a:solidFill>
              </a:rPr>
              <a:t>Problema</a:t>
            </a:r>
            <a:r>
              <a:rPr lang="it-IT" dirty="0" smtClean="0"/>
              <a:t>: una nazione, in gran parte dipendente dalle importazioni, può esperire uno </a:t>
            </a:r>
            <a:r>
              <a:rPr lang="it-IT" b="1" dirty="0" smtClean="0"/>
              <a:t>shock</a:t>
            </a:r>
            <a:r>
              <a:rPr lang="it-IT" dirty="0" smtClean="0"/>
              <a:t> causato dalla carenza di beni se il livello di interscambio commerciale diminuisce in maniera significativa.</a:t>
            </a:r>
          </a:p>
          <a:p>
            <a:r>
              <a:rPr lang="it-IT" dirty="0" smtClean="0"/>
              <a:t>La crisi del debito, iniziata nel 2009 nelle nazioni denominate "PIIGS", riflette questo rischio in quanto Portogallo, Irlanda, Italia, Spagna, Grecia hanno emesso debito in una moneta praticamente a loro straniera - l'euro - che sono impossibilitati a creare essi stessi.</a:t>
            </a:r>
          </a:p>
          <a:p>
            <a:endParaRPr lang="it-IT" dirty="0"/>
          </a:p>
        </p:txBody>
      </p:sp>
    </p:spTree>
    <p:extLst>
      <p:ext uri="{BB962C8B-B14F-4D97-AF65-F5344CB8AC3E}">
        <p14:creationId xmlns:p14="http://schemas.microsoft.com/office/powerpoint/2010/main" val="1104380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L’MMT e le politiche economiche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 </a:t>
            </a:r>
            <a:r>
              <a:rPr lang="it-IT" dirty="0" err="1" smtClean="0"/>
              <a:t>cartalisti</a:t>
            </a:r>
            <a:r>
              <a:rPr lang="it-IT" dirty="0" smtClean="0"/>
              <a:t> come l’MMT sostengono che il sistema della moneta a corso legale sia preferibile al sistema della moneta </a:t>
            </a:r>
            <a:r>
              <a:rPr lang="it-IT" dirty="0" smtClean="0"/>
              <a:t>merce (transazione orizzontale). </a:t>
            </a:r>
            <a:endParaRPr lang="it-IT" dirty="0" smtClean="0"/>
          </a:p>
          <a:p>
            <a:r>
              <a:rPr lang="it-IT" dirty="0" smtClean="0"/>
              <a:t>Nel sistema della moneta a corso legale è possibile per il governo spendere a deficit stimolando il mercato in modo altrimenti impossibile in un sistema basato sulla moneta merce. </a:t>
            </a:r>
          </a:p>
          <a:p>
            <a:r>
              <a:rPr lang="it-IT" dirty="0" smtClean="0"/>
              <a:t>Essi affermano inoltre che i sistemi a moneta unica, come ad esempio l'euro, creano squilibri commerciali determinanti instabilità economica che alla fine sfocia in un sistema monetario impraticabile</a:t>
            </a:r>
          </a:p>
          <a:p>
            <a:r>
              <a:rPr lang="it-IT" dirty="0" smtClean="0"/>
              <a:t>Occorre una politica volta alla garanzia occupazionale e secondo l’ideatore della MMT è anche indispensabile</a:t>
            </a:r>
          </a:p>
          <a:p>
            <a:r>
              <a:rPr lang="it-IT" dirty="0" smtClean="0"/>
              <a:t>ridurre la pressione fiscale, </a:t>
            </a:r>
            <a:r>
              <a:rPr lang="it-IT" dirty="0" err="1" smtClean="0"/>
              <a:t>perchè</a:t>
            </a:r>
            <a:r>
              <a:rPr lang="it-IT" dirty="0" smtClean="0"/>
              <a:t> può favorire la ripresa sia dell'economia che dei consumi aumentando produzione e occupazione</a:t>
            </a:r>
            <a:endParaRPr lang="it-IT" dirty="0"/>
          </a:p>
        </p:txBody>
      </p:sp>
    </p:spTree>
    <p:extLst>
      <p:ext uri="{BB962C8B-B14F-4D97-AF65-F5344CB8AC3E}">
        <p14:creationId xmlns:p14="http://schemas.microsoft.com/office/powerpoint/2010/main" val="933423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Tax</a:t>
            </a:r>
            <a:r>
              <a:rPr lang="it-IT" dirty="0" smtClean="0"/>
              <a:t> </a:t>
            </a:r>
            <a:r>
              <a:rPr lang="it-IT" dirty="0" err="1" smtClean="0"/>
              <a:t>backed</a:t>
            </a:r>
            <a:r>
              <a:rPr lang="it-IT" dirty="0" smtClean="0"/>
              <a:t> bond obbligazione fiscalmente vincolante: quando non vi è una moneta nazionale</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Termine usato per indicare l'ipotetica creazione di una obbligazione di debito pubblico, da parte di nazioni dell'eurozona, che ha la caratteristica di includere una clausola per cui se (e solo se) lo stato che emette tale debito fa default, questa obbligazione può essere utilizzata per i pagamenti delle imposte nel paese da cui essa è stata distribuita.</a:t>
            </a:r>
          </a:p>
          <a:p>
            <a:r>
              <a:rPr lang="it-IT" dirty="0" smtClean="0"/>
              <a:t>L'idea è stata sviluppata dagli economisti Warren </a:t>
            </a:r>
            <a:r>
              <a:rPr lang="it-IT" dirty="0" err="1" smtClean="0"/>
              <a:t>Mosler</a:t>
            </a:r>
            <a:r>
              <a:rPr lang="it-IT" dirty="0" smtClean="0"/>
              <a:t> e Philip </a:t>
            </a:r>
            <a:r>
              <a:rPr lang="it-IT" dirty="0" err="1" smtClean="0"/>
              <a:t>Pilkington</a:t>
            </a:r>
            <a:r>
              <a:rPr lang="it-IT" dirty="0" smtClean="0"/>
              <a:t> ispirandosi ai principii della Teoria Monetaria Moderna</a:t>
            </a:r>
          </a:p>
          <a:p>
            <a:endParaRPr lang="it-IT" dirty="0" smtClean="0"/>
          </a:p>
          <a:p>
            <a:r>
              <a:rPr lang="it-IT" dirty="0" smtClean="0"/>
              <a:t>Il </a:t>
            </a:r>
            <a:r>
              <a:rPr lang="it-IT" i="1" dirty="0" err="1" smtClean="0"/>
              <a:t>tax</a:t>
            </a:r>
            <a:r>
              <a:rPr lang="it-IT" i="1" dirty="0" smtClean="0"/>
              <a:t> </a:t>
            </a:r>
            <a:r>
              <a:rPr lang="it-IT" i="1" dirty="0" err="1" smtClean="0"/>
              <a:t>backed</a:t>
            </a:r>
            <a:r>
              <a:rPr lang="it-IT" i="1" dirty="0" smtClean="0"/>
              <a:t> bond </a:t>
            </a:r>
            <a:r>
              <a:rPr lang="it-IT" dirty="0" smtClean="0"/>
              <a:t>usa un principio della Teoria Monetaria Moderna secondo il quale paesi come il Giappone, che dispongono di sovranità monetaria, non si trovano ad affrontare costi insopportabilmente pesanti da sostenere per il rifinanziamento del loro debito, e in particolare per il pagamento degli interessi sul loro debito, poiché possono sempre garantire di effettuare il saldo dei titoli pubblici alla scadenza grazie alla capacità sovrana di emettere moneta.</a:t>
            </a:r>
          </a:p>
          <a:p>
            <a:r>
              <a:rPr lang="it-IT" dirty="0" smtClean="0"/>
              <a:t>Per gli stati membri dell'eurozona, invece, questa facoltà è preclusa in quanto essi sono solo utenti dell'euro e dunque non dispongono della capacità di rilasciare tale valuta. Di conseguenza, mentre i paesi dell'eurozona hanno un rapporto debito/PIL decisamente minore di quello giapponese (che è superiore al 220%), essi soffrono per gli alti tassi di interesse richiesti dal mercato per l'acquisto del loro debito.</a:t>
            </a:r>
          </a:p>
          <a:p>
            <a:endParaRPr lang="it-IT" dirty="0"/>
          </a:p>
        </p:txBody>
      </p:sp>
    </p:spTree>
    <p:extLst>
      <p:ext uri="{BB962C8B-B14F-4D97-AF65-F5344CB8AC3E}">
        <p14:creationId xmlns:p14="http://schemas.microsoft.com/office/powerpoint/2010/main" val="233113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Critiche: perché questa teoria è debole?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Non è una storia già vista, ma dai contorni più condividibili?</a:t>
            </a:r>
          </a:p>
          <a:p>
            <a:r>
              <a:rPr lang="it-IT" dirty="0" smtClean="0"/>
              <a:t>Si tratta dell’economia keynesiana e post-keynesiana, secondo la quale tuttavia, non si può immaginare di sostenere l’economia in deficit all’infinito, infatti in periodi di boom economico questo causerebbe un effetto inflazionistico inarrestabile</a:t>
            </a:r>
          </a:p>
          <a:p>
            <a:r>
              <a:rPr lang="it-IT" dirty="0" smtClean="0"/>
              <a:t>L’affermazione che ridurre il debito pubblico eroda i risparmi dei privati è vera solo per la porzione di risparmi privati non investiti </a:t>
            </a:r>
          </a:p>
          <a:p>
            <a:r>
              <a:rPr lang="it-IT" dirty="0" smtClean="0"/>
              <a:t>I titoli pubblici non sono patrimonio netto per il settore privato nel suo complesso, </a:t>
            </a:r>
            <a:r>
              <a:rPr lang="it-IT" dirty="0" err="1" smtClean="0"/>
              <a:t>perchè</a:t>
            </a:r>
            <a:r>
              <a:rPr lang="it-IT" dirty="0" smtClean="0"/>
              <a:t> il titolo potrà essere riscattato solo alla sua maturità cioè solo dopo che il governo avrà raccolto i fondi necessari provenienti dallo stesso gruppo di contribuenti in futuro</a:t>
            </a:r>
          </a:p>
          <a:p>
            <a:r>
              <a:rPr lang="it-IT" dirty="0" smtClean="0"/>
              <a:t>L’idea che stampare denaro sia la panacea di tutti i mali e la soluzione per le crisi economiche è parte anche di altre </a:t>
            </a:r>
            <a:r>
              <a:rPr lang="it-IT" b="1" dirty="0" smtClean="0">
                <a:effectLst/>
              </a:rPr>
              <a:t>teorie del complotto sul signoraggio</a:t>
            </a:r>
            <a:r>
              <a:rPr lang="it-IT" dirty="0" smtClean="0">
                <a:effectLst/>
              </a:rPr>
              <a:t> che sono per lo più delle bufale proposte da non esperti</a:t>
            </a:r>
            <a:endParaRPr lang="it-IT" dirty="0"/>
          </a:p>
        </p:txBody>
      </p:sp>
    </p:spTree>
    <p:extLst>
      <p:ext uri="{BB962C8B-B14F-4D97-AF65-F5344CB8AC3E}">
        <p14:creationId xmlns:p14="http://schemas.microsoft.com/office/powerpoint/2010/main" val="3281153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Banca centrale e governo centrale: è necessaria una moneta sovrana nazionale?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La risposta può essere ricavata dalle seguenti osservazioni:</a:t>
            </a:r>
          </a:p>
          <a:p>
            <a:pPr marL="514350" indent="-514350">
              <a:buFont typeface="+mj-lt"/>
              <a:buAutoNum type="arabicPeriod"/>
            </a:pPr>
            <a:r>
              <a:rPr lang="it-IT" dirty="0" smtClean="0"/>
              <a:t>Il controllo dell’inflazione: l’aumento dell’inflazione riduce l’importo del debito reale,  diminuendo la pressione fiscale</a:t>
            </a:r>
          </a:p>
          <a:p>
            <a:pPr marL="514350" indent="-514350">
              <a:buFont typeface="+mj-lt"/>
              <a:buAutoNum type="arabicPeriod"/>
            </a:pPr>
            <a:r>
              <a:rPr lang="it-IT" dirty="0" smtClean="0"/>
              <a:t>Il signoraggio può avere l’effetto di contenere il debito (attraverso l’imposta sull’emissione di moneta, solitamente molto modesta)</a:t>
            </a:r>
          </a:p>
          <a:p>
            <a:pPr marL="514350" indent="-514350">
              <a:buFont typeface="+mj-lt"/>
              <a:buAutoNum type="arabicPeriod"/>
            </a:pPr>
            <a:r>
              <a:rPr lang="it-IT" dirty="0" smtClean="0"/>
              <a:t>Le passività della banca centrale possono essere considerate debito pubblico</a:t>
            </a:r>
          </a:p>
          <a:p>
            <a:pPr marL="514350" indent="-514350">
              <a:buFont typeface="+mj-lt"/>
              <a:buAutoNum type="arabicPeriod"/>
            </a:pPr>
            <a:r>
              <a:rPr lang="it-IT" dirty="0" smtClean="0"/>
              <a:t>Anche le banche centrali possono aumentare i rischi </a:t>
            </a:r>
            <a:r>
              <a:rPr lang="it-IT" dirty="0" smtClean="0"/>
              <a:t>di instabilità </a:t>
            </a:r>
            <a:r>
              <a:rPr lang="it-IT" dirty="0" smtClean="0"/>
              <a:t>del </a:t>
            </a:r>
            <a:r>
              <a:rPr lang="it-IT" dirty="0" smtClean="0"/>
              <a:t>reddito (ad es. attraverso le riserve di valute estere che possono incorrere in fluttuazioni del cambio e che possono comportare perdite per le banche centrali e che richiederanno ricapitalizzazioni)</a:t>
            </a:r>
            <a:endParaRPr lang="it-IT" dirty="0" smtClean="0"/>
          </a:p>
          <a:p>
            <a:pPr marL="514350" indent="-514350">
              <a:buFont typeface="+mj-lt"/>
              <a:buAutoNum type="arabicPeriod"/>
            </a:pPr>
            <a:r>
              <a:rPr lang="it-IT" dirty="0" smtClean="0"/>
              <a:t>I bilanci delle BC possono essere utilizzati a fini redistributivi (ad es. acquisto di titoli del debito di paesi periferici dell’area Euro in crisi senza rimborso)</a:t>
            </a:r>
          </a:p>
          <a:p>
            <a:pPr marL="0" indent="0">
              <a:buNone/>
            </a:pPr>
            <a:r>
              <a:rPr lang="it-IT" dirty="0"/>
              <a:t>	</a:t>
            </a:r>
          </a:p>
        </p:txBody>
      </p:sp>
      <p:sp>
        <p:nvSpPr>
          <p:cNvPr id="4" name="Freccia in giù 3"/>
          <p:cNvSpPr/>
          <p:nvPr/>
        </p:nvSpPr>
        <p:spPr>
          <a:xfrm>
            <a:off x="5813166" y="5563360"/>
            <a:ext cx="282834" cy="2868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949494" y="5946130"/>
            <a:ext cx="10293011"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it-IT" sz="2400" dirty="0" smtClean="0"/>
              <a:t>Queste funzioni inducono </a:t>
            </a:r>
            <a:r>
              <a:rPr lang="it-IT" sz="2400" dirty="0" smtClean="0"/>
              <a:t>un aumento della capacità </a:t>
            </a:r>
            <a:r>
              <a:rPr lang="it-IT" sz="2400" dirty="0" smtClean="0"/>
              <a:t>di spesa pubblica dello Stato</a:t>
            </a:r>
            <a:endParaRPr lang="it-IT" sz="2400" dirty="0"/>
          </a:p>
        </p:txBody>
      </p:sp>
      <p:sp>
        <p:nvSpPr>
          <p:cNvPr id="6" name="CasellaDiTesto 5"/>
          <p:cNvSpPr txBox="1"/>
          <p:nvPr/>
        </p:nvSpPr>
        <p:spPr>
          <a:xfrm>
            <a:off x="838200" y="6533965"/>
            <a:ext cx="10293202" cy="369332"/>
          </a:xfrm>
          <a:prstGeom prst="rect">
            <a:avLst/>
          </a:prstGeom>
          <a:noFill/>
        </p:spPr>
        <p:txBody>
          <a:bodyPr wrap="none" rtlCol="0">
            <a:spAutoFit/>
          </a:bodyPr>
          <a:lstStyle/>
          <a:p>
            <a:r>
              <a:rPr lang="it-IT" dirty="0" smtClean="0"/>
              <a:t>Per approfondimenti R. </a:t>
            </a:r>
            <a:r>
              <a:rPr lang="it-IT" dirty="0" err="1" smtClean="0"/>
              <a:t>Reis</a:t>
            </a:r>
            <a:r>
              <a:rPr lang="it-IT" dirty="0" smtClean="0"/>
              <a:t> (2016): </a:t>
            </a:r>
            <a:r>
              <a:rPr lang="en-US" dirty="0"/>
              <a:t>CAN THE CENTRAL BANK ALLEVIATE FISCAL BURDENS</a:t>
            </a:r>
            <a:r>
              <a:rPr lang="en-US" dirty="0" smtClean="0"/>
              <a:t>?, NBER WP </a:t>
            </a:r>
            <a:r>
              <a:rPr lang="it-IT" dirty="0"/>
              <a:t>23014</a:t>
            </a:r>
          </a:p>
        </p:txBody>
      </p:sp>
    </p:spTree>
    <p:extLst>
      <p:ext uri="{BB962C8B-B14F-4D97-AF65-F5344CB8AC3E}">
        <p14:creationId xmlns:p14="http://schemas.microsoft.com/office/powerpoint/2010/main" val="290415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limiti della moneta legale</a:t>
            </a:r>
            <a:endParaRPr lang="it-IT" dirty="0"/>
          </a:p>
        </p:txBody>
      </p:sp>
      <p:sp>
        <p:nvSpPr>
          <p:cNvPr id="3" name="Segnaposto contenuto 2"/>
          <p:cNvSpPr>
            <a:spLocks noGrp="1"/>
          </p:cNvSpPr>
          <p:nvPr>
            <p:ph idx="1"/>
          </p:nvPr>
        </p:nvSpPr>
        <p:spPr/>
        <p:txBody>
          <a:bodyPr/>
          <a:lstStyle/>
          <a:p>
            <a:r>
              <a:rPr lang="it-IT" dirty="0" smtClean="0"/>
              <a:t>Affermare che la soluzione delle crisi </a:t>
            </a:r>
            <a:r>
              <a:rPr lang="it-IT" dirty="0" smtClean="0"/>
              <a:t>sia stampare </a:t>
            </a:r>
            <a:r>
              <a:rPr lang="it-IT" dirty="0" smtClean="0"/>
              <a:t>moneta trova la sua giustificazione nel fatto che non vi sono procedure di insolvenza contro la banca centrale: attenzione! Pericolo inflazione.</a:t>
            </a:r>
          </a:p>
          <a:p>
            <a:r>
              <a:rPr lang="it-IT" dirty="0" smtClean="0"/>
              <a:t>Seconda affermazione: uno stato che stampa la propria moneta non può mai fallire. Non è esatto questo può avvenire in molti modi e sfociare in iperinflazione, insolvenza della BC o cambiamento del corso della moneta</a:t>
            </a:r>
          </a:p>
          <a:p>
            <a:r>
              <a:rPr lang="it-IT" dirty="0" smtClean="0"/>
              <a:t>La BC può liberamente redistribuire i redditi derivanti dal debito all’interno dell’Area valutaria: problema </a:t>
            </a:r>
            <a:r>
              <a:rPr lang="it-IT" dirty="0" smtClean="0"/>
              <a:t>lo </a:t>
            </a:r>
            <a:r>
              <a:rPr lang="it-IT" dirty="0" smtClean="0"/>
              <a:t>Statuto delle </a:t>
            </a:r>
            <a:r>
              <a:rPr lang="it-IT" dirty="0" smtClean="0"/>
              <a:t>BCE e della FED non permettono che questo avvenga</a:t>
            </a:r>
          </a:p>
          <a:p>
            <a:endParaRPr lang="it-IT" dirty="0"/>
          </a:p>
        </p:txBody>
      </p:sp>
    </p:spTree>
    <p:extLst>
      <p:ext uri="{BB962C8B-B14F-4D97-AF65-F5344CB8AC3E}">
        <p14:creationId xmlns:p14="http://schemas.microsoft.com/office/powerpoint/2010/main" val="4051229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2280" y="1806929"/>
            <a:ext cx="8616529" cy="4851323"/>
          </a:xfrm>
          <a:prstGeom prst="rect">
            <a:avLst/>
          </a:prstGeom>
        </p:spPr>
      </p:pic>
      <p:sp>
        <p:nvSpPr>
          <p:cNvPr id="5" name="Titolo 4"/>
          <p:cNvSpPr>
            <a:spLocks noGrp="1"/>
          </p:cNvSpPr>
          <p:nvPr>
            <p:ph type="title"/>
          </p:nvPr>
        </p:nvSpPr>
        <p:spPr/>
        <p:txBody>
          <a:bodyPr>
            <a:normAutofit/>
          </a:bodyPr>
          <a:lstStyle/>
          <a:p>
            <a:r>
              <a:rPr lang="it-IT" dirty="0" smtClean="0"/>
              <a:t>The </a:t>
            </a:r>
            <a:r>
              <a:rPr lang="it-IT" dirty="0" err="1" smtClean="0"/>
              <a:t>Economist</a:t>
            </a:r>
            <a:r>
              <a:rPr lang="it-IT" dirty="0" smtClean="0"/>
              <a:t> (31.12.2011): </a:t>
            </a:r>
            <a:r>
              <a:rPr lang="it-IT" dirty="0" err="1" smtClean="0"/>
              <a:t>Marginal</a:t>
            </a:r>
            <a:r>
              <a:rPr lang="it-IT" dirty="0" smtClean="0"/>
              <a:t> </a:t>
            </a:r>
            <a:r>
              <a:rPr lang="it-IT" dirty="0" err="1" smtClean="0"/>
              <a:t>revolutionaries</a:t>
            </a:r>
            <a:r>
              <a:rPr lang="it-IT" dirty="0"/>
              <a:t> </a:t>
            </a:r>
            <a:r>
              <a:rPr lang="it-IT" sz="2200" dirty="0"/>
              <a:t>(</a:t>
            </a:r>
            <a:r>
              <a:rPr lang="it-IT" sz="2200" dirty="0">
                <a:hlinkClick r:id="rId3"/>
              </a:rPr>
              <a:t>http://</a:t>
            </a:r>
            <a:r>
              <a:rPr lang="it-IT" sz="2200" dirty="0" smtClean="0">
                <a:hlinkClick r:id="rId3"/>
              </a:rPr>
              <a:t>www.economist.com/node/21542174</a:t>
            </a:r>
            <a:r>
              <a:rPr lang="it-IT" sz="2200" dirty="0" smtClean="0"/>
              <a:t> )</a:t>
            </a:r>
            <a:endParaRPr lang="it-IT" sz="2200" dirty="0"/>
          </a:p>
        </p:txBody>
      </p:sp>
    </p:spTree>
    <p:extLst>
      <p:ext uri="{BB962C8B-B14F-4D97-AF65-F5344CB8AC3E}">
        <p14:creationId xmlns:p14="http://schemas.microsoft.com/office/powerpoint/2010/main" val="2580285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radici del pensiero</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La </a:t>
            </a:r>
            <a:r>
              <a:rPr lang="it-IT" dirty="0" err="1" smtClean="0"/>
              <a:t>Modern</a:t>
            </a:r>
            <a:r>
              <a:rPr lang="it-IT" dirty="0" smtClean="0"/>
              <a:t> </a:t>
            </a:r>
            <a:r>
              <a:rPr lang="it-IT" dirty="0" err="1" smtClean="0"/>
              <a:t>Monetary</a:t>
            </a:r>
            <a:r>
              <a:rPr lang="it-IT" dirty="0" smtClean="0"/>
              <a:t> </a:t>
            </a:r>
            <a:r>
              <a:rPr lang="it-IT" dirty="0" err="1" smtClean="0"/>
              <a:t>Theory</a:t>
            </a:r>
            <a:r>
              <a:rPr lang="it-IT" dirty="0" smtClean="0"/>
              <a:t> trova le sue radici teoriche nel </a:t>
            </a:r>
            <a:r>
              <a:rPr lang="it-IT" dirty="0" err="1" smtClean="0"/>
              <a:t>cartalismo</a:t>
            </a:r>
            <a:r>
              <a:rPr lang="it-IT" dirty="0" smtClean="0"/>
              <a:t> tedesco che riconosceva alla moneta legale un ruolo fondamentale in economia, ideata dall’economista tedesco Knapp e ripresa nel suo Trattato sulla moneta da J.M. Keynes, è stato riscoperto all’inizio degli anni 2000 da Warren </a:t>
            </a:r>
            <a:r>
              <a:rPr lang="it-IT" dirty="0" err="1" smtClean="0"/>
              <a:t>Mosler</a:t>
            </a:r>
            <a:r>
              <a:rPr lang="it-IT" dirty="0" smtClean="0"/>
              <a:t> (</a:t>
            </a:r>
            <a:r>
              <a:rPr lang="it-IT" dirty="0" smtClean="0">
                <a:hlinkClick r:id="rId2"/>
              </a:rPr>
              <a:t>https://it.wikipedia.org/wiki/Warren_Mosler</a:t>
            </a:r>
            <a:r>
              <a:rPr lang="it-IT" dirty="0" smtClean="0"/>
              <a:t> </a:t>
            </a:r>
            <a:r>
              <a:rPr lang="it-IT" dirty="0" smtClean="0"/>
              <a:t>e </a:t>
            </a:r>
            <a:r>
              <a:rPr lang="it-IT" dirty="0" smtClean="0"/>
              <a:t>in un blog (</a:t>
            </a:r>
            <a:r>
              <a:rPr lang="it-IT" dirty="0" smtClean="0">
                <a:hlinkClick r:id="rId3"/>
              </a:rPr>
              <a:t>http://moslereconomics.com</a:t>
            </a:r>
            <a:r>
              <a:rPr lang="it-IT" dirty="0" smtClean="0">
                <a:hlinkClick r:id="rId3"/>
              </a:rPr>
              <a:t>/</a:t>
            </a:r>
            <a:r>
              <a:rPr lang="it-IT" dirty="0" smtClean="0"/>
              <a:t>), </a:t>
            </a:r>
            <a:r>
              <a:rPr lang="it-IT" dirty="0" smtClean="0"/>
              <a:t>un imprenditore ed economista americano che vuole esaltare il ruolo della moneta </a:t>
            </a:r>
            <a:r>
              <a:rPr lang="it-IT" dirty="0" smtClean="0"/>
              <a:t>LEGALE nei </a:t>
            </a:r>
            <a:r>
              <a:rPr lang="it-IT" dirty="0" smtClean="0"/>
              <a:t>rapporti pubblico-privato</a:t>
            </a:r>
          </a:p>
          <a:p>
            <a:r>
              <a:rPr lang="it-IT" dirty="0" smtClean="0"/>
              <a:t>Nei suoi diversi viaggi in Italia è spesso ospite delle università di Bergamo e </a:t>
            </a:r>
            <a:r>
              <a:rPr lang="it-IT" dirty="0" smtClean="0"/>
              <a:t>Trento</a:t>
            </a:r>
            <a:r>
              <a:rPr lang="it-IT" dirty="0" smtClean="0"/>
              <a:t>, nelle quali sono presenti diversi sostenitori di teorie eterodosse di origine austriaca (il </a:t>
            </a:r>
            <a:r>
              <a:rPr lang="it-IT" dirty="0" err="1" smtClean="0"/>
              <a:t>cartalismo</a:t>
            </a:r>
            <a:r>
              <a:rPr lang="it-IT" dirty="0"/>
              <a:t>: </a:t>
            </a:r>
            <a:r>
              <a:rPr lang="it-IT" dirty="0">
                <a:hlinkClick r:id="rId4"/>
              </a:rPr>
              <a:t>https://</a:t>
            </a:r>
            <a:r>
              <a:rPr lang="it-IT" dirty="0" smtClean="0">
                <a:hlinkClick r:id="rId4"/>
              </a:rPr>
              <a:t>en.wikipedia.org/wiki/Chartalism</a:t>
            </a:r>
            <a:r>
              <a:rPr lang="it-IT" dirty="0" smtClean="0"/>
              <a:t> , </a:t>
            </a:r>
            <a:r>
              <a:rPr lang="it-IT" dirty="0" smtClean="0"/>
              <a:t>appunto, </a:t>
            </a:r>
            <a:r>
              <a:rPr lang="it-IT" dirty="0" smtClean="0"/>
              <a:t>e </a:t>
            </a:r>
            <a:r>
              <a:rPr lang="it-IT" dirty="0"/>
              <a:t>l’evoluzionismo: </a:t>
            </a:r>
            <a:r>
              <a:rPr lang="it-IT" dirty="0">
                <a:hlinkClick r:id="rId5"/>
              </a:rPr>
              <a:t>http://</a:t>
            </a:r>
            <a:r>
              <a:rPr lang="it-IT" dirty="0" smtClean="0">
                <a:hlinkClick r:id="rId5"/>
              </a:rPr>
              <a:t>www.econ.mpg.de/english/research/EVO/discuss.php</a:t>
            </a:r>
            <a:r>
              <a:rPr lang="it-IT" dirty="0" smtClean="0"/>
              <a:t> )</a:t>
            </a:r>
          </a:p>
          <a:p>
            <a:r>
              <a:rPr lang="it-IT" dirty="0" smtClean="0"/>
              <a:t>Ma vi sono anche molti altri movimenti economici internazionali che ritengono che occorra riformare il modo in cui la moneta circola nei sistemi e redistribuisce </a:t>
            </a:r>
            <a:r>
              <a:rPr lang="it-IT" dirty="0"/>
              <a:t>la ricchezza (</a:t>
            </a:r>
            <a:r>
              <a:rPr lang="it-IT" dirty="0">
                <a:hlinkClick r:id="rId6"/>
              </a:rPr>
              <a:t>http://internationalmoneyreform.org/member-organisations</a:t>
            </a:r>
            <a:r>
              <a:rPr lang="it-IT" dirty="0" smtClean="0">
                <a:hlinkClick r:id="rId6"/>
              </a:rPr>
              <a:t>/</a:t>
            </a:r>
            <a:r>
              <a:rPr lang="it-IT" dirty="0" smtClean="0"/>
              <a:t> ) ed anche il modo in cui l’alleggerimento quantitativo debba </a:t>
            </a:r>
            <a:r>
              <a:rPr lang="it-IT" dirty="0"/>
              <a:t>essere utilizzato (</a:t>
            </a:r>
            <a:r>
              <a:rPr lang="it-IT" dirty="0">
                <a:hlinkClick r:id="rId7"/>
              </a:rPr>
              <a:t>http://www.qe4people.eu</a:t>
            </a:r>
            <a:r>
              <a:rPr lang="it-IT" dirty="0" smtClean="0">
                <a:hlinkClick r:id="rId7"/>
              </a:rPr>
              <a:t>/</a:t>
            </a:r>
            <a:r>
              <a:rPr lang="it-IT" dirty="0" smtClean="0"/>
              <a:t> )</a:t>
            </a:r>
            <a:endParaRPr lang="it-IT" dirty="0"/>
          </a:p>
        </p:txBody>
      </p:sp>
    </p:spTree>
    <p:extLst>
      <p:ext uri="{BB962C8B-B14F-4D97-AF65-F5344CB8AC3E}">
        <p14:creationId xmlns:p14="http://schemas.microsoft.com/office/powerpoint/2010/main" val="965730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sette </a:t>
            </a:r>
            <a:r>
              <a:rPr lang="it-IT" dirty="0" err="1" smtClean="0"/>
              <a:t>sette</a:t>
            </a:r>
            <a:r>
              <a:rPr lang="it-IT" dirty="0" smtClean="0"/>
              <a:t> innocenti frodi della </a:t>
            </a:r>
            <a:r>
              <a:rPr lang="it-IT" dirty="0" smtClean="0"/>
              <a:t>politica secondo W. </a:t>
            </a:r>
            <a:r>
              <a:rPr lang="it-IT" dirty="0" err="1" smtClean="0"/>
              <a:t>Mosler</a:t>
            </a:r>
            <a:r>
              <a:rPr lang="it-IT" dirty="0" smtClean="0"/>
              <a:t> (MMT)</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1. Il governo deve aumentare i fondi attraverso tasse o prestiti per potere spendere. In altre parole, la spesa governativa è limitata dalla capacità del governo di tassare o contrarre prestiti. </a:t>
            </a:r>
          </a:p>
          <a:p>
            <a:r>
              <a:rPr lang="it-IT" dirty="0" smtClean="0"/>
              <a:t>2. Con i deficit del governo stiamo lasciando l’onere del debito a nostri figli. </a:t>
            </a:r>
          </a:p>
          <a:p>
            <a:r>
              <a:rPr lang="it-IT" dirty="0" smtClean="0"/>
              <a:t>3. I deficit di bilancio del governo portano via i risparmi. </a:t>
            </a:r>
          </a:p>
          <a:p>
            <a:r>
              <a:rPr lang="it-IT" dirty="0" smtClean="0"/>
              <a:t>4. La Previdenza Sociale è finita. </a:t>
            </a:r>
          </a:p>
          <a:p>
            <a:r>
              <a:rPr lang="it-IT" dirty="0" smtClean="0"/>
              <a:t>5. Il deficit della bilancia commerciale è uno squilibrio insostenibile che porta via lavoro e produzione. </a:t>
            </a:r>
          </a:p>
          <a:p>
            <a:r>
              <a:rPr lang="it-IT" dirty="0" smtClean="0"/>
              <a:t>6. Abbiamo bisogno di risparmi per procurare fondi per gli investimenti. </a:t>
            </a:r>
          </a:p>
          <a:p>
            <a:r>
              <a:rPr lang="it-IT" dirty="0" smtClean="0"/>
              <a:t>7. E’ un male che deficit più alti comportino tasse più alte domani.</a:t>
            </a:r>
            <a:endParaRPr lang="it-IT" dirty="0"/>
          </a:p>
        </p:txBody>
      </p:sp>
    </p:spTree>
    <p:extLst>
      <p:ext uri="{BB962C8B-B14F-4D97-AF65-F5344CB8AC3E}">
        <p14:creationId xmlns:p14="http://schemas.microsoft.com/office/powerpoint/2010/main" val="3557564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della tassazione</a:t>
            </a:r>
            <a:endParaRPr lang="it-IT" dirty="0"/>
          </a:p>
        </p:txBody>
      </p:sp>
      <p:sp>
        <p:nvSpPr>
          <p:cNvPr id="3" name="Segnaposto contenuto 2"/>
          <p:cNvSpPr>
            <a:spLocks noGrp="1"/>
          </p:cNvSpPr>
          <p:nvPr>
            <p:ph idx="1"/>
          </p:nvPr>
        </p:nvSpPr>
        <p:spPr/>
        <p:txBody>
          <a:bodyPr>
            <a:normAutofit fontScale="92500"/>
          </a:bodyPr>
          <a:lstStyle/>
          <a:p>
            <a:r>
              <a:rPr lang="it-IT" dirty="0" smtClean="0"/>
              <a:t>In tale sistema la tassazione non svolge il ruolo di finanziare la spesa pubblica, bensì di rendere effettivo il controllo dello Stato sulla moneta, sulla quantità di massa monetaria circolante e sulla velocità di circolazione della moneta.</a:t>
            </a:r>
          </a:p>
          <a:p>
            <a:r>
              <a:rPr lang="it-IT" dirty="0" smtClean="0"/>
              <a:t>Secondo la teoria monetaria moderna, il denaro entra in circolazione attraverso la </a:t>
            </a:r>
            <a:r>
              <a:rPr lang="it-IT" b="1" dirty="0" smtClean="0"/>
              <a:t>spesa pubblica</a:t>
            </a:r>
            <a:r>
              <a:rPr lang="it-IT" dirty="0" smtClean="0"/>
              <a:t>. In altre parole, la moneta è prima creata e spesa dallo stato, e solo successivamente avviene l'esazione delle imposte. </a:t>
            </a:r>
          </a:p>
          <a:p>
            <a:r>
              <a:rPr lang="it-IT" dirty="0" smtClean="0"/>
              <a:t>La tassazione viene impiegata per rendere effettiva l'adozione della moneta a corso legale, conferendole valore mediante la creazione di domanda sotto forma dell'obbligo dell'imposizione fiscale che può essere soddisfatto solo con la valuta nazionale.</a:t>
            </a:r>
            <a:endParaRPr lang="it-IT" dirty="0"/>
          </a:p>
        </p:txBody>
      </p:sp>
    </p:spTree>
    <p:extLst>
      <p:ext uri="{BB962C8B-B14F-4D97-AF65-F5344CB8AC3E}">
        <p14:creationId xmlns:p14="http://schemas.microsoft.com/office/powerpoint/2010/main" val="1073464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Spesa in deficit e debito originano moneta</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L'affermazione che la moneta è dunque "creatura dello stato" comporta </a:t>
            </a:r>
            <a:endParaRPr lang="it-IT" dirty="0"/>
          </a:p>
          <a:p>
            <a:pPr lvl="1"/>
            <a:r>
              <a:rPr lang="it-IT" dirty="0" smtClean="0"/>
              <a:t>che non esiste alcuna ragione affinché la spesa pubblica debba essere coperta da un corrispettivo prelievo fiscale</a:t>
            </a:r>
          </a:p>
          <a:p>
            <a:pPr lvl="1"/>
            <a:r>
              <a:rPr lang="it-IT" dirty="0" smtClean="0"/>
              <a:t>che lo stato può spendere senza prima avere incamerato gettito fiscale e che perciò può impiegare tutte le risorse necessarie a incrementare l'attività economica e l'occupazione</a:t>
            </a:r>
          </a:p>
          <a:p>
            <a:r>
              <a:rPr lang="it-IT" dirty="0" smtClean="0"/>
              <a:t>Ne deriva che l'emissione di moneta veicolata all'aumento della produzione consente allo stato di fare deficit di bilancio, quasi senza limiti, senza un apprezzabile pericolo di inflazione, sin quando non si arriva al pieno impiego</a:t>
            </a:r>
          </a:p>
          <a:p>
            <a:r>
              <a:rPr lang="it-IT" dirty="0" smtClean="0"/>
              <a:t>Il deficit e il debito pubblici sono dunque strumenti, a disposizione dello stato, finalizzati al raggiungimento della massima capacità occupazionale e produttiva di una nazione</a:t>
            </a:r>
            <a:endParaRPr lang="it-IT" dirty="0"/>
          </a:p>
        </p:txBody>
      </p:sp>
    </p:spTree>
    <p:extLst>
      <p:ext uri="{BB962C8B-B14F-4D97-AF65-F5344CB8AC3E}">
        <p14:creationId xmlns:p14="http://schemas.microsoft.com/office/powerpoint/2010/main" val="2115765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 canale del credito viene ridotto</a:t>
            </a:r>
            <a:endParaRPr lang="it-IT" dirty="0"/>
          </a:p>
        </p:txBody>
      </p:sp>
      <p:sp>
        <p:nvSpPr>
          <p:cNvPr id="3" name="Segnaposto contenuto 2"/>
          <p:cNvSpPr>
            <a:spLocks noGrp="1"/>
          </p:cNvSpPr>
          <p:nvPr>
            <p:ph idx="1"/>
          </p:nvPr>
        </p:nvSpPr>
        <p:spPr/>
        <p:txBody>
          <a:bodyPr/>
          <a:lstStyle/>
          <a:p>
            <a:r>
              <a:rPr lang="it-IT" dirty="0" smtClean="0"/>
              <a:t>In situazione di deficit pubblico, lo stato dotato di sovranità monetaria immette moneta nel sistema economico onde finanziare l'acquisto di beni e servizi dai privati e dalle aziende private</a:t>
            </a:r>
          </a:p>
          <a:p>
            <a:r>
              <a:rPr lang="it-IT" dirty="0" smtClean="0"/>
              <a:t> queste ultime pagano i loro dipendenti con questo denaro creando perciò un effetto a catena che condiziona la massa monetaria circolante e la velocità di circolazione della moneta. </a:t>
            </a:r>
          </a:p>
          <a:p>
            <a:r>
              <a:rPr lang="it-IT" dirty="0" smtClean="0"/>
              <a:t>Questo processo tende a ridurre la richiesta di prestiti nei confronti del settore del credito. Si abbassano così anche i tassi di interesse richiesti dal settore del credito per la concessione di prestiti ai privati.</a:t>
            </a:r>
            <a:endParaRPr lang="it-IT" dirty="0"/>
          </a:p>
        </p:txBody>
      </p:sp>
    </p:spTree>
    <p:extLst>
      <p:ext uri="{BB962C8B-B14F-4D97-AF65-F5344CB8AC3E}">
        <p14:creationId xmlns:p14="http://schemas.microsoft.com/office/powerpoint/2010/main" val="455184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Sovranità monetaria e titoli del debito pubblico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La capacità di emettere moneta onde finanziare il settore pubblico comporta che non vi sia la necessità, da parte del governo, di chiedere denaro in prestito ai sottoscrittori privati di titoli di stato. </a:t>
            </a:r>
          </a:p>
          <a:p>
            <a:r>
              <a:rPr lang="it-IT" dirty="0" smtClean="0"/>
              <a:t>All'interno del settore pubblico sono inclusi sia il tesoro sia la banca centrale che effettua transazioni verticali di moneta con il settore non pubblico</a:t>
            </a:r>
          </a:p>
          <a:p>
            <a:r>
              <a:rPr lang="it-IT" dirty="0" smtClean="0"/>
              <a:t>In qualsiasi periodo di tempo dato, il budget statale può essere o in deficit o in surplus. Un deficit si ottiene quando lo stato spende più di quanto tassa; un surplus si ottiene quando lo stato tassa più di quanto spende</a:t>
            </a:r>
          </a:p>
          <a:p>
            <a:r>
              <a:rPr lang="it-IT" dirty="0" smtClean="0"/>
              <a:t>La teoria monetaria moderna quindi non sostiene il concetto, supportato invece da alcuni keynesiani, che i surplus di bilancio siano sempre necessari in periodi di alta domanda, ma solo in caso di eccesso di domanda perché provocherebbe inflazione</a:t>
            </a:r>
            <a:endParaRPr lang="it-IT" dirty="0"/>
          </a:p>
        </p:txBody>
      </p:sp>
    </p:spTree>
    <p:extLst>
      <p:ext uri="{BB962C8B-B14F-4D97-AF65-F5344CB8AC3E}">
        <p14:creationId xmlns:p14="http://schemas.microsoft.com/office/powerpoint/2010/main" val="507911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funzione del credito bancario</a:t>
            </a:r>
            <a:endParaRPr lang="it-IT" dirty="0"/>
          </a:p>
        </p:txBody>
      </p:sp>
      <p:sp>
        <p:nvSpPr>
          <p:cNvPr id="3" name="Segnaposto contenuto 2"/>
          <p:cNvSpPr>
            <a:spLocks noGrp="1"/>
          </p:cNvSpPr>
          <p:nvPr>
            <p:ph idx="1"/>
          </p:nvPr>
        </p:nvSpPr>
        <p:spPr/>
        <p:txBody>
          <a:bodyPr>
            <a:normAutofit fontScale="92500"/>
          </a:bodyPr>
          <a:lstStyle/>
          <a:p>
            <a:r>
              <a:rPr lang="it-IT" dirty="0" smtClean="0"/>
              <a:t>Si definisce ogni transazione endogena al settore privato, incluso il sistema bancario commerciale, con il termine di "</a:t>
            </a:r>
            <a:r>
              <a:rPr lang="it-IT" dirty="0" smtClean="0">
                <a:solidFill>
                  <a:srgbClr val="FF0000"/>
                </a:solidFill>
              </a:rPr>
              <a:t>transazione orizzontale</a:t>
            </a:r>
            <a:r>
              <a:rPr lang="it-IT" dirty="0" smtClean="0"/>
              <a:t>" descrivendo così il ruolo del prestito anche all'interno del sistema bancario</a:t>
            </a:r>
          </a:p>
          <a:p>
            <a:r>
              <a:rPr lang="it-IT" dirty="0" smtClean="0"/>
              <a:t>il netto contrasto tra le teorie economiche </a:t>
            </a:r>
            <a:r>
              <a:rPr lang="it-IT" dirty="0" err="1" smtClean="0"/>
              <a:t>mainstream</a:t>
            </a:r>
            <a:r>
              <a:rPr lang="it-IT" dirty="0" smtClean="0"/>
              <a:t> e la teoria monetaria moderna si evidenzia nel fatto che essa afferma che </a:t>
            </a:r>
            <a:r>
              <a:rPr lang="it-IT" b="1" dirty="0" smtClean="0"/>
              <a:t>la capacità creditizia di una banca è potenzialmente infinita</a:t>
            </a:r>
            <a:r>
              <a:rPr lang="it-IT" dirty="0" smtClean="0"/>
              <a:t>. </a:t>
            </a:r>
          </a:p>
          <a:p>
            <a:r>
              <a:rPr lang="it-IT" dirty="0" smtClean="0"/>
              <a:t>Le decisioni riguardanti la concessione di credito da parte delle banche commerciali si basano esclusivamente sulle </a:t>
            </a:r>
            <a:r>
              <a:rPr lang="it-IT" dirty="0" smtClean="0">
                <a:solidFill>
                  <a:srgbClr val="FF0000"/>
                </a:solidFill>
              </a:rPr>
              <a:t>previsioni inerenti alla capacità </a:t>
            </a:r>
            <a:r>
              <a:rPr lang="it-IT" dirty="0" err="1" smtClean="0">
                <a:solidFill>
                  <a:srgbClr val="FF0000"/>
                </a:solidFill>
              </a:rPr>
              <a:t>pagatoria</a:t>
            </a:r>
            <a:r>
              <a:rPr lang="it-IT" dirty="0" smtClean="0">
                <a:solidFill>
                  <a:srgbClr val="FF0000"/>
                </a:solidFill>
              </a:rPr>
              <a:t> del richiedente e alla redditività</a:t>
            </a:r>
            <a:r>
              <a:rPr lang="it-IT" dirty="0" smtClean="0"/>
              <a:t> - i requisiti di capitale sono solo uno dei fattori condizionanti la redditività generabile dall'operazione</a:t>
            </a:r>
            <a:endParaRPr lang="it-IT" dirty="0"/>
          </a:p>
        </p:txBody>
      </p:sp>
    </p:spTree>
    <p:extLst>
      <p:ext uri="{BB962C8B-B14F-4D97-AF65-F5344CB8AC3E}">
        <p14:creationId xmlns:p14="http://schemas.microsoft.com/office/powerpoint/2010/main" val="302577886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4080</TotalTime>
  <Words>1948</Words>
  <Application>Microsoft Office PowerPoint</Application>
  <PresentationFormat>Widescreen</PresentationFormat>
  <Paragraphs>76</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Calibri</vt:lpstr>
      <vt:lpstr>Calibri Light</vt:lpstr>
      <vt:lpstr>Tema di Office</vt:lpstr>
      <vt:lpstr>I pensieri eterodossi in economia</vt:lpstr>
      <vt:lpstr>The Economist (31.12.2011): Marginal revolutionaries (http://www.economist.com/node/21542174 )</vt:lpstr>
      <vt:lpstr>Le radici del pensiero</vt:lpstr>
      <vt:lpstr>Le sette sette innocenti frodi della politica secondo W. Mosler (MMT)</vt:lpstr>
      <vt:lpstr>Il ruolo della tassazione</vt:lpstr>
      <vt:lpstr>Spesa in deficit e debito originano moneta</vt:lpstr>
      <vt:lpstr>Il ruolo del canale del credito viene ridotto</vt:lpstr>
      <vt:lpstr>Sovranità monetaria e titoli del debito pubblico</vt:lpstr>
      <vt:lpstr>La funzione del credito bancario</vt:lpstr>
      <vt:lpstr>Importazioni ed esportazioni</vt:lpstr>
      <vt:lpstr>L’MMT e le politiche economiche</vt:lpstr>
      <vt:lpstr>Tax backed bond obbligazione fiscalmente vincolante: quando non vi è una moneta nazionale</vt:lpstr>
      <vt:lpstr>Critiche: perché questa teoria è debole?</vt:lpstr>
      <vt:lpstr>Banca centrale e governo centrale: è necessaria una moneta sovrana nazionale?</vt:lpstr>
      <vt:lpstr>I limiti della moneta legale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pensieri eterodossi in economia</dc:title>
  <dc:creator>User</dc:creator>
  <cp:lastModifiedBy>User</cp:lastModifiedBy>
  <cp:revision>24</cp:revision>
  <dcterms:created xsi:type="dcterms:W3CDTF">2017-04-26T03:58:15Z</dcterms:created>
  <dcterms:modified xsi:type="dcterms:W3CDTF">2017-05-01T09:37:57Z</dcterms:modified>
</cp:coreProperties>
</file>