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41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2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58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07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2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4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15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82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0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72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65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779A-7B9E-4D6B-B529-12B38EBAE1EC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56C4-4AB8-47FF-AF40-D2BC7450F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717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152128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DELLE PARTECIPAZIONI</a:t>
            </a:r>
            <a:br>
              <a:rPr lang="it-IT" sz="2800" dirty="0" smtClean="0"/>
            </a:br>
            <a:r>
              <a:rPr lang="it-IT" sz="2800" dirty="0" smtClean="0"/>
              <a:t>ART.2426 c.c., n.1 e n. 3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136904" cy="4824536"/>
          </a:xfrm>
        </p:spPr>
        <p:txBody>
          <a:bodyPr>
            <a:normAutofit/>
          </a:bodyPr>
          <a:lstStyle/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 «le </a:t>
            </a:r>
            <a:r>
              <a:rPr lang="it-IT" sz="2400" dirty="0"/>
              <a:t>immobilizzazioni sono iscritte </a:t>
            </a:r>
            <a:r>
              <a:rPr lang="it-IT" sz="2400" dirty="0" smtClean="0"/>
              <a:t>al costo </a:t>
            </a:r>
            <a:r>
              <a:rPr lang="it-IT" sz="2400" dirty="0"/>
              <a:t>di acquisto </a:t>
            </a:r>
            <a:r>
              <a:rPr lang="it-IT" sz="2400" dirty="0" smtClean="0"/>
              <a:t>… Nel </a:t>
            </a:r>
            <a:r>
              <a:rPr lang="it-IT" sz="2400" dirty="0"/>
              <a:t>costo di acquisto si computano anche i costi </a:t>
            </a:r>
            <a:r>
              <a:rPr lang="it-IT" sz="2400" dirty="0" smtClean="0"/>
              <a:t> accessori»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«l'immobilizzazione </a:t>
            </a:r>
            <a:r>
              <a:rPr lang="it-IT" sz="2400" dirty="0"/>
              <a:t>che, alla data </a:t>
            </a:r>
            <a:r>
              <a:rPr lang="it-IT" sz="2400" dirty="0" smtClean="0"/>
              <a:t>della </a:t>
            </a:r>
            <a:r>
              <a:rPr lang="it-IT" sz="2400" dirty="0"/>
              <a:t>chiusura dell'esercizio, risulti </a:t>
            </a:r>
            <a:r>
              <a:rPr lang="it-IT" sz="2400" dirty="0" smtClean="0"/>
              <a:t>durevolmente </a:t>
            </a:r>
            <a:r>
              <a:rPr lang="it-IT" sz="2400" dirty="0"/>
              <a:t>di valore </a:t>
            </a:r>
            <a:r>
              <a:rPr lang="it-IT" sz="2400" dirty="0" smtClean="0"/>
              <a:t>inferiore…deve </a:t>
            </a:r>
            <a:r>
              <a:rPr lang="it-IT" sz="2400" dirty="0"/>
              <a:t>essere iscritta a tale </a:t>
            </a:r>
            <a:r>
              <a:rPr lang="it-IT" sz="2400" dirty="0" smtClean="0"/>
              <a:t>minore </a:t>
            </a:r>
            <a:r>
              <a:rPr lang="it-IT" sz="2400" dirty="0"/>
              <a:t>valore. Il minor valore non può essere </a:t>
            </a:r>
            <a:r>
              <a:rPr lang="it-IT" sz="2400" dirty="0" smtClean="0"/>
              <a:t>mantenuto </a:t>
            </a:r>
            <a:r>
              <a:rPr lang="it-IT" sz="2400" dirty="0"/>
              <a:t>nei successivi bilanci se sono venuti </a:t>
            </a:r>
            <a:r>
              <a:rPr lang="it-IT" sz="2400" dirty="0" smtClean="0"/>
              <a:t>meno </a:t>
            </a:r>
            <a:r>
              <a:rPr lang="it-IT" sz="2400" dirty="0"/>
              <a:t>i motivi della rettifica effettuata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33427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Rilevazione iniziale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Le partecipazioni </a:t>
            </a:r>
            <a:r>
              <a:rPr lang="it-IT" dirty="0"/>
              <a:t>valutate con il </a:t>
            </a:r>
            <a:r>
              <a:rPr lang="it-IT" dirty="0" smtClean="0"/>
              <a:t>metodo </a:t>
            </a:r>
            <a:r>
              <a:rPr lang="it-IT" dirty="0"/>
              <a:t>del </a:t>
            </a:r>
            <a:r>
              <a:rPr lang="it-IT" dirty="0" smtClean="0"/>
              <a:t>PN </a:t>
            </a:r>
            <a:r>
              <a:rPr lang="it-IT" dirty="0"/>
              <a:t>sono iscritte al costo di acquisto, </a:t>
            </a:r>
            <a:r>
              <a:rPr lang="it-IT" dirty="0" smtClean="0"/>
              <a:t>comprensivo </a:t>
            </a:r>
            <a:r>
              <a:rPr lang="it-IT" dirty="0"/>
              <a:t>degli oneri accessori.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solidFill>
                  <a:srgbClr val="FFC000"/>
                </a:solidFill>
              </a:rPr>
              <a:t>Al momento dell’acquisto occorre procedere alla determinazione dell’eventuale differenza tra costo d’acquisto e corrispondente valore del PN della partecipata</a:t>
            </a:r>
            <a:endParaRPr lang="it-IT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1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sz="2800" dirty="0" smtClean="0"/>
              <a:t>Situazione patrimoniale di riferimento:</a:t>
            </a:r>
          </a:p>
          <a:p>
            <a:pPr marL="514350" indent="-514350" algn="just">
              <a:buAutoNum type="alphaLcParenR"/>
            </a:pPr>
            <a:r>
              <a:rPr lang="it-IT" sz="2800" dirty="0" smtClean="0"/>
              <a:t>Quella alla data d’acquisto della partecipazione (soluzione tecnicamente preferibile)</a:t>
            </a:r>
          </a:p>
          <a:p>
            <a:pPr marL="514350" indent="-514350" algn="just">
              <a:buAutoNum type="alphaLcParenR"/>
            </a:pPr>
            <a:r>
              <a:rPr lang="it-IT" sz="2800" dirty="0" smtClean="0"/>
              <a:t>Quella risultante dall’ultimo bilancio della partecipata</a:t>
            </a:r>
          </a:p>
          <a:p>
            <a:pPr marL="514350" indent="-514350" algn="just">
              <a:buAutoNum type="alphaLcParenR"/>
            </a:pPr>
            <a:endParaRPr lang="it-IT" sz="2800" dirty="0"/>
          </a:p>
          <a:p>
            <a:pPr marL="0" indent="0" algn="just">
              <a:buNone/>
            </a:pPr>
            <a:endParaRPr lang="it-IT" sz="2800" dirty="0" smtClean="0"/>
          </a:p>
          <a:p>
            <a:pPr marL="0" indent="0" algn="just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2818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Trattamento  differenze iniziali nel primo bilancio successivo all’acquisto e in quelli successivi</a:t>
            </a:r>
          </a:p>
          <a:p>
            <a:pPr marL="514350" indent="-514350" algn="just">
              <a:buAutoNum type="alphaLcParenR"/>
            </a:pPr>
            <a:r>
              <a:rPr lang="it-IT" sz="2800" dirty="0" smtClean="0">
                <a:solidFill>
                  <a:srgbClr val="FFC000"/>
                </a:solidFill>
              </a:rPr>
              <a:t>Differenza positiva (</a:t>
            </a:r>
            <a:r>
              <a:rPr lang="it-IT" sz="2800" dirty="0" err="1" smtClean="0">
                <a:solidFill>
                  <a:srgbClr val="FFC000"/>
                </a:solidFill>
              </a:rPr>
              <a:t>C.Acq</a:t>
            </a:r>
            <a:r>
              <a:rPr lang="it-IT" sz="2800" dirty="0" smtClean="0">
                <a:solidFill>
                  <a:srgbClr val="FFC000"/>
                </a:solidFill>
              </a:rPr>
              <a:t>.˃ V. PN) </a:t>
            </a:r>
            <a:r>
              <a:rPr lang="it-IT" sz="2800" dirty="0" smtClean="0"/>
              <a:t>dovuta a </a:t>
            </a:r>
            <a:r>
              <a:rPr lang="it-IT" sz="2800" dirty="0" smtClean="0">
                <a:solidFill>
                  <a:srgbClr val="FFC000"/>
                </a:solidFill>
              </a:rPr>
              <a:t>plusvalenze latenti e/o avviamento</a:t>
            </a:r>
            <a:r>
              <a:rPr lang="it-IT" sz="2800" dirty="0" smtClean="0"/>
              <a:t> :  può essere mantenuta nel valore </a:t>
            </a:r>
            <a:r>
              <a:rPr lang="it-IT" sz="2800" dirty="0"/>
              <a:t>della </a:t>
            </a:r>
            <a:r>
              <a:rPr lang="it-IT" sz="2800" dirty="0" smtClean="0"/>
              <a:t>partecipazione</a:t>
            </a:r>
            <a:r>
              <a:rPr lang="it-IT" sz="2800" dirty="0"/>
              <a:t>, purché ne siano indicate le ragioni nella nota </a:t>
            </a:r>
            <a:r>
              <a:rPr lang="it-IT" sz="2800" dirty="0" smtClean="0"/>
              <a:t>integrativa</a:t>
            </a:r>
            <a:r>
              <a:rPr lang="it-IT" sz="2800" dirty="0"/>
              <a:t>; tale differenza deve essere </a:t>
            </a:r>
            <a:r>
              <a:rPr lang="it-IT" sz="2800" dirty="0" smtClean="0"/>
              <a:t>ammortizzata </a:t>
            </a:r>
            <a:r>
              <a:rPr lang="it-IT" sz="2800" dirty="0"/>
              <a:t>limitatamente alla parte attribuibile ai beni </a:t>
            </a:r>
            <a:r>
              <a:rPr lang="it-IT" sz="2800" dirty="0" smtClean="0"/>
              <a:t>ammortizzabili</a:t>
            </a:r>
            <a:r>
              <a:rPr lang="it-IT" sz="2800" dirty="0"/>
              <a:t>, compreso l’avviamento . </a:t>
            </a:r>
            <a:endParaRPr lang="it-IT" sz="2800" dirty="0" smtClean="0"/>
          </a:p>
          <a:p>
            <a:pPr marL="514350" indent="-514350" algn="just">
              <a:buAutoNum type="alphaLcParenR"/>
            </a:pPr>
            <a:r>
              <a:rPr lang="it-IT" sz="2800" dirty="0">
                <a:solidFill>
                  <a:srgbClr val="FFC000"/>
                </a:solidFill>
              </a:rPr>
              <a:t>Differenza positiva (</a:t>
            </a:r>
            <a:r>
              <a:rPr lang="it-IT" sz="2800" dirty="0" err="1">
                <a:solidFill>
                  <a:srgbClr val="FFC000"/>
                </a:solidFill>
              </a:rPr>
              <a:t>C.Acq</a:t>
            </a:r>
            <a:r>
              <a:rPr lang="it-IT" sz="2800" dirty="0">
                <a:solidFill>
                  <a:srgbClr val="FFC000"/>
                </a:solidFill>
              </a:rPr>
              <a:t>.˃ V. PN</a:t>
            </a:r>
            <a:r>
              <a:rPr lang="it-IT" sz="2800" dirty="0" smtClean="0">
                <a:solidFill>
                  <a:srgbClr val="FFC000"/>
                </a:solidFill>
              </a:rPr>
              <a:t>) non giustificata </a:t>
            </a:r>
            <a:r>
              <a:rPr lang="it-IT" sz="2800" dirty="0" smtClean="0"/>
              <a:t>(«cattivo affare»): svalutazione della partecipazione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22176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c</a:t>
            </a:r>
            <a:r>
              <a:rPr lang="it-IT" sz="2800" dirty="0" smtClean="0"/>
              <a:t>) </a:t>
            </a:r>
            <a:r>
              <a:rPr lang="it-IT" sz="2800" dirty="0" smtClean="0">
                <a:solidFill>
                  <a:srgbClr val="FFC000"/>
                </a:solidFill>
              </a:rPr>
              <a:t>Differenza negativa (</a:t>
            </a:r>
            <a:r>
              <a:rPr lang="it-IT" sz="2800" dirty="0" err="1" smtClean="0">
                <a:solidFill>
                  <a:srgbClr val="FFC000"/>
                </a:solidFill>
              </a:rPr>
              <a:t>C.Acq</a:t>
            </a:r>
            <a:r>
              <a:rPr lang="it-IT" sz="2800" dirty="0" smtClean="0">
                <a:solidFill>
                  <a:srgbClr val="FFC000"/>
                </a:solidFill>
              </a:rPr>
              <a:t>.˂ V. PN) </a:t>
            </a:r>
            <a:r>
              <a:rPr lang="it-IT" sz="2800" dirty="0" smtClean="0"/>
              <a:t>dovuta a «</a:t>
            </a:r>
            <a:r>
              <a:rPr lang="it-IT" sz="2800" dirty="0" smtClean="0">
                <a:solidFill>
                  <a:srgbClr val="FFC000"/>
                </a:solidFill>
              </a:rPr>
              <a:t>buon affare</a:t>
            </a:r>
            <a:r>
              <a:rPr lang="it-IT" sz="2800" dirty="0" smtClean="0"/>
              <a:t>»: rivalutazione della partecipazione con accreditamento di una riserva </a:t>
            </a:r>
            <a:r>
              <a:rPr lang="it-IT" sz="2800" dirty="0" err="1" smtClean="0"/>
              <a:t>indistribuibile</a:t>
            </a:r>
            <a:endParaRPr lang="it-IT" sz="2800" dirty="0" smtClean="0"/>
          </a:p>
          <a:p>
            <a:pPr marL="0" indent="0" algn="just">
              <a:buNone/>
            </a:pPr>
            <a:r>
              <a:rPr lang="it-IT" sz="2800" dirty="0" smtClean="0"/>
              <a:t>d) </a:t>
            </a:r>
            <a:r>
              <a:rPr lang="it-IT" sz="2800" dirty="0">
                <a:solidFill>
                  <a:srgbClr val="FFC000"/>
                </a:solidFill>
              </a:rPr>
              <a:t>Differenza negativa (</a:t>
            </a:r>
            <a:r>
              <a:rPr lang="it-IT" sz="2800" dirty="0" err="1">
                <a:solidFill>
                  <a:srgbClr val="FFC000"/>
                </a:solidFill>
              </a:rPr>
              <a:t>C.Acq</a:t>
            </a:r>
            <a:r>
              <a:rPr lang="it-IT" sz="2800" dirty="0">
                <a:solidFill>
                  <a:srgbClr val="FFC000"/>
                </a:solidFill>
              </a:rPr>
              <a:t>.˂ V. </a:t>
            </a:r>
            <a:r>
              <a:rPr lang="it-IT" sz="2800" dirty="0" smtClean="0">
                <a:solidFill>
                  <a:srgbClr val="FFC000"/>
                </a:solidFill>
              </a:rPr>
              <a:t>PN) </a:t>
            </a:r>
            <a:r>
              <a:rPr lang="it-IT" sz="2800" dirty="0" smtClean="0"/>
              <a:t>generata dalla previsione di perdite future della partecipata (c.d. </a:t>
            </a:r>
            <a:r>
              <a:rPr lang="it-IT" sz="2800" dirty="0" smtClean="0">
                <a:solidFill>
                  <a:srgbClr val="FFC000"/>
                </a:solidFill>
              </a:rPr>
              <a:t>avviamento negativo</a:t>
            </a:r>
            <a:r>
              <a:rPr lang="it-IT" sz="2800" dirty="0" smtClean="0"/>
              <a:t>): la partecipazione è iscritta al C. D’ACQ.; nella SP extracontabile della partecipata si iscrive un F.do rischi per perdite future che servirà ad «assorbire» dette perdite future non </a:t>
            </a:r>
            <a:r>
              <a:rPr lang="it-IT" sz="2800" dirty="0" err="1" smtClean="0"/>
              <a:t>inflendo</a:t>
            </a:r>
            <a:r>
              <a:rPr lang="it-IT" sz="2800" dirty="0" smtClean="0"/>
              <a:t> in misura corrispondente sul valore della partecipazione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28852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Variazioni del PN della partecipata per RE</a:t>
            </a:r>
          </a:p>
          <a:p>
            <a:pPr marL="514350" indent="-514350">
              <a:buAutoNum type="alphaLcParenR"/>
            </a:pPr>
            <a:r>
              <a:rPr lang="it-IT" sz="1800" dirty="0" smtClean="0"/>
              <a:t>Bilancio di riferimento:</a:t>
            </a:r>
          </a:p>
          <a:p>
            <a:pPr algn="just"/>
            <a:r>
              <a:rPr lang="it-IT" sz="1800" dirty="0"/>
              <a:t>bilancio approvato dalla partecipata, </a:t>
            </a:r>
            <a:r>
              <a:rPr lang="it-IT" sz="1800" dirty="0" smtClean="0"/>
              <a:t>riferito </a:t>
            </a:r>
            <a:r>
              <a:rPr lang="it-IT" sz="1800" dirty="0"/>
              <a:t>alla stessa data del bilancio della </a:t>
            </a:r>
            <a:r>
              <a:rPr lang="it-IT" sz="1800" dirty="0" smtClean="0"/>
              <a:t>partecipante</a:t>
            </a:r>
            <a:r>
              <a:rPr lang="it-IT" sz="1800" dirty="0"/>
              <a:t> </a:t>
            </a:r>
            <a:r>
              <a:rPr lang="it-IT" sz="1800" dirty="0" smtClean="0"/>
              <a:t>(è  </a:t>
            </a:r>
            <a:r>
              <a:rPr lang="it-IT" sz="1800" dirty="0"/>
              <a:t>accettabile assumere un progetto </a:t>
            </a:r>
            <a:r>
              <a:rPr lang="it-IT" sz="1800" dirty="0" smtClean="0"/>
              <a:t>di </a:t>
            </a:r>
            <a:r>
              <a:rPr lang="it-IT" sz="1800" dirty="0"/>
              <a:t>bilancio formalmente </a:t>
            </a:r>
            <a:r>
              <a:rPr lang="it-IT" sz="1800" dirty="0" smtClean="0"/>
              <a:t>redatto </a:t>
            </a:r>
            <a:r>
              <a:rPr lang="it-IT" sz="1800" dirty="0"/>
              <a:t>dall’organo amministrativo </a:t>
            </a:r>
            <a:r>
              <a:rPr lang="it-IT" sz="1800" dirty="0" smtClean="0"/>
              <a:t>della partecipata) o bilancio intermedio </a:t>
            </a:r>
          </a:p>
          <a:p>
            <a:pPr algn="just"/>
            <a:r>
              <a:rPr lang="it-IT" sz="1800" dirty="0" smtClean="0"/>
              <a:t>Nel </a:t>
            </a:r>
            <a:r>
              <a:rPr lang="it-IT" sz="1800" dirty="0"/>
              <a:t>solo caso di società collegate, se la data </a:t>
            </a:r>
            <a:r>
              <a:rPr lang="it-IT" sz="1800" dirty="0" smtClean="0"/>
              <a:t>di chiusura </a:t>
            </a:r>
            <a:r>
              <a:rPr lang="it-IT" sz="1800" dirty="0"/>
              <a:t>dell’esercizio è diversa dalla data di </a:t>
            </a:r>
            <a:r>
              <a:rPr lang="it-IT" sz="1800" dirty="0" smtClean="0"/>
              <a:t>riferimento </a:t>
            </a:r>
            <a:r>
              <a:rPr lang="it-IT" sz="1800" dirty="0"/>
              <a:t>del bilancio della partecipante è </a:t>
            </a:r>
            <a:r>
              <a:rPr lang="it-IT" sz="1800" dirty="0" smtClean="0"/>
              <a:t>accettabile </a:t>
            </a:r>
            <a:r>
              <a:rPr lang="it-IT" sz="1800" dirty="0"/>
              <a:t>utilizzare un bilancio a data diversa </a:t>
            </a:r>
            <a:r>
              <a:rPr lang="it-IT" sz="1800" dirty="0" smtClean="0"/>
              <a:t>purché </a:t>
            </a:r>
            <a:r>
              <a:rPr lang="it-IT" sz="1800" dirty="0"/>
              <a:t>si verifichino le seguenti condizioni: </a:t>
            </a:r>
            <a:endParaRPr lang="it-IT" sz="1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sz="1800" dirty="0" smtClean="0"/>
              <a:t>La differenza </a:t>
            </a:r>
            <a:r>
              <a:rPr lang="it-IT" sz="1800" dirty="0"/>
              <a:t>non ecceda i tre mesi;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1800" dirty="0" smtClean="0"/>
              <a:t>la </a:t>
            </a:r>
            <a:r>
              <a:rPr lang="it-IT" sz="1800" dirty="0"/>
              <a:t>differenza di data del bilancio sia mantenuta costante; </a:t>
            </a:r>
            <a:endParaRPr lang="it-IT" sz="1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sz="1800" dirty="0" smtClean="0"/>
              <a:t>la </a:t>
            </a:r>
            <a:r>
              <a:rPr lang="it-IT" sz="1800" dirty="0"/>
              <a:t>diversità di data venga indicata </a:t>
            </a:r>
            <a:r>
              <a:rPr lang="it-IT" sz="1800" dirty="0" smtClean="0"/>
              <a:t>nella </a:t>
            </a:r>
            <a:r>
              <a:rPr lang="it-IT" sz="1800" dirty="0"/>
              <a:t>nota integrativa della partecipante; </a:t>
            </a:r>
            <a:endParaRPr lang="it-IT" sz="1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sz="1800" dirty="0" smtClean="0"/>
              <a:t>vengano </a:t>
            </a:r>
            <a:r>
              <a:rPr lang="it-IT" sz="1800" dirty="0"/>
              <a:t>riflessi gli effetti di operazioni ed </a:t>
            </a:r>
            <a:r>
              <a:rPr lang="it-IT" sz="1800" dirty="0" smtClean="0"/>
              <a:t>eventi </a:t>
            </a:r>
            <a:r>
              <a:rPr lang="it-IT" sz="1800" dirty="0"/>
              <a:t>significativi verificatisi tra la data del </a:t>
            </a:r>
            <a:r>
              <a:rPr lang="it-IT" sz="1800" dirty="0" smtClean="0"/>
              <a:t>bilancio </a:t>
            </a:r>
            <a:r>
              <a:rPr lang="it-IT" sz="1800" dirty="0"/>
              <a:t>della collegata e quella della </a:t>
            </a:r>
            <a:r>
              <a:rPr lang="it-IT" sz="1800" dirty="0" smtClean="0"/>
              <a:t>partecipante</a:t>
            </a:r>
            <a:r>
              <a:rPr lang="it-IT" sz="1800" dirty="0"/>
              <a:t>, ed essi siano posti in evidenza nella nota </a:t>
            </a:r>
            <a:r>
              <a:rPr lang="it-IT" sz="1800" dirty="0" smtClean="0"/>
              <a:t>integrativa </a:t>
            </a:r>
            <a:r>
              <a:rPr lang="it-IT" sz="1800" dirty="0"/>
              <a:t>della partecipante. </a:t>
            </a:r>
          </a:p>
          <a:p>
            <a:pPr algn="just"/>
            <a:endParaRPr lang="it-IT" sz="1800" dirty="0" smtClean="0"/>
          </a:p>
          <a:p>
            <a:pPr algn="just"/>
            <a:endParaRPr lang="it-IT" sz="1800" dirty="0"/>
          </a:p>
          <a:p>
            <a:pPr marL="0" indent="0" algn="just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857865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b) </a:t>
            </a:r>
            <a:r>
              <a:rPr lang="it-IT" sz="2800" dirty="0">
                <a:solidFill>
                  <a:srgbClr val="FF0000"/>
                </a:solidFill>
              </a:rPr>
              <a:t>Rettifiche del risultato della partecipata ai fini </a:t>
            </a:r>
            <a:r>
              <a:rPr lang="it-IT" sz="2800" dirty="0" smtClean="0">
                <a:solidFill>
                  <a:srgbClr val="FF0000"/>
                </a:solidFill>
              </a:rPr>
              <a:t>dell’applicazione del metodo del PN</a:t>
            </a:r>
            <a:r>
              <a:rPr lang="it-IT" sz="2800" dirty="0" smtClean="0"/>
              <a:t>:</a:t>
            </a:r>
          </a:p>
          <a:p>
            <a:pPr marL="514350" indent="-514350" algn="just">
              <a:buAutoNum type="arabicParenR"/>
            </a:pPr>
            <a:r>
              <a:rPr lang="it-IT" sz="2800" dirty="0" smtClean="0"/>
              <a:t>rettifiche </a:t>
            </a:r>
            <a:r>
              <a:rPr lang="it-IT" sz="2800" dirty="0"/>
              <a:t>derivanti dalla mancata applicazione </a:t>
            </a:r>
            <a:r>
              <a:rPr lang="it-IT" sz="2800" dirty="0" smtClean="0"/>
              <a:t>di </a:t>
            </a:r>
            <a:r>
              <a:rPr lang="it-IT" sz="2800" dirty="0"/>
              <a:t>principi contabili uniformi a quelli applicati </a:t>
            </a:r>
            <a:r>
              <a:rPr lang="it-IT" sz="2800" dirty="0" smtClean="0"/>
              <a:t>dalla </a:t>
            </a:r>
            <a:r>
              <a:rPr lang="it-IT" sz="2800" dirty="0"/>
              <a:t>partecipante; </a:t>
            </a:r>
            <a:endParaRPr lang="it-IT" sz="2800" dirty="0" smtClean="0"/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 smtClean="0"/>
              <a:t>2)rettifiche </a:t>
            </a:r>
            <a:r>
              <a:rPr lang="it-IT" sz="2800" dirty="0"/>
              <a:t>derivanti da eventuali eventi </a:t>
            </a:r>
            <a:r>
              <a:rPr lang="it-IT" sz="2800" dirty="0" smtClean="0"/>
              <a:t>significativi </a:t>
            </a:r>
            <a:r>
              <a:rPr lang="it-IT" sz="2800" dirty="0"/>
              <a:t>verificatisi tra la data di chiusura </a:t>
            </a:r>
            <a:r>
              <a:rPr lang="it-IT" sz="2800" dirty="0" smtClean="0"/>
              <a:t>dell’esercizio </a:t>
            </a:r>
            <a:r>
              <a:rPr lang="it-IT" sz="2800" dirty="0"/>
              <a:t>della collegata e quello della </a:t>
            </a:r>
            <a:r>
              <a:rPr lang="it-IT" sz="2800" dirty="0" smtClean="0"/>
              <a:t>partecipante </a:t>
            </a:r>
            <a:r>
              <a:rPr lang="it-IT" sz="2800" dirty="0"/>
              <a:t>nell’ipotesi in cui tali date non </a:t>
            </a:r>
            <a:r>
              <a:rPr lang="it-IT" sz="2800" dirty="0" smtClean="0"/>
              <a:t>coincidano</a:t>
            </a:r>
            <a:r>
              <a:rPr lang="it-IT" sz="2800" dirty="0"/>
              <a:t>, da effettuarsi, comunque, nel </a:t>
            </a:r>
            <a:r>
              <a:rPr lang="it-IT" sz="2800" dirty="0" smtClean="0"/>
              <a:t>rispetto di </a:t>
            </a:r>
            <a:r>
              <a:rPr lang="it-IT" sz="2800" dirty="0"/>
              <a:t>quanto disposto al paragrafo precedente;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04948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3)</a:t>
            </a:r>
            <a:r>
              <a:rPr lang="it-IT" dirty="0"/>
              <a:t> </a:t>
            </a:r>
            <a:r>
              <a:rPr lang="it-IT" dirty="0" smtClean="0"/>
              <a:t>rettifiche </a:t>
            </a:r>
            <a:r>
              <a:rPr lang="it-IT" dirty="0"/>
              <a:t>derivanti dall’eliminazione degli </a:t>
            </a:r>
            <a:r>
              <a:rPr lang="it-IT" dirty="0" smtClean="0"/>
              <a:t>utili </a:t>
            </a:r>
            <a:r>
              <a:rPr lang="it-IT" dirty="0"/>
              <a:t>e perdite interni relativi ad operazioni </a:t>
            </a:r>
            <a:r>
              <a:rPr lang="it-IT" dirty="0" err="1" smtClean="0"/>
              <a:t>intersocietarie</a:t>
            </a:r>
            <a:r>
              <a:rPr lang="it-IT" dirty="0"/>
              <a:t>;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4)rettifiche </a:t>
            </a:r>
            <a:r>
              <a:rPr lang="it-IT" dirty="0"/>
              <a:t>per riflettere gli effetti, aggiornati </a:t>
            </a:r>
            <a:r>
              <a:rPr lang="it-IT" dirty="0" smtClean="0"/>
              <a:t>annualmente</a:t>
            </a:r>
            <a:r>
              <a:rPr lang="it-IT" dirty="0"/>
              <a:t>, derivanti </a:t>
            </a:r>
            <a:r>
              <a:rPr lang="it-IT" dirty="0" smtClean="0"/>
              <a:t>dall’iniziale </a:t>
            </a:r>
            <a:r>
              <a:rPr lang="it-IT" dirty="0"/>
              <a:t>imputazione </a:t>
            </a:r>
          </a:p>
          <a:p>
            <a:pPr marL="0" indent="0">
              <a:buNone/>
            </a:pPr>
            <a:r>
              <a:rPr lang="it-IT" dirty="0"/>
              <a:t>delle differenze fra i valori contabili e i </a:t>
            </a:r>
            <a:r>
              <a:rPr lang="it-IT" dirty="0" smtClean="0"/>
              <a:t>valori </a:t>
            </a:r>
            <a:r>
              <a:rPr lang="it-IT" dirty="0"/>
              <a:t>che tengono conto del diverso prezzo </a:t>
            </a:r>
            <a:r>
              <a:rPr lang="it-IT" dirty="0" err="1" smtClean="0"/>
              <a:t>diacquisizione</a:t>
            </a:r>
            <a:r>
              <a:rPr lang="it-IT" dirty="0"/>
              <a:t>;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1118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Rilevazione negli esercizi successivi degli utili e delle perdite della partecipata e iscrizione della riserva </a:t>
            </a:r>
          </a:p>
          <a:p>
            <a:pPr marL="0" indent="0" algn="just">
              <a:buNone/>
            </a:pPr>
            <a:endParaRPr lang="it-IT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800" dirty="0" smtClean="0"/>
              <a:t>Gli utili/perdite si imputano al CE della partecipante in proporzione alla percentuale di partecipazione</a:t>
            </a:r>
          </a:p>
          <a:p>
            <a:pPr marL="0" indent="0">
              <a:buNone/>
            </a:pPr>
            <a:endParaRPr lang="it-IT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Gli utili si imputano  successivamente a Riserva in sede di destinazione del RE della partecipante</a:t>
            </a:r>
          </a:p>
        </p:txBody>
      </p:sp>
    </p:spTree>
    <p:extLst>
      <p:ext uri="{BB962C8B-B14F-4D97-AF65-F5344CB8AC3E}">
        <p14:creationId xmlns:p14="http://schemas.microsoft.com/office/powerpoint/2010/main" val="34961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4500" dirty="0">
                <a:solidFill>
                  <a:srgbClr val="FF0000"/>
                </a:solidFill>
              </a:rPr>
              <a:t>Perdite che eccedono il valore della partecipazione e perdite durevoli di valore </a:t>
            </a:r>
          </a:p>
          <a:p>
            <a:pPr marL="0" indent="0">
              <a:buNone/>
            </a:pPr>
            <a:endParaRPr lang="it-IT" sz="4500" dirty="0">
              <a:solidFill>
                <a:srgbClr val="FF0000"/>
              </a:solidFill>
            </a:endParaRPr>
          </a:p>
          <a:p>
            <a:pPr algn="just"/>
            <a:r>
              <a:rPr lang="it-IT" dirty="0">
                <a:solidFill>
                  <a:srgbClr val="FFC000"/>
                </a:solidFill>
              </a:rPr>
              <a:t>Nel caso in cui il valore della </a:t>
            </a:r>
            <a:r>
              <a:rPr lang="it-IT" dirty="0" smtClean="0">
                <a:solidFill>
                  <a:srgbClr val="FFC000"/>
                </a:solidFill>
              </a:rPr>
              <a:t>partecipazione diventi </a:t>
            </a:r>
            <a:r>
              <a:rPr lang="it-IT" dirty="0">
                <a:solidFill>
                  <a:srgbClr val="FFC000"/>
                </a:solidFill>
              </a:rPr>
              <a:t>negativo per effetto di perdite, la </a:t>
            </a:r>
            <a:r>
              <a:rPr lang="it-IT" dirty="0" smtClean="0">
                <a:solidFill>
                  <a:srgbClr val="FFC000"/>
                </a:solidFill>
              </a:rPr>
              <a:t>partecipazione </a:t>
            </a:r>
            <a:r>
              <a:rPr lang="it-IT" dirty="0">
                <a:solidFill>
                  <a:srgbClr val="FFC000"/>
                </a:solidFill>
              </a:rPr>
              <a:t>si azzera</a:t>
            </a:r>
            <a:r>
              <a:rPr lang="it-IT" dirty="0" smtClean="0"/>
              <a:t>. </a:t>
            </a:r>
            <a:r>
              <a:rPr lang="it-IT" dirty="0"/>
              <a:t>Se la partecipante è </a:t>
            </a:r>
            <a:r>
              <a:rPr lang="it-IT" dirty="0" smtClean="0"/>
              <a:t>legalmente </a:t>
            </a:r>
            <a:r>
              <a:rPr lang="it-IT" dirty="0"/>
              <a:t>o altrimenti impegnata al sostenimento </a:t>
            </a:r>
            <a:r>
              <a:rPr lang="it-IT" dirty="0" smtClean="0"/>
              <a:t>della </a:t>
            </a:r>
            <a:r>
              <a:rPr lang="it-IT" dirty="0"/>
              <a:t>partecipata, le perdite ulteriori </a:t>
            </a:r>
            <a:r>
              <a:rPr lang="it-IT" dirty="0" smtClean="0"/>
              <a:t>rispetto a </a:t>
            </a:r>
            <a:r>
              <a:rPr lang="it-IT" dirty="0"/>
              <a:t>quelle che hanno comportato l’azzeramento della </a:t>
            </a:r>
            <a:r>
              <a:rPr lang="it-IT" dirty="0" smtClean="0"/>
              <a:t>partecipazione </a:t>
            </a:r>
            <a:r>
              <a:rPr lang="it-IT" dirty="0"/>
              <a:t>sono contabilizzate in </a:t>
            </a:r>
            <a:r>
              <a:rPr lang="it-IT" dirty="0">
                <a:solidFill>
                  <a:srgbClr val="FFC000"/>
                </a:solidFill>
              </a:rPr>
              <a:t>un fondo per rischi ed oneri. </a:t>
            </a:r>
          </a:p>
          <a:p>
            <a:pPr marL="0" indent="0" algn="just">
              <a:buNone/>
            </a:pPr>
            <a:endParaRPr lang="it-IT" dirty="0"/>
          </a:p>
          <a:p>
            <a:r>
              <a:rPr lang="it-IT" dirty="0">
                <a:solidFill>
                  <a:srgbClr val="FFC000"/>
                </a:solidFill>
              </a:rPr>
              <a:t>La partecipazione si svaluta comunque in presenza </a:t>
            </a:r>
            <a:r>
              <a:rPr lang="it-IT" dirty="0" smtClean="0">
                <a:solidFill>
                  <a:srgbClr val="FFC000"/>
                </a:solidFill>
              </a:rPr>
              <a:t>di </a:t>
            </a:r>
            <a:r>
              <a:rPr lang="it-IT" dirty="0">
                <a:solidFill>
                  <a:srgbClr val="FFC000"/>
                </a:solidFill>
              </a:rPr>
              <a:t>perdite durevoli di valore</a:t>
            </a:r>
            <a:r>
              <a:rPr lang="it-IT" dirty="0"/>
              <a:t>, determinate ai </a:t>
            </a:r>
            <a:r>
              <a:rPr lang="it-IT" dirty="0" smtClean="0"/>
              <a:t>sensi </a:t>
            </a:r>
            <a:r>
              <a:rPr lang="it-IT" dirty="0"/>
              <a:t>di quanto disposto dall’OIC 21, anche nei casi </a:t>
            </a:r>
            <a:r>
              <a:rPr lang="it-IT" dirty="0" smtClean="0"/>
              <a:t>in </a:t>
            </a:r>
            <a:r>
              <a:rPr lang="it-IT" dirty="0"/>
              <a:t>cui ciò comporti la necessità di iscrivere la </a:t>
            </a:r>
            <a:r>
              <a:rPr lang="it-IT" dirty="0" smtClean="0"/>
              <a:t>partecipazione </a:t>
            </a:r>
            <a:r>
              <a:rPr lang="it-IT" dirty="0"/>
              <a:t>ad un importo inferiore a quello </a:t>
            </a:r>
            <a:r>
              <a:rPr lang="it-IT" dirty="0" smtClean="0"/>
              <a:t>determinato </a:t>
            </a:r>
            <a:r>
              <a:rPr lang="it-IT" dirty="0"/>
              <a:t>applicando </a:t>
            </a:r>
            <a:r>
              <a:rPr lang="it-IT" dirty="0" smtClean="0"/>
              <a:t>il metodo </a:t>
            </a:r>
            <a:r>
              <a:rPr lang="it-IT" dirty="0"/>
              <a:t>del patrimonio </a:t>
            </a:r>
            <a:r>
              <a:rPr lang="it-IT" dirty="0" smtClean="0"/>
              <a:t>netto</a:t>
            </a:r>
            <a:r>
              <a:rPr lang="it-IT" dirty="0"/>
              <a:t>. </a:t>
            </a:r>
            <a:r>
              <a:rPr lang="it-IT" dirty="0">
                <a:solidFill>
                  <a:srgbClr val="FFC000"/>
                </a:solidFill>
              </a:rPr>
              <a:t>Ciò si verifica quando la perdita di valore sia causata da fattori che non trovano riflesso </a:t>
            </a:r>
            <a:r>
              <a:rPr lang="it-IT" dirty="0" smtClean="0">
                <a:solidFill>
                  <a:srgbClr val="FFC000"/>
                </a:solidFill>
              </a:rPr>
              <a:t>immediato </a:t>
            </a:r>
            <a:r>
              <a:rPr lang="it-IT" dirty="0">
                <a:solidFill>
                  <a:srgbClr val="FFC000"/>
                </a:solidFill>
              </a:rPr>
              <a:t>nei risultati negativi della partecipata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2210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Variazioni del patrimonio netto della </a:t>
            </a:r>
            <a:r>
              <a:rPr lang="it-IT" sz="2400" b="1" dirty="0" smtClean="0">
                <a:solidFill>
                  <a:srgbClr val="FF0000"/>
                </a:solidFill>
              </a:rPr>
              <a:t>partecipata che </a:t>
            </a:r>
            <a:r>
              <a:rPr lang="it-IT" sz="2400" b="1" dirty="0">
                <a:solidFill>
                  <a:srgbClr val="FF0000"/>
                </a:solidFill>
              </a:rPr>
              <a:t>non hanno concorso alla formazione del </a:t>
            </a:r>
            <a:r>
              <a:rPr lang="it-IT" sz="2400" b="1" dirty="0" smtClean="0">
                <a:solidFill>
                  <a:srgbClr val="FF0000"/>
                </a:solidFill>
              </a:rPr>
              <a:t>risultato </a:t>
            </a:r>
            <a:r>
              <a:rPr lang="it-IT" sz="2400" b="1" dirty="0">
                <a:solidFill>
                  <a:srgbClr val="FF0000"/>
                </a:solidFill>
              </a:rPr>
              <a:t>economico </a:t>
            </a:r>
            <a:r>
              <a:rPr lang="it-IT" sz="2400" b="1" dirty="0" smtClean="0">
                <a:solidFill>
                  <a:srgbClr val="FF0000"/>
                </a:solidFill>
              </a:rPr>
              <a:t>dell’esercizio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it-IT" sz="2400" dirty="0" smtClean="0"/>
              <a:t>A) Se </a:t>
            </a:r>
            <a:r>
              <a:rPr lang="it-IT" sz="2400" dirty="0"/>
              <a:t>il patrimonio netto della partecipata </a:t>
            </a:r>
            <a:r>
              <a:rPr lang="it-IT" sz="2400" dirty="0" smtClean="0"/>
              <a:t>aumenta </a:t>
            </a:r>
            <a:r>
              <a:rPr lang="it-IT" sz="2400" dirty="0"/>
              <a:t>o diminuisce per ragioni diverse dal risultato </a:t>
            </a:r>
            <a:r>
              <a:rPr lang="it-IT" sz="2400" dirty="0" smtClean="0"/>
              <a:t>d’esercizio</a:t>
            </a:r>
            <a:r>
              <a:rPr lang="it-IT" sz="2400" dirty="0"/>
              <a:t>, in </a:t>
            </a:r>
            <a:r>
              <a:rPr lang="it-IT" sz="2400" dirty="0" smtClean="0"/>
              <a:t>misura </a:t>
            </a:r>
            <a:r>
              <a:rPr lang="it-IT" sz="2400" dirty="0"/>
              <a:t>corrispondente sarà rispettivamente </a:t>
            </a:r>
            <a:r>
              <a:rPr lang="it-IT" sz="2400" dirty="0" smtClean="0"/>
              <a:t>aumentato </a:t>
            </a:r>
            <a:r>
              <a:rPr lang="it-IT" sz="2400" dirty="0"/>
              <a:t>o ridotto nello stato patrimoniale della </a:t>
            </a:r>
            <a:r>
              <a:rPr lang="it-IT" sz="2400" dirty="0" smtClean="0"/>
              <a:t>partecipante </a:t>
            </a:r>
            <a:r>
              <a:rPr lang="it-IT" sz="2400" dirty="0"/>
              <a:t>il valore della partecipazione e </a:t>
            </a:r>
            <a:r>
              <a:rPr lang="it-IT" sz="2400" dirty="0" smtClean="0"/>
              <a:t>quello della </a:t>
            </a:r>
            <a:r>
              <a:rPr lang="it-IT" sz="2400" dirty="0"/>
              <a:t>riserva </a:t>
            </a:r>
            <a:r>
              <a:rPr lang="it-IT" sz="2400" dirty="0" err="1"/>
              <a:t>indistribuibile</a:t>
            </a:r>
            <a:r>
              <a:rPr lang="it-IT" sz="2400" dirty="0"/>
              <a:t>. Tali variazioni non </a:t>
            </a:r>
            <a:r>
              <a:rPr lang="it-IT" sz="2400" dirty="0" smtClean="0"/>
              <a:t>sono </a:t>
            </a:r>
            <a:r>
              <a:rPr lang="it-IT" sz="2400" dirty="0"/>
              <a:t>imputate nel conto </a:t>
            </a:r>
            <a:r>
              <a:rPr lang="it-IT" sz="2400" dirty="0" smtClean="0"/>
              <a:t>economico </a:t>
            </a:r>
            <a:r>
              <a:rPr lang="it-IT" sz="2400" dirty="0"/>
              <a:t>della partecipante. </a:t>
            </a:r>
          </a:p>
          <a:p>
            <a:pPr algn="just"/>
            <a:endParaRPr lang="it-IT" sz="2400" dirty="0"/>
          </a:p>
          <a:p>
            <a:pPr marL="0" indent="0" algn="just">
              <a:buNone/>
            </a:pPr>
            <a:endParaRPr lang="it-IT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700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>VALUTAZIONE DELLE PARTECIPAZIONI</a:t>
            </a:r>
            <a:br>
              <a:rPr lang="it-IT" sz="2800" dirty="0" smtClean="0"/>
            </a:br>
            <a:r>
              <a:rPr lang="it-IT" sz="2800" dirty="0" smtClean="0"/>
              <a:t>ART.2426 c.c., n.4</a:t>
            </a:r>
            <a:br>
              <a:rPr lang="it-IT" sz="2800" dirty="0" smtClean="0"/>
            </a:br>
            <a:r>
              <a:rPr lang="it-IT" sz="2800" dirty="0" smtClean="0"/>
              <a:t>(1)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it-IT" sz="9600" dirty="0" smtClean="0"/>
          </a:p>
          <a:p>
            <a:pPr marL="0" indent="0" algn="just">
              <a:buNone/>
            </a:pPr>
            <a:r>
              <a:rPr lang="it-IT" sz="9600" dirty="0" smtClean="0"/>
              <a:t> </a:t>
            </a:r>
            <a:r>
              <a:rPr lang="it-IT" sz="11200" dirty="0" smtClean="0"/>
              <a:t>«le </a:t>
            </a:r>
            <a:r>
              <a:rPr lang="it-IT" sz="11200" dirty="0"/>
              <a:t>immobilizzazioni consistenti </a:t>
            </a:r>
            <a:r>
              <a:rPr lang="it-IT" sz="11200" dirty="0">
                <a:solidFill>
                  <a:srgbClr val="FF0000"/>
                </a:solidFill>
              </a:rPr>
              <a:t>in </a:t>
            </a:r>
            <a:r>
              <a:rPr lang="it-IT" sz="11200" dirty="0" smtClean="0">
                <a:solidFill>
                  <a:srgbClr val="FF0000"/>
                </a:solidFill>
              </a:rPr>
              <a:t>partecipazioni </a:t>
            </a:r>
            <a:r>
              <a:rPr lang="it-IT" sz="11200" dirty="0">
                <a:solidFill>
                  <a:srgbClr val="FF0000"/>
                </a:solidFill>
              </a:rPr>
              <a:t>in imprese controllate </a:t>
            </a:r>
            <a:r>
              <a:rPr lang="it-IT" sz="11200" dirty="0" smtClean="0">
                <a:solidFill>
                  <a:srgbClr val="FF0000"/>
                </a:solidFill>
              </a:rPr>
              <a:t>o </a:t>
            </a:r>
            <a:r>
              <a:rPr lang="it-IT" sz="11200" dirty="0">
                <a:solidFill>
                  <a:srgbClr val="FF0000"/>
                </a:solidFill>
              </a:rPr>
              <a:t>collegate</a:t>
            </a:r>
            <a:r>
              <a:rPr lang="it-IT" sz="11200" dirty="0"/>
              <a:t> possono essere valutate, con </a:t>
            </a:r>
            <a:r>
              <a:rPr lang="it-IT" sz="11200" dirty="0" smtClean="0"/>
              <a:t>riferimento </a:t>
            </a:r>
            <a:r>
              <a:rPr lang="it-IT" sz="11200" dirty="0"/>
              <a:t>ad una o più tra dette imprese, anziché </a:t>
            </a:r>
            <a:r>
              <a:rPr lang="it-IT" sz="11200" dirty="0" smtClean="0"/>
              <a:t>secondo </a:t>
            </a:r>
            <a:r>
              <a:rPr lang="it-IT" sz="11200" dirty="0"/>
              <a:t>il criterio indicato al n. 1, per un </a:t>
            </a:r>
            <a:r>
              <a:rPr lang="it-IT" sz="11200" dirty="0" smtClean="0">
                <a:solidFill>
                  <a:srgbClr val="FF0000"/>
                </a:solidFill>
              </a:rPr>
              <a:t>importo pari </a:t>
            </a:r>
            <a:r>
              <a:rPr lang="it-IT" sz="11200" dirty="0">
                <a:solidFill>
                  <a:srgbClr val="FF0000"/>
                </a:solidFill>
              </a:rPr>
              <a:t>alla corrispondente frazione del patrimonio </a:t>
            </a:r>
            <a:r>
              <a:rPr lang="it-IT" sz="11200" dirty="0" smtClean="0">
                <a:solidFill>
                  <a:srgbClr val="FF0000"/>
                </a:solidFill>
              </a:rPr>
              <a:t>netto </a:t>
            </a:r>
            <a:r>
              <a:rPr lang="it-IT" sz="11200" dirty="0"/>
              <a:t>risultante dall'ultimo </a:t>
            </a:r>
            <a:r>
              <a:rPr lang="it-IT" sz="11200" dirty="0" smtClean="0"/>
              <a:t>bilancio </a:t>
            </a:r>
            <a:r>
              <a:rPr lang="it-IT" sz="11200" dirty="0"/>
              <a:t>delle imprese medesime, </a:t>
            </a:r>
            <a:r>
              <a:rPr lang="it-IT" sz="11200" dirty="0" smtClean="0"/>
              <a:t>detratti </a:t>
            </a:r>
            <a:r>
              <a:rPr lang="it-IT" sz="11200" dirty="0"/>
              <a:t>i dividendi ed operate le </a:t>
            </a:r>
            <a:r>
              <a:rPr lang="it-IT" sz="11200" dirty="0" smtClean="0"/>
              <a:t>rettifiche </a:t>
            </a:r>
            <a:r>
              <a:rPr lang="it-IT" sz="11200" dirty="0"/>
              <a:t>richieste dai principi di redazione del </a:t>
            </a:r>
            <a:r>
              <a:rPr lang="it-IT" sz="11200" dirty="0" smtClean="0"/>
              <a:t>bilancio </a:t>
            </a:r>
            <a:r>
              <a:rPr lang="it-IT" sz="11200" dirty="0"/>
              <a:t>consolidato </a:t>
            </a:r>
            <a:r>
              <a:rPr lang="it-IT" sz="11200" dirty="0" smtClean="0"/>
              <a:t>nonché </a:t>
            </a:r>
            <a:r>
              <a:rPr lang="it-IT" sz="11200" dirty="0"/>
              <a:t>quelle necessarie per </a:t>
            </a:r>
            <a:r>
              <a:rPr lang="it-IT" sz="11200" dirty="0" smtClean="0"/>
              <a:t>il </a:t>
            </a:r>
            <a:r>
              <a:rPr lang="it-IT" sz="11200" dirty="0"/>
              <a:t>rispetto dei principi indicati negli artt. 2423 e 2423-bis</a:t>
            </a:r>
            <a:r>
              <a:rPr lang="it-IT" sz="11200" dirty="0" smtClean="0"/>
              <a:t>.»</a:t>
            </a:r>
            <a:endParaRPr lang="it-IT" sz="11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4138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</a:t>
            </a:r>
            <a:br>
              <a:rPr lang="it-IT" sz="2800" dirty="0"/>
            </a:br>
            <a:r>
              <a:rPr lang="it-IT" sz="2800" dirty="0"/>
              <a:t>METODO DEL PN (OIC 17)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B) </a:t>
            </a:r>
            <a:r>
              <a:rPr lang="it-IT" dirty="0"/>
              <a:t>Nel caso di operazioni sul capitale che </a:t>
            </a:r>
            <a:r>
              <a:rPr lang="it-IT" dirty="0" smtClean="0"/>
              <a:t>modificano </a:t>
            </a:r>
            <a:r>
              <a:rPr lang="it-IT" dirty="0"/>
              <a:t>la misura del patrimonio netto della </a:t>
            </a:r>
            <a:r>
              <a:rPr lang="it-IT" dirty="0" smtClean="0"/>
              <a:t>partecipata </a:t>
            </a:r>
            <a:r>
              <a:rPr lang="it-IT" dirty="0"/>
              <a:t>di pertinenza della partecipante </a:t>
            </a:r>
            <a:r>
              <a:rPr lang="it-IT" dirty="0" smtClean="0"/>
              <a:t>( ad es. per un </a:t>
            </a:r>
            <a:r>
              <a:rPr lang="it-IT" dirty="0"/>
              <a:t>aumento di capitale a favore di un altro socio </a:t>
            </a:r>
            <a:r>
              <a:rPr lang="it-IT" dirty="0" smtClean="0"/>
              <a:t>o per </a:t>
            </a:r>
            <a:r>
              <a:rPr lang="it-IT" dirty="0"/>
              <a:t>acquisti </a:t>
            </a:r>
            <a:r>
              <a:rPr lang="it-IT" dirty="0" smtClean="0"/>
              <a:t>di </a:t>
            </a:r>
            <a:r>
              <a:rPr lang="it-IT" dirty="0"/>
              <a:t>proprie azioni da un terzo </a:t>
            </a:r>
            <a:r>
              <a:rPr lang="it-IT" dirty="0" smtClean="0"/>
              <a:t>socio </a:t>
            </a:r>
            <a:r>
              <a:rPr lang="it-IT" dirty="0"/>
              <a:t>per poi </a:t>
            </a:r>
            <a:r>
              <a:rPr lang="it-IT" dirty="0" smtClean="0"/>
              <a:t>annullarle)</a:t>
            </a:r>
          </a:p>
          <a:p>
            <a:pPr algn="just"/>
            <a:r>
              <a:rPr lang="it-IT" dirty="0" smtClean="0"/>
              <a:t>Se </a:t>
            </a:r>
            <a:r>
              <a:rPr lang="it-IT" dirty="0"/>
              <a:t>l’ammontare di patrimonio </a:t>
            </a:r>
            <a:r>
              <a:rPr lang="it-IT" dirty="0" smtClean="0"/>
              <a:t>netto riferibile </a:t>
            </a:r>
            <a:r>
              <a:rPr lang="it-IT" dirty="0"/>
              <a:t>alla partecipante aumenta, si </a:t>
            </a:r>
            <a:r>
              <a:rPr lang="it-IT" dirty="0" smtClean="0"/>
              <a:t>incrementa </a:t>
            </a:r>
            <a:r>
              <a:rPr lang="it-IT" dirty="0"/>
              <a:t>il valore della partecipazione </a:t>
            </a:r>
            <a:r>
              <a:rPr lang="it-IT" dirty="0" smtClean="0"/>
              <a:t>iscritto </a:t>
            </a:r>
            <a:r>
              <a:rPr lang="it-IT" dirty="0"/>
              <a:t>nell’attivo dello stato patrimoniale in </a:t>
            </a:r>
            <a:r>
              <a:rPr lang="it-IT" dirty="0" smtClean="0"/>
              <a:t>contropartita </a:t>
            </a:r>
            <a:r>
              <a:rPr lang="it-IT" dirty="0"/>
              <a:t>della voce D18a) </a:t>
            </a:r>
            <a:r>
              <a:rPr lang="it-IT" dirty="0" smtClean="0"/>
              <a:t>“rivalutazioni </a:t>
            </a:r>
            <a:r>
              <a:rPr lang="it-IT" dirty="0"/>
              <a:t>di </a:t>
            </a:r>
            <a:r>
              <a:rPr lang="it-IT" dirty="0" smtClean="0"/>
              <a:t>partecipazioni”</a:t>
            </a:r>
          </a:p>
          <a:p>
            <a:pPr algn="just"/>
            <a:r>
              <a:rPr lang="it-IT" dirty="0" smtClean="0"/>
              <a:t> </a:t>
            </a:r>
            <a:r>
              <a:rPr lang="it-IT" dirty="0"/>
              <a:t>se diminuisce si riduce il </a:t>
            </a:r>
            <a:r>
              <a:rPr lang="it-IT" dirty="0" smtClean="0"/>
              <a:t>valore </a:t>
            </a:r>
            <a:r>
              <a:rPr lang="it-IT" dirty="0"/>
              <a:t>della partecipazione in </a:t>
            </a:r>
            <a:r>
              <a:rPr lang="it-IT" dirty="0" smtClean="0"/>
              <a:t>contropartita </a:t>
            </a:r>
            <a:r>
              <a:rPr lang="it-IT" dirty="0"/>
              <a:t>alla voce D19a) </a:t>
            </a:r>
            <a:r>
              <a:rPr lang="it-IT" dirty="0" smtClean="0"/>
              <a:t>“svalutazioni </a:t>
            </a:r>
            <a:r>
              <a:rPr lang="it-IT" dirty="0"/>
              <a:t>di </a:t>
            </a:r>
            <a:r>
              <a:rPr lang="it-IT" dirty="0" smtClean="0"/>
              <a:t>partecipazioni”.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5946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VALUTAZIONE DELLE PARTECIPAZIONI NON IMMOBILIZZATE (OIC 21)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Le partecipazioni non immobilizzate </a:t>
            </a:r>
            <a:r>
              <a:rPr lang="it-IT" sz="2400" dirty="0" smtClean="0"/>
              <a:t>sono </a:t>
            </a:r>
            <a:r>
              <a:rPr lang="it-IT" sz="2400" dirty="0"/>
              <a:t>valutate in base al </a:t>
            </a:r>
            <a:r>
              <a:rPr lang="it-IT" sz="2400" dirty="0">
                <a:solidFill>
                  <a:srgbClr val="FF0000"/>
                </a:solidFill>
              </a:rPr>
              <a:t>minor valore fra il costo d’acquisto, </a:t>
            </a:r>
            <a:r>
              <a:rPr lang="it-IT" sz="2400" dirty="0" smtClean="0">
                <a:solidFill>
                  <a:srgbClr val="FF0000"/>
                </a:solidFill>
              </a:rPr>
              <a:t>e </a:t>
            </a:r>
            <a:r>
              <a:rPr lang="it-IT" sz="2400" dirty="0">
                <a:solidFill>
                  <a:srgbClr val="FF0000"/>
                </a:solidFill>
              </a:rPr>
              <a:t>il valore di realizzazione </a:t>
            </a:r>
            <a:r>
              <a:rPr lang="it-IT" sz="2400" dirty="0" smtClean="0">
                <a:solidFill>
                  <a:srgbClr val="FF0000"/>
                </a:solidFill>
              </a:rPr>
              <a:t>desumibile </a:t>
            </a:r>
            <a:r>
              <a:rPr lang="it-IT" sz="2400" u="sng" dirty="0">
                <a:solidFill>
                  <a:srgbClr val="FF0000"/>
                </a:solidFill>
              </a:rPr>
              <a:t>dall'andamento del mercato</a:t>
            </a:r>
          </a:p>
          <a:p>
            <a:pPr algn="just"/>
            <a:r>
              <a:rPr lang="it-IT" sz="2400" dirty="0" smtClean="0"/>
              <a:t>Riferimento temporale per </a:t>
            </a:r>
            <a:r>
              <a:rPr lang="it-IT" sz="2400" dirty="0" smtClean="0">
                <a:solidFill>
                  <a:srgbClr val="FF0000"/>
                </a:solidFill>
              </a:rPr>
              <a:t>Azioni quotate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in mercati organizzati</a:t>
            </a:r>
            <a:r>
              <a:rPr lang="it-IT" sz="2400" dirty="0" smtClean="0"/>
              <a:t>: occorre assumere </a:t>
            </a:r>
            <a:r>
              <a:rPr lang="it-IT" sz="2400" dirty="0"/>
              <a:t>un valore che, pur dovendosi </a:t>
            </a:r>
            <a:r>
              <a:rPr lang="it-IT" sz="2400" dirty="0" smtClean="0"/>
              <a:t>riferire </a:t>
            </a:r>
            <a:r>
              <a:rPr lang="it-IT" sz="2400" dirty="0"/>
              <a:t>alla chiusura dell’esercizio, possa </a:t>
            </a:r>
            <a:r>
              <a:rPr lang="it-IT" sz="2400" dirty="0" smtClean="0"/>
              <a:t>ritenersi </a:t>
            </a:r>
            <a:r>
              <a:rPr lang="it-IT" sz="2400" dirty="0"/>
              <a:t>consolidato </a:t>
            </a:r>
            <a:r>
              <a:rPr lang="it-IT" sz="2400" dirty="0" smtClean="0"/>
              <a:t>. Ad es. la media </a:t>
            </a:r>
            <a:r>
              <a:rPr lang="it-IT" sz="2400" dirty="0"/>
              <a:t>delle quotazioni passate, per un </a:t>
            </a:r>
            <a:r>
              <a:rPr lang="it-IT" sz="2400" dirty="0" smtClean="0"/>
              <a:t>periodo </a:t>
            </a:r>
            <a:r>
              <a:rPr lang="it-IT" sz="2400" dirty="0"/>
              <a:t>sufficientemente ampio, quale l'ultimo </a:t>
            </a:r>
            <a:r>
              <a:rPr lang="it-IT" sz="2400" dirty="0" smtClean="0"/>
              <a:t>mese</a:t>
            </a:r>
            <a:r>
              <a:rPr lang="it-IT" sz="2400" dirty="0"/>
              <a:t>, può ritenersi maggiormente </a:t>
            </a:r>
            <a:r>
              <a:rPr lang="it-IT" sz="2400" dirty="0" smtClean="0"/>
              <a:t>rappresentativa (salvo casi particolari quali situazioni di mercato caratterizzate da forti flessioni per cui il riferimento temporale potrebbe essere più breve)</a:t>
            </a:r>
            <a:endParaRPr lang="it-IT" sz="2400" dirty="0"/>
          </a:p>
          <a:p>
            <a:endParaRPr lang="it-IT" sz="2400" dirty="0"/>
          </a:p>
          <a:p>
            <a:pPr algn="just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823067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VALUTAZIONE DELLE PARTECIPAZIONI NON IMMOBILIZZATE (OIC 21)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Valore di mercato di azioni non quotate</a:t>
            </a:r>
          </a:p>
          <a:p>
            <a:pPr marL="0" indent="0" algn="just">
              <a:buNone/>
            </a:pPr>
            <a:r>
              <a:rPr lang="it-IT" dirty="0" smtClean="0"/>
              <a:t>«Stante </a:t>
            </a:r>
            <a:r>
              <a:rPr lang="it-IT" dirty="0"/>
              <a:t>la difficoltà pratica di identificare un </a:t>
            </a:r>
            <a:r>
              <a:rPr lang="it-IT" dirty="0" smtClean="0"/>
              <a:t>valore di </a:t>
            </a:r>
            <a:r>
              <a:rPr lang="it-IT" dirty="0"/>
              <a:t>mercato per le partecipazioni non quotate, è </a:t>
            </a:r>
            <a:r>
              <a:rPr lang="it-IT" dirty="0" smtClean="0"/>
              <a:t>necessario </a:t>
            </a:r>
            <a:r>
              <a:rPr lang="it-IT" dirty="0"/>
              <a:t>che la società si adoperi con </a:t>
            </a:r>
            <a:r>
              <a:rPr lang="it-IT" dirty="0" smtClean="0"/>
              <a:t>la dovuta </a:t>
            </a:r>
            <a:r>
              <a:rPr lang="it-IT" dirty="0">
                <a:solidFill>
                  <a:srgbClr val="FFC000"/>
                </a:solidFill>
              </a:rPr>
              <a:t>diligenza professionale </a:t>
            </a:r>
            <a:r>
              <a:rPr lang="it-IT" dirty="0"/>
              <a:t>e sopportando costi </a:t>
            </a:r>
            <a:r>
              <a:rPr lang="it-IT" dirty="0" smtClean="0"/>
              <a:t>proporzionati </a:t>
            </a:r>
            <a:r>
              <a:rPr lang="it-IT" dirty="0"/>
              <a:t>alla complessità e alla </a:t>
            </a:r>
            <a:r>
              <a:rPr lang="it-IT" dirty="0" smtClean="0"/>
              <a:t>rilevanza </a:t>
            </a:r>
            <a:r>
              <a:rPr lang="it-IT" dirty="0"/>
              <a:t>dell’investimento, </a:t>
            </a:r>
            <a:r>
              <a:rPr lang="it-IT" dirty="0">
                <a:solidFill>
                  <a:srgbClr val="FFC000"/>
                </a:solidFill>
              </a:rPr>
              <a:t>per acquisire tutte le </a:t>
            </a:r>
            <a:r>
              <a:rPr lang="it-IT" dirty="0" smtClean="0">
                <a:solidFill>
                  <a:srgbClr val="FFC000"/>
                </a:solidFill>
              </a:rPr>
              <a:t>informazioni </a:t>
            </a:r>
            <a:r>
              <a:rPr lang="it-IT" dirty="0">
                <a:solidFill>
                  <a:srgbClr val="FFC000"/>
                </a:solidFill>
              </a:rPr>
              <a:t>disponibili per poter stimare in </a:t>
            </a:r>
            <a:r>
              <a:rPr lang="it-IT" dirty="0" smtClean="0">
                <a:solidFill>
                  <a:srgbClr val="FFC000"/>
                </a:solidFill>
              </a:rPr>
              <a:t>modo </a:t>
            </a:r>
            <a:r>
              <a:rPr lang="it-IT" dirty="0">
                <a:solidFill>
                  <a:srgbClr val="FFC000"/>
                </a:solidFill>
              </a:rPr>
              <a:t>attendibile il valore di realizzazione</a:t>
            </a:r>
            <a:r>
              <a:rPr lang="it-IT" dirty="0"/>
              <a:t>. Nella </a:t>
            </a:r>
            <a:r>
              <a:rPr lang="it-IT" dirty="0" smtClean="0"/>
              <a:t>stima </a:t>
            </a:r>
            <a:r>
              <a:rPr lang="it-IT" dirty="0"/>
              <a:t>di tale valore si dovrà tenere conto </a:t>
            </a:r>
            <a:r>
              <a:rPr lang="it-IT" dirty="0" smtClean="0"/>
              <a:t>anche </a:t>
            </a:r>
            <a:r>
              <a:rPr lang="it-IT" dirty="0"/>
              <a:t>della ridotta </a:t>
            </a:r>
            <a:r>
              <a:rPr lang="it-IT" dirty="0" smtClean="0"/>
              <a:t>negoziabilità </a:t>
            </a:r>
            <a:r>
              <a:rPr lang="it-IT" dirty="0"/>
              <a:t>della </a:t>
            </a:r>
            <a:r>
              <a:rPr lang="it-IT" dirty="0" smtClean="0"/>
              <a:t>partecipazione»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244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>VALUTAZIONE DELLE PARTECIPAZIONI</a:t>
            </a:r>
            <a:br>
              <a:rPr lang="it-IT" sz="2800" dirty="0" smtClean="0"/>
            </a:br>
            <a:r>
              <a:rPr lang="it-IT" sz="2800" dirty="0" smtClean="0"/>
              <a:t>ART.2426 c.c., n.4</a:t>
            </a:r>
            <a:br>
              <a:rPr lang="it-IT" sz="2800" dirty="0" smtClean="0"/>
            </a:br>
            <a:r>
              <a:rPr lang="it-IT" sz="2800" dirty="0" smtClean="0"/>
              <a:t>(2)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«Quando </a:t>
            </a:r>
            <a:r>
              <a:rPr lang="it-IT" dirty="0"/>
              <a:t>la partecipazione è iscritta per la prima </a:t>
            </a:r>
            <a:r>
              <a:rPr lang="it-IT" dirty="0" smtClean="0"/>
              <a:t>volta </a:t>
            </a:r>
            <a:r>
              <a:rPr lang="it-IT" dirty="0"/>
              <a:t>in base al metodo del patrimonio netto, </a:t>
            </a:r>
            <a:r>
              <a:rPr lang="it-IT" dirty="0">
                <a:solidFill>
                  <a:srgbClr val="FF0000"/>
                </a:solidFill>
              </a:rPr>
              <a:t>il </a:t>
            </a:r>
            <a:r>
              <a:rPr lang="it-IT" dirty="0" smtClean="0">
                <a:solidFill>
                  <a:srgbClr val="FF0000"/>
                </a:solidFill>
              </a:rPr>
              <a:t>costo </a:t>
            </a:r>
            <a:r>
              <a:rPr lang="it-IT" dirty="0">
                <a:solidFill>
                  <a:srgbClr val="FF0000"/>
                </a:solidFill>
              </a:rPr>
              <a:t>di acquisto superiore al valore </a:t>
            </a:r>
            <a:r>
              <a:rPr lang="it-IT" dirty="0" smtClean="0">
                <a:solidFill>
                  <a:srgbClr val="FF0000"/>
                </a:solidFill>
              </a:rPr>
              <a:t>corrispondente </a:t>
            </a:r>
            <a:r>
              <a:rPr lang="it-IT" dirty="0">
                <a:solidFill>
                  <a:srgbClr val="FF0000"/>
                </a:solidFill>
              </a:rPr>
              <a:t>del patrimonio netto riferito alla data di </a:t>
            </a:r>
            <a:r>
              <a:rPr lang="it-IT" dirty="0" smtClean="0">
                <a:solidFill>
                  <a:srgbClr val="FF0000"/>
                </a:solidFill>
              </a:rPr>
              <a:t>acquisizione </a:t>
            </a:r>
            <a:r>
              <a:rPr lang="it-IT" dirty="0">
                <a:solidFill>
                  <a:srgbClr val="FF0000"/>
                </a:solidFill>
              </a:rPr>
              <a:t>o risultante dall'ultimo bilancio </a:t>
            </a:r>
            <a:r>
              <a:rPr lang="it-IT" dirty="0" smtClean="0">
                <a:solidFill>
                  <a:srgbClr val="FF0000"/>
                </a:solidFill>
              </a:rPr>
              <a:t>dell'impresa </a:t>
            </a:r>
            <a:r>
              <a:rPr lang="it-IT" dirty="0">
                <a:solidFill>
                  <a:srgbClr val="FF0000"/>
                </a:solidFill>
              </a:rPr>
              <a:t>controllata o collegata può essere </a:t>
            </a:r>
            <a:r>
              <a:rPr lang="it-IT" dirty="0" smtClean="0">
                <a:solidFill>
                  <a:srgbClr val="FF0000"/>
                </a:solidFill>
              </a:rPr>
              <a:t>iscritto </a:t>
            </a:r>
            <a:r>
              <a:rPr lang="it-IT" dirty="0">
                <a:solidFill>
                  <a:srgbClr val="FF0000"/>
                </a:solidFill>
              </a:rPr>
              <a:t>nell'attivo,</a:t>
            </a:r>
            <a:r>
              <a:rPr lang="it-IT" dirty="0"/>
              <a:t> purché ne siano indicate le </a:t>
            </a:r>
            <a:r>
              <a:rPr lang="it-IT" dirty="0" smtClean="0"/>
              <a:t>ragioni </a:t>
            </a:r>
            <a:r>
              <a:rPr lang="it-IT" dirty="0"/>
              <a:t>nella nota </a:t>
            </a:r>
            <a:r>
              <a:rPr lang="it-IT" dirty="0" smtClean="0"/>
              <a:t>integrativa. </a:t>
            </a:r>
            <a:r>
              <a:rPr lang="it-IT" dirty="0" smtClean="0">
                <a:solidFill>
                  <a:srgbClr val="FFC000"/>
                </a:solidFill>
              </a:rPr>
              <a:t>La </a:t>
            </a:r>
            <a:r>
              <a:rPr lang="it-IT" dirty="0">
                <a:solidFill>
                  <a:srgbClr val="FFC000"/>
                </a:solidFill>
              </a:rPr>
              <a:t>differenza, per la </a:t>
            </a:r>
            <a:r>
              <a:rPr lang="it-IT" dirty="0" smtClean="0">
                <a:solidFill>
                  <a:srgbClr val="FFC000"/>
                </a:solidFill>
              </a:rPr>
              <a:t>parte </a:t>
            </a:r>
            <a:r>
              <a:rPr lang="it-IT" dirty="0">
                <a:solidFill>
                  <a:srgbClr val="FFC000"/>
                </a:solidFill>
              </a:rPr>
              <a:t>attribuibile a beni </a:t>
            </a:r>
            <a:r>
              <a:rPr lang="it-IT" dirty="0" smtClean="0">
                <a:solidFill>
                  <a:srgbClr val="FFC000"/>
                </a:solidFill>
              </a:rPr>
              <a:t>ammortizzabili </a:t>
            </a:r>
            <a:r>
              <a:rPr lang="it-IT" dirty="0">
                <a:solidFill>
                  <a:srgbClr val="FFC000"/>
                </a:solidFill>
              </a:rPr>
              <a:t>o </a:t>
            </a:r>
            <a:r>
              <a:rPr lang="it-IT" dirty="0" smtClean="0">
                <a:solidFill>
                  <a:srgbClr val="FFC000"/>
                </a:solidFill>
              </a:rPr>
              <a:t>all'avviamento</a:t>
            </a:r>
            <a:r>
              <a:rPr lang="it-IT" dirty="0">
                <a:solidFill>
                  <a:srgbClr val="FFC000"/>
                </a:solidFill>
              </a:rPr>
              <a:t>, deve essere </a:t>
            </a:r>
            <a:r>
              <a:rPr lang="it-IT" dirty="0" smtClean="0">
                <a:solidFill>
                  <a:srgbClr val="FFC000"/>
                </a:solidFill>
              </a:rPr>
              <a:t>ammortizzata.</a:t>
            </a:r>
          </a:p>
          <a:p>
            <a:pPr marL="0" indent="0" algn="just">
              <a:buNone/>
            </a:pPr>
            <a:r>
              <a:rPr lang="it-IT" dirty="0" smtClean="0"/>
              <a:t> Negli </a:t>
            </a:r>
            <a:r>
              <a:rPr lang="it-IT" dirty="0"/>
              <a:t>esercizi successivi le </a:t>
            </a:r>
            <a:r>
              <a:rPr lang="it-IT" dirty="0" smtClean="0"/>
              <a:t>plusvalenze</a:t>
            </a:r>
            <a:r>
              <a:rPr lang="it-IT" dirty="0"/>
              <a:t>, derivanti </a:t>
            </a:r>
            <a:r>
              <a:rPr lang="it-IT" dirty="0" smtClean="0"/>
              <a:t>dall'applicazione </a:t>
            </a:r>
            <a:r>
              <a:rPr lang="it-IT" dirty="0"/>
              <a:t>del metodo del patrimonio </a:t>
            </a:r>
            <a:r>
              <a:rPr lang="it-IT" dirty="0" smtClean="0"/>
              <a:t>netto</a:t>
            </a:r>
            <a:r>
              <a:rPr lang="it-IT" dirty="0"/>
              <a:t>, rispetto al valore indicato nel bilancio </a:t>
            </a:r>
            <a:r>
              <a:rPr lang="it-IT" dirty="0" smtClean="0"/>
              <a:t>dell'esercizio </a:t>
            </a:r>
            <a:r>
              <a:rPr lang="it-IT" dirty="0"/>
              <a:t>precedente sono iscritte in una riserva </a:t>
            </a:r>
            <a:r>
              <a:rPr lang="it-IT" dirty="0" smtClean="0"/>
              <a:t>non distribuibile»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301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VALUTAZIONE DELLE PARTECIPAZIONI</a:t>
            </a:r>
            <a:br>
              <a:rPr lang="it-IT" sz="2800" dirty="0" smtClean="0"/>
            </a:br>
            <a:r>
              <a:rPr lang="it-IT" sz="2800" dirty="0" smtClean="0"/>
              <a:t>ART.2426 c.c., n.9 e n. 10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«… </a:t>
            </a:r>
            <a:r>
              <a:rPr lang="it-IT" sz="2800" dirty="0"/>
              <a:t>le </a:t>
            </a:r>
            <a:r>
              <a:rPr lang="it-IT" sz="2800" dirty="0" smtClean="0"/>
              <a:t>attività finanziarie </a:t>
            </a:r>
            <a:r>
              <a:rPr lang="it-IT" sz="2800" dirty="0"/>
              <a:t>che non costituiscono </a:t>
            </a:r>
            <a:r>
              <a:rPr lang="it-IT" sz="2800" dirty="0" smtClean="0"/>
              <a:t>immobilizzazioni </a:t>
            </a:r>
            <a:r>
              <a:rPr lang="it-IT" sz="2800" dirty="0"/>
              <a:t>sono </a:t>
            </a:r>
            <a:r>
              <a:rPr lang="it-IT" sz="2800" dirty="0" err="1" smtClean="0"/>
              <a:t>scritt</a:t>
            </a:r>
            <a:r>
              <a:rPr lang="it-IT" sz="2800" dirty="0" smtClean="0"/>
              <a:t>(i)e </a:t>
            </a:r>
            <a:r>
              <a:rPr lang="it-IT" sz="2800" dirty="0"/>
              <a:t>al costo di </a:t>
            </a:r>
            <a:r>
              <a:rPr lang="it-IT" sz="2800" dirty="0" smtClean="0"/>
              <a:t>acquisto, …, </a:t>
            </a:r>
            <a:r>
              <a:rPr lang="it-IT" sz="2800" dirty="0"/>
              <a:t>ovvero </a:t>
            </a:r>
            <a:r>
              <a:rPr lang="it-IT" sz="2800" dirty="0" smtClean="0"/>
              <a:t>al </a:t>
            </a:r>
            <a:r>
              <a:rPr lang="it-IT" sz="2800" dirty="0"/>
              <a:t>valore di realizzazione desumibile </a:t>
            </a:r>
            <a:r>
              <a:rPr lang="it-IT" sz="2800" dirty="0" smtClean="0"/>
              <a:t>dall'andamento </a:t>
            </a:r>
            <a:r>
              <a:rPr lang="it-IT" sz="2800" dirty="0"/>
              <a:t>del mercato, se </a:t>
            </a:r>
            <a:r>
              <a:rPr lang="it-IT" sz="2800" dirty="0" smtClean="0"/>
              <a:t>minore</a:t>
            </a:r>
            <a:r>
              <a:rPr lang="it-IT" sz="2800" dirty="0"/>
              <a:t>; tale minore valore </a:t>
            </a:r>
            <a:r>
              <a:rPr lang="it-IT" sz="2800" dirty="0" smtClean="0"/>
              <a:t>non </a:t>
            </a:r>
            <a:r>
              <a:rPr lang="it-IT" sz="2800" dirty="0"/>
              <a:t>può essere mantenuto nei successivi bilanci se </a:t>
            </a:r>
            <a:r>
              <a:rPr lang="it-IT" sz="2800" dirty="0" smtClean="0"/>
              <a:t>ne </a:t>
            </a:r>
            <a:r>
              <a:rPr lang="it-IT" sz="2800" dirty="0"/>
              <a:t>sono venuti meno i </a:t>
            </a:r>
            <a:r>
              <a:rPr lang="it-IT" sz="2800" dirty="0" smtClean="0"/>
              <a:t>motivi»</a:t>
            </a:r>
          </a:p>
          <a:p>
            <a:pPr marL="0" indent="0">
              <a:buNone/>
            </a:pPr>
            <a:r>
              <a:rPr lang="it-IT" sz="2800" dirty="0" smtClean="0"/>
              <a:t>«Il </a:t>
            </a:r>
            <a:r>
              <a:rPr lang="it-IT" sz="2800" dirty="0"/>
              <a:t>costo dei beni fungibili può essere calcolato col metodo della media </a:t>
            </a:r>
            <a:r>
              <a:rPr lang="it-IT" sz="2800" dirty="0" smtClean="0"/>
              <a:t>ponderata </a:t>
            </a:r>
            <a:r>
              <a:rPr lang="it-IT" sz="2800" dirty="0"/>
              <a:t>o con quelli «primo entrato, primo </a:t>
            </a:r>
            <a:r>
              <a:rPr lang="it-IT" sz="2800" dirty="0" smtClean="0"/>
              <a:t>uscito</a:t>
            </a:r>
            <a:r>
              <a:rPr lang="it-IT" sz="2800" dirty="0"/>
              <a:t>»; o «ultimo entrato, primo uscito»;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8205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VALUTAZIONE DELLE PARTECIPAZIONI</a:t>
            </a:r>
            <a:br>
              <a:rPr lang="it-IT" sz="2800" dirty="0" smtClean="0"/>
            </a:br>
            <a:r>
              <a:rPr lang="it-IT" sz="2800" dirty="0" smtClean="0"/>
              <a:t>OIC 21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Rilevazione iniziale</a:t>
            </a:r>
            <a:r>
              <a:rPr lang="it-IT" dirty="0" smtClean="0"/>
              <a:t>:</a:t>
            </a:r>
          </a:p>
          <a:p>
            <a:pPr marL="0" indent="0" algn="just">
              <a:buNone/>
            </a:pPr>
            <a:r>
              <a:rPr lang="it-IT" dirty="0"/>
              <a:t>Le partecipazioni sono iscritte al costo di </a:t>
            </a:r>
            <a:r>
              <a:rPr lang="it-IT" dirty="0" smtClean="0"/>
              <a:t>acquisto </a:t>
            </a:r>
            <a:r>
              <a:rPr lang="it-IT" dirty="0"/>
              <a:t>o di costituzione, comprensivo dei costi </a:t>
            </a:r>
            <a:r>
              <a:rPr lang="it-IT" dirty="0" smtClean="0"/>
              <a:t>accessori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Valutazioni successive delle </a:t>
            </a:r>
            <a:r>
              <a:rPr lang="it-IT" dirty="0" err="1" smtClean="0">
                <a:solidFill>
                  <a:srgbClr val="FF0000"/>
                </a:solidFill>
              </a:rPr>
              <a:t>partecip.immobilizz</a:t>
            </a:r>
            <a:r>
              <a:rPr lang="it-IT" dirty="0" smtClean="0">
                <a:solidFill>
                  <a:srgbClr val="FF0000"/>
                </a:solidFill>
              </a:rPr>
              <a:t>.:</a:t>
            </a:r>
            <a:endParaRPr lang="it-IT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rgbClr val="FFC000"/>
                </a:solidFill>
              </a:rPr>
              <a:t>a) </a:t>
            </a:r>
            <a:r>
              <a:rPr lang="it-IT" dirty="0"/>
              <a:t>al costo rilevato </a:t>
            </a:r>
            <a:r>
              <a:rPr lang="it-IT" dirty="0" smtClean="0"/>
              <a:t>al momento </a:t>
            </a:r>
            <a:r>
              <a:rPr lang="it-IT" dirty="0"/>
              <a:t>dell’iscrizione iniziale. Tale costo non </a:t>
            </a:r>
            <a:r>
              <a:rPr lang="it-IT" dirty="0" smtClean="0"/>
              <a:t>può essere mantenuto </a:t>
            </a:r>
            <a:r>
              <a:rPr lang="it-IT" dirty="0"/>
              <a:t>se la partecipazione alla data </a:t>
            </a:r>
            <a:r>
              <a:rPr lang="it-IT" dirty="0" smtClean="0"/>
              <a:t>di chiusura </a:t>
            </a:r>
            <a:r>
              <a:rPr lang="it-IT" dirty="0"/>
              <a:t>dell’esercizio risulta </a:t>
            </a:r>
            <a:r>
              <a:rPr lang="it-IT" dirty="0">
                <a:solidFill>
                  <a:srgbClr val="FFC000"/>
                </a:solidFill>
              </a:rPr>
              <a:t>durevolmente di </a:t>
            </a:r>
            <a:r>
              <a:rPr lang="it-IT" dirty="0" smtClean="0">
                <a:solidFill>
                  <a:srgbClr val="FFC000"/>
                </a:solidFill>
              </a:rPr>
              <a:t>valore </a:t>
            </a:r>
            <a:r>
              <a:rPr lang="it-IT" dirty="0">
                <a:solidFill>
                  <a:srgbClr val="FFC000"/>
                </a:solidFill>
              </a:rPr>
              <a:t>inferiore al valore di costo. </a:t>
            </a:r>
          </a:p>
          <a:p>
            <a:pPr marL="0" indent="0">
              <a:buNone/>
            </a:pPr>
            <a:endParaRPr lang="it-IT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6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VALUTAZIONE DELLE PARTECIPAZIONI</a:t>
            </a:r>
            <a:br>
              <a:rPr lang="it-IT" sz="3200" dirty="0" smtClean="0"/>
            </a:br>
            <a:r>
              <a:rPr lang="it-IT" sz="3200" dirty="0" smtClean="0"/>
              <a:t>OIC 21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La perdita durevole di valore è </a:t>
            </a:r>
            <a:r>
              <a:rPr lang="it-IT" dirty="0" smtClean="0"/>
              <a:t>determinata </a:t>
            </a:r>
            <a:r>
              <a:rPr lang="it-IT" dirty="0"/>
              <a:t>confrontando il valore </a:t>
            </a:r>
            <a:r>
              <a:rPr lang="it-IT" dirty="0" smtClean="0"/>
              <a:t>di iscrizione </a:t>
            </a:r>
            <a:r>
              <a:rPr lang="it-IT" dirty="0"/>
              <a:t>in bilancio della </a:t>
            </a:r>
            <a:r>
              <a:rPr lang="it-IT" dirty="0" smtClean="0"/>
              <a:t>partecipazione </a:t>
            </a:r>
            <a:r>
              <a:rPr lang="it-IT" dirty="0"/>
              <a:t>con il suo </a:t>
            </a:r>
            <a:r>
              <a:rPr lang="it-IT" dirty="0">
                <a:solidFill>
                  <a:srgbClr val="FF0000"/>
                </a:solidFill>
              </a:rPr>
              <a:t>valore </a:t>
            </a:r>
            <a:r>
              <a:rPr lang="it-IT" dirty="0" smtClean="0">
                <a:solidFill>
                  <a:srgbClr val="FF0000"/>
                </a:solidFill>
              </a:rPr>
              <a:t>recuperabile</a:t>
            </a:r>
            <a:r>
              <a:rPr lang="it-IT" dirty="0"/>
              <a:t>, determinato in base ai benefici futuri che si prevede </a:t>
            </a:r>
            <a:r>
              <a:rPr lang="it-IT" dirty="0" smtClean="0"/>
              <a:t>affluiranno </a:t>
            </a:r>
            <a:r>
              <a:rPr lang="it-IT" dirty="0"/>
              <a:t>all’economia della </a:t>
            </a:r>
            <a:r>
              <a:rPr lang="it-IT" dirty="0" smtClean="0"/>
              <a:t>partecipante</a:t>
            </a:r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perdita di valore è durevole quando </a:t>
            </a:r>
            <a:r>
              <a:rPr lang="it-IT" dirty="0" smtClean="0"/>
              <a:t>fondatamente </a:t>
            </a:r>
            <a:r>
              <a:rPr lang="it-IT" dirty="0"/>
              <a:t>non si prevede che le ragioni che l’hanno </a:t>
            </a:r>
            <a:r>
              <a:rPr lang="it-IT" dirty="0" smtClean="0"/>
              <a:t>causata </a:t>
            </a:r>
            <a:r>
              <a:rPr lang="it-IT" dirty="0"/>
              <a:t>possono essere rimosse in un breve arco </a:t>
            </a:r>
            <a:r>
              <a:rPr lang="it-IT" dirty="0" smtClean="0"/>
              <a:t>temporale</a:t>
            </a:r>
            <a:r>
              <a:rPr lang="it-IT" dirty="0"/>
              <a:t>,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387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VALUTAZIONE DELLE PARTECIPAZIONI</a:t>
            </a:r>
            <a:br>
              <a:rPr lang="it-IT" sz="3200" dirty="0" smtClean="0"/>
            </a:br>
            <a:r>
              <a:rPr lang="it-IT" sz="3200" dirty="0" smtClean="0"/>
              <a:t>OIC 21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b) </a:t>
            </a:r>
            <a:r>
              <a:rPr lang="it-IT" dirty="0"/>
              <a:t>Le </a:t>
            </a:r>
            <a:r>
              <a:rPr lang="it-IT" dirty="0">
                <a:solidFill>
                  <a:srgbClr val="FF0000"/>
                </a:solidFill>
              </a:rPr>
              <a:t>partecipazioni di controllo, collegamento e </a:t>
            </a:r>
            <a:r>
              <a:rPr lang="it-IT" dirty="0" smtClean="0">
                <a:solidFill>
                  <a:srgbClr val="FF0000"/>
                </a:solidFill>
              </a:rPr>
              <a:t>in </a:t>
            </a:r>
            <a:r>
              <a:rPr lang="it-IT" dirty="0">
                <a:solidFill>
                  <a:srgbClr val="FF0000"/>
                </a:solidFill>
              </a:rPr>
              <a:t>joint venture</a:t>
            </a:r>
            <a:r>
              <a:rPr lang="it-IT" dirty="0"/>
              <a:t> iscritte nelle immobilizzazioni </a:t>
            </a:r>
            <a:r>
              <a:rPr lang="it-IT" dirty="0" smtClean="0"/>
              <a:t>possono </a:t>
            </a:r>
            <a:r>
              <a:rPr lang="it-IT" dirty="0"/>
              <a:t>essere valutate, oltre che al costo, </a:t>
            </a:r>
            <a:r>
              <a:rPr lang="it-IT" dirty="0" smtClean="0">
                <a:solidFill>
                  <a:srgbClr val="FFC000"/>
                </a:solidFill>
              </a:rPr>
              <a:t>con </a:t>
            </a:r>
            <a:r>
              <a:rPr lang="it-IT" dirty="0">
                <a:solidFill>
                  <a:srgbClr val="FFC000"/>
                </a:solidFill>
              </a:rPr>
              <a:t>il metodo del patrimonio </a:t>
            </a:r>
            <a:r>
              <a:rPr lang="it-IT" dirty="0" smtClean="0">
                <a:solidFill>
                  <a:srgbClr val="FFC000"/>
                </a:solidFill>
              </a:rPr>
              <a:t>netto</a:t>
            </a:r>
            <a:r>
              <a:rPr lang="it-IT" dirty="0"/>
              <a:t> 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(v. OIC 17“Bilancio </a:t>
            </a:r>
            <a:r>
              <a:rPr lang="it-IT" dirty="0"/>
              <a:t>consolidato e metodo del patrimonio </a:t>
            </a:r>
            <a:r>
              <a:rPr lang="it-IT" dirty="0" smtClean="0"/>
              <a:t>netto”)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429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VALUTAZIONE DELLE PARTECIPAZIONI</a:t>
            </a:r>
            <a:br>
              <a:rPr lang="it-IT" sz="2800" dirty="0" smtClean="0"/>
            </a:br>
            <a:r>
              <a:rPr lang="it-IT" sz="2800" dirty="0" smtClean="0"/>
              <a:t>METODO DEL PN (OIC 17)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metodo del patrimonio netto </a:t>
            </a:r>
            <a:r>
              <a:rPr lang="it-IT" dirty="0"/>
              <a:t>è il criterio di </a:t>
            </a:r>
            <a:r>
              <a:rPr lang="it-IT" dirty="0" smtClean="0"/>
              <a:t>valutazione </a:t>
            </a:r>
            <a:r>
              <a:rPr lang="it-IT" dirty="0"/>
              <a:t>di una </a:t>
            </a:r>
            <a:r>
              <a:rPr lang="it-IT" dirty="0" smtClean="0"/>
              <a:t>partecipazione  (di </a:t>
            </a:r>
            <a:r>
              <a:rPr lang="it-IT" dirty="0"/>
              <a:t>controllo o di </a:t>
            </a:r>
            <a:r>
              <a:rPr lang="it-IT" dirty="0" smtClean="0"/>
              <a:t>collegamento) </a:t>
            </a:r>
            <a:r>
              <a:rPr lang="it-IT" dirty="0"/>
              <a:t>con il quale il costo originario </a:t>
            </a:r>
            <a:r>
              <a:rPr lang="it-IT" dirty="0" smtClean="0"/>
              <a:t>della </a:t>
            </a:r>
            <a:r>
              <a:rPr lang="it-IT" dirty="0"/>
              <a:t>partecipazione si modifica nei periodi </a:t>
            </a:r>
            <a:r>
              <a:rPr lang="it-IT" dirty="0" smtClean="0"/>
              <a:t>successivi </a:t>
            </a:r>
            <a:r>
              <a:rPr lang="it-IT" dirty="0"/>
              <a:t>all’acquisizione della partecipazione </a:t>
            </a:r>
            <a:r>
              <a:rPr lang="it-IT" dirty="0" smtClean="0"/>
              <a:t>per </a:t>
            </a:r>
            <a:r>
              <a:rPr lang="it-IT" dirty="0"/>
              <a:t>tener conto delle quote di pertinenza degli </a:t>
            </a:r>
          </a:p>
          <a:p>
            <a:pPr marL="0" indent="0" algn="just">
              <a:buNone/>
            </a:pPr>
            <a:r>
              <a:rPr lang="it-IT" dirty="0"/>
              <a:t>utili e delle perdite e altre variazioni </a:t>
            </a:r>
            <a:r>
              <a:rPr lang="it-IT" dirty="0" smtClean="0"/>
              <a:t>del patrimonio </a:t>
            </a:r>
            <a:r>
              <a:rPr lang="it-IT" dirty="0"/>
              <a:t>netto della partecipata. 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014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VALUTAZIONE DELLE PARTECIPAZIONI</a:t>
            </a:r>
            <a:br>
              <a:rPr lang="it-IT" sz="2800" dirty="0" smtClean="0"/>
            </a:br>
            <a:r>
              <a:rPr lang="it-IT" sz="2800" dirty="0" smtClean="0"/>
              <a:t>METODO DEL PN (OIC 17)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Il metodo del patrimonio netto tende a produrre sostanzialmente gli stessi effetti sul patrimonio </a:t>
            </a:r>
            <a:r>
              <a:rPr lang="it-IT" dirty="0" smtClean="0"/>
              <a:t>netto </a:t>
            </a:r>
            <a:r>
              <a:rPr lang="it-IT" dirty="0"/>
              <a:t>e sul risultato </a:t>
            </a:r>
            <a:r>
              <a:rPr lang="it-IT" dirty="0" smtClean="0"/>
              <a:t>dell’esercizio  </a:t>
            </a:r>
            <a:r>
              <a:rPr lang="it-IT" dirty="0"/>
              <a:t>che </a:t>
            </a:r>
            <a:r>
              <a:rPr lang="it-IT" dirty="0" smtClean="0"/>
              <a:t>produce il </a:t>
            </a:r>
            <a:r>
              <a:rPr lang="it-IT" i="1" dirty="0">
                <a:solidFill>
                  <a:srgbClr val="FFC000"/>
                </a:solidFill>
              </a:rPr>
              <a:t>metodo </a:t>
            </a:r>
            <a:r>
              <a:rPr lang="it-IT" i="1" dirty="0" smtClean="0">
                <a:solidFill>
                  <a:srgbClr val="FFC000"/>
                </a:solidFill>
              </a:rPr>
              <a:t>del consolidamento integrale</a:t>
            </a:r>
            <a:r>
              <a:rPr lang="it-IT" dirty="0" smtClean="0"/>
              <a:t> </a:t>
            </a:r>
            <a:r>
              <a:rPr lang="it-IT" dirty="0"/>
              <a:t>sul risultato e sul patrimonio netto </a:t>
            </a:r>
            <a:r>
              <a:rPr lang="it-IT" dirty="0" smtClean="0"/>
              <a:t>di </a:t>
            </a:r>
            <a:r>
              <a:rPr lang="it-IT" dirty="0"/>
              <a:t>pertinenza del </a:t>
            </a:r>
            <a:r>
              <a:rPr lang="it-IT" dirty="0" smtClean="0"/>
              <a:t>gruppo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79252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1694</Words>
  <Application>Microsoft Office PowerPoint</Application>
  <PresentationFormat>Presentazione su schermo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VALUTAZIONE DELLE PARTECIPAZIONI ART.2426 c.c., n.1 e n. 3</vt:lpstr>
      <vt:lpstr>VALUTAZIONE DELLE PARTECIPAZIONI ART.2426 c.c., n.4 (1)</vt:lpstr>
      <vt:lpstr>VALUTAZIONE DELLE PARTECIPAZIONI ART.2426 c.c., n.4 (2)</vt:lpstr>
      <vt:lpstr>VALUTAZIONE DELLE PARTECIPAZIONI ART.2426 c.c., n.9 e n. 10</vt:lpstr>
      <vt:lpstr>VALUTAZIONE DELLE PARTECIPAZIONI OIC 21</vt:lpstr>
      <vt:lpstr>VALUTAZIONE DELLE PARTECIPAZIONI OIC 21</vt:lpstr>
      <vt:lpstr>VALUTAZIONE DELLE PARTECIPAZIONI OIC 21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METODO DEL PN (OIC 17)</vt:lpstr>
      <vt:lpstr>VALUTAZIONE DELLE PARTECIPAZIONI NON IMMOBILIZZATE (OIC 21)</vt:lpstr>
      <vt:lpstr>VALUTAZIONE DELLE PARTECIPAZIONI NON IMMOBILIZZATE (OIC 21)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DELLE PARTECIPAZIONI ART.2426 c.c.</dc:title>
  <dc:creator>Livio</dc:creator>
  <cp:lastModifiedBy>Livio</cp:lastModifiedBy>
  <cp:revision>29</cp:revision>
  <dcterms:created xsi:type="dcterms:W3CDTF">2017-04-29T14:58:16Z</dcterms:created>
  <dcterms:modified xsi:type="dcterms:W3CDTF">2017-05-01T16:58:50Z</dcterms:modified>
</cp:coreProperties>
</file>