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2"/>
  </p:sldMasterIdLst>
  <p:notesMasterIdLst>
    <p:notesMasterId r:id="rId40"/>
  </p:notesMasterIdLst>
  <p:handoutMasterIdLst>
    <p:handoutMasterId r:id="rId41"/>
  </p:handoutMasterIdLst>
  <p:sldIdLst>
    <p:sldId id="272" r:id="rId3"/>
    <p:sldId id="277" r:id="rId4"/>
    <p:sldId id="432" r:id="rId5"/>
    <p:sldId id="434" r:id="rId6"/>
    <p:sldId id="435" r:id="rId7"/>
    <p:sldId id="436" r:id="rId8"/>
    <p:sldId id="437" r:id="rId9"/>
    <p:sldId id="438" r:id="rId10"/>
    <p:sldId id="433" r:id="rId11"/>
    <p:sldId id="460" r:id="rId12"/>
    <p:sldId id="461" r:id="rId13"/>
    <p:sldId id="462" r:id="rId14"/>
    <p:sldId id="463" r:id="rId15"/>
    <p:sldId id="464" r:id="rId16"/>
    <p:sldId id="465" r:id="rId17"/>
    <p:sldId id="466" r:id="rId18"/>
    <p:sldId id="439" r:id="rId19"/>
    <p:sldId id="443" r:id="rId20"/>
    <p:sldId id="440" r:id="rId21"/>
    <p:sldId id="441" r:id="rId22"/>
    <p:sldId id="442" r:id="rId23"/>
    <p:sldId id="444" r:id="rId24"/>
    <p:sldId id="445" r:id="rId25"/>
    <p:sldId id="446" r:id="rId26"/>
    <p:sldId id="447" r:id="rId27"/>
    <p:sldId id="448" r:id="rId28"/>
    <p:sldId id="449" r:id="rId29"/>
    <p:sldId id="450" r:id="rId30"/>
    <p:sldId id="451" r:id="rId31"/>
    <p:sldId id="452" r:id="rId32"/>
    <p:sldId id="453" r:id="rId33"/>
    <p:sldId id="454" r:id="rId34"/>
    <p:sldId id="455" r:id="rId35"/>
    <p:sldId id="456" r:id="rId36"/>
    <p:sldId id="457" r:id="rId37"/>
    <p:sldId id="458" r:id="rId38"/>
    <p:sldId id="45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B301B821-A1FF-4177-AEE7-76D212191A0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2" d="100"/>
          <a:sy n="92" d="100"/>
        </p:scale>
        <p:origin x="498" y="90"/>
      </p:cViewPr>
      <p:guideLst>
        <p:guide pos="3840"/>
        <p:guide orient="horz" pos="2160"/>
      </p:guideLst>
    </p:cSldViewPr>
  </p:slideViewPr>
  <p:notesTextViewPr>
    <p:cViewPr>
      <p:scale>
        <a:sx n="1" d="1"/>
        <a:sy n="1" d="1"/>
      </p:scale>
      <p:origin x="0" y="0"/>
    </p:cViewPr>
  </p:notesTextViewPr>
  <p:notesViewPr>
    <p:cSldViewPr snapToGrid="0">
      <p:cViewPr varScale="1">
        <p:scale>
          <a:sx n="94" d="100"/>
          <a:sy n="94" d="100"/>
        </p:scale>
        <p:origin x="1932" y="10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1.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0" Type="http://schemas.openxmlformats.org/officeDocument/2006/relationships/slide" Target="slides/slide18.xml"/><Relationship Id="rId41"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EA5F0D-C1DC-412F-A146-DDB3A74B588F}" type="datetimeFigureOut">
              <a:rPr lang="en-US"/>
              <a:t>5/2/2017</a:t>
            </a:fld>
            <a:endParaRPr/>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BAE14B8-3CC9-472D-9BC5-A84D80684DE2}" type="slidenum">
              <a:rPr/>
              <a:t>‹#›</a:t>
            </a:fld>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CDE508-72C8-4AB5-AA9C-1584D31690E0}" type="datetimeFigureOut">
              <a:rPr lang="en-US"/>
              <a:t>5/2/2017</a:t>
            </a:fld>
            <a:endParaRPr/>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685800" y="4400550"/>
            <a:ext cx="54864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FB667E1-E601-4AAF-B95C-B25720D70A60}" type="slidenum">
              <a:rPr/>
              <a:t>‹#›</a:t>
            </a:fld>
            <a:endParaRPr/>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5/2/2017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5/2/2017</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27158437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5/2/2017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a:t>
            </a:fld>
            <a:endParaRPr/>
          </a:p>
        </p:txBody>
      </p:sp>
    </p:spTree>
    <p:extLst>
      <p:ext uri="{BB962C8B-B14F-4D97-AF65-F5344CB8AC3E}">
        <p14:creationId xmlns:p14="http://schemas.microsoft.com/office/powerpoint/2010/main" val="2923056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5/2/2017</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5/2/2017</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5/2/2017</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5/2/2017</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5/2/2017</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a:t>
            </a:fld>
            <a:endParaRPr/>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0"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userDrawn="1">
          <p15:clr>
            <a:srgbClr val="F26B43"/>
          </p15:clr>
        </p15:guide>
        <p15:guide id="5"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www.ebi.ac.uk/interpro/"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ncbi.nlm.nih.gov/Structure/cdd/cdd.shtml" TargetMode="External"/><Relationship Id="rId2" Type="http://schemas.openxmlformats.org/officeDocument/2006/relationships/hyperlink" Target="http://www.cathdb.info/" TargetMode="Externa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3" Type="http://schemas.openxmlformats.org/officeDocument/2006/relationships/hyperlink" Target="http://hamap.expasy.org/" TargetMode="External"/><Relationship Id="rId7" Type="http://schemas.openxmlformats.org/officeDocument/2006/relationships/image" Target="../media/image12.png"/><Relationship Id="rId2" Type="http://schemas.openxmlformats.org/officeDocument/2006/relationships/hyperlink" Target="http://mobidb.bio.unipd.it/" TargetMode="Externa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hyperlink" Target="http://pfam.xfam.org/"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pir.georgetown.edu/pirwww/dbinfo/pirsf.shtml" TargetMode="External"/><Relationship Id="rId7" Type="http://schemas.openxmlformats.org/officeDocument/2006/relationships/image" Target="../media/image15.png"/><Relationship Id="rId2" Type="http://schemas.openxmlformats.org/officeDocument/2006/relationships/hyperlink" Target="http://www.pantherdb.org/" TargetMode="Externa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hyperlink" Target="http://www.bioinf.manchester.ac.uk/dbbrowser/PRINTS/"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prosite.expasy.org/" TargetMode="External"/><Relationship Id="rId7" Type="http://schemas.openxmlformats.org/officeDocument/2006/relationships/image" Target="../media/image18.png"/><Relationship Id="rId2" Type="http://schemas.openxmlformats.org/officeDocument/2006/relationships/hyperlink" Target="http://prodom.prabi.fr/" TargetMode="Externa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hyperlink" Target="http://sfld.rbvi.ucsf.edu/django/"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upfam.org/SUPERFAMILY/" TargetMode="External"/><Relationship Id="rId7" Type="http://schemas.openxmlformats.org/officeDocument/2006/relationships/image" Target="../media/image21.png"/><Relationship Id="rId2" Type="http://schemas.openxmlformats.org/officeDocument/2006/relationships/hyperlink" Target="http://smart.embl-heidelberg.de/" TargetMode="External"/><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hyperlink" Target="http://www.jcvi.org/cgi-bin/tigrfams/index.cgi"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4.gi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hyperlink" Target="http://meme-suite.org/" TargetMode="External"/><Relationship Id="rId1" Type="http://schemas.openxmlformats.org/officeDocument/2006/relationships/slideLayout" Target="../slideLayouts/slideLayout2.xml"/><Relationship Id="rId4" Type="http://schemas.openxmlformats.org/officeDocument/2006/relationships/image" Target="../media/image39.png"/></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1188721"/>
            <a:ext cx="9601200" cy="255616"/>
          </a:xfrm>
        </p:spPr>
        <p:txBody>
          <a:bodyPr/>
          <a:lstStyle/>
          <a:p>
            <a:r>
              <a:rPr lang="en-US" sz="3600" dirty="0" smtClean="0"/>
              <a:t>CALENDARIO LEZIONI AGGIORNATO</a:t>
            </a:r>
            <a:endParaRPr lang="en-US" sz="3600" dirty="0"/>
          </a:p>
        </p:txBody>
      </p:sp>
      <p:sp>
        <p:nvSpPr>
          <p:cNvPr id="3" name="Subtitle 2"/>
          <p:cNvSpPr>
            <a:spLocks noGrp="1"/>
          </p:cNvSpPr>
          <p:nvPr>
            <p:ph type="subTitle" idx="1"/>
          </p:nvPr>
        </p:nvSpPr>
        <p:spPr>
          <a:xfrm>
            <a:off x="1295400" y="2013757"/>
            <a:ext cx="9601200" cy="3825933"/>
          </a:xfrm>
        </p:spPr>
        <p:txBody>
          <a:bodyPr>
            <a:normAutofit/>
          </a:bodyPr>
          <a:lstStyle/>
          <a:p>
            <a:pPr algn="l"/>
            <a:r>
              <a:rPr lang="en-US" sz="2000" dirty="0" smtClean="0">
                <a:solidFill>
                  <a:schemeClr val="tx2"/>
                </a:solidFill>
              </a:rPr>
              <a:t>8 </a:t>
            </a:r>
            <a:r>
              <a:rPr lang="en-US" sz="2000" dirty="0" smtClean="0">
                <a:solidFill>
                  <a:schemeClr val="tx2"/>
                </a:solidFill>
              </a:rPr>
              <a:t>MAGGIO - </a:t>
            </a:r>
            <a:r>
              <a:rPr lang="en-US" sz="2000" b="1" dirty="0" smtClean="0">
                <a:solidFill>
                  <a:schemeClr val="tx2"/>
                </a:solidFill>
              </a:rPr>
              <a:t>LABORATORIO</a:t>
            </a:r>
          </a:p>
          <a:p>
            <a:pPr algn="l"/>
            <a:r>
              <a:rPr lang="en-US" sz="2000" dirty="0" smtClean="0">
                <a:solidFill>
                  <a:schemeClr val="tx2"/>
                </a:solidFill>
              </a:rPr>
              <a:t>15 MAGGIO</a:t>
            </a:r>
          </a:p>
          <a:p>
            <a:pPr algn="l"/>
            <a:r>
              <a:rPr lang="en-US" sz="2000" dirty="0" smtClean="0">
                <a:solidFill>
                  <a:schemeClr val="tx2"/>
                </a:solidFill>
              </a:rPr>
              <a:t>22 MAGGIO</a:t>
            </a:r>
          </a:p>
          <a:p>
            <a:pPr algn="l"/>
            <a:r>
              <a:rPr lang="en-US" sz="2000" dirty="0" smtClean="0">
                <a:solidFill>
                  <a:schemeClr val="tx2"/>
                </a:solidFill>
              </a:rPr>
              <a:t>29 MAGGIO – </a:t>
            </a:r>
            <a:r>
              <a:rPr lang="en-US" sz="2000" b="1" dirty="0" smtClean="0">
                <a:solidFill>
                  <a:schemeClr val="tx2"/>
                </a:solidFill>
              </a:rPr>
              <a:t>LABORATORIO</a:t>
            </a:r>
          </a:p>
          <a:p>
            <a:pPr algn="l"/>
            <a:r>
              <a:rPr lang="en-US" sz="2000" b="1" dirty="0" smtClean="0">
                <a:solidFill>
                  <a:srgbClr val="FF0000"/>
                </a:solidFill>
              </a:rPr>
              <a:t>5 GIUGNO – (DATA DI RISERVA </a:t>
            </a:r>
            <a:r>
              <a:rPr lang="en-US" sz="2000" b="1" dirty="0" err="1" smtClean="0">
                <a:solidFill>
                  <a:srgbClr val="FF0000"/>
                </a:solidFill>
              </a:rPr>
              <a:t>anche</a:t>
            </a:r>
            <a:r>
              <a:rPr lang="en-US" sz="2000" b="1" dirty="0" smtClean="0">
                <a:solidFill>
                  <a:srgbClr val="FF0000"/>
                </a:solidFill>
              </a:rPr>
              <a:t> per </a:t>
            </a:r>
            <a:r>
              <a:rPr lang="en-US" sz="2000" b="1" dirty="0" err="1" smtClean="0">
                <a:solidFill>
                  <a:srgbClr val="FF0000"/>
                </a:solidFill>
              </a:rPr>
              <a:t>eventuale</a:t>
            </a:r>
            <a:r>
              <a:rPr lang="en-US" sz="2000" b="1" dirty="0" smtClean="0">
                <a:solidFill>
                  <a:srgbClr val="FF0000"/>
                </a:solidFill>
              </a:rPr>
              <a:t> </a:t>
            </a:r>
            <a:r>
              <a:rPr lang="en-US" sz="2000" b="1" dirty="0" err="1" smtClean="0">
                <a:solidFill>
                  <a:srgbClr val="FF0000"/>
                </a:solidFill>
              </a:rPr>
              <a:t>laboratorio</a:t>
            </a:r>
            <a:r>
              <a:rPr lang="en-US" sz="2000" b="1" dirty="0" smtClean="0">
                <a:solidFill>
                  <a:srgbClr val="FF0000"/>
                </a:solidFill>
              </a:rPr>
              <a:t>)</a:t>
            </a:r>
            <a:endParaRPr lang="en-US" sz="2000" b="1" dirty="0">
              <a:solidFill>
                <a:srgbClr val="FF0000"/>
              </a:solidFill>
            </a:endParaRPr>
          </a:p>
        </p:txBody>
      </p:sp>
    </p:spTree>
    <p:extLst>
      <p:ext uri="{BB962C8B-B14F-4D97-AF65-F5344CB8AC3E}">
        <p14:creationId xmlns:p14="http://schemas.microsoft.com/office/powerpoint/2010/main" val="26715426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437246"/>
            <a:ext cx="10753899" cy="5345709"/>
          </a:xfrm>
        </p:spPr>
        <p:txBody>
          <a:bodyPr>
            <a:normAutofit/>
          </a:bodyPr>
          <a:lstStyle/>
          <a:p>
            <a:pPr>
              <a:buFont typeface="Wingdings" panose="05000000000000000000" pitchFamily="2" charset="2"/>
              <a:buChar char="ü"/>
            </a:pPr>
            <a:r>
              <a:rPr lang="it-IT" dirty="0" smtClean="0"/>
              <a:t>Esistono numerosi database di profili HMM (che definiremo tra poco) relativi a domini proteici conservati</a:t>
            </a:r>
          </a:p>
          <a:p>
            <a:pPr>
              <a:buFont typeface="Wingdings" panose="05000000000000000000" pitchFamily="2" charset="2"/>
              <a:buChar char="ü"/>
            </a:pPr>
            <a:r>
              <a:rPr lang="it-IT" dirty="0" smtClean="0"/>
              <a:t>La maggior parte di questi sono riuniti in un unico grande database </a:t>
            </a:r>
            <a:r>
              <a:rPr lang="it-IT" dirty="0"/>
              <a:t>chiamato Interpro (</a:t>
            </a:r>
            <a:r>
              <a:rPr lang="it-IT" dirty="0">
                <a:hlinkClick r:id="rId2"/>
              </a:rPr>
              <a:t>https://www.ebi.ac.uk/interpro</a:t>
            </a:r>
            <a:r>
              <a:rPr lang="it-IT" dirty="0" smtClean="0">
                <a:hlinkClick r:id="rId2"/>
              </a:rPr>
              <a:t>/</a:t>
            </a:r>
            <a:r>
              <a:rPr lang="it-IT" dirty="0" smtClean="0"/>
              <a:t>), hostato su portale dell’EBI</a:t>
            </a:r>
            <a:endParaRPr lang="it-IT"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52655" y="2056986"/>
            <a:ext cx="6244231" cy="4353520"/>
          </a:xfrm>
          <a:prstGeom prst="rect">
            <a:avLst/>
          </a:prstGeom>
        </p:spPr>
      </p:pic>
      <p:sp>
        <p:nvSpPr>
          <p:cNvPr id="3" name="TextBox 2"/>
          <p:cNvSpPr txBox="1"/>
          <p:nvPr/>
        </p:nvSpPr>
        <p:spPr>
          <a:xfrm>
            <a:off x="1059873" y="2441864"/>
            <a:ext cx="4291445" cy="3416320"/>
          </a:xfrm>
          <a:prstGeom prst="rect">
            <a:avLst/>
          </a:prstGeom>
          <a:noFill/>
        </p:spPr>
        <p:txBody>
          <a:bodyPr wrap="square" rtlCol="0">
            <a:spAutoFit/>
          </a:bodyPr>
          <a:lstStyle/>
          <a:p>
            <a:pPr marL="285750" indent="-285750">
              <a:buFont typeface="Wingdings" panose="05000000000000000000" pitchFamily="2" charset="2"/>
              <a:buChar char="ü"/>
            </a:pPr>
            <a:r>
              <a:rPr lang="it-IT" dirty="0" smtClean="0"/>
              <a:t>Interpro permette di efettuare ricerche di domini conservati tramite InterProScan, un software scaricabile come eseguibile standalone, oppure utilizzabile online con un interfaccia grafica</a:t>
            </a:r>
          </a:p>
          <a:p>
            <a:pPr marL="285750" indent="-285750">
              <a:buFont typeface="Wingdings" panose="05000000000000000000" pitchFamily="2" charset="2"/>
              <a:buChar char="ü"/>
            </a:pPr>
            <a:endParaRPr lang="it-IT" dirty="0"/>
          </a:p>
          <a:p>
            <a:pPr marL="285750" indent="-285750">
              <a:buFont typeface="Wingdings" panose="05000000000000000000" pitchFamily="2" charset="2"/>
              <a:buChar char="ü"/>
            </a:pPr>
            <a:r>
              <a:rPr lang="it-IT" dirty="0" smtClean="0"/>
              <a:t>Interpro cerca di fare un po’ di ordine, combinando i risultati di ricerca ottenibili singolarmente con l’utilizzo di signoli database e software dedicati</a:t>
            </a:r>
            <a:endParaRPr lang="it-IT" dirty="0"/>
          </a:p>
        </p:txBody>
      </p:sp>
    </p:spTree>
    <p:extLst>
      <p:ext uri="{BB962C8B-B14F-4D97-AF65-F5344CB8AC3E}">
        <p14:creationId xmlns:p14="http://schemas.microsoft.com/office/powerpoint/2010/main" val="603610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it-IT" dirty="0">
                <a:hlinkClick r:id="rId2"/>
              </a:rPr>
              <a:t>CATH-Gene3D</a:t>
            </a:r>
            <a:r>
              <a:rPr lang="it-IT" dirty="0"/>
              <a:t> database describes protein families and domain architectures in complete genomes. Protein families are formed using a Markov clustering algorithm, followed by multi-linkage clustering according to sequence identity. Mapping of predicted structure and sequence domains is undertaken using hidden Markov models libraries representing CATH and Pfam </a:t>
            </a:r>
            <a:r>
              <a:rPr lang="it-IT" dirty="0" smtClean="0"/>
              <a:t>domains</a:t>
            </a:r>
          </a:p>
          <a:p>
            <a:pPr marL="45720" indent="0">
              <a:buNone/>
            </a:pPr>
            <a:r>
              <a:rPr lang="en-US" dirty="0">
                <a:hlinkClick r:id="rId3"/>
              </a:rPr>
              <a:t>CDD</a:t>
            </a:r>
            <a:r>
              <a:rPr lang="en-US" dirty="0"/>
              <a:t> is a protein annotation resource that consists of a collection of annotated multiple sequence alignment models for ancient domains and full-length proteins. These are available as position-specific score matrices (PSSMs) for fast identification of conserved domains in protein sequences via RPS-BLAST. CDD content includes NCBI-curated domain models, which use 3D-structure information to explicitly define domain boundaries and provide insights into sequence/structure/function relationships, as well as domain models imported from a number of external source databases.</a:t>
            </a:r>
            <a:endParaRPr lang="it-IT" dirty="0"/>
          </a:p>
          <a:p>
            <a:pPr marL="45720" indent="0">
              <a:buNone/>
            </a:pPr>
            <a:endParaRPr lang="it-IT" dirty="0"/>
          </a:p>
        </p:txBody>
      </p:sp>
      <p:pic>
        <p:nvPicPr>
          <p:cNvPr id="4" name="Picture 3"/>
          <p:cNvPicPr>
            <a:picLocks noChangeAspect="1"/>
          </p:cNvPicPr>
          <p:nvPr/>
        </p:nvPicPr>
        <p:blipFill>
          <a:blip r:embed="rId4"/>
          <a:stretch>
            <a:fillRect/>
          </a:stretch>
        </p:blipFill>
        <p:spPr>
          <a:xfrm>
            <a:off x="1216169" y="1404937"/>
            <a:ext cx="657225" cy="161925"/>
          </a:xfrm>
          <a:prstGeom prst="rect">
            <a:avLst/>
          </a:prstGeom>
        </p:spPr>
      </p:pic>
      <p:pic>
        <p:nvPicPr>
          <p:cNvPr id="5" name="Picture 4"/>
          <p:cNvPicPr>
            <a:picLocks noChangeAspect="1"/>
          </p:cNvPicPr>
          <p:nvPr/>
        </p:nvPicPr>
        <p:blipFill>
          <a:blip r:embed="rId5"/>
          <a:stretch>
            <a:fillRect/>
          </a:stretch>
        </p:blipFill>
        <p:spPr>
          <a:xfrm>
            <a:off x="1197119" y="3286558"/>
            <a:ext cx="676275" cy="180975"/>
          </a:xfrm>
          <a:prstGeom prst="rect">
            <a:avLst/>
          </a:prstGeom>
        </p:spPr>
      </p:pic>
    </p:spTree>
    <p:extLst>
      <p:ext uri="{BB962C8B-B14F-4D97-AF65-F5344CB8AC3E}">
        <p14:creationId xmlns:p14="http://schemas.microsoft.com/office/powerpoint/2010/main" val="30374878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err="1">
                <a:hlinkClick r:id="rId2"/>
              </a:rPr>
              <a:t>MobiDB</a:t>
            </a:r>
            <a:r>
              <a:rPr lang="en-US" dirty="0"/>
              <a:t> offers a centralized resource for annotations of intrinsic protein disorder. The database features three levels of annotation: manually curated, indirect and predicted. The different sources present a clear tradeoff between quality and coverage. By combining them all into a consensus annotation, </a:t>
            </a:r>
            <a:r>
              <a:rPr lang="en-US" dirty="0" err="1"/>
              <a:t>MobiDB</a:t>
            </a:r>
            <a:r>
              <a:rPr lang="en-US" dirty="0"/>
              <a:t> aims at giving the best possible picture of the "disorder landscape" of a given protein of interest</a:t>
            </a:r>
            <a:r>
              <a:rPr lang="en-US" dirty="0" smtClean="0"/>
              <a:t>.</a:t>
            </a:r>
          </a:p>
          <a:p>
            <a:pPr marL="45720" indent="0">
              <a:buNone/>
            </a:pPr>
            <a:r>
              <a:rPr lang="en-US" dirty="0">
                <a:hlinkClick r:id="rId3"/>
              </a:rPr>
              <a:t>HAMAP</a:t>
            </a:r>
            <a:r>
              <a:rPr lang="en-US" dirty="0"/>
              <a:t> stands for High-quality Automated and Manual Annotation of Proteins. HAMAP profiles are manually created by expert curators. They identify proteins that are part of well-conserved proteins families or subfamilies</a:t>
            </a:r>
            <a:r>
              <a:rPr lang="en-US" dirty="0" smtClean="0"/>
              <a:t>.</a:t>
            </a:r>
          </a:p>
          <a:p>
            <a:pPr marL="45720" indent="0">
              <a:buNone/>
            </a:pPr>
            <a:r>
              <a:rPr lang="en-US" dirty="0" err="1">
                <a:hlinkClick r:id="rId4"/>
              </a:rPr>
              <a:t>Pfam</a:t>
            </a:r>
            <a:r>
              <a:rPr lang="en-US" dirty="0"/>
              <a:t> is a large collection of multiple sequence alignments and hidden Markov models covering many common protein domains</a:t>
            </a:r>
            <a:endParaRPr lang="it-IT" dirty="0"/>
          </a:p>
        </p:txBody>
      </p:sp>
      <p:pic>
        <p:nvPicPr>
          <p:cNvPr id="6" name="Picture 5"/>
          <p:cNvPicPr>
            <a:picLocks noChangeAspect="1"/>
          </p:cNvPicPr>
          <p:nvPr/>
        </p:nvPicPr>
        <p:blipFill>
          <a:blip r:embed="rId5"/>
          <a:stretch>
            <a:fillRect/>
          </a:stretch>
        </p:blipFill>
        <p:spPr>
          <a:xfrm>
            <a:off x="1447366" y="1267691"/>
            <a:ext cx="714375" cy="504825"/>
          </a:xfrm>
          <a:prstGeom prst="rect">
            <a:avLst/>
          </a:prstGeom>
        </p:spPr>
      </p:pic>
      <p:pic>
        <p:nvPicPr>
          <p:cNvPr id="7" name="Picture 6"/>
          <p:cNvPicPr>
            <a:picLocks noChangeAspect="1"/>
          </p:cNvPicPr>
          <p:nvPr/>
        </p:nvPicPr>
        <p:blipFill>
          <a:blip r:embed="rId6"/>
          <a:stretch>
            <a:fillRect/>
          </a:stretch>
        </p:blipFill>
        <p:spPr>
          <a:xfrm>
            <a:off x="1490228" y="3404096"/>
            <a:ext cx="628650" cy="476250"/>
          </a:xfrm>
          <a:prstGeom prst="rect">
            <a:avLst/>
          </a:prstGeom>
        </p:spPr>
      </p:pic>
      <p:pic>
        <p:nvPicPr>
          <p:cNvPr id="8" name="Picture 7"/>
          <p:cNvPicPr>
            <a:picLocks noChangeAspect="1"/>
          </p:cNvPicPr>
          <p:nvPr/>
        </p:nvPicPr>
        <p:blipFill>
          <a:blip r:embed="rId7"/>
          <a:stretch>
            <a:fillRect/>
          </a:stretch>
        </p:blipFill>
        <p:spPr>
          <a:xfrm>
            <a:off x="1499753" y="4862080"/>
            <a:ext cx="609600" cy="209550"/>
          </a:xfrm>
          <a:prstGeom prst="rect">
            <a:avLst/>
          </a:prstGeom>
        </p:spPr>
      </p:pic>
    </p:spTree>
    <p:extLst>
      <p:ext uri="{BB962C8B-B14F-4D97-AF65-F5344CB8AC3E}">
        <p14:creationId xmlns:p14="http://schemas.microsoft.com/office/powerpoint/2010/main" val="33252190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a:hlinkClick r:id="rId2"/>
              </a:rPr>
              <a:t>PANTHER</a:t>
            </a:r>
            <a:r>
              <a:rPr lang="en-US" dirty="0"/>
              <a:t> is a large collection of protein families that have been subdivided into functionally related subfamilies, using human expertise. These subfamilies model the divergence of specific functions within protein families, allowing more accurate association with function, as well as inference of amino acids important for functional specificity. Hidden Markov models (HMMs) are built for each family and subfamily for classifying additional protein sequences</a:t>
            </a:r>
            <a:r>
              <a:rPr lang="en-US" dirty="0" smtClean="0"/>
              <a:t>.</a:t>
            </a:r>
          </a:p>
          <a:p>
            <a:pPr marL="45720" indent="0">
              <a:buNone/>
            </a:pPr>
            <a:r>
              <a:rPr lang="en-US" dirty="0">
                <a:hlinkClick r:id="rId3"/>
              </a:rPr>
              <a:t>PIRSF</a:t>
            </a:r>
            <a:r>
              <a:rPr lang="en-US" dirty="0"/>
              <a:t> protein classification system is a network with multiple levels of sequence diversity from </a:t>
            </a:r>
            <a:r>
              <a:rPr lang="en-US" dirty="0" err="1"/>
              <a:t>superfamilies</a:t>
            </a:r>
            <a:r>
              <a:rPr lang="en-US" dirty="0"/>
              <a:t> to subfamilies that reflects the evolutionary relationship of full-length proteins and domains</a:t>
            </a:r>
            <a:r>
              <a:rPr lang="en-US" dirty="0" smtClean="0"/>
              <a:t>.</a:t>
            </a:r>
          </a:p>
          <a:p>
            <a:pPr marL="45720" indent="0">
              <a:buNone/>
            </a:pPr>
            <a:r>
              <a:rPr lang="en-US" dirty="0">
                <a:hlinkClick r:id="rId4"/>
              </a:rPr>
              <a:t>PRINTS</a:t>
            </a:r>
            <a:r>
              <a:rPr lang="en-US" dirty="0"/>
              <a:t> is a compendium of protein fingerprints. A fingerprint is a group of conserved motifs used to </a:t>
            </a:r>
            <a:r>
              <a:rPr lang="en-US" dirty="0" err="1"/>
              <a:t>characterise</a:t>
            </a:r>
            <a:r>
              <a:rPr lang="en-US" dirty="0"/>
              <a:t> a protein family or domain.</a:t>
            </a:r>
            <a:endParaRPr lang="en-US" dirty="0" smtClean="0"/>
          </a:p>
        </p:txBody>
      </p:sp>
      <p:pic>
        <p:nvPicPr>
          <p:cNvPr id="14338" name="Picture 2" descr="https://www.ebi.ac.uk/interpro/resources/images/mdb_logo/logo_panther.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05814" y="1390939"/>
            <a:ext cx="676275" cy="14287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6"/>
          <a:stretch>
            <a:fillRect/>
          </a:stretch>
        </p:blipFill>
        <p:spPr>
          <a:xfrm>
            <a:off x="1629638" y="3725573"/>
            <a:ext cx="428625" cy="238125"/>
          </a:xfrm>
          <a:prstGeom prst="rect">
            <a:avLst/>
          </a:prstGeom>
        </p:spPr>
      </p:pic>
      <p:pic>
        <p:nvPicPr>
          <p:cNvPr id="5" name="Picture 4"/>
          <p:cNvPicPr>
            <a:picLocks noChangeAspect="1"/>
          </p:cNvPicPr>
          <p:nvPr/>
        </p:nvPicPr>
        <p:blipFill>
          <a:blip r:embed="rId7"/>
          <a:stretch>
            <a:fillRect/>
          </a:stretch>
        </p:blipFill>
        <p:spPr>
          <a:xfrm>
            <a:off x="1629638" y="4837401"/>
            <a:ext cx="428625" cy="238125"/>
          </a:xfrm>
          <a:prstGeom prst="rect">
            <a:avLst/>
          </a:prstGeom>
        </p:spPr>
      </p:pic>
    </p:spTree>
    <p:extLst>
      <p:ext uri="{BB962C8B-B14F-4D97-AF65-F5344CB8AC3E}">
        <p14:creationId xmlns:p14="http://schemas.microsoft.com/office/powerpoint/2010/main" val="3223489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err="1">
                <a:hlinkClick r:id="rId2"/>
              </a:rPr>
              <a:t>ProDom</a:t>
            </a:r>
            <a:r>
              <a:rPr lang="en-US" dirty="0"/>
              <a:t> protein domain database consists of an automatic compilation of homologous domains. Current versions of </a:t>
            </a:r>
            <a:r>
              <a:rPr lang="en-US" dirty="0" err="1"/>
              <a:t>ProDom</a:t>
            </a:r>
            <a:r>
              <a:rPr lang="en-US" dirty="0"/>
              <a:t> are built using a novel procedure based on recursive PSI-BLAST </a:t>
            </a:r>
            <a:r>
              <a:rPr lang="en-US" dirty="0" smtClean="0"/>
              <a:t>searches</a:t>
            </a:r>
          </a:p>
          <a:p>
            <a:pPr marL="45720" indent="0">
              <a:buNone/>
            </a:pPr>
            <a:r>
              <a:rPr lang="en-US" dirty="0">
                <a:hlinkClick r:id="rId3"/>
              </a:rPr>
              <a:t>PROSITE</a:t>
            </a:r>
            <a:r>
              <a:rPr lang="en-US" dirty="0"/>
              <a:t> is a database of protein families and domains. It consists of biologically significant sites, patterns and profiles that help to reliably identify to which known protein family a new sequence </a:t>
            </a:r>
            <a:r>
              <a:rPr lang="en-US" dirty="0" smtClean="0"/>
              <a:t>belongs</a:t>
            </a:r>
          </a:p>
          <a:p>
            <a:pPr marL="45720" indent="0">
              <a:buNone/>
            </a:pPr>
            <a:r>
              <a:rPr lang="en-US" dirty="0">
                <a:hlinkClick r:id="rId4"/>
              </a:rPr>
              <a:t>SFLD</a:t>
            </a:r>
            <a:r>
              <a:rPr lang="en-US" dirty="0"/>
              <a:t> (Structure-Function Linkage Database) is a hierarchical classification of enzymes that relates specific sequence-structure features to specific chemical capabilities</a:t>
            </a:r>
            <a:endParaRPr lang="en-US" dirty="0" smtClean="0"/>
          </a:p>
        </p:txBody>
      </p:sp>
      <p:pic>
        <p:nvPicPr>
          <p:cNvPr id="6" name="Picture 5"/>
          <p:cNvPicPr>
            <a:picLocks noChangeAspect="1"/>
          </p:cNvPicPr>
          <p:nvPr/>
        </p:nvPicPr>
        <p:blipFill>
          <a:blip r:embed="rId5"/>
          <a:stretch>
            <a:fillRect/>
          </a:stretch>
        </p:blipFill>
        <p:spPr>
          <a:xfrm>
            <a:off x="1558200" y="1389784"/>
            <a:ext cx="571500" cy="171450"/>
          </a:xfrm>
          <a:prstGeom prst="rect">
            <a:avLst/>
          </a:prstGeom>
        </p:spPr>
      </p:pic>
      <p:pic>
        <p:nvPicPr>
          <p:cNvPr id="7" name="Picture 6"/>
          <p:cNvPicPr>
            <a:picLocks noChangeAspect="1"/>
          </p:cNvPicPr>
          <p:nvPr/>
        </p:nvPicPr>
        <p:blipFill>
          <a:blip r:embed="rId6"/>
          <a:stretch>
            <a:fillRect/>
          </a:stretch>
        </p:blipFill>
        <p:spPr>
          <a:xfrm>
            <a:off x="1510575" y="2631498"/>
            <a:ext cx="619125" cy="285750"/>
          </a:xfrm>
          <a:prstGeom prst="rect">
            <a:avLst/>
          </a:prstGeom>
        </p:spPr>
      </p:pic>
      <p:pic>
        <p:nvPicPr>
          <p:cNvPr id="8" name="Picture 7"/>
          <p:cNvPicPr>
            <a:picLocks noChangeAspect="1"/>
          </p:cNvPicPr>
          <p:nvPr/>
        </p:nvPicPr>
        <p:blipFill>
          <a:blip r:embed="rId7"/>
          <a:stretch>
            <a:fillRect/>
          </a:stretch>
        </p:blipFill>
        <p:spPr>
          <a:xfrm>
            <a:off x="1515988" y="3987512"/>
            <a:ext cx="676275" cy="219075"/>
          </a:xfrm>
          <a:prstGeom prst="rect">
            <a:avLst/>
          </a:prstGeom>
        </p:spPr>
      </p:pic>
    </p:spTree>
    <p:extLst>
      <p:ext uri="{BB962C8B-B14F-4D97-AF65-F5344CB8AC3E}">
        <p14:creationId xmlns:p14="http://schemas.microsoft.com/office/powerpoint/2010/main" val="2506715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Database integrati in InterPro</a:t>
            </a:r>
            <a:endParaRPr lang="it-IT" dirty="0"/>
          </a:p>
        </p:txBody>
      </p:sp>
      <p:sp>
        <p:nvSpPr>
          <p:cNvPr id="3" name="Content Placeholder 2"/>
          <p:cNvSpPr>
            <a:spLocks noGrp="1"/>
          </p:cNvSpPr>
          <p:nvPr>
            <p:ph idx="1"/>
          </p:nvPr>
        </p:nvSpPr>
        <p:spPr>
          <a:xfrm>
            <a:off x="2254826" y="1267691"/>
            <a:ext cx="8596053" cy="4749061"/>
          </a:xfrm>
        </p:spPr>
        <p:txBody>
          <a:bodyPr/>
          <a:lstStyle/>
          <a:p>
            <a:pPr marL="45720" indent="0">
              <a:buNone/>
            </a:pPr>
            <a:r>
              <a:rPr lang="en-US" dirty="0">
                <a:hlinkClick r:id="rId2"/>
              </a:rPr>
              <a:t>SMART</a:t>
            </a:r>
            <a:r>
              <a:rPr lang="en-US" dirty="0"/>
              <a:t> (a Simple Modular Architecture Research Tool) allows the identification and annotation of genetically mobile domains and the analysis of domain architectures</a:t>
            </a:r>
            <a:r>
              <a:rPr lang="en-US" dirty="0" smtClean="0"/>
              <a:t>.</a:t>
            </a:r>
          </a:p>
          <a:p>
            <a:pPr marL="45720" indent="0">
              <a:buNone/>
            </a:pPr>
            <a:r>
              <a:rPr lang="en-US" dirty="0">
                <a:hlinkClick r:id="rId3"/>
              </a:rPr>
              <a:t>SUPERFAMILY</a:t>
            </a:r>
            <a:r>
              <a:rPr lang="en-US" dirty="0"/>
              <a:t> is a library of profile hidden Markov models that represent all proteins of known structure. The library is based on the SCOP classification of proteins: each model corresponds to a SCOP domain and aims to represent the entire SCOP superfamily that the domain belongs to</a:t>
            </a:r>
            <a:r>
              <a:rPr lang="en-US" dirty="0" smtClean="0"/>
              <a:t>.</a:t>
            </a:r>
          </a:p>
          <a:p>
            <a:pPr marL="45720" indent="0">
              <a:buNone/>
            </a:pPr>
            <a:r>
              <a:rPr lang="en-US" dirty="0">
                <a:hlinkClick r:id="rId4"/>
              </a:rPr>
              <a:t>TIGRFAMs</a:t>
            </a:r>
            <a:r>
              <a:rPr lang="en-US" dirty="0"/>
              <a:t> is a collection of protein families, featuring curated multiple sequence alignments, hidden Markov models (HMMs) and annotation, which provides a tool for identifying functionally related proteins based on sequence homology. </a:t>
            </a:r>
            <a:endParaRPr lang="en-US" dirty="0" smtClean="0"/>
          </a:p>
        </p:txBody>
      </p:sp>
      <p:pic>
        <p:nvPicPr>
          <p:cNvPr id="4" name="Picture 3"/>
          <p:cNvPicPr>
            <a:picLocks noChangeAspect="1"/>
          </p:cNvPicPr>
          <p:nvPr/>
        </p:nvPicPr>
        <p:blipFill>
          <a:blip r:embed="rId5"/>
          <a:stretch>
            <a:fillRect/>
          </a:stretch>
        </p:blipFill>
        <p:spPr>
          <a:xfrm>
            <a:off x="1510575" y="1399309"/>
            <a:ext cx="657225" cy="161925"/>
          </a:xfrm>
          <a:prstGeom prst="rect">
            <a:avLst/>
          </a:prstGeom>
        </p:spPr>
      </p:pic>
      <p:pic>
        <p:nvPicPr>
          <p:cNvPr id="5" name="Picture 4"/>
          <p:cNvPicPr>
            <a:picLocks noChangeAspect="1"/>
          </p:cNvPicPr>
          <p:nvPr/>
        </p:nvPicPr>
        <p:blipFill>
          <a:blip r:embed="rId6"/>
          <a:stretch>
            <a:fillRect/>
          </a:stretch>
        </p:blipFill>
        <p:spPr>
          <a:xfrm>
            <a:off x="1639812" y="2345747"/>
            <a:ext cx="428625" cy="428625"/>
          </a:xfrm>
          <a:prstGeom prst="rect">
            <a:avLst/>
          </a:prstGeom>
        </p:spPr>
      </p:pic>
      <p:pic>
        <p:nvPicPr>
          <p:cNvPr id="16386" name="Picture 2" descr="https://www.ebi.ac.uk/interpro/resources/images/mdb_logo/logo_tigr.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6012" y="3988666"/>
            <a:ext cx="352425" cy="247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2245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454706"/>
          </a:xfrm>
        </p:spPr>
        <p:txBody>
          <a:bodyPr>
            <a:normAutofit fontScale="90000"/>
          </a:bodyPr>
          <a:lstStyle/>
          <a:p>
            <a:r>
              <a:rPr lang="it-IT" dirty="0" smtClean="0"/>
              <a:t>Tipico output grafico di InterPro</a:t>
            </a:r>
            <a:endParaRPr lang="it-IT"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423555"/>
            <a:ext cx="5523809" cy="4603173"/>
          </a:xfrm>
          <a:prstGeom prst="rect">
            <a:avLst/>
          </a:prstGeom>
        </p:spPr>
      </p:pic>
      <p:sp>
        <p:nvSpPr>
          <p:cNvPr id="8" name="TextBox 7"/>
          <p:cNvSpPr txBox="1"/>
          <p:nvPr/>
        </p:nvSpPr>
        <p:spPr>
          <a:xfrm>
            <a:off x="654627" y="1506682"/>
            <a:ext cx="5122718" cy="4247317"/>
          </a:xfrm>
          <a:prstGeom prst="rect">
            <a:avLst/>
          </a:prstGeom>
          <a:noFill/>
        </p:spPr>
        <p:txBody>
          <a:bodyPr wrap="square" rtlCol="0">
            <a:spAutoFit/>
          </a:bodyPr>
          <a:lstStyle/>
          <a:p>
            <a:pPr marL="285750" indent="-285750">
              <a:buFont typeface="Wingdings" panose="05000000000000000000" pitchFamily="2" charset="2"/>
              <a:buChar char="ü"/>
            </a:pPr>
            <a:r>
              <a:rPr lang="it-IT" dirty="0" smtClean="0"/>
              <a:t>Individuazione di famiglie (F, indicate da un smbolo rosso), domini (D, indicati da un simbolo verde) e repeats (R, indicati da un simbolo arancio)</a:t>
            </a:r>
          </a:p>
          <a:p>
            <a:pPr marL="285750" indent="-285750">
              <a:buFont typeface="Wingdings" panose="05000000000000000000" pitchFamily="2" charset="2"/>
              <a:buChar char="ü"/>
            </a:pPr>
            <a:r>
              <a:rPr lang="it-IT" dirty="0" smtClean="0"/>
              <a:t>Ognuno di questi è contrassegnato da un accession ID che inizia con «IPR» e che è collegato ad una scheda con molte informazioni sulla funzione e distribuzione tassonomica di un dominio</a:t>
            </a:r>
          </a:p>
          <a:p>
            <a:pPr marL="285750" indent="-285750">
              <a:buFont typeface="Wingdings" panose="05000000000000000000" pitchFamily="2" charset="2"/>
              <a:buChar char="ü"/>
            </a:pPr>
            <a:r>
              <a:rPr lang="it-IT" dirty="0" smtClean="0"/>
              <a:t>Ogni IPR è collegato ad accession ID appartenenti ad altri database tra quelli precedentemente indicati, che possono anche essere ridondanti. Questi sono indicati con i codici mostrati alla destra del grafico</a:t>
            </a:r>
            <a:endParaRPr lang="it-IT" dirty="0"/>
          </a:p>
        </p:txBody>
      </p:sp>
    </p:spTree>
    <p:extLst>
      <p:ext uri="{BB962C8B-B14F-4D97-AF65-F5344CB8AC3E}">
        <p14:creationId xmlns:p14="http://schemas.microsoft.com/office/powerpoint/2010/main" val="2126392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a:t>
            </a:r>
            <a:endParaRPr lang="it-IT" dirty="0"/>
          </a:p>
        </p:txBody>
      </p:sp>
      <p:sp>
        <p:nvSpPr>
          <p:cNvPr id="3" name="Content Placeholder 2"/>
          <p:cNvSpPr>
            <a:spLocks noGrp="1"/>
          </p:cNvSpPr>
          <p:nvPr>
            <p:ph idx="1"/>
          </p:nvPr>
        </p:nvSpPr>
        <p:spPr>
          <a:xfrm>
            <a:off x="1341120" y="1205345"/>
            <a:ext cx="9509760" cy="4811407"/>
          </a:xfrm>
        </p:spPr>
        <p:txBody>
          <a:bodyPr/>
          <a:lstStyle/>
          <a:p>
            <a:r>
              <a:rPr lang="it-IT" dirty="0" smtClean="0"/>
              <a:t>Le </a:t>
            </a:r>
            <a:r>
              <a:rPr lang="it-IT" b="1" u="sng" dirty="0"/>
              <a:t>catene di Markov </a:t>
            </a:r>
            <a:r>
              <a:rPr lang="it-IT" dirty="0"/>
              <a:t>sono semplici successioni di numeri o di caratteri in cui l’identità di </a:t>
            </a:r>
            <a:r>
              <a:rPr lang="it-IT" b="1" u="sng" dirty="0"/>
              <a:t>un elemento dipende solo dall’identità degli elementi </a:t>
            </a:r>
            <a:r>
              <a:rPr lang="it-IT" b="1" u="sng" dirty="0" smtClean="0"/>
              <a:t>precedenti</a:t>
            </a:r>
            <a:endParaRPr lang="it-IT" dirty="0"/>
          </a:p>
          <a:p>
            <a:r>
              <a:rPr lang="it-IT" dirty="0" smtClean="0"/>
              <a:t>In altre parole, dato uno stato presente una </a:t>
            </a:r>
            <a:r>
              <a:rPr lang="it-IT" b="1" u="sng" dirty="0" smtClean="0"/>
              <a:t>successione di stati</a:t>
            </a:r>
            <a:r>
              <a:rPr lang="it-IT" dirty="0" smtClean="0"/>
              <a:t>, lo stato passato e lo stato futuro sono del tutto indipendenti gli uni dagli altri</a:t>
            </a:r>
          </a:p>
          <a:p>
            <a:r>
              <a:rPr lang="it-IT" dirty="0" smtClean="0"/>
              <a:t>Le </a:t>
            </a:r>
            <a:r>
              <a:rPr lang="it-IT" dirty="0"/>
              <a:t>catene di Markov possono essere utilizzate per calcolare il numero atteso di occorrenze di una certa stringa </a:t>
            </a:r>
            <a:r>
              <a:rPr lang="it-IT" dirty="0" smtClean="0"/>
              <a:t>oligonucleotidica</a:t>
            </a:r>
            <a:endParaRPr lang="it-IT" dirty="0"/>
          </a:p>
          <a:p>
            <a:r>
              <a:rPr lang="it-IT" dirty="0" smtClean="0"/>
              <a:t>Per modelli Markoviani nascosti (HMM), in biologia molecolare,  si intendono dei </a:t>
            </a:r>
            <a:r>
              <a:rPr lang="it-IT" b="1" u="sng" dirty="0" smtClean="0"/>
              <a:t>modelli probabilistici che ci permettono di effettuare delle operazioni complesse</a:t>
            </a:r>
            <a:r>
              <a:rPr lang="it-IT" dirty="0" smtClean="0"/>
              <a:t>, come ricercare dei domini conservati in proteine, dei motivi conservati in sequenze di DNA (es. </a:t>
            </a:r>
            <a:r>
              <a:rPr lang="it-IT" dirty="0"/>
              <a:t>p</a:t>
            </a:r>
            <a:r>
              <a:rPr lang="it-IT" dirty="0" smtClean="0"/>
              <a:t>romotori) in un modo ragionato</a:t>
            </a:r>
            <a:endParaRPr lang="it-IT" dirty="0"/>
          </a:p>
          <a:p>
            <a:endParaRPr lang="it-IT" dirty="0"/>
          </a:p>
        </p:txBody>
      </p:sp>
    </p:spTree>
    <p:extLst>
      <p:ext uri="{BB962C8B-B14F-4D97-AF65-F5344CB8AC3E}">
        <p14:creationId xmlns:p14="http://schemas.microsoft.com/office/powerpoint/2010/main" val="12155062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61902" y="140641"/>
            <a:ext cx="9509760" cy="545159"/>
          </a:xfrm>
        </p:spPr>
        <p:txBody>
          <a:bodyPr>
            <a:normAutofit fontScale="90000"/>
          </a:bodyPr>
          <a:lstStyle/>
          <a:p>
            <a:r>
              <a:rPr lang="it-IT" dirty="0" smtClean="0"/>
              <a:t>Un semplice esempio</a:t>
            </a:r>
            <a:endParaRPr lang="it-IT" dirty="0"/>
          </a:p>
        </p:txBody>
      </p:sp>
      <p:sp>
        <p:nvSpPr>
          <p:cNvPr id="3" name="Content Placeholder 2"/>
          <p:cNvSpPr>
            <a:spLocks noGrp="1"/>
          </p:cNvSpPr>
          <p:nvPr>
            <p:ph idx="1"/>
          </p:nvPr>
        </p:nvSpPr>
        <p:spPr>
          <a:xfrm>
            <a:off x="779318" y="1081070"/>
            <a:ext cx="5839402" cy="5111912"/>
          </a:xfrm>
        </p:spPr>
        <p:txBody>
          <a:bodyPr>
            <a:normAutofit fontScale="85000" lnSpcReduction="20000"/>
          </a:bodyPr>
          <a:lstStyle/>
          <a:p>
            <a:r>
              <a:rPr lang="it-IT" dirty="0" smtClean="0"/>
              <a:t>Una nostra amica vive in Australia e fa una vita estremamente monotona in cui passeggia, fa comprere e pulisce (queste sono le nostre </a:t>
            </a:r>
            <a:r>
              <a:rPr lang="it-IT" b="1" u="sng" dirty="0" smtClean="0"/>
              <a:t>osservazioni</a:t>
            </a:r>
            <a:r>
              <a:rPr lang="it-IT" dirty="0" smtClean="0"/>
              <a:t>)</a:t>
            </a:r>
          </a:p>
          <a:p>
            <a:r>
              <a:rPr lang="it-IT" dirty="0" smtClean="0"/>
              <a:t>Gli </a:t>
            </a:r>
            <a:r>
              <a:rPr lang="it-IT" b="1" u="sng" dirty="0" smtClean="0"/>
              <a:t>stati</a:t>
            </a:r>
            <a:r>
              <a:rPr lang="it-IT" dirty="0" smtClean="0"/>
              <a:t> possibili sono due «bel tempo» e «pioggia» e non sono da noi direttamente osservabili, in quanto non siamo in Australia</a:t>
            </a:r>
          </a:p>
          <a:p>
            <a:r>
              <a:rPr lang="it-IT" dirty="0" smtClean="0"/>
              <a:t>Tuttavia le tre azioni che fa la nostra amica dipendono da questi stati con determinate probabilità, dette </a:t>
            </a:r>
            <a:r>
              <a:rPr lang="it-IT" b="1" u="sng" dirty="0" smtClean="0"/>
              <a:t>probabilità di emissione</a:t>
            </a:r>
          </a:p>
          <a:p>
            <a:r>
              <a:rPr lang="it-IT" dirty="0" smtClean="0"/>
              <a:t>Anche gli stati però sono dipendenti tra loro, ad esempio è più probabile avere due giorni piovosi l’uno di fila all’altro (0,7), piuttosto che uns transizione da un giorno piovoso ad uno di solo (0,3). </a:t>
            </a:r>
            <a:r>
              <a:rPr lang="it-IT" b="1" u="sng" dirty="0" smtClean="0"/>
              <a:t>Queste sono le probabilità di transizione</a:t>
            </a:r>
          </a:p>
          <a:p>
            <a:r>
              <a:rPr lang="it-IT" dirty="0" smtClean="0"/>
              <a:t>Noi, pur non potendo osservare direttamente gli stati (che sono quindi </a:t>
            </a:r>
            <a:r>
              <a:rPr lang="it-IT" b="1" u="sng" dirty="0" smtClean="0"/>
              <a:t>nascosti</a:t>
            </a:r>
            <a:r>
              <a:rPr lang="it-IT" dirty="0" smtClean="0"/>
              <a:t>) conosciamo bene il comportamento della nostra amica ed il trend metereologico di quella regione geografica. </a:t>
            </a:r>
            <a:r>
              <a:rPr lang="it-IT" b="1" u="sng" dirty="0" smtClean="0"/>
              <a:t>Siamo quindi a conoscenza dei parametri dell’Hidden Markov Model</a:t>
            </a:r>
            <a:endParaRPr lang="it-IT" b="1" u="sng" dirty="0"/>
          </a:p>
        </p:txBody>
      </p:sp>
      <p:pic>
        <p:nvPicPr>
          <p:cNvPr id="4098" name="Picture 2" descr="Graphical representation of the given HM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8720" y="1872337"/>
            <a:ext cx="5116050" cy="394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7756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 in biolgia</a:t>
            </a:r>
            <a:endParaRPr lang="it-IT" dirty="0"/>
          </a:p>
        </p:txBody>
      </p:sp>
      <p:sp>
        <p:nvSpPr>
          <p:cNvPr id="3" name="Content Placeholder 2"/>
          <p:cNvSpPr>
            <a:spLocks noGrp="1"/>
          </p:cNvSpPr>
          <p:nvPr>
            <p:ph idx="1"/>
          </p:nvPr>
        </p:nvSpPr>
        <p:spPr>
          <a:xfrm>
            <a:off x="363682" y="1205345"/>
            <a:ext cx="5382491" cy="4811407"/>
          </a:xfrm>
        </p:spPr>
        <p:txBody>
          <a:bodyPr>
            <a:normAutofit fontScale="85000" lnSpcReduction="20000"/>
          </a:bodyPr>
          <a:lstStyle/>
          <a:p>
            <a:r>
              <a:rPr lang="it-IT" dirty="0" smtClean="0"/>
              <a:t>Prendiamo come esempio un allineamento tra sequenze</a:t>
            </a:r>
          </a:p>
          <a:p>
            <a:r>
              <a:rPr lang="it-IT" dirty="0" smtClean="0"/>
              <a:t>Partiamo dall’inizio e proviamo a seguire una serie di frecce fino ad arrivare alla fine</a:t>
            </a:r>
          </a:p>
          <a:p>
            <a:r>
              <a:rPr lang="it-IT" dirty="0" smtClean="0"/>
              <a:t>Ogni freccia ci porta ad uno </a:t>
            </a:r>
            <a:r>
              <a:rPr lang="it-IT" b="1" u="sng" dirty="0" smtClean="0"/>
              <a:t>stato</a:t>
            </a:r>
            <a:r>
              <a:rPr lang="it-IT" dirty="0" smtClean="0"/>
              <a:t> del sistema. Ad ogni stato viene effettuara una determinata </a:t>
            </a:r>
            <a:r>
              <a:rPr lang="it-IT" b="1" u="sng" dirty="0" smtClean="0"/>
              <a:t>azione</a:t>
            </a:r>
            <a:r>
              <a:rPr lang="it-IT" dirty="0" smtClean="0"/>
              <a:t>, cioè viene scelta una freccia che ci porta allo stadio successivo</a:t>
            </a:r>
          </a:p>
          <a:p>
            <a:r>
              <a:rPr lang="it-IT" b="1" u="sng" dirty="0" smtClean="0"/>
              <a:t>L’azione intrapresa e la scelta dello stato successivo sono governate da un set di probabilità</a:t>
            </a:r>
            <a:r>
              <a:rPr lang="it-IT" dirty="0" smtClean="0"/>
              <a:t>.  Ad esempio, ogni stato è associato ad una distribuzione della probabilità dei 20 amino acidi ed una seconda distribuzione di probabilità per la scelta degli stati successivi</a:t>
            </a:r>
          </a:p>
          <a:p>
            <a:r>
              <a:rPr lang="it-IT" b="1" u="sng" dirty="0" smtClean="0"/>
              <a:t>Queste probabilità sono calibrate per codificare informazioni specifiche e cartteristiche di una particolare famiglia di sequenze: il modello generale può essere dunque adattato a molte famiglie proteiche</a:t>
            </a:r>
          </a:p>
        </p:txBody>
      </p:sp>
      <p:pic>
        <p:nvPicPr>
          <p:cNvPr id="3074" name="Picture 2" descr="http://www.biology.wustl.edu/gcg/figure/hmmessay_2.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6727" y="1326491"/>
            <a:ext cx="5846763" cy="3910024"/>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26727" y="5236515"/>
            <a:ext cx="5846763" cy="830997"/>
          </a:xfrm>
          <a:prstGeom prst="rect">
            <a:avLst/>
          </a:prstGeom>
          <a:noFill/>
        </p:spPr>
        <p:txBody>
          <a:bodyPr wrap="square" rtlCol="0">
            <a:spAutoFit/>
          </a:bodyPr>
          <a:lstStyle/>
          <a:p>
            <a:r>
              <a:rPr lang="it-IT" sz="1600" dirty="0" smtClean="0"/>
              <a:t>In questo HMM relativo ad un allineamento di sequenze troviamo uno stato match, uno stato insert ed uno stato delete relativi a ciascuna posizione dell’allineamento</a:t>
            </a:r>
            <a:endParaRPr lang="it-IT" sz="1600" dirty="0"/>
          </a:p>
        </p:txBody>
      </p:sp>
    </p:spTree>
    <p:extLst>
      <p:ext uri="{BB962C8B-B14F-4D97-AF65-F5344CB8AC3E}">
        <p14:creationId xmlns:p14="http://schemas.microsoft.com/office/powerpoint/2010/main" val="1308162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295400" y="3983874"/>
            <a:ext cx="9601200" cy="931025"/>
          </a:xfrm>
        </p:spPr>
        <p:txBody>
          <a:bodyPr/>
          <a:lstStyle/>
          <a:p>
            <a:r>
              <a:rPr lang="it-IT" sz="4800" dirty="0" smtClean="0"/>
              <a:t>LEZIONE </a:t>
            </a:r>
            <a:r>
              <a:rPr lang="it-IT" sz="4800" dirty="0" smtClean="0"/>
              <a:t>6</a:t>
            </a:r>
            <a:r>
              <a:rPr lang="it-IT" sz="4800" dirty="0" smtClean="0"/>
              <a:t/>
            </a:r>
            <a:br>
              <a:rPr lang="it-IT" sz="4800" dirty="0" smtClean="0"/>
            </a:br>
            <a:r>
              <a:rPr lang="it-IT" sz="4800" dirty="0" smtClean="0"/>
              <a:t>Ricerca di profili proteici e motivi nucleotidici</a:t>
            </a:r>
            <a:endParaRPr lang="en-US" sz="4800" dirty="0"/>
          </a:p>
        </p:txBody>
      </p:sp>
    </p:spTree>
    <p:extLst>
      <p:ext uri="{BB962C8B-B14F-4D97-AF65-F5344CB8AC3E}">
        <p14:creationId xmlns:p14="http://schemas.microsoft.com/office/powerpoint/2010/main" val="346188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69006"/>
          </a:xfrm>
        </p:spPr>
        <p:txBody>
          <a:bodyPr/>
          <a:lstStyle/>
          <a:p>
            <a:r>
              <a:rPr lang="it-IT" dirty="0" smtClean="0"/>
              <a:t>Hidden Markov Models (HMM) in biologia</a:t>
            </a:r>
            <a:endParaRPr lang="it-IT" dirty="0"/>
          </a:p>
        </p:txBody>
      </p:sp>
      <p:sp>
        <p:nvSpPr>
          <p:cNvPr id="3" name="Content Placeholder 2"/>
          <p:cNvSpPr>
            <a:spLocks noGrp="1"/>
          </p:cNvSpPr>
          <p:nvPr>
            <p:ph idx="1"/>
          </p:nvPr>
        </p:nvSpPr>
        <p:spPr>
          <a:xfrm>
            <a:off x="567357" y="1485899"/>
            <a:ext cx="5226627" cy="4811407"/>
          </a:xfrm>
        </p:spPr>
        <p:txBody>
          <a:bodyPr>
            <a:normAutofit/>
          </a:bodyPr>
          <a:lstStyle/>
          <a:p>
            <a:r>
              <a:rPr lang="it-IT" dirty="0" smtClean="0"/>
              <a:t>Gli HMM sono composti </a:t>
            </a:r>
            <a:r>
              <a:rPr lang="it-IT" dirty="0"/>
              <a:t>da un certo numero di stati che possono, per esempio, corrispondere a </a:t>
            </a:r>
            <a:r>
              <a:rPr lang="it-IT" b="1" u="sng" dirty="0"/>
              <a:t>residui di una sequenza, a colonne di un allineamento multiplo oppure a posizioni in una struttura proteica </a:t>
            </a:r>
            <a:r>
              <a:rPr lang="it-IT" b="1" u="sng" dirty="0" smtClean="0"/>
              <a:t>tridimensionale</a:t>
            </a:r>
            <a:endParaRPr lang="it-IT" dirty="0"/>
          </a:p>
          <a:p>
            <a:pPr marL="45720" indent="0">
              <a:buNone/>
            </a:pPr>
            <a:endParaRPr lang="it-IT" dirty="0"/>
          </a:p>
          <a:p>
            <a:r>
              <a:rPr lang="it-IT" dirty="0" smtClean="0"/>
              <a:t>Data la loro versatilità hanno trovato un amplissimo utilizzo in bioinformatica, soprattutto per quanto riguarda la ricerca di profili e predizioni strutturali</a:t>
            </a:r>
            <a:endParaRPr lang="it-IT" dirty="0"/>
          </a:p>
          <a:p>
            <a:endParaRPr lang="it-IT" dirty="0"/>
          </a:p>
        </p:txBody>
      </p:sp>
      <p:pic>
        <p:nvPicPr>
          <p:cNvPr id="6146" name="Picture 2" descr="https://images-na.ssl-images-amazon.com/images/I/512i5ejBPDL._SX320_BO1,204,203,200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81768" y="2202152"/>
            <a:ext cx="2060065" cy="319246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images-na.ssl-images-amazon.com/images/I/416K3DVSWQL._SY344_BO1,204,203,200_.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26798" y="2202152"/>
            <a:ext cx="2122156" cy="31924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779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636339"/>
            <a:ext cx="9509760" cy="569006"/>
          </a:xfrm>
        </p:spPr>
        <p:txBody>
          <a:bodyPr>
            <a:normAutofit fontScale="90000"/>
          </a:bodyPr>
          <a:lstStyle/>
          <a:p>
            <a:r>
              <a:rPr lang="it-IT" dirty="0" smtClean="0"/>
              <a:t>Come possono essere applicati gli HMM in biologia computazionale?</a:t>
            </a:r>
            <a:endParaRPr lang="it-IT" dirty="0"/>
          </a:p>
        </p:txBody>
      </p:sp>
      <p:sp>
        <p:nvSpPr>
          <p:cNvPr id="3" name="Content Placeholder 2"/>
          <p:cNvSpPr>
            <a:spLocks noGrp="1"/>
          </p:cNvSpPr>
          <p:nvPr>
            <p:ph idx="1"/>
          </p:nvPr>
        </p:nvSpPr>
        <p:spPr>
          <a:xfrm>
            <a:off x="363682" y="1205345"/>
            <a:ext cx="10910454" cy="4811407"/>
          </a:xfrm>
        </p:spPr>
        <p:txBody>
          <a:bodyPr>
            <a:normAutofit/>
          </a:bodyPr>
          <a:lstStyle/>
          <a:p>
            <a:pPr marL="45720" indent="0">
              <a:buNone/>
            </a:pPr>
            <a:endParaRPr lang="it-IT" dirty="0"/>
          </a:p>
          <a:p>
            <a:r>
              <a:rPr lang="it-IT" b="1" dirty="0" smtClean="0"/>
              <a:t>Training: </a:t>
            </a:r>
            <a:r>
              <a:rPr lang="it-IT" dirty="0" smtClean="0"/>
              <a:t>dato un set di sequenze omologhe non allineate è possibile allinearle ed aggiustare </a:t>
            </a:r>
            <a:r>
              <a:rPr lang="it-IT" dirty="0"/>
              <a:t>i</a:t>
            </a:r>
            <a:r>
              <a:rPr lang="it-IT" dirty="0" smtClean="0"/>
              <a:t> parametri di transizione e output di stato per definire un HMM che ben rappresenti i patter inerenti alle sequenze in esame</a:t>
            </a:r>
          </a:p>
          <a:p>
            <a:r>
              <a:rPr lang="it-IT" b="1" dirty="0" smtClean="0"/>
              <a:t>Individuazione di omologhi distanti</a:t>
            </a:r>
            <a:r>
              <a:rPr lang="it-IT" dirty="0" smtClean="0"/>
              <a:t>: dato un HMM ed una sequenza da testare, è possibile calcolare la probabilità che l’HMM abbia generato la sequenza stessa. Se un HMM «allenato» su una familglia di sequenze note può generare la sequenza testata con una probabilità piuttosto alta, c’è una buona probabilità che questa sequenza appartenga effettivamente alla famiglia.</a:t>
            </a:r>
          </a:p>
          <a:p>
            <a:r>
              <a:rPr lang="it-IT" b="1" dirty="0" smtClean="0"/>
              <a:t>Allineamento di ulteriori sequenze</a:t>
            </a:r>
            <a:r>
              <a:rPr lang="it-IT" dirty="0" smtClean="0"/>
              <a:t>: la probablità che una sequenza di stati può essere computata a partire delle probabilità di transizione da stato a stato. Trovare la successone di stati che più probabilmente l’HMM userebbe per generare una o più sequenze analizzate può rivelare il loro allineamento ottimale con la famiglia di sequenze in esame</a:t>
            </a:r>
          </a:p>
        </p:txBody>
      </p:sp>
    </p:spTree>
    <p:extLst>
      <p:ext uri="{BB962C8B-B14F-4D97-AF65-F5344CB8AC3E}">
        <p14:creationId xmlns:p14="http://schemas.microsoft.com/office/powerpoint/2010/main" val="1239666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pattern e motivi funzionali</a:t>
            </a:r>
            <a:endParaRPr lang="it-IT" dirty="0"/>
          </a:p>
        </p:txBody>
      </p:sp>
      <p:sp>
        <p:nvSpPr>
          <p:cNvPr id="3" name="Content Placeholder 2"/>
          <p:cNvSpPr>
            <a:spLocks noGrp="1"/>
          </p:cNvSpPr>
          <p:nvPr>
            <p:ph idx="1"/>
          </p:nvPr>
        </p:nvSpPr>
        <p:spPr>
          <a:xfrm>
            <a:off x="363681" y="857274"/>
            <a:ext cx="10910454" cy="4811407"/>
          </a:xfrm>
        </p:spPr>
        <p:txBody>
          <a:bodyPr>
            <a:normAutofit/>
          </a:bodyPr>
          <a:lstStyle/>
          <a:p>
            <a:endParaRPr lang="it-IT" dirty="0"/>
          </a:p>
          <a:p>
            <a:r>
              <a:rPr lang="it-IT" dirty="0"/>
              <a:t>La RNA polimerasi riconosce l’inizio del gene. Viene diretta </a:t>
            </a:r>
            <a:r>
              <a:rPr lang="it-IT" dirty="0" smtClean="0"/>
              <a:t>sul </a:t>
            </a:r>
            <a:r>
              <a:rPr lang="it-IT" b="1" u="sng" dirty="0"/>
              <a:t>TSS (Transcription Start Site)</a:t>
            </a:r>
            <a:r>
              <a:rPr lang="it-IT" dirty="0"/>
              <a:t> sulla base della sua affinita’ per </a:t>
            </a:r>
            <a:r>
              <a:rPr lang="it-IT" dirty="0" smtClean="0"/>
              <a:t>la </a:t>
            </a:r>
            <a:r>
              <a:rPr lang="it-IT" dirty="0"/>
              <a:t>specifica sequenza upstream al gene, ovvero il promotore. La </a:t>
            </a:r>
            <a:r>
              <a:rPr lang="it-IT" dirty="0" smtClean="0"/>
              <a:t>doppia </a:t>
            </a:r>
            <a:r>
              <a:rPr lang="it-IT" dirty="0"/>
              <a:t>elica viene aperta dove inizia la sintesi del messaggero. </a:t>
            </a:r>
            <a:r>
              <a:rPr lang="it-IT" dirty="0" smtClean="0"/>
              <a:t> </a:t>
            </a:r>
            <a:endParaRPr lang="it-IT" dirty="0"/>
          </a:p>
          <a:p>
            <a:r>
              <a:rPr lang="it-IT" dirty="0"/>
              <a:t>I </a:t>
            </a:r>
            <a:r>
              <a:rPr lang="it-IT" b="1" u="sng" dirty="0" smtClean="0"/>
              <a:t>TF (fattori di trascrizione) </a:t>
            </a:r>
            <a:r>
              <a:rPr lang="it-IT" dirty="0"/>
              <a:t>legano la </a:t>
            </a:r>
            <a:r>
              <a:rPr lang="it-IT" b="1" u="sng" dirty="0"/>
              <a:t>sequenza promotrice </a:t>
            </a:r>
            <a:r>
              <a:rPr lang="it-IT" dirty="0"/>
              <a:t>(e gli enhancers) formando un complesso multiproteico </a:t>
            </a:r>
          </a:p>
          <a:p>
            <a:r>
              <a:rPr lang="it-IT" dirty="0"/>
              <a:t>Il complesso recluta la pol II complessata ad alcuni </a:t>
            </a:r>
            <a:r>
              <a:rPr lang="it-IT" dirty="0" smtClean="0"/>
              <a:t>GTF (general transcription factors </a:t>
            </a:r>
            <a:r>
              <a:rPr lang="it-IT" dirty="0"/>
              <a:t>e questa si lega al </a:t>
            </a:r>
            <a:r>
              <a:rPr lang="it-IT" b="1" u="sng" dirty="0"/>
              <a:t>promotore core </a:t>
            </a:r>
          </a:p>
        </p:txBody>
      </p:sp>
      <p:pic>
        <p:nvPicPr>
          <p:cNvPr id="4" name="Picture 3"/>
          <p:cNvPicPr>
            <a:picLocks noChangeAspect="1"/>
          </p:cNvPicPr>
          <p:nvPr/>
        </p:nvPicPr>
        <p:blipFill>
          <a:blip r:embed="rId2"/>
          <a:stretch>
            <a:fillRect/>
          </a:stretch>
        </p:blipFill>
        <p:spPr>
          <a:xfrm>
            <a:off x="1653235" y="4410523"/>
            <a:ext cx="8331345" cy="2121462"/>
          </a:xfrm>
          <a:prstGeom prst="rect">
            <a:avLst/>
          </a:prstGeom>
        </p:spPr>
      </p:pic>
    </p:spTree>
    <p:extLst>
      <p:ext uri="{BB962C8B-B14F-4D97-AF65-F5344CB8AC3E}">
        <p14:creationId xmlns:p14="http://schemas.microsoft.com/office/powerpoint/2010/main" val="4394138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pattern e motivi funzionali</a:t>
            </a:r>
            <a:endParaRPr lang="it-IT" dirty="0"/>
          </a:p>
        </p:txBody>
      </p:sp>
      <p:sp>
        <p:nvSpPr>
          <p:cNvPr id="3" name="Content Placeholder 2"/>
          <p:cNvSpPr>
            <a:spLocks noGrp="1"/>
          </p:cNvSpPr>
          <p:nvPr>
            <p:ph idx="1"/>
          </p:nvPr>
        </p:nvSpPr>
        <p:spPr>
          <a:xfrm>
            <a:off x="353290" y="1085874"/>
            <a:ext cx="10910454" cy="4811407"/>
          </a:xfrm>
        </p:spPr>
        <p:txBody>
          <a:bodyPr>
            <a:normAutofit/>
          </a:bodyPr>
          <a:lstStyle/>
          <a:p>
            <a:r>
              <a:rPr lang="it-IT" sz="1600" dirty="0" smtClean="0"/>
              <a:t>Schematicamente un promotore per la Pol II è composto da:</a:t>
            </a:r>
            <a:endParaRPr lang="it-IT" sz="1600" dirty="0"/>
          </a:p>
          <a:p>
            <a:pPr marL="502920" indent="-457200">
              <a:buAutoNum type="arabicParenR"/>
            </a:pPr>
            <a:r>
              <a:rPr lang="it-IT" sz="1600" dirty="0" smtClean="0"/>
              <a:t>PROMOTORE CORE - </a:t>
            </a:r>
            <a:r>
              <a:rPr lang="it-IT" sz="1600" dirty="0"/>
              <a:t>regione sufficiente a deteminare il TSS </a:t>
            </a:r>
            <a:r>
              <a:rPr lang="it-IT" sz="1600" dirty="0" smtClean="0"/>
              <a:t>esatto</a:t>
            </a:r>
          </a:p>
          <a:p>
            <a:pPr marL="502920" indent="-457200">
              <a:buAutoNum type="arabicParenR"/>
            </a:pPr>
            <a:r>
              <a:rPr lang="it-IT" sz="1600" dirty="0" smtClean="0"/>
              <a:t>PROMOTORE </a:t>
            </a:r>
            <a:r>
              <a:rPr lang="it-IT" sz="1600" dirty="0"/>
              <a:t>PROSSIMALE </a:t>
            </a:r>
            <a:r>
              <a:rPr lang="it-IT" sz="1600" dirty="0" smtClean="0"/>
              <a:t>- </a:t>
            </a:r>
            <a:r>
              <a:rPr lang="it-IT" sz="1600" dirty="0"/>
              <a:t>200-300 bp upstream al TSS, responsabile, almeno in parte, della modulazione dell’espressione </a:t>
            </a:r>
            <a:endParaRPr lang="it-IT" sz="1600" dirty="0" smtClean="0"/>
          </a:p>
          <a:p>
            <a:pPr marL="502920" indent="-457200">
              <a:buAutoNum type="arabicParenR"/>
            </a:pPr>
            <a:r>
              <a:rPr lang="it-IT" sz="1600" dirty="0" smtClean="0"/>
              <a:t>PROMOTORE </a:t>
            </a:r>
            <a:r>
              <a:rPr lang="it-IT" sz="1600" dirty="0"/>
              <a:t>DISTALE </a:t>
            </a:r>
            <a:r>
              <a:rPr lang="it-IT" sz="1600" dirty="0" smtClean="0"/>
              <a:t>- </a:t>
            </a:r>
            <a:r>
              <a:rPr lang="it-IT" sz="1600" dirty="0"/>
              <a:t>100 bp – 2 Mb </a:t>
            </a:r>
            <a:endParaRPr lang="it-IT" sz="1600" dirty="0" smtClean="0"/>
          </a:p>
          <a:p>
            <a:pPr marL="45720" indent="0">
              <a:buNone/>
            </a:pPr>
            <a:r>
              <a:rPr lang="it-IT" sz="1600" b="1" u="sng" dirty="0" smtClean="0"/>
              <a:t>Queste regioni sono, almeno in parte, conservate e riconducibili ad un consensus, in quanto vengono riconosciute da fattori che solitamente regolano la transcrizione di svariati geni</a:t>
            </a:r>
            <a:endParaRPr lang="it-IT" sz="1600" b="1" u="sng"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088" y="3616034"/>
            <a:ext cx="4885012" cy="2775927"/>
          </a:xfrm>
          <a:prstGeom prst="rect">
            <a:avLst/>
          </a:prstGeom>
        </p:spPr>
      </p:pic>
      <p:sp>
        <p:nvSpPr>
          <p:cNvPr id="6" name="TextBox 5"/>
          <p:cNvSpPr txBox="1"/>
          <p:nvPr/>
        </p:nvSpPr>
        <p:spPr>
          <a:xfrm>
            <a:off x="5685751" y="4126834"/>
            <a:ext cx="5682543" cy="1754326"/>
          </a:xfrm>
          <a:prstGeom prst="rect">
            <a:avLst/>
          </a:prstGeom>
          <a:noFill/>
        </p:spPr>
        <p:txBody>
          <a:bodyPr wrap="square" rtlCol="0">
            <a:spAutoFit/>
          </a:bodyPr>
          <a:lstStyle/>
          <a:p>
            <a:r>
              <a:rPr lang="it-IT" dirty="0" smtClean="0"/>
              <a:t>Nell’esempio a fianco vediamo un allinemento tra i promotori si alcuni geni batterici trascritti tramite il fattore housekeeping sigma70</a:t>
            </a:r>
          </a:p>
          <a:p>
            <a:endParaRPr lang="it-IT" dirty="0"/>
          </a:p>
          <a:p>
            <a:r>
              <a:rPr lang="it-IT" dirty="0"/>
              <a:t>Due regioni in cui la sequenza e’ conservata: -10 - 35 dallo start site (motivi </a:t>
            </a:r>
            <a:r>
              <a:rPr lang="it-IT" b="1" dirty="0"/>
              <a:t>TTGACA</a:t>
            </a:r>
            <a:r>
              <a:rPr lang="it-IT" dirty="0"/>
              <a:t> e </a:t>
            </a:r>
            <a:r>
              <a:rPr lang="it-IT" b="1" dirty="0"/>
              <a:t>TATAAT</a:t>
            </a:r>
            <a:r>
              <a:rPr lang="it-IT" dirty="0"/>
              <a:t>) </a:t>
            </a:r>
          </a:p>
        </p:txBody>
      </p:sp>
    </p:spTree>
    <p:extLst>
      <p:ext uri="{BB962C8B-B14F-4D97-AF65-F5344CB8AC3E}">
        <p14:creationId xmlns:p14="http://schemas.microsoft.com/office/powerpoint/2010/main" val="2859232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353290" y="1085874"/>
            <a:ext cx="6619010" cy="4811407"/>
          </a:xfrm>
        </p:spPr>
        <p:txBody>
          <a:bodyPr>
            <a:normAutofit/>
          </a:bodyPr>
          <a:lstStyle/>
          <a:p>
            <a:endParaRPr lang="it-IT" sz="1600" dirty="0"/>
          </a:p>
          <a:p>
            <a:r>
              <a:rPr lang="it-IT" sz="1600" dirty="0" smtClean="0"/>
              <a:t>I </a:t>
            </a:r>
            <a:r>
              <a:rPr lang="it-IT" sz="1600" dirty="0"/>
              <a:t>motivi TTGACA and </a:t>
            </a:r>
            <a:r>
              <a:rPr lang="it-IT" sz="1600" dirty="0" smtClean="0"/>
              <a:t>TATAAT che abbiamo visto </a:t>
            </a:r>
            <a:r>
              <a:rPr lang="it-IT" sz="1600" dirty="0"/>
              <a:t>sono i segnali che vengono riconosciuti dalla subunita’ sigma70 della polimerasi. </a:t>
            </a:r>
          </a:p>
          <a:p>
            <a:r>
              <a:rPr lang="it-IT" sz="1600" dirty="0" smtClean="0"/>
              <a:t>La </a:t>
            </a:r>
            <a:r>
              <a:rPr lang="it-IT" sz="1600" b="1" u="sng" dirty="0"/>
              <a:t>“forza” </a:t>
            </a:r>
            <a:r>
              <a:rPr lang="it-IT" sz="1600" dirty="0"/>
              <a:t>relativa di un promotore e’ proporzionale alla sua similarita’ ad una specifica sequenza consenso. </a:t>
            </a:r>
          </a:p>
          <a:p>
            <a:r>
              <a:rPr lang="it-IT" sz="1600" dirty="0" smtClean="0"/>
              <a:t>Mutazioni </a:t>
            </a:r>
            <a:r>
              <a:rPr lang="it-IT" sz="1600" dirty="0"/>
              <a:t>nelle regioni -10 and –35 alterano la “forza” del </a:t>
            </a:r>
            <a:r>
              <a:rPr lang="it-IT" sz="1600" dirty="0" smtClean="0"/>
              <a:t>promotore</a:t>
            </a:r>
            <a:endParaRPr lang="it-IT" sz="1600" dirty="0"/>
          </a:p>
          <a:p>
            <a:r>
              <a:rPr lang="it-IT" sz="1600" dirty="0" smtClean="0"/>
              <a:t>Esperimenti </a:t>
            </a:r>
            <a:r>
              <a:rPr lang="it-IT" sz="1600" dirty="0"/>
              <a:t>tipo footprinting o methylation </a:t>
            </a:r>
            <a:r>
              <a:rPr lang="it-IT" sz="1600" dirty="0" smtClean="0"/>
              <a:t>interference </a:t>
            </a:r>
            <a:r>
              <a:rPr lang="it-IT" sz="1600" dirty="0"/>
              <a:t>confermano la loro attivita</a:t>
            </a:r>
            <a:r>
              <a:rPr lang="it-IT" sz="1600" dirty="0" smtClean="0"/>
              <a:t>’</a:t>
            </a:r>
          </a:p>
          <a:p>
            <a:r>
              <a:rPr lang="it-IT" sz="1600" dirty="0" smtClean="0"/>
              <a:t>Oltre a questi elementi «generali» ne esistono moltissimi ben più specifici che regolano positivamente o negativamente la trascrizione, andando a fungere da siti di legame per una serie di TF e fattori accessori facenti parte di macrocomplessi molecolari</a:t>
            </a:r>
            <a:endParaRPr lang="it-IT" sz="1600" dirty="0"/>
          </a:p>
        </p:txBody>
      </p:sp>
      <p:pic>
        <p:nvPicPr>
          <p:cNvPr id="7170" name="Picture 2" descr="http://figures.boundless-cdn.com/20321/full/figure-16-04-01.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63543" y="1332008"/>
            <a:ext cx="4062548" cy="47570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408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426026" y="1348484"/>
            <a:ext cx="3782292" cy="4811407"/>
          </a:xfrm>
        </p:spPr>
        <p:txBody>
          <a:bodyPr>
            <a:normAutofit/>
          </a:bodyPr>
          <a:lstStyle/>
          <a:p>
            <a:endParaRPr lang="it-IT" sz="1600" dirty="0"/>
          </a:p>
          <a:p>
            <a:r>
              <a:rPr lang="it-IT" sz="1600" dirty="0" smtClean="0"/>
              <a:t>I TF sono proteine in grado di diffondere nelle cellile e di interagire con sequenze bersaglio che possono essere presenti su numerose molecole di DNA in siti diversi di un genoma, anche su cromosomi diversi</a:t>
            </a:r>
          </a:p>
          <a:p>
            <a:r>
              <a:rPr lang="it-IT" sz="1600" dirty="0" smtClean="0"/>
              <a:t>I geni con questi elementi sono quindi coregolati</a:t>
            </a:r>
          </a:p>
          <a:p>
            <a:r>
              <a:rPr lang="it-IT" sz="1600" dirty="0" smtClean="0"/>
              <a:t>Esempio IRF (interferon responsive facors) legano gli IRE (Interferon Responsive Elements) che sono posizionati a monte di svariati geni coinvolti nei processi infiammatori</a:t>
            </a:r>
            <a:endParaRPr lang="it-IT" sz="16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64026" y="1348484"/>
            <a:ext cx="7370998" cy="4286185"/>
          </a:xfrm>
          <a:prstGeom prst="rect">
            <a:avLst/>
          </a:prstGeom>
        </p:spPr>
      </p:pic>
    </p:spTree>
    <p:extLst>
      <p:ext uri="{BB962C8B-B14F-4D97-AF65-F5344CB8AC3E}">
        <p14:creationId xmlns:p14="http://schemas.microsoft.com/office/powerpoint/2010/main" val="124783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0339" y="407739"/>
            <a:ext cx="9509760" cy="569006"/>
          </a:xfrm>
        </p:spPr>
        <p:txBody>
          <a:bodyPr>
            <a:normAutofit/>
          </a:bodyPr>
          <a:lstStyle/>
          <a:p>
            <a:r>
              <a:rPr lang="it-IT" dirty="0" smtClean="0"/>
              <a:t>Applicazione – studio di promotori</a:t>
            </a:r>
            <a:endParaRPr lang="it-IT" dirty="0"/>
          </a:p>
        </p:txBody>
      </p:sp>
      <p:sp>
        <p:nvSpPr>
          <p:cNvPr id="3" name="Content Placeholder 2"/>
          <p:cNvSpPr>
            <a:spLocks noGrp="1"/>
          </p:cNvSpPr>
          <p:nvPr>
            <p:ph idx="1"/>
          </p:nvPr>
        </p:nvSpPr>
        <p:spPr>
          <a:xfrm>
            <a:off x="426026" y="1348484"/>
            <a:ext cx="5424056" cy="4811407"/>
          </a:xfrm>
        </p:spPr>
        <p:txBody>
          <a:bodyPr>
            <a:normAutofit/>
          </a:bodyPr>
          <a:lstStyle/>
          <a:p>
            <a:endParaRPr lang="it-IT" sz="1600" dirty="0"/>
          </a:p>
          <a:p>
            <a:r>
              <a:rPr lang="it-IT" sz="1600" dirty="0" smtClean="0"/>
              <a:t>MEF-2 riconosce una determinata sequenza consensus, il cui intorno non è ben definito</a:t>
            </a:r>
          </a:p>
          <a:p>
            <a:r>
              <a:rPr lang="it-IT" sz="1600" dirty="0" smtClean="0"/>
              <a:t>Nell’esempio a fianco vediamo la matrice relativa al sito consensus di legame con le frequenze di occorrenza diìei 4 nucleotidi in determinate posizioni</a:t>
            </a:r>
          </a:p>
          <a:p>
            <a:r>
              <a:rPr lang="it-IT" sz="1600" dirty="0" smtClean="0"/>
              <a:t>Sulla base d queste osservazioni, risulta evidente che il consensus di legame, ovvero la stringa di nucleotidi riconosciuta in modo specifico da MEF-2, è:</a:t>
            </a:r>
          </a:p>
          <a:p>
            <a:pPr marL="45720" indent="0">
              <a:buNone/>
            </a:pPr>
            <a:r>
              <a:rPr lang="it-IT" sz="1600" b="1" dirty="0" smtClean="0"/>
              <a:t>NNNNNNKCTAWAAATAGMNNNN</a:t>
            </a:r>
          </a:p>
          <a:p>
            <a:r>
              <a:rPr lang="it-IT" sz="1600" dirty="0" smtClean="0"/>
              <a:t>Tante più mutazioni saranno presenti in questa stringa, tanto minore sarà la capacità di riconoscimento ed interazione</a:t>
            </a:r>
            <a:endParaRPr lang="it-IT" sz="1600"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5390" y="1056912"/>
            <a:ext cx="5487166" cy="5201376"/>
          </a:xfrm>
          <a:prstGeom prst="rect">
            <a:avLst/>
          </a:prstGeom>
        </p:spPr>
      </p:pic>
    </p:spTree>
    <p:extLst>
      <p:ext uri="{BB962C8B-B14F-4D97-AF65-F5344CB8AC3E}">
        <p14:creationId xmlns:p14="http://schemas.microsoft.com/office/powerpoint/2010/main" val="519920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11149444" cy="4343400"/>
          </a:xfrm>
        </p:spPr>
        <p:txBody>
          <a:bodyPr>
            <a:normAutofit lnSpcReduction="10000"/>
          </a:bodyPr>
          <a:lstStyle/>
          <a:p>
            <a:r>
              <a:rPr lang="it-IT" dirty="0" smtClean="0"/>
              <a:t>TRANSFAC (specializzato in fattori di </a:t>
            </a:r>
          </a:p>
          <a:p>
            <a:pPr marL="45720" indent="0">
              <a:buNone/>
            </a:pPr>
            <a:r>
              <a:rPr lang="it-IT" dirty="0"/>
              <a:t> </a:t>
            </a:r>
            <a:r>
              <a:rPr lang="it-IT" dirty="0" smtClean="0"/>
              <a:t>   trascrizione eucariotici)</a:t>
            </a:r>
          </a:p>
          <a:p>
            <a:endParaRPr lang="it-IT" dirty="0" smtClean="0"/>
          </a:p>
          <a:p>
            <a:endParaRPr lang="it-IT" dirty="0"/>
          </a:p>
          <a:p>
            <a:endParaRPr lang="it-IT" dirty="0" smtClean="0"/>
          </a:p>
          <a:p>
            <a:endParaRPr lang="it-IT" dirty="0"/>
          </a:p>
          <a:p>
            <a:endParaRPr lang="it-IT" dirty="0" smtClean="0"/>
          </a:p>
          <a:p>
            <a:endParaRPr lang="it-IT" dirty="0"/>
          </a:p>
          <a:p>
            <a:pPr algn="r"/>
            <a:r>
              <a:rPr lang="it-IT" dirty="0" smtClean="0"/>
              <a:t>PlantTFDB (specializzato in TF di piante)</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0" y="1013987"/>
            <a:ext cx="5915851" cy="287695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38419" y="3548038"/>
            <a:ext cx="5160282" cy="2931163"/>
          </a:xfrm>
          <a:prstGeom prst="rect">
            <a:avLst/>
          </a:prstGeom>
        </p:spPr>
      </p:pic>
    </p:spTree>
    <p:extLst>
      <p:ext uri="{BB962C8B-B14F-4D97-AF65-F5344CB8AC3E}">
        <p14:creationId xmlns:p14="http://schemas.microsoft.com/office/powerpoint/2010/main" val="223242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8252" y="4242587"/>
            <a:ext cx="7075939" cy="2238954"/>
          </a:xfrm>
          <a:prstGeom prst="rect">
            <a:avLst/>
          </a:prstGeom>
        </p:spPr>
      </p:pic>
      <p:sp>
        <p:nvSpPr>
          <p:cNvPr id="2" name="Title 1"/>
          <p:cNvSpPr>
            <a:spLocks noGrp="1"/>
          </p:cNvSpPr>
          <p:nvPr>
            <p:ph type="title"/>
          </p:nvPr>
        </p:nvSpPr>
        <p:spPr>
          <a:xfrm>
            <a:off x="1341120" y="438912"/>
            <a:ext cx="9509760" cy="620961"/>
          </a:xfrm>
        </p:spPr>
        <p:txBody>
          <a:bodyPr/>
          <a:lstStyle/>
          <a:p>
            <a:r>
              <a:rPr lang="it-IT" dirty="0" smtClean="0"/>
              <a:t>Database di promotori noti</a:t>
            </a:r>
            <a:endParaRPr lang="it-IT" dirty="0"/>
          </a:p>
        </p:txBody>
      </p:sp>
      <p:sp>
        <p:nvSpPr>
          <p:cNvPr id="3" name="Content Placeholder 2"/>
          <p:cNvSpPr>
            <a:spLocks noGrp="1"/>
          </p:cNvSpPr>
          <p:nvPr>
            <p:ph idx="1"/>
          </p:nvPr>
        </p:nvSpPr>
        <p:spPr>
          <a:xfrm>
            <a:off x="623456" y="1673352"/>
            <a:ext cx="11149444" cy="4343400"/>
          </a:xfrm>
        </p:spPr>
        <p:txBody>
          <a:bodyPr>
            <a:normAutofit/>
          </a:bodyPr>
          <a:lstStyle/>
          <a:p>
            <a:r>
              <a:rPr lang="it-IT" dirty="0"/>
              <a:t>JASPAR (http://jaspar.genereg.net)</a:t>
            </a:r>
            <a:endParaRPr lang="it-IT" dirty="0" smtClean="0"/>
          </a:p>
          <a:p>
            <a:endParaRPr lang="it-IT" dirty="0" smtClean="0"/>
          </a:p>
          <a:p>
            <a:endParaRPr lang="it-IT" dirty="0"/>
          </a:p>
          <a:p>
            <a:endParaRPr lang="it-IT" dirty="0" smtClean="0"/>
          </a:p>
          <a:p>
            <a:endParaRPr lang="it-IT" dirty="0"/>
          </a:p>
          <a:p>
            <a:endParaRPr lang="it-IT" dirty="0" smtClean="0"/>
          </a:p>
          <a:p>
            <a:endParaRPr lang="it-IT" dirty="0"/>
          </a:p>
          <a:p>
            <a:pPr algn="r"/>
            <a:r>
              <a:rPr lang="it-IT" dirty="0" smtClean="0"/>
              <a:t>RegulonDB (</a:t>
            </a:r>
            <a:r>
              <a:rPr lang="it-IT" i="1" dirty="0" smtClean="0"/>
              <a:t>Escherichia coli</a:t>
            </a:r>
            <a:r>
              <a:rPr lang="it-IT" dirty="0" smtClean="0"/>
              <a:t>)</a:t>
            </a:r>
            <a:endParaRPr lang="it-IT"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13664" y="981114"/>
            <a:ext cx="5104440" cy="4172325"/>
          </a:xfrm>
          <a:prstGeom prst="rect">
            <a:avLst/>
          </a:prstGeom>
        </p:spPr>
      </p:pic>
    </p:spTree>
    <p:extLst>
      <p:ext uri="{BB962C8B-B14F-4D97-AF65-F5344CB8AC3E}">
        <p14:creationId xmlns:p14="http://schemas.microsoft.com/office/powerpoint/2010/main" val="200793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discovery in sequenze nucletidiche</a:t>
            </a:r>
            <a:endParaRPr lang="it-IT" dirty="0"/>
          </a:p>
        </p:txBody>
      </p:sp>
      <p:sp>
        <p:nvSpPr>
          <p:cNvPr id="3" name="Content Placeholder 2"/>
          <p:cNvSpPr>
            <a:spLocks noGrp="1"/>
          </p:cNvSpPr>
          <p:nvPr>
            <p:ph idx="1"/>
          </p:nvPr>
        </p:nvSpPr>
        <p:spPr>
          <a:xfrm>
            <a:off x="1341120" y="1350818"/>
            <a:ext cx="9509760" cy="4665934"/>
          </a:xfrm>
        </p:spPr>
        <p:txBody>
          <a:bodyPr>
            <a:normAutofit/>
          </a:bodyPr>
          <a:lstStyle/>
          <a:p>
            <a:r>
              <a:rPr lang="it-IT" dirty="0" smtClean="0"/>
              <a:t>Come ben sappiamo sono ormai disponibili </a:t>
            </a:r>
            <a:r>
              <a:rPr lang="it-IT" dirty="0"/>
              <a:t>le sequenze di molti genomi </a:t>
            </a:r>
            <a:r>
              <a:rPr lang="it-IT" dirty="0" smtClean="0"/>
              <a:t>completi, sia per procarioti che per eucarioti</a:t>
            </a:r>
            <a:endParaRPr lang="it-IT" dirty="0"/>
          </a:p>
          <a:p>
            <a:r>
              <a:rPr lang="it-IT" dirty="0" smtClean="0"/>
              <a:t>Per </a:t>
            </a:r>
            <a:r>
              <a:rPr lang="it-IT" dirty="0"/>
              <a:t>diversi organismi </a:t>
            </a:r>
            <a:r>
              <a:rPr lang="it-IT" dirty="0" smtClean="0"/>
              <a:t>virtualmente </a:t>
            </a:r>
            <a:r>
              <a:rPr lang="it-IT" dirty="0"/>
              <a:t>tutti i geni sono noti o </a:t>
            </a:r>
            <a:r>
              <a:rPr lang="it-IT" dirty="0" smtClean="0"/>
              <a:t>predetti</a:t>
            </a:r>
            <a:endParaRPr lang="it-IT" dirty="0"/>
          </a:p>
          <a:p>
            <a:r>
              <a:rPr lang="it-IT" dirty="0" smtClean="0"/>
              <a:t>Tuttavia </a:t>
            </a:r>
            <a:r>
              <a:rPr lang="it-IT" b="1" u="sng" dirty="0" smtClean="0"/>
              <a:t>le informazioni </a:t>
            </a:r>
            <a:r>
              <a:rPr lang="it-IT" b="1" u="sng" dirty="0"/>
              <a:t>funzionali </a:t>
            </a:r>
            <a:r>
              <a:rPr lang="it-IT" b="1" u="sng" dirty="0" smtClean="0"/>
              <a:t>sono ancora parziali</a:t>
            </a:r>
            <a:r>
              <a:rPr lang="it-IT" dirty="0" smtClean="0"/>
              <a:t> in particolare per quanto riguarda: </a:t>
            </a:r>
            <a:endParaRPr lang="it-IT" dirty="0"/>
          </a:p>
          <a:p>
            <a:pPr marL="45720" indent="0">
              <a:buNone/>
            </a:pPr>
            <a:r>
              <a:rPr lang="it-IT" dirty="0"/>
              <a:t>-</a:t>
            </a:r>
            <a:r>
              <a:rPr lang="it-IT" dirty="0" smtClean="0"/>
              <a:t>regolazione </a:t>
            </a:r>
            <a:r>
              <a:rPr lang="it-IT" dirty="0"/>
              <a:t>espressione genica </a:t>
            </a:r>
          </a:p>
          <a:p>
            <a:pPr marL="45720" indent="0">
              <a:buNone/>
            </a:pPr>
            <a:r>
              <a:rPr lang="it-IT" dirty="0"/>
              <a:t>-</a:t>
            </a:r>
            <a:r>
              <a:rPr lang="it-IT" dirty="0" smtClean="0"/>
              <a:t>funzione </a:t>
            </a:r>
            <a:r>
              <a:rPr lang="it-IT" dirty="0"/>
              <a:t>proteine </a:t>
            </a:r>
          </a:p>
          <a:p>
            <a:r>
              <a:rPr lang="it-IT" b="1" u="sng" dirty="0" smtClean="0"/>
              <a:t>L’analisi </a:t>
            </a:r>
            <a:r>
              <a:rPr lang="it-IT" b="1" u="sng" dirty="0"/>
              <a:t>di singoli promotori con i metodi tradizionali </a:t>
            </a:r>
            <a:r>
              <a:rPr lang="it-IT" b="1" u="sng" dirty="0" smtClean="0"/>
              <a:t>e</a:t>
            </a:r>
            <a:r>
              <a:rPr lang="it-IT" b="1" u="sng" dirty="0"/>
              <a:t>’ molto lenta e dispendiosa, non “scaled up” alla quantita’ di dati disponibili </a:t>
            </a:r>
          </a:p>
          <a:p>
            <a:r>
              <a:rPr lang="it-IT" dirty="0" smtClean="0"/>
              <a:t>Applicazione </a:t>
            </a:r>
            <a:r>
              <a:rPr lang="it-IT" dirty="0"/>
              <a:t>di metodi di “PATTERN DISCOVERY” </a:t>
            </a:r>
            <a:r>
              <a:rPr lang="it-IT" dirty="0" smtClean="0"/>
              <a:t>per la ricerca di nuovi motivi funzionali</a:t>
            </a:r>
            <a:endParaRPr lang="it-IT" dirty="0"/>
          </a:p>
          <a:p>
            <a:endParaRPr lang="it-IT" dirty="0"/>
          </a:p>
        </p:txBody>
      </p:sp>
    </p:spTree>
    <p:extLst>
      <p:ext uri="{BB962C8B-B14F-4D97-AF65-F5344CB8AC3E}">
        <p14:creationId xmlns:p14="http://schemas.microsoft.com/office/powerpoint/2010/main" val="1987809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a:t>
            </a:r>
            <a:endParaRPr lang="it-IT" dirty="0"/>
          </a:p>
        </p:txBody>
      </p:sp>
      <p:sp>
        <p:nvSpPr>
          <p:cNvPr id="3" name="Content Placeholder 2"/>
          <p:cNvSpPr>
            <a:spLocks noGrp="1"/>
          </p:cNvSpPr>
          <p:nvPr>
            <p:ph idx="1"/>
          </p:nvPr>
        </p:nvSpPr>
        <p:spPr>
          <a:xfrm>
            <a:off x="1341120" y="1558636"/>
            <a:ext cx="9509760" cy="4458116"/>
          </a:xfrm>
        </p:spPr>
        <p:txBody>
          <a:bodyPr/>
          <a:lstStyle/>
          <a:p>
            <a:r>
              <a:rPr lang="it-IT" dirty="0" smtClean="0"/>
              <a:t>nelle </a:t>
            </a:r>
            <a:r>
              <a:rPr lang="it-IT" dirty="0"/>
              <a:t>ricerche in banche dati, si possono utilizzare informazioni aggiuntive rispetto a quelle che si trovano in una singola sequenza </a:t>
            </a:r>
          </a:p>
          <a:p>
            <a:r>
              <a:rPr lang="it-IT" dirty="0"/>
              <a:t>vorremmo poter usare le informazioni presenti in un </a:t>
            </a:r>
            <a:r>
              <a:rPr lang="it-IT" b="1" u="sng" dirty="0"/>
              <a:t>allineamento multiplo </a:t>
            </a:r>
          </a:p>
          <a:p>
            <a:r>
              <a:rPr lang="it-IT" dirty="0"/>
              <a:t>a tale scopo è utili definire delle matrici di </a:t>
            </a:r>
            <a:r>
              <a:rPr lang="it-IT" b="1" u="sng" dirty="0"/>
              <a:t>punteggi dipendenti dalla posizione dei residui nella sequenza</a:t>
            </a:r>
            <a:r>
              <a:rPr lang="it-IT" dirty="0"/>
              <a:t> </a:t>
            </a:r>
          </a:p>
          <a:p>
            <a:r>
              <a:rPr lang="it-IT" dirty="0" smtClean="0"/>
              <a:t>Si utilizzano dunque </a:t>
            </a:r>
            <a:r>
              <a:rPr lang="it-IT" b="1" u="sng" dirty="0" smtClean="0"/>
              <a:t>PSSM</a:t>
            </a:r>
            <a:r>
              <a:rPr lang="it-IT" dirty="0" smtClean="0"/>
              <a:t> </a:t>
            </a:r>
            <a:r>
              <a:rPr lang="en-US" dirty="0" smtClean="0"/>
              <a:t>o </a:t>
            </a:r>
            <a:r>
              <a:rPr lang="en-US" b="1" u="sng" dirty="0"/>
              <a:t>Position Specific Scoring Matrices</a:t>
            </a:r>
            <a:r>
              <a:rPr lang="en-US" dirty="0"/>
              <a:t> </a:t>
            </a:r>
            <a:endParaRPr lang="en-US" dirty="0" smtClean="0"/>
          </a:p>
          <a:p>
            <a:r>
              <a:rPr lang="en-US" dirty="0" err="1" smtClean="0"/>
              <a:t>Questo</a:t>
            </a:r>
            <a:r>
              <a:rPr lang="en-US" dirty="0" smtClean="0"/>
              <a:t> </a:t>
            </a:r>
            <a:r>
              <a:rPr lang="en-US" dirty="0" err="1" smtClean="0"/>
              <a:t>tipo</a:t>
            </a:r>
            <a:r>
              <a:rPr lang="en-US" dirty="0" smtClean="0"/>
              <a:t> di </a:t>
            </a:r>
            <a:r>
              <a:rPr lang="en-US" dirty="0" err="1" smtClean="0"/>
              <a:t>ricerca</a:t>
            </a:r>
            <a:r>
              <a:rPr lang="en-US" dirty="0" smtClean="0"/>
              <a:t> è </a:t>
            </a:r>
            <a:r>
              <a:rPr lang="en-US" dirty="0" err="1" smtClean="0"/>
              <a:t>implementato</a:t>
            </a:r>
            <a:r>
              <a:rPr lang="en-US" dirty="0" smtClean="0"/>
              <a:t> </a:t>
            </a:r>
            <a:r>
              <a:rPr lang="en-US" dirty="0" err="1" smtClean="0"/>
              <a:t>nella</a:t>
            </a:r>
            <a:r>
              <a:rPr lang="en-US" dirty="0" smtClean="0"/>
              <a:t> </a:t>
            </a:r>
            <a:r>
              <a:rPr lang="en-US" dirty="0" err="1" smtClean="0"/>
              <a:t>pagina</a:t>
            </a:r>
            <a:r>
              <a:rPr lang="en-US" dirty="0" smtClean="0"/>
              <a:t> del </a:t>
            </a:r>
            <a:r>
              <a:rPr lang="en-US" dirty="0" err="1" smtClean="0"/>
              <a:t>BLASTp</a:t>
            </a:r>
            <a:r>
              <a:rPr lang="en-US" dirty="0" smtClean="0"/>
              <a:t> </a:t>
            </a:r>
            <a:r>
              <a:rPr lang="en-US" dirty="0" err="1" smtClean="0"/>
              <a:t>dell’NCBI</a:t>
            </a:r>
            <a:endParaRPr lang="it-IT"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7127" y="4568854"/>
            <a:ext cx="5877745" cy="1648055"/>
          </a:xfrm>
          <a:prstGeom prst="rect">
            <a:avLst/>
          </a:prstGeom>
        </p:spPr>
      </p:pic>
    </p:spTree>
    <p:extLst>
      <p:ext uri="{BB962C8B-B14F-4D97-AF65-F5344CB8AC3E}">
        <p14:creationId xmlns:p14="http://schemas.microsoft.com/office/powerpoint/2010/main" val="4047423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683306"/>
          </a:xfrm>
        </p:spPr>
        <p:txBody>
          <a:bodyPr/>
          <a:lstStyle/>
          <a:p>
            <a:r>
              <a:rPr lang="it-IT" dirty="0" smtClean="0"/>
              <a:t>Pattern discovery in sequenze nucletidiche</a:t>
            </a:r>
            <a:endParaRPr lang="it-IT" dirty="0"/>
          </a:p>
        </p:txBody>
      </p:sp>
      <p:sp>
        <p:nvSpPr>
          <p:cNvPr id="3" name="Content Placeholder 2"/>
          <p:cNvSpPr>
            <a:spLocks noGrp="1"/>
          </p:cNvSpPr>
          <p:nvPr>
            <p:ph idx="1"/>
          </p:nvPr>
        </p:nvSpPr>
        <p:spPr>
          <a:xfrm>
            <a:off x="613065" y="1500764"/>
            <a:ext cx="5600700" cy="4665934"/>
          </a:xfrm>
        </p:spPr>
        <p:txBody>
          <a:bodyPr>
            <a:normAutofit lnSpcReduction="10000"/>
          </a:bodyPr>
          <a:lstStyle/>
          <a:p>
            <a:r>
              <a:rPr lang="it-IT" dirty="0" smtClean="0"/>
              <a:t>Perche</a:t>
            </a:r>
            <a:r>
              <a:rPr lang="it-IT" dirty="0"/>
              <a:t>’ si possono applicare metodi di “PATTERN DISCOVERY” allo studio di sequenze regolative di geni ? </a:t>
            </a:r>
          </a:p>
          <a:p>
            <a:r>
              <a:rPr lang="it-IT" dirty="0"/>
              <a:t>E’ verosimile </a:t>
            </a:r>
            <a:r>
              <a:rPr lang="it-IT" dirty="0" smtClean="0"/>
              <a:t>che:</a:t>
            </a:r>
          </a:p>
          <a:p>
            <a:pPr marL="45720" indent="0">
              <a:buNone/>
            </a:pPr>
            <a:r>
              <a:rPr lang="it-IT" dirty="0" smtClean="0"/>
              <a:t>1) gruppi </a:t>
            </a:r>
            <a:r>
              <a:rPr lang="it-IT" dirty="0"/>
              <a:t>di geni espressi in modo simile (nel tempo, nello spazio) </a:t>
            </a:r>
            <a:r>
              <a:rPr lang="it-IT" dirty="0" smtClean="0"/>
              <a:t>siano </a:t>
            </a:r>
            <a:r>
              <a:rPr lang="it-IT" b="1" u="sng" dirty="0" smtClean="0"/>
              <a:t>co-regolati</a:t>
            </a:r>
            <a:r>
              <a:rPr lang="it-IT" dirty="0" smtClean="0"/>
              <a:t> </a:t>
            </a:r>
            <a:r>
              <a:rPr lang="it-IT" dirty="0"/>
              <a:t>ovvero che siano controllati da sottogruppi simili di fattori di trascrizione </a:t>
            </a:r>
          </a:p>
          <a:p>
            <a:pPr marL="45720" indent="0">
              <a:buNone/>
            </a:pPr>
            <a:r>
              <a:rPr lang="it-IT" dirty="0" smtClean="0"/>
              <a:t>2) </a:t>
            </a:r>
            <a:r>
              <a:rPr lang="it-IT" b="1" u="sng" dirty="0" smtClean="0"/>
              <a:t>condividano </a:t>
            </a:r>
            <a:r>
              <a:rPr lang="it-IT" b="1" u="sng" dirty="0"/>
              <a:t>almeno parte degli elementi regolativi cis-acting</a:t>
            </a:r>
            <a:r>
              <a:rPr lang="it-IT" dirty="0"/>
              <a:t>, cioe’ i segnali nelle sequenze promotoriali </a:t>
            </a:r>
          </a:p>
          <a:p>
            <a:r>
              <a:rPr lang="it-IT" dirty="0"/>
              <a:t>Pattern discovery </a:t>
            </a:r>
            <a:r>
              <a:rPr lang="it-IT" dirty="0" smtClean="0"/>
              <a:t>-&gt; </a:t>
            </a:r>
            <a:r>
              <a:rPr lang="it-IT" b="1" dirty="0"/>
              <a:t>scoprire sottostringhe comuni tra </a:t>
            </a:r>
            <a:r>
              <a:rPr lang="it-IT" b="1" dirty="0" smtClean="0"/>
              <a:t>piu’ stringhe</a:t>
            </a:r>
            <a:r>
              <a:rPr lang="it-IT" dirty="0" smtClean="0"/>
              <a:t> </a:t>
            </a:r>
            <a:r>
              <a:rPr lang="it-IT" dirty="0"/>
              <a:t>(es. Sequenze di DNA) </a:t>
            </a:r>
            <a:endParaRPr lang="it-IT" dirty="0"/>
          </a:p>
        </p:txBody>
      </p:sp>
      <p:pic>
        <p:nvPicPr>
          <p:cNvPr id="10242" name="Picture 2" descr="http://www.genetics.wustl.edu/saccharomycesgenomes/website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48485" y="1739755"/>
            <a:ext cx="5120216" cy="38401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77817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lstStyle/>
          <a:p>
            <a:r>
              <a:rPr lang="it-IT" dirty="0" smtClean="0"/>
              <a:t>Pattern matching vs pattern recognition</a:t>
            </a:r>
            <a:endParaRPr lang="it-IT" dirty="0"/>
          </a:p>
        </p:txBody>
      </p:sp>
      <p:sp>
        <p:nvSpPr>
          <p:cNvPr id="3" name="Content Placeholder 2"/>
          <p:cNvSpPr>
            <a:spLocks noGrp="1"/>
          </p:cNvSpPr>
          <p:nvPr>
            <p:ph idx="1"/>
          </p:nvPr>
        </p:nvSpPr>
        <p:spPr/>
        <p:txBody>
          <a:bodyPr>
            <a:normAutofit/>
          </a:bodyPr>
          <a:lstStyle/>
          <a:p>
            <a:r>
              <a:rPr lang="it-IT" dirty="0" smtClean="0"/>
              <a:t>PATTERN </a:t>
            </a:r>
            <a:r>
              <a:rPr lang="it-IT" dirty="0"/>
              <a:t>MATCHING </a:t>
            </a:r>
            <a:r>
              <a:rPr lang="it-IT" dirty="0" smtClean="0"/>
              <a:t>-&gt; </a:t>
            </a:r>
            <a:r>
              <a:rPr lang="it-IT" b="1" u="sng" dirty="0"/>
              <a:t>trovare TUTTE le volte in cui uno specifico PATTERN esatto si presenta (occurences) in una stringa</a:t>
            </a:r>
            <a:r>
              <a:rPr lang="it-IT" dirty="0"/>
              <a:t> o in un insieme di stringhe (sequenze di DNA o aminoacidi) </a:t>
            </a:r>
          </a:p>
          <a:p>
            <a:r>
              <a:rPr lang="it-IT" dirty="0" smtClean="0"/>
              <a:t>Es. </a:t>
            </a:r>
            <a:r>
              <a:rPr lang="it-IT" dirty="0"/>
              <a:t>trovare il PATTERN “</a:t>
            </a:r>
            <a:r>
              <a:rPr lang="it-IT" b="1" dirty="0">
                <a:solidFill>
                  <a:srgbClr val="FF0000"/>
                </a:solidFill>
              </a:rPr>
              <a:t>HHKHKK</a:t>
            </a:r>
            <a:r>
              <a:rPr lang="it-IT" dirty="0"/>
              <a:t>” in </a:t>
            </a:r>
          </a:p>
          <a:p>
            <a:pPr marL="45720" indent="0">
              <a:buNone/>
            </a:pPr>
            <a:r>
              <a:rPr lang="it-IT" dirty="0"/>
              <a:t>AMVOIBGJFD</a:t>
            </a:r>
            <a:r>
              <a:rPr lang="it-IT" b="1" dirty="0">
                <a:solidFill>
                  <a:srgbClr val="FF0000"/>
                </a:solidFill>
              </a:rPr>
              <a:t>HHKHKK</a:t>
            </a:r>
            <a:r>
              <a:rPr lang="it-IT" dirty="0"/>
              <a:t>UUUPFIRJRNTMD</a:t>
            </a:r>
            <a:r>
              <a:rPr lang="it-IT" b="1" u="sng" dirty="0"/>
              <a:t>HHKHKK</a:t>
            </a:r>
            <a:r>
              <a:rPr lang="it-IT" dirty="0"/>
              <a:t>HJHKKSAAW </a:t>
            </a:r>
          </a:p>
          <a:p>
            <a:r>
              <a:rPr lang="it-IT" dirty="0" smtClean="0"/>
              <a:t>PATTERN </a:t>
            </a:r>
            <a:r>
              <a:rPr lang="it-IT" dirty="0"/>
              <a:t>RECOGNITION </a:t>
            </a:r>
            <a:r>
              <a:rPr lang="it-IT" dirty="0" smtClean="0"/>
              <a:t>-&gt; </a:t>
            </a:r>
            <a:r>
              <a:rPr lang="it-IT" b="1" u="sng" dirty="0"/>
              <a:t>riconoscere le occurences approssimate di uno specifico PATTERN in una una stringa</a:t>
            </a:r>
            <a:r>
              <a:rPr lang="it-IT" dirty="0"/>
              <a:t> o in un insieme di stringhe </a:t>
            </a:r>
          </a:p>
          <a:p>
            <a:r>
              <a:rPr lang="it-IT" dirty="0"/>
              <a:t>es trovare il PATTERN “</a:t>
            </a:r>
            <a:r>
              <a:rPr lang="it-IT" b="1" dirty="0">
                <a:solidFill>
                  <a:srgbClr val="FF0000"/>
                </a:solidFill>
              </a:rPr>
              <a:t>HH*HKK</a:t>
            </a:r>
            <a:r>
              <a:rPr lang="it-IT" dirty="0"/>
              <a:t>” in </a:t>
            </a:r>
          </a:p>
          <a:p>
            <a:pPr marL="45720" indent="0">
              <a:buNone/>
            </a:pPr>
            <a:r>
              <a:rPr lang="it-IT" dirty="0"/>
              <a:t>AMVOIBGJFD</a:t>
            </a:r>
            <a:r>
              <a:rPr lang="it-IT" b="1" dirty="0">
                <a:solidFill>
                  <a:srgbClr val="FF0000"/>
                </a:solidFill>
              </a:rPr>
              <a:t>HH</a:t>
            </a:r>
            <a:r>
              <a:rPr lang="it-IT" b="1" u="sng" dirty="0">
                <a:solidFill>
                  <a:srgbClr val="FF0000"/>
                </a:solidFill>
              </a:rPr>
              <a:t>K</a:t>
            </a:r>
            <a:r>
              <a:rPr lang="it-IT" b="1" dirty="0">
                <a:solidFill>
                  <a:srgbClr val="FF0000"/>
                </a:solidFill>
              </a:rPr>
              <a:t>HKK</a:t>
            </a:r>
            <a:r>
              <a:rPr lang="it-IT" dirty="0"/>
              <a:t>UUUPFIRJRNTMD</a:t>
            </a:r>
            <a:r>
              <a:rPr lang="it-IT" b="1" dirty="0">
                <a:solidFill>
                  <a:srgbClr val="FF0000"/>
                </a:solidFill>
              </a:rPr>
              <a:t>HH</a:t>
            </a:r>
            <a:r>
              <a:rPr lang="it-IT" b="1" u="sng" dirty="0">
                <a:solidFill>
                  <a:srgbClr val="FF0000"/>
                </a:solidFill>
              </a:rPr>
              <a:t>A</a:t>
            </a:r>
            <a:r>
              <a:rPr lang="it-IT" b="1" dirty="0">
                <a:solidFill>
                  <a:srgbClr val="FF0000"/>
                </a:solidFill>
              </a:rPr>
              <a:t>HKK</a:t>
            </a:r>
            <a:r>
              <a:rPr lang="it-IT" dirty="0"/>
              <a:t>HJHKKSAAW </a:t>
            </a:r>
            <a:endParaRPr lang="it-IT" dirty="0" smtClean="0"/>
          </a:p>
          <a:p>
            <a:r>
              <a:rPr lang="it-IT" dirty="0" smtClean="0"/>
              <a:t>Nell’esempio sopra, i match non specifici soono indicati da un *</a:t>
            </a:r>
            <a:endParaRPr lang="it-IT" dirty="0"/>
          </a:p>
        </p:txBody>
      </p:sp>
    </p:spTree>
    <p:extLst>
      <p:ext uri="{BB962C8B-B14F-4D97-AF65-F5344CB8AC3E}">
        <p14:creationId xmlns:p14="http://schemas.microsoft.com/office/powerpoint/2010/main" val="410713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Pattern matching/recognition vs pattern discovery</a:t>
            </a:r>
            <a:endParaRPr lang="it-IT" sz="2800" dirty="0"/>
          </a:p>
        </p:txBody>
      </p:sp>
      <p:sp>
        <p:nvSpPr>
          <p:cNvPr id="3" name="Content Placeholder 2"/>
          <p:cNvSpPr>
            <a:spLocks noGrp="1"/>
          </p:cNvSpPr>
          <p:nvPr>
            <p:ph idx="1"/>
          </p:nvPr>
        </p:nvSpPr>
        <p:spPr/>
        <p:txBody>
          <a:bodyPr>
            <a:normAutofit/>
          </a:bodyPr>
          <a:lstStyle/>
          <a:p>
            <a:pPr marL="45720" indent="0">
              <a:buNone/>
            </a:pPr>
            <a:endParaRPr lang="it-IT" dirty="0"/>
          </a:p>
          <a:p>
            <a:r>
              <a:rPr lang="it-IT" dirty="0"/>
              <a:t>PATTERN DISCOVERY </a:t>
            </a:r>
            <a:r>
              <a:rPr lang="it-IT" dirty="0" smtClean="0"/>
              <a:t>-&gt; </a:t>
            </a:r>
            <a:r>
              <a:rPr lang="it-IT" b="1" u="sng" dirty="0"/>
              <a:t>identificare PATTERN SIGNIFICATIVI in una stringa </a:t>
            </a:r>
            <a:r>
              <a:rPr lang="it-IT" dirty="0"/>
              <a:t>o in un insieme di stringhe </a:t>
            </a:r>
            <a:r>
              <a:rPr lang="it-IT" b="1" u="sng" dirty="0"/>
              <a:t>senza conoscerli a priori </a:t>
            </a:r>
          </a:p>
          <a:p>
            <a:endParaRPr lang="it-IT" dirty="0"/>
          </a:p>
          <a:p>
            <a:r>
              <a:rPr lang="it-IT" dirty="0"/>
              <a:t>es trovare i PATTERN SIGNIFICATIVI in </a:t>
            </a:r>
            <a:endParaRPr lang="it-IT" dirty="0" smtClean="0"/>
          </a:p>
          <a:p>
            <a:pPr marL="45720" indent="0">
              <a:buNone/>
            </a:pPr>
            <a:r>
              <a:rPr lang="it-IT" dirty="0" smtClean="0"/>
              <a:t>ATTCAGTCTTGTGCTTTTAGTCTCTTAGCTAGTCTCTAATTTAGACAGTCTAT </a:t>
            </a:r>
            <a:endParaRPr lang="it-IT" dirty="0"/>
          </a:p>
          <a:p>
            <a:r>
              <a:rPr lang="it-IT" dirty="0" smtClean="0"/>
              <a:t>Uno </a:t>
            </a:r>
            <a:r>
              <a:rPr lang="it-IT" dirty="0"/>
              <a:t>puo’ essere: </a:t>
            </a:r>
            <a:r>
              <a:rPr lang="it-IT" b="1" dirty="0">
                <a:solidFill>
                  <a:srgbClr val="FF0000"/>
                </a:solidFill>
              </a:rPr>
              <a:t>AGTCT</a:t>
            </a:r>
            <a:r>
              <a:rPr lang="it-IT" dirty="0"/>
              <a:t>, infatti: </a:t>
            </a:r>
          </a:p>
          <a:p>
            <a:pPr marL="45720" indent="0">
              <a:buNone/>
            </a:pPr>
            <a:r>
              <a:rPr lang="it-IT" dirty="0" smtClean="0"/>
              <a:t>ATTC</a:t>
            </a:r>
            <a:r>
              <a:rPr lang="it-IT" b="1" dirty="0" smtClean="0">
                <a:solidFill>
                  <a:srgbClr val="FF0000"/>
                </a:solidFill>
              </a:rPr>
              <a:t>AGTCT</a:t>
            </a:r>
            <a:r>
              <a:rPr lang="it-IT" dirty="0" smtClean="0"/>
              <a:t>TGTGCTTTT</a:t>
            </a:r>
            <a:r>
              <a:rPr lang="it-IT" b="1" dirty="0" smtClean="0">
                <a:solidFill>
                  <a:srgbClr val="FF0000"/>
                </a:solidFill>
              </a:rPr>
              <a:t>AGTCT</a:t>
            </a:r>
            <a:r>
              <a:rPr lang="it-IT" dirty="0" smtClean="0"/>
              <a:t>CTTAGCT</a:t>
            </a:r>
            <a:r>
              <a:rPr lang="it-IT" b="1" dirty="0" smtClean="0">
                <a:solidFill>
                  <a:srgbClr val="FF0000"/>
                </a:solidFill>
              </a:rPr>
              <a:t>AGTCT</a:t>
            </a:r>
            <a:r>
              <a:rPr lang="it-IT" dirty="0" smtClean="0"/>
              <a:t>CTAATTTAGAC</a:t>
            </a:r>
            <a:r>
              <a:rPr lang="it-IT" b="1" dirty="0" smtClean="0">
                <a:solidFill>
                  <a:srgbClr val="FF0000"/>
                </a:solidFill>
              </a:rPr>
              <a:t>AGTCT</a:t>
            </a:r>
            <a:r>
              <a:rPr lang="it-IT" dirty="0" smtClean="0"/>
              <a:t>ATG </a:t>
            </a:r>
            <a:endParaRPr lang="it-IT" dirty="0"/>
          </a:p>
        </p:txBody>
      </p:sp>
    </p:spTree>
    <p:extLst>
      <p:ext uri="{BB962C8B-B14F-4D97-AF65-F5344CB8AC3E}">
        <p14:creationId xmlns:p14="http://schemas.microsoft.com/office/powerpoint/2010/main" val="1136288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509760" cy="4842579"/>
          </a:xfrm>
        </p:spPr>
        <p:txBody>
          <a:bodyPr>
            <a:normAutofit/>
          </a:bodyPr>
          <a:lstStyle/>
          <a:p>
            <a:pPr marL="45720" indent="0">
              <a:buNone/>
            </a:pPr>
            <a:r>
              <a:rPr lang="it-IT" b="1" u="sng" dirty="0" smtClean="0"/>
              <a:t>Pattern driven vs sequence driven</a:t>
            </a:r>
          </a:p>
          <a:p>
            <a:r>
              <a:rPr lang="it-IT" b="1" dirty="0" smtClean="0"/>
              <a:t>Pattern driven</a:t>
            </a:r>
            <a:r>
              <a:rPr lang="it-IT" dirty="0" smtClean="0"/>
              <a:t>: enumerazione </a:t>
            </a:r>
            <a:r>
              <a:rPr lang="it-IT" dirty="0"/>
              <a:t>di tutti (o alcuni) dei possibili patterns fino a una certa lunghezza, per ciascun pattern si calcola un punteggio basato sulla frequenza e si scelgono i punteggi piu’ </a:t>
            </a:r>
            <a:r>
              <a:rPr lang="it-IT" dirty="0" smtClean="0"/>
              <a:t>alti. Diventa molto compleso già per motivi di modeste dimensioni</a:t>
            </a:r>
          </a:p>
          <a:p>
            <a:r>
              <a:rPr lang="it-IT" b="1" dirty="0" smtClean="0"/>
              <a:t>Sequence driven</a:t>
            </a:r>
            <a:r>
              <a:rPr lang="it-IT" dirty="0" smtClean="0"/>
              <a:t>: basato sull’allineamento tra sequenze</a:t>
            </a:r>
          </a:p>
          <a:p>
            <a:pPr marL="45720" indent="0">
              <a:buNone/>
            </a:pPr>
            <a:endParaRPr lang="it-IT" dirty="0"/>
          </a:p>
          <a:p>
            <a:r>
              <a:rPr lang="it-IT" dirty="0"/>
              <a:t>I metodi "pattern driven" cercano in una sequenza specifiche classi di pattern e valutano la loro frequenza di apparizione. </a:t>
            </a:r>
          </a:p>
          <a:p>
            <a:r>
              <a:rPr lang="it-IT" b="1" u="sng" dirty="0" smtClean="0"/>
              <a:t>Il </a:t>
            </a:r>
            <a:r>
              <a:rPr lang="it-IT" b="1" u="sng" dirty="0"/>
              <a:t>numero di pattern possibili aumenta esponenzialmente con la lunghezza dell'input</a:t>
            </a:r>
            <a:r>
              <a:rPr lang="it-IT" dirty="0"/>
              <a:t>. Per pattern esatti, ad esempio, e' quadratico. </a:t>
            </a:r>
          </a:p>
          <a:p>
            <a:pPr marL="45720" indent="0">
              <a:buNone/>
            </a:pPr>
            <a:endParaRPr lang="it-IT" dirty="0"/>
          </a:p>
          <a:p>
            <a:pPr marL="45720" indent="0">
              <a:buNone/>
            </a:pPr>
            <a:endParaRPr lang="it-IT" dirty="0"/>
          </a:p>
        </p:txBody>
      </p:sp>
    </p:spTree>
    <p:extLst>
      <p:ext uri="{BB962C8B-B14F-4D97-AF65-F5344CB8AC3E}">
        <p14:creationId xmlns:p14="http://schemas.microsoft.com/office/powerpoint/2010/main" val="1725224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a:bodyPr>
          <a:lstStyle/>
          <a:p>
            <a:r>
              <a:rPr lang="it-IT" dirty="0" smtClean="0"/>
              <a:t>Negli approcci pattern driven il </a:t>
            </a:r>
            <a:r>
              <a:rPr lang="it-IT" dirty="0"/>
              <a:t>problema e’ trovare pattern significativi, tra tutti i possibili pattern. I pattern sono sottostringhe. Considero tutti i possibili pattern lunghi 10 nucleotidi </a:t>
            </a:r>
            <a:r>
              <a:rPr lang="it-IT" dirty="0" smtClean="0"/>
              <a:t>nella sottostringa dell’esempio </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446538" y="2772387"/>
            <a:ext cx="6639852" cy="3620005"/>
          </a:xfrm>
          <a:prstGeom prst="rect">
            <a:avLst/>
          </a:prstGeom>
        </p:spPr>
      </p:pic>
      <p:sp>
        <p:nvSpPr>
          <p:cNvPr id="5" name="TextBox 4"/>
          <p:cNvSpPr txBox="1"/>
          <p:nvPr/>
        </p:nvSpPr>
        <p:spPr>
          <a:xfrm>
            <a:off x="800100" y="2930236"/>
            <a:ext cx="3958936" cy="3139321"/>
          </a:xfrm>
          <a:prstGeom prst="rect">
            <a:avLst/>
          </a:prstGeom>
          <a:noFill/>
        </p:spPr>
        <p:txBody>
          <a:bodyPr wrap="square" rtlCol="0">
            <a:spAutoFit/>
          </a:bodyPr>
          <a:lstStyle/>
          <a:p>
            <a:r>
              <a:rPr lang="it-IT" dirty="0" smtClean="0"/>
              <a:t>Sono </a:t>
            </a:r>
            <a:r>
              <a:rPr lang="it-IT" dirty="0"/>
              <a:t>rappresentati tutti 1 volta, mentre la sottostringa </a:t>
            </a:r>
            <a:r>
              <a:rPr lang="it-IT" b="1" dirty="0"/>
              <a:t>AGTCTTGTGCC</a:t>
            </a:r>
            <a:r>
              <a:rPr lang="it-IT" dirty="0"/>
              <a:t> e’ rappresentata 2 volte. </a:t>
            </a:r>
            <a:endParaRPr lang="it-IT" dirty="0" smtClean="0"/>
          </a:p>
          <a:p>
            <a:endParaRPr lang="it-IT" dirty="0"/>
          </a:p>
          <a:p>
            <a:r>
              <a:rPr lang="it-IT" dirty="0"/>
              <a:t>Voglio sapere se trovare una sottostringa lunga 10 rappresentata 2 volte e’ </a:t>
            </a:r>
            <a:r>
              <a:rPr lang="it-IT" dirty="0" smtClean="0"/>
              <a:t>SORPRENDENTE, cioè se si tratta di una osservazione probabilisticamente significativa</a:t>
            </a:r>
            <a:endParaRPr lang="it-IT" dirty="0"/>
          </a:p>
        </p:txBody>
      </p:sp>
    </p:spTree>
    <p:extLst>
      <p:ext uri="{BB962C8B-B14F-4D97-AF65-F5344CB8AC3E}">
        <p14:creationId xmlns:p14="http://schemas.microsoft.com/office/powerpoint/2010/main" val="1613003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fontScale="92500" lnSpcReduction="20000"/>
          </a:bodyPr>
          <a:lstStyle/>
          <a:p>
            <a:r>
              <a:rPr lang="it-IT" dirty="0" smtClean="0"/>
              <a:t>Per </a:t>
            </a:r>
            <a:r>
              <a:rPr lang="it-IT" dirty="0"/>
              <a:t>calcolare quanto un fenomeno sia sorprendente ci si riferisce a quello che ci si aspetta, sotto un’ipotesi probabilistica. </a:t>
            </a:r>
            <a:r>
              <a:rPr lang="it-IT" b="1" dirty="0"/>
              <a:t>La frequenza attesa di una sottostringa dipende dalla composizione della stringa</a:t>
            </a:r>
            <a:r>
              <a:rPr lang="it-IT" dirty="0"/>
              <a:t>. </a:t>
            </a:r>
          </a:p>
          <a:p>
            <a:r>
              <a:rPr lang="fr-FR" dirty="0"/>
              <a:t>se %G=%C=%A=%T=25% </a:t>
            </a:r>
          </a:p>
          <a:p>
            <a:pPr marL="45720" indent="0">
              <a:buNone/>
            </a:pPr>
            <a:r>
              <a:rPr lang="it-IT" dirty="0"/>
              <a:t>posso immaginare una sorgente casuale che crea delle stringhe in modo che la probabilita’ di osservare un certo nucleotide in una certa posizione e’ indipendente dalla sequenza precedentemente generata </a:t>
            </a:r>
            <a:r>
              <a:rPr lang="it-IT" b="1" dirty="0" smtClean="0"/>
              <a:t>(</a:t>
            </a:r>
            <a:r>
              <a:rPr lang="it-IT" b="1" dirty="0"/>
              <a:t>Modello di Bernoulli</a:t>
            </a:r>
            <a:r>
              <a:rPr lang="it-IT" b="1" dirty="0" smtClean="0"/>
              <a:t>)</a:t>
            </a:r>
          </a:p>
          <a:p>
            <a:pPr marL="45720" indent="0">
              <a:buNone/>
            </a:pPr>
            <a:endParaRPr lang="it-IT" dirty="0"/>
          </a:p>
          <a:p>
            <a:pPr marL="45720" indent="0">
              <a:buNone/>
            </a:pPr>
            <a:r>
              <a:rPr lang="it-IT" b="1" u="sng" dirty="0"/>
              <a:t>Approccio enumerativo</a:t>
            </a:r>
            <a:r>
              <a:rPr lang="it-IT" dirty="0" smtClean="0"/>
              <a:t>:</a:t>
            </a:r>
            <a:endParaRPr lang="it-IT" dirty="0"/>
          </a:p>
          <a:p>
            <a:r>
              <a:rPr lang="it-IT" dirty="0" smtClean="0"/>
              <a:t>enumerare </a:t>
            </a:r>
            <a:r>
              <a:rPr lang="it-IT" dirty="0"/>
              <a:t>tutti i possibili pattern di una certa lunghezza contenuti in una stringa </a:t>
            </a:r>
          </a:p>
          <a:p>
            <a:r>
              <a:rPr lang="it-IT" dirty="0" smtClean="0"/>
              <a:t>calcolare </a:t>
            </a:r>
            <a:r>
              <a:rPr lang="it-IT" dirty="0"/>
              <a:t>la significativita’ statistica di ciascuno </a:t>
            </a:r>
          </a:p>
          <a:p>
            <a:r>
              <a:rPr lang="it-IT" dirty="0"/>
              <a:t>Pero’ esistono 4</a:t>
            </a:r>
            <a:r>
              <a:rPr lang="it-IT" baseline="30000" dirty="0"/>
              <a:t>10</a:t>
            </a:r>
            <a:r>
              <a:rPr lang="it-IT" dirty="0"/>
              <a:t> (1,048,574) possibili pattern lunghi 10 in un alfabeto di 4 nucleotidi </a:t>
            </a:r>
          </a:p>
          <a:p>
            <a:r>
              <a:rPr lang="it-IT" dirty="0" smtClean="0"/>
              <a:t>prendere </a:t>
            </a:r>
            <a:r>
              <a:rPr lang="it-IT" dirty="0"/>
              <a:t>in considerazione i pattern piu’ significativi </a:t>
            </a:r>
            <a:endParaRPr lang="it-IT" b="1" dirty="0"/>
          </a:p>
        </p:txBody>
      </p:sp>
    </p:spTree>
    <p:extLst>
      <p:ext uri="{BB962C8B-B14F-4D97-AF65-F5344CB8AC3E}">
        <p14:creationId xmlns:p14="http://schemas.microsoft.com/office/powerpoint/2010/main" val="779248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a:bodyPr>
          <a:lstStyle/>
          <a:p>
            <a:r>
              <a:rPr lang="it-IT" dirty="0" smtClean="0"/>
              <a:t>I metodi sequence driven si </a:t>
            </a:r>
            <a:r>
              <a:rPr lang="it-IT" dirty="0"/>
              <a:t>basano su: </a:t>
            </a:r>
            <a:endParaRPr lang="it-IT" dirty="0" smtClean="0"/>
          </a:p>
          <a:p>
            <a:pPr marL="45720" indent="0">
              <a:buNone/>
            </a:pPr>
            <a:r>
              <a:rPr lang="it-IT" dirty="0"/>
              <a:t>1</a:t>
            </a:r>
            <a:r>
              <a:rPr lang="it-IT" dirty="0" smtClean="0"/>
              <a:t>) Raggruppamento </a:t>
            </a:r>
            <a:r>
              <a:rPr lang="it-IT" dirty="0"/>
              <a:t>di sequenze simili o “</a:t>
            </a:r>
            <a:r>
              <a:rPr lang="it-IT" b="1" dirty="0"/>
              <a:t>funzionalmente equivalenti</a:t>
            </a:r>
            <a:r>
              <a:rPr lang="it-IT" dirty="0"/>
              <a:t>” </a:t>
            </a:r>
          </a:p>
          <a:p>
            <a:pPr marL="45720" indent="0">
              <a:buNone/>
            </a:pPr>
            <a:r>
              <a:rPr lang="it-IT" dirty="0" smtClean="0"/>
              <a:t>2) Per </a:t>
            </a:r>
            <a:r>
              <a:rPr lang="it-IT" dirty="0"/>
              <a:t>ogni gruppo, </a:t>
            </a:r>
            <a:r>
              <a:rPr lang="it-IT" b="1" dirty="0"/>
              <a:t>ricerca di pattern comuni tra le sequenze</a:t>
            </a:r>
            <a:r>
              <a:rPr lang="it-IT" dirty="0"/>
              <a:t> </a:t>
            </a:r>
          </a:p>
          <a:p>
            <a:pPr marL="45720" indent="0">
              <a:buNone/>
            </a:pPr>
            <a:r>
              <a:rPr lang="it-IT" dirty="0" smtClean="0"/>
              <a:t>3) </a:t>
            </a:r>
            <a:r>
              <a:rPr lang="it-IT" b="1" dirty="0" smtClean="0"/>
              <a:t>Raggruppamento </a:t>
            </a:r>
            <a:r>
              <a:rPr lang="it-IT" b="1" dirty="0"/>
              <a:t>di pattern simili</a:t>
            </a:r>
            <a:r>
              <a:rPr lang="it-IT" dirty="0"/>
              <a:t> e ripetizione dello step precedente fino a che rimane un solo gruppo </a:t>
            </a:r>
          </a:p>
          <a:p>
            <a:endParaRPr lang="it-IT" dirty="0"/>
          </a:p>
          <a:p>
            <a:r>
              <a:rPr lang="it-IT" dirty="0"/>
              <a:t>I metodi "sequence driven" lavorano combinando i risultati della </a:t>
            </a:r>
            <a:r>
              <a:rPr lang="it-IT" b="1" dirty="0"/>
              <a:t>comparazione a coppie di sequenze</a:t>
            </a:r>
            <a:r>
              <a:rPr lang="it-IT" dirty="0"/>
              <a:t>, con il fine di evidenziare le regioni simili. Il problema di enumerare tutti i possibili pattern con occorrenze non esatte e' piuttosto impegnativo, percio' molti programmi cercano soluzioni "quasi ottimali" attraverso </a:t>
            </a:r>
            <a:r>
              <a:rPr lang="it-IT" b="1" dirty="0"/>
              <a:t>algoritmi euristici</a:t>
            </a:r>
            <a:r>
              <a:rPr lang="it-IT" dirty="0"/>
              <a:t>. </a:t>
            </a:r>
            <a:endParaRPr lang="it-IT" b="1" dirty="0"/>
          </a:p>
        </p:txBody>
      </p:sp>
    </p:spTree>
    <p:extLst>
      <p:ext uri="{BB962C8B-B14F-4D97-AF65-F5344CB8AC3E}">
        <p14:creationId xmlns:p14="http://schemas.microsoft.com/office/powerpoint/2010/main" val="7363086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579397"/>
          </a:xfrm>
        </p:spPr>
        <p:txBody>
          <a:bodyPr>
            <a:normAutofit/>
          </a:bodyPr>
          <a:lstStyle/>
          <a:p>
            <a:r>
              <a:rPr lang="it-IT" sz="2800" dirty="0" smtClean="0"/>
              <a:t>Approcci al pattern discovery</a:t>
            </a:r>
            <a:endParaRPr lang="it-IT" sz="2800" dirty="0"/>
          </a:p>
        </p:txBody>
      </p:sp>
      <p:sp>
        <p:nvSpPr>
          <p:cNvPr id="3" name="Content Placeholder 2"/>
          <p:cNvSpPr>
            <a:spLocks noGrp="1"/>
          </p:cNvSpPr>
          <p:nvPr>
            <p:ph idx="1"/>
          </p:nvPr>
        </p:nvSpPr>
        <p:spPr>
          <a:xfrm>
            <a:off x="1341120" y="1371600"/>
            <a:ext cx="9912235" cy="4842579"/>
          </a:xfrm>
        </p:spPr>
        <p:txBody>
          <a:bodyPr>
            <a:normAutofit/>
          </a:bodyPr>
          <a:lstStyle/>
          <a:p>
            <a:pPr marL="45720" indent="0">
              <a:buNone/>
            </a:pPr>
            <a:r>
              <a:rPr lang="it-IT" dirty="0"/>
              <a:t>Un esempio: MEME (</a:t>
            </a:r>
            <a:r>
              <a:rPr lang="it-IT" dirty="0">
                <a:hlinkClick r:id="rId2"/>
              </a:rPr>
              <a:t>http://</a:t>
            </a:r>
            <a:r>
              <a:rPr lang="it-IT" dirty="0" smtClean="0">
                <a:hlinkClick r:id="rId2"/>
              </a:rPr>
              <a:t>meme-suite.org</a:t>
            </a:r>
            <a:r>
              <a:rPr lang="it-IT" dirty="0" smtClean="0"/>
              <a:t>)</a:t>
            </a:r>
          </a:p>
          <a:p>
            <a:pPr marL="45720" indent="0">
              <a:buNone/>
            </a:pPr>
            <a:r>
              <a:rPr lang="it-IT" dirty="0" smtClean="0"/>
              <a:t>Motif-based sequence analysis tool</a:t>
            </a:r>
          </a:p>
          <a:p>
            <a:pPr marL="45720" indent="0">
              <a:buNone/>
            </a:pPr>
            <a:r>
              <a:rPr lang="it-IT" dirty="0" smtClean="0"/>
              <a:t>Permette potenzialmene di identificare nuovi pattern conservati un un set di sequenze, calcolandone la probabilità di occorrenza casuale in termini di p-value e generando un «sequence logo» per il consensus</a:t>
            </a:r>
            <a:endParaRPr lang="it-IT" b="1" dirty="0"/>
          </a:p>
        </p:txBody>
      </p:sp>
      <p:pic>
        <p:nvPicPr>
          <p:cNvPr id="13314" name="Picture 2" descr="Web Tools Schem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35315" y="3522085"/>
            <a:ext cx="6096491" cy="257737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4"/>
          <a:stretch>
            <a:fillRect/>
          </a:stretch>
        </p:blipFill>
        <p:spPr>
          <a:xfrm>
            <a:off x="1551218" y="3522085"/>
            <a:ext cx="3605646" cy="2563389"/>
          </a:xfrm>
          <a:prstGeom prst="rect">
            <a:avLst/>
          </a:prstGeom>
        </p:spPr>
      </p:pic>
    </p:spTree>
    <p:extLst>
      <p:ext uri="{BB962C8B-B14F-4D97-AF65-F5344CB8AC3E}">
        <p14:creationId xmlns:p14="http://schemas.microsoft.com/office/powerpoint/2010/main" val="29649096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17313" y="1673225"/>
            <a:ext cx="7957374" cy="4343400"/>
          </a:xfrm>
        </p:spPr>
      </p:pic>
    </p:spTree>
    <p:extLst>
      <p:ext uri="{BB962C8B-B14F-4D97-AF65-F5344CB8AC3E}">
        <p14:creationId xmlns:p14="http://schemas.microsoft.com/office/powerpoint/2010/main" val="1197771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3" name="Content Placeholder 2"/>
          <p:cNvSpPr>
            <a:spLocks noGrp="1"/>
          </p:cNvSpPr>
          <p:nvPr>
            <p:ph idx="1"/>
          </p:nvPr>
        </p:nvSpPr>
        <p:spPr/>
        <p:txBody>
          <a:bodyPr/>
          <a:lstStyle/>
          <a:p>
            <a:r>
              <a:rPr lang="it-IT" dirty="0" smtClean="0"/>
              <a:t>Nel dettaglio, il primo step è un normalissimo BLASTp, nel quale possiamo come al solito settare la matrice di sostituzione e soglie relative all’e-value</a:t>
            </a:r>
          </a:p>
          <a:p>
            <a:r>
              <a:rPr lang="it-IT" dirty="0" smtClean="0"/>
              <a:t>Questo ci aiuta a definire quali siano gli </a:t>
            </a:r>
            <a:r>
              <a:rPr lang="it-IT" b="1" u="sng" dirty="0" smtClean="0"/>
              <a:t>hit significativi</a:t>
            </a:r>
            <a:r>
              <a:rPr lang="it-IT" dirty="0" smtClean="0"/>
              <a:t>, che possono anche essere </a:t>
            </a:r>
            <a:r>
              <a:rPr lang="it-IT" b="1" u="sng" dirty="0" smtClean="0"/>
              <a:t>scelti manualmente </a:t>
            </a:r>
            <a:r>
              <a:rPr lang="it-IT" dirty="0" smtClean="0"/>
              <a:t>in un secondo momento tramite delle caselle che possono essere opportunamente selezionati o deselezionati</a:t>
            </a:r>
          </a:p>
          <a:p>
            <a:r>
              <a:rPr lang="it-IT" dirty="0" smtClean="0"/>
              <a:t>Idealmente dovremmo selezionare solamente gli hit che riteniamo siano veramente significativi, escludento quindi i risultati dovuti al caso</a:t>
            </a:r>
            <a:endParaRPr lang="it-IT"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66800" y="4628909"/>
            <a:ext cx="10058400" cy="1725372"/>
          </a:xfrm>
          <a:prstGeom prst="rect">
            <a:avLst/>
          </a:prstGeom>
        </p:spPr>
      </p:pic>
      <p:sp>
        <p:nvSpPr>
          <p:cNvPr id="5" name="Rectangle 4"/>
          <p:cNvSpPr/>
          <p:nvPr/>
        </p:nvSpPr>
        <p:spPr>
          <a:xfrm>
            <a:off x="945573" y="4540827"/>
            <a:ext cx="395547" cy="190153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19973996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6" name="Content Placeholder 5"/>
          <p:cNvSpPr>
            <a:spLocks noGrp="1"/>
          </p:cNvSpPr>
          <p:nvPr>
            <p:ph idx="1"/>
          </p:nvPr>
        </p:nvSpPr>
        <p:spPr/>
        <p:txBody>
          <a:bodyPr/>
          <a:lstStyle/>
          <a:p>
            <a:r>
              <a:rPr lang="it-IT" dirty="0" smtClean="0"/>
              <a:t>il </a:t>
            </a:r>
            <a:r>
              <a:rPr lang="it-IT" dirty="0"/>
              <a:t>metodo dei profili </a:t>
            </a:r>
            <a:r>
              <a:rPr lang="it-IT" dirty="0" smtClean="0"/>
              <a:t>prevede la creazione di un </a:t>
            </a:r>
            <a:r>
              <a:rPr lang="it-IT" b="1" u="sng" dirty="0" smtClean="0"/>
              <a:t>allineamento multiplo di sequenze </a:t>
            </a:r>
            <a:r>
              <a:rPr lang="it-IT" dirty="0" smtClean="0"/>
              <a:t>(MSA, che vedremo nelle prossime lezioni) a partire dagli hit significativi selezionati in precedenza</a:t>
            </a:r>
          </a:p>
          <a:p>
            <a:r>
              <a:rPr lang="it-IT" dirty="0" smtClean="0"/>
              <a:t>L’allineamento multiplo viene quindi utilizzato per generare la PSSM, in quanto permette di individuare la conservazione di determinati aminoacidi in relazione alla loro posizione</a:t>
            </a:r>
            <a:endParaRPr lang="it-IT" dirty="0"/>
          </a:p>
        </p:txBody>
      </p:sp>
      <p:pic>
        <p:nvPicPr>
          <p:cNvPr id="8" name="Picture 7"/>
          <p:cNvPicPr>
            <a:picLocks noChangeAspect="1"/>
          </p:cNvPicPr>
          <p:nvPr/>
        </p:nvPicPr>
        <p:blipFill rotWithShape="1">
          <a:blip r:embed="rId2"/>
          <a:srcRect l="1" t="34328" r="-3233"/>
          <a:stretch/>
        </p:blipFill>
        <p:spPr>
          <a:xfrm>
            <a:off x="2438400" y="3747070"/>
            <a:ext cx="7315200" cy="2813993"/>
          </a:xfrm>
          <a:prstGeom prst="rect">
            <a:avLst/>
          </a:prstGeom>
        </p:spPr>
      </p:pic>
    </p:spTree>
    <p:extLst>
      <p:ext uri="{BB962C8B-B14F-4D97-AF65-F5344CB8AC3E}">
        <p14:creationId xmlns:p14="http://schemas.microsoft.com/office/powerpoint/2010/main" val="36846000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lstStyle/>
          <a:p>
            <a:r>
              <a:rPr lang="it-IT" dirty="0" smtClean="0"/>
              <a:t>PSI-BLAST – step di analisi</a:t>
            </a:r>
            <a:endParaRPr lang="it-IT" dirty="0"/>
          </a:p>
        </p:txBody>
      </p:sp>
      <p:sp>
        <p:nvSpPr>
          <p:cNvPr id="6" name="Content Placeholder 5"/>
          <p:cNvSpPr>
            <a:spLocks noGrp="1"/>
          </p:cNvSpPr>
          <p:nvPr>
            <p:ph idx="1"/>
          </p:nvPr>
        </p:nvSpPr>
        <p:spPr/>
        <p:txBody>
          <a:bodyPr/>
          <a:lstStyle/>
          <a:p>
            <a:r>
              <a:rPr lang="it-IT" dirty="0" smtClean="0"/>
              <a:t>La matrice PSSM, ovvero il </a:t>
            </a:r>
            <a:r>
              <a:rPr lang="it-IT" b="1" u="sng" dirty="0" smtClean="0"/>
              <a:t>profilo</a:t>
            </a:r>
            <a:r>
              <a:rPr lang="it-IT" dirty="0" smtClean="0"/>
              <a:t> così generato viene utilizzato per ricalcolare gli score di allineamento in sostituzione alla classica matrice PAM o BLOSUM utilizzata nella prima iterazione dell’analisi</a:t>
            </a:r>
          </a:p>
          <a:p>
            <a:r>
              <a:rPr lang="it-IT" dirty="0" smtClean="0"/>
              <a:t>Otterrò quindi dei nuovi risultati, il cui e-value sarà ottimizzato sulla base del profilo generato nel corso di questa seconda iterazione (tendenzialmente l’e-value di sequenze che ben corrispondono al profilo tenderà ad </a:t>
            </a:r>
            <a:r>
              <a:rPr lang="it-IT" b="1" u="sng" dirty="0" smtClean="0"/>
              <a:t>abbassarsi</a:t>
            </a:r>
            <a:r>
              <a:rPr lang="it-IT" dirty="0" smtClean="0"/>
              <a:t> sensibilmente)</a:t>
            </a:r>
          </a:p>
          <a:p>
            <a:r>
              <a:rPr lang="it-IT" b="1" u="sng" dirty="0" smtClean="0"/>
              <a:t>Il processo può essere reiterato n volte</a:t>
            </a:r>
            <a:r>
              <a:rPr lang="it-IT" dirty="0" smtClean="0"/>
              <a:t>, facendo ricalcolare di volta in volta il profilo in seguito all’inserimento di nuove sequenze nel MSA</a:t>
            </a:r>
          </a:p>
          <a:p>
            <a:r>
              <a:rPr lang="it-IT" dirty="0" smtClean="0"/>
              <a:t>Naturalmente il processo ad un certo punto dovrà essere interrotto, ma questo deriva dell’esperienza dell’utilizzatore e dalla sua conoscenza delle relazioni evolutive (filogenetiche) tra le proteine</a:t>
            </a:r>
            <a:endParaRPr lang="it-IT" dirty="0"/>
          </a:p>
        </p:txBody>
      </p:sp>
    </p:spTree>
    <p:extLst>
      <p:ext uri="{BB962C8B-B14F-4D97-AF65-F5344CB8AC3E}">
        <p14:creationId xmlns:p14="http://schemas.microsoft.com/office/powerpoint/2010/main" val="11069899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190159"/>
            <a:ext cx="9509760" cy="745652"/>
          </a:xfrm>
        </p:spPr>
        <p:txBody>
          <a:bodyPr/>
          <a:lstStyle/>
          <a:p>
            <a:r>
              <a:rPr lang="it-IT" dirty="0" smtClean="0"/>
              <a:t>Profili e similarità strutturale</a:t>
            </a:r>
            <a:endParaRPr lang="it-IT" dirty="0"/>
          </a:p>
        </p:txBody>
      </p:sp>
      <p:sp>
        <p:nvSpPr>
          <p:cNvPr id="6" name="Content Placeholder 5"/>
          <p:cNvSpPr>
            <a:spLocks noGrp="1"/>
          </p:cNvSpPr>
          <p:nvPr>
            <p:ph idx="1"/>
          </p:nvPr>
        </p:nvSpPr>
        <p:spPr>
          <a:xfrm>
            <a:off x="1341120" y="1288889"/>
            <a:ext cx="9509760" cy="4343400"/>
          </a:xfrm>
        </p:spPr>
        <p:txBody>
          <a:bodyPr/>
          <a:lstStyle/>
          <a:p>
            <a:r>
              <a:rPr lang="it-IT" dirty="0" smtClean="0"/>
              <a:t>L’utilizzo di profili può mettere in luce </a:t>
            </a:r>
            <a:r>
              <a:rPr lang="it-IT" b="1" u="sng" dirty="0" smtClean="0"/>
              <a:t>similarità strutturale </a:t>
            </a:r>
            <a:r>
              <a:rPr lang="it-IT" dirty="0" smtClean="0"/>
              <a:t>anche nei casi in cui la similarità di sequenza primaria sia troppo bassa per essere rilevata con un semplice BLASTp</a:t>
            </a:r>
          </a:p>
          <a:p>
            <a:r>
              <a:rPr lang="it-IT" dirty="0" smtClean="0"/>
              <a:t>Alcuni amino acidi «chiave» hanno posizioni estremamente conservate</a:t>
            </a:r>
            <a:endParaRPr lang="it-IT" dirty="0"/>
          </a:p>
        </p:txBody>
      </p:sp>
      <p:pic>
        <p:nvPicPr>
          <p:cNvPr id="1026" name="Picture 2" descr="http://www.allometric.com/tom/courses/protected/MCB6/ch03/3-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16269" y="2840863"/>
            <a:ext cx="6359462" cy="36430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6199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42356" y="437246"/>
            <a:ext cx="5142519" cy="5345709"/>
          </a:xfrm>
        </p:spPr>
        <p:txBody>
          <a:bodyPr>
            <a:normAutofit fontScale="92500"/>
          </a:bodyPr>
          <a:lstStyle/>
          <a:p>
            <a:pPr>
              <a:buFont typeface="Wingdings" panose="05000000000000000000" pitchFamily="2" charset="2"/>
              <a:buChar char="ü"/>
            </a:pPr>
            <a:r>
              <a:rPr lang="it-IT" dirty="0" smtClean="0"/>
              <a:t>Una proteina puà essere anche considerata come una serie di </a:t>
            </a:r>
            <a:r>
              <a:rPr lang="it-IT" b="1" u="sng" dirty="0" smtClean="0"/>
              <a:t>domini</a:t>
            </a:r>
          </a:p>
          <a:p>
            <a:pPr>
              <a:buFont typeface="Wingdings" panose="05000000000000000000" pitchFamily="2" charset="2"/>
              <a:buChar char="ü"/>
            </a:pPr>
            <a:r>
              <a:rPr lang="it-IT" b="1" u="sng" dirty="0" smtClean="0"/>
              <a:t>Questi possono avere una determinata funzione e di conseguenza una determinata struttura</a:t>
            </a:r>
          </a:p>
          <a:p>
            <a:pPr>
              <a:buFont typeface="Wingdings" panose="05000000000000000000" pitchFamily="2" charset="2"/>
              <a:buChar char="ü"/>
            </a:pPr>
            <a:r>
              <a:rPr lang="it-IT" dirty="0" smtClean="0"/>
              <a:t>Questi moduli strutturali/funzionali possono anche essere </a:t>
            </a:r>
            <a:r>
              <a:rPr lang="it-IT" b="1" u="sng" dirty="0" smtClean="0"/>
              <a:t>ripetuti più volte all’interno di una medesima proteina</a:t>
            </a:r>
          </a:p>
          <a:p>
            <a:pPr>
              <a:buFont typeface="Wingdings" panose="05000000000000000000" pitchFamily="2" charset="2"/>
              <a:buChar char="ü"/>
            </a:pPr>
            <a:r>
              <a:rPr lang="it-IT" dirty="0" smtClean="0"/>
              <a:t>Spesso queste regioni sono collegate da porzioni </a:t>
            </a:r>
            <a:r>
              <a:rPr lang="it-IT" b="1" u="sng" dirty="0" smtClean="0"/>
              <a:t>linker a bassa complessità </a:t>
            </a:r>
            <a:r>
              <a:rPr lang="it-IT" dirty="0" smtClean="0"/>
              <a:t>(che adottano quindi perlopiù una struttura lineare</a:t>
            </a:r>
          </a:p>
          <a:p>
            <a:pPr>
              <a:buFont typeface="Wingdings" panose="05000000000000000000" pitchFamily="2" charset="2"/>
              <a:buChar char="ü"/>
            </a:pPr>
            <a:r>
              <a:rPr lang="it-IT" dirty="0" smtClean="0"/>
              <a:t>Questo torna con quanto è stato visto nell’ultim lezione di laboratorio per quanto riguarda le unità di domini C1q</a:t>
            </a:r>
            <a:endParaRPr lang="it-IT" dirty="0"/>
          </a:p>
        </p:txBody>
      </p:sp>
      <p:pic>
        <p:nvPicPr>
          <p:cNvPr id="2050" name="Picture 2" descr="http://www.nature.com/nrm/journal/v4/n12/images/nrm1261-f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84875" y="390073"/>
            <a:ext cx="5715000" cy="58293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1489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Sheer Green">
      <a:dk1>
        <a:srgbClr val="404040"/>
      </a:dk1>
      <a:lt1>
        <a:sysClr val="window" lastClr="FFFFFF"/>
      </a:lt1>
      <a:dk2>
        <a:srgbClr val="624D38"/>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BC5747AC-80AD-4ABE-94D9-19832B174F3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Sheer green border design presentation (widescreen)</Template>
  <TotalTime>0</TotalTime>
  <Words>2719</Words>
  <Application>Microsoft Office PowerPoint</Application>
  <PresentationFormat>Widescreen</PresentationFormat>
  <Paragraphs>204</Paragraphs>
  <Slides>37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37</vt:i4>
      </vt:variant>
    </vt:vector>
  </HeadingPairs>
  <TitlesOfParts>
    <vt:vector size="41" baseType="lpstr">
      <vt:lpstr>Arial</vt:lpstr>
      <vt:lpstr>Century Gothic</vt:lpstr>
      <vt:lpstr>Wingdings</vt:lpstr>
      <vt:lpstr>Sheer Green 16x9</vt:lpstr>
      <vt:lpstr>CALENDARIO LEZIONI AGGIORNATO</vt:lpstr>
      <vt:lpstr>LEZIONE 6 Ricerca di profili proteici e motivi nucleotidici</vt:lpstr>
      <vt:lpstr>PSI-BLAST</vt:lpstr>
      <vt:lpstr>PSI-BLAST – step di analisi</vt:lpstr>
      <vt:lpstr>PSI-BLAST – step di analisi</vt:lpstr>
      <vt:lpstr>PSI-BLAST – step di analisi</vt:lpstr>
      <vt:lpstr>PSI-BLAST – step di analisi</vt:lpstr>
      <vt:lpstr>Profili e similarità strutturale</vt:lpstr>
      <vt:lpstr>PowerPoint Presentation</vt:lpstr>
      <vt:lpstr>PowerPoint Presentation</vt:lpstr>
      <vt:lpstr>Database integrati in InterPro</vt:lpstr>
      <vt:lpstr>Database integrati in InterPro</vt:lpstr>
      <vt:lpstr>Database integrati in InterPro</vt:lpstr>
      <vt:lpstr>Database integrati in InterPro</vt:lpstr>
      <vt:lpstr>Database integrati in InterPro</vt:lpstr>
      <vt:lpstr>Tipico output grafico di InterPro</vt:lpstr>
      <vt:lpstr>Hidden Markov Models (HMM)</vt:lpstr>
      <vt:lpstr>Un semplice esempio</vt:lpstr>
      <vt:lpstr>Hidden Markov Models (HMM) in biolgia</vt:lpstr>
      <vt:lpstr>Hidden Markov Models (HMM) in biologia</vt:lpstr>
      <vt:lpstr>Come possono essere applicati gli HMM in biologia computazionale?</vt:lpstr>
      <vt:lpstr>Applicazione – pattern e motivi funzionali</vt:lpstr>
      <vt:lpstr>Applicazione – pattern e motivi funzionali</vt:lpstr>
      <vt:lpstr>Applicazione – studio di promotori</vt:lpstr>
      <vt:lpstr>Applicazione – studio di promotori</vt:lpstr>
      <vt:lpstr>Applicazione – studio di promotori</vt:lpstr>
      <vt:lpstr>Database di promotori noti</vt:lpstr>
      <vt:lpstr>Database di promotori noti</vt:lpstr>
      <vt:lpstr>Pattern discovery in sequenze nucletidiche</vt:lpstr>
      <vt:lpstr>Pattern discovery in sequenze nucletidiche</vt:lpstr>
      <vt:lpstr>Pattern matching vs pattern recognition</vt:lpstr>
      <vt:lpstr>Pattern matching/recognition vs pattern discovery</vt:lpstr>
      <vt:lpstr>Approcci al pattern discovery</vt:lpstr>
      <vt:lpstr>Approcci al pattern discovery</vt:lpstr>
      <vt:lpstr>Approcci al pattern discovery</vt:lpstr>
      <vt:lpstr>Approcci al pattern discovery</vt:lpstr>
      <vt:lpstr>Approcci al pattern discovery</vt:lpstr>
    </vt:vector>
  </TitlesOfParts>
  <Manager/>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keywords/>
  <cp:lastModifiedBy/>
  <cp:revision>1</cp:revision>
  <dcterms:created xsi:type="dcterms:W3CDTF">2017-03-04T15:34:55Z</dcterms:created>
  <dcterms:modified xsi:type="dcterms:W3CDTF">2017-05-03T00:13:54Z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TC029208979991</vt:lpwstr>
  </property>
</Properties>
</file>