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8"/>
  </p:notesMasterIdLst>
  <p:handoutMasterIdLst>
    <p:handoutMasterId r:id="rId49"/>
  </p:handoutMasterIdLst>
  <p:sldIdLst>
    <p:sldId id="272" r:id="rId3"/>
    <p:sldId id="443" r:id="rId4"/>
    <p:sldId id="277" r:id="rId5"/>
    <p:sldId id="432" r:id="rId6"/>
    <p:sldId id="438" r:id="rId7"/>
    <p:sldId id="434" r:id="rId8"/>
    <p:sldId id="435" r:id="rId9"/>
    <p:sldId id="436" r:id="rId10"/>
    <p:sldId id="464" r:id="rId11"/>
    <p:sldId id="437" r:id="rId12"/>
    <p:sldId id="439" r:id="rId13"/>
    <p:sldId id="440" r:id="rId14"/>
    <p:sldId id="441" r:id="rId15"/>
    <p:sldId id="468" r:id="rId16"/>
    <p:sldId id="442" r:id="rId17"/>
    <p:sldId id="445" r:id="rId18"/>
    <p:sldId id="446" r:id="rId19"/>
    <p:sldId id="447" r:id="rId20"/>
    <p:sldId id="448" r:id="rId21"/>
    <p:sldId id="449" r:id="rId22"/>
    <p:sldId id="450" r:id="rId23"/>
    <p:sldId id="465" r:id="rId24"/>
    <p:sldId id="469" r:id="rId25"/>
    <p:sldId id="467" r:id="rId26"/>
    <p:sldId id="451" r:id="rId27"/>
    <p:sldId id="452" r:id="rId28"/>
    <p:sldId id="454" r:id="rId29"/>
    <p:sldId id="455" r:id="rId30"/>
    <p:sldId id="456" r:id="rId31"/>
    <p:sldId id="457" r:id="rId32"/>
    <p:sldId id="458" r:id="rId33"/>
    <p:sldId id="470" r:id="rId34"/>
    <p:sldId id="475" r:id="rId35"/>
    <p:sldId id="459" r:id="rId36"/>
    <p:sldId id="460" r:id="rId37"/>
    <p:sldId id="444" r:id="rId38"/>
    <p:sldId id="471" r:id="rId39"/>
    <p:sldId id="472" r:id="rId40"/>
    <p:sldId id="453" r:id="rId41"/>
    <p:sldId id="466" r:id="rId42"/>
    <p:sldId id="473" r:id="rId43"/>
    <p:sldId id="461" r:id="rId44"/>
    <p:sldId id="462" r:id="rId45"/>
    <p:sldId id="463" r:id="rId46"/>
    <p:sldId id="47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7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5/15/2017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5/15/2017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5/15/2017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5/15/2017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5/15/2017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bi.ac.uk/Tools/msa/clustalw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coffee.vital-it.ch/apps/tcoffee/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bi.ac.uk/Tools/msa/maff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olkit.tuebingen.mpg.de/probcon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bi.ac.uk/Tools/msa/clustalo/"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solidFill>
                  <a:schemeClr val="tx2"/>
                </a:solidFill>
              </a:rPr>
              <a:t>15 MAGGIO</a:t>
            </a:r>
          </a:p>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(positive selection) o minore negative selection)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a:t>
            </a:r>
            <a:r>
              <a:rPr lang="it-IT" b="1" u="sng" dirty="0" smtClean="0"/>
              <a:t>SP)</a:t>
            </a:r>
            <a:endParaRPr lang="it-IT" b="1" u="sng" dirty="0" smtClean="0"/>
          </a:p>
          <a:p>
            <a:pPr algn="just"/>
            <a:r>
              <a:rPr lang="it-IT" dirty="0" smtClean="0"/>
              <a:t>La somma degli score di tutte le possibili coppie di sequenze in un allineamento multiplo è basato su una </a:t>
            </a:r>
            <a:r>
              <a:rPr lang="it-IT" b="1" u="sng" dirty="0" smtClean="0"/>
              <a:t>matrice di </a:t>
            </a:r>
            <a:r>
              <a:rPr lang="it-IT" b="1" u="sng" dirty="0" smtClean="0"/>
              <a:t>sostituzione</a:t>
            </a:r>
          </a:p>
          <a:p>
            <a:pPr algn="just"/>
            <a:r>
              <a:rPr lang="it-IT" dirty="0" smtClean="0"/>
              <a:t>Il concetto è che i residui o nucleotidi allineati tra loro siano </a:t>
            </a:r>
            <a:r>
              <a:rPr lang="it-IT" b="1" u="sng" dirty="0" smtClean="0"/>
              <a:t>strutturalmente/funzionalmente omologhi</a:t>
            </a:r>
            <a:r>
              <a:rPr lang="it-IT" dirty="0" smtClean="0"/>
              <a:t> (coprano la medesima posizione e quindi abbiano la medesima funzione nele 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341120" y="1673352"/>
            <a:ext cx="6431280" cy="3387021"/>
          </a:xfrm>
        </p:spPr>
        <p:txBody>
          <a:bodyPr/>
          <a:lstStyle/>
          <a:p>
            <a:r>
              <a:rPr lang="it-IT" dirty="0" smtClean="0"/>
              <a:t>Dato un MSA di 3 sequenze, </a:t>
            </a:r>
            <a:r>
              <a:rPr lang="it-IT" b="1" u="sng" dirty="0" smtClean="0"/>
              <a:t>il punteggio dell’allineamento è calcolato come la somma dei punteggi di similarità di ogni coppia di sequenze in ogni posizione, secondo una matrice di sostituzione </a:t>
            </a:r>
            <a:r>
              <a:rPr lang="it-IT" dirty="0" smtClean="0"/>
              <a:t>(in questo caso BLOSUM62)</a:t>
            </a:r>
          </a:p>
          <a:p>
            <a:r>
              <a:rPr lang="it-IT" dirty="0" smtClean="0"/>
              <a:t>Nel caso in esame lo score totale è 5, il che significa che </a:t>
            </a:r>
            <a:r>
              <a:rPr lang="it-IT" dirty="0" smtClean="0"/>
              <a:t>è </a:t>
            </a:r>
            <a:r>
              <a:rPr lang="it-IT" dirty="0" smtClean="0"/>
              <a:t>2</a:t>
            </a:r>
            <a:r>
              <a:rPr lang="it-IT" baseline="30000" dirty="0" smtClean="0"/>
              <a:t>5</a:t>
            </a:r>
            <a:r>
              <a:rPr lang="it-IT" dirty="0" smtClean="0"/>
              <a:t> = 32 volte più probabile </a:t>
            </a:r>
            <a:r>
              <a:rPr lang="it-IT" dirty="0" smtClean="0"/>
              <a:t>che l’allineamento sia </a:t>
            </a:r>
            <a:r>
              <a:rPr lang="it-IT" dirty="0" smtClean="0"/>
              <a:t>stato generato da sequenze omologhe tra loro piuttosto che </a:t>
            </a:r>
            <a:r>
              <a:rPr lang="it-IT" dirty="0" smtClean="0"/>
              <a:t>frutto del caso</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590309"/>
            <a:ext cx="10678367" cy="369332"/>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a:t>
            </a:r>
            <a:r>
              <a:rPr lang="it-IT" dirty="0" smtClean="0"/>
              <a:t>l’</a:t>
            </a:r>
            <a:r>
              <a:rPr lang="it-IT" b="1" u="sng" dirty="0" smtClean="0"/>
              <a:t>esame di tutte le possibili posizioni allineate allo stesso tempo</a:t>
            </a:r>
            <a:r>
              <a:rPr lang="it-IT" dirty="0" smtClean="0"/>
              <a:t>. </a:t>
            </a:r>
            <a:r>
              <a:rPr lang="it-IT" dirty="0" smtClean="0"/>
              <a:t>Allo stesso </a:t>
            </a:r>
            <a:r>
              <a:rPr lang="it-IT" dirty="0" smtClean="0"/>
              <a:t>modo </a:t>
            </a:r>
            <a:r>
              <a:rPr lang="it-IT" dirty="0" smtClean="0"/>
              <a:t>della programmazione </a:t>
            </a:r>
            <a:r>
              <a:rPr lang="it-IT" dirty="0" smtClean="0"/>
              <a:t>dinamica </a:t>
            </a:r>
            <a:r>
              <a:rPr lang="it-IT" dirty="0" smtClean="0"/>
              <a:t>negli allimeamenti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a:t>
            </a:r>
            <a:r>
              <a:rPr lang="it-IT" b="1" u="sng" dirty="0" smtClean="0"/>
              <a:t>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endParaRPr lang="it-IT" dirty="0" smtClean="0"/>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65" y="902970"/>
            <a:ext cx="8270985" cy="506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a:t>
            </a:r>
            <a:r>
              <a:rPr lang="it-IT" b="1" u="sng" dirty="0" smtClean="0"/>
              <a:t>tempo </a:t>
            </a:r>
            <a:r>
              <a:rPr lang="it-IT" b="1" u="sng" dirty="0" smtClean="0"/>
              <a:t>di computazione e lo spazio di memoria riquesti aumentano esponenzialmente all’aumentare del numero di sequenze da </a:t>
            </a:r>
            <a:r>
              <a:rPr lang="it-IT" b="1" u="sng" dirty="0" smtClean="0"/>
              <a:t>allineare</a:t>
            </a:r>
            <a:endParaRPr lang="it-IT" dirty="0" smtClean="0"/>
          </a:p>
          <a:p>
            <a:pPr algn="just"/>
            <a:r>
              <a:rPr lang="it-IT" dirty="0" smtClean="0"/>
              <a:t>Date N sequenze di lunghezza L, la complessità di calcolo O può essere calcalata come </a:t>
            </a:r>
            <a:r>
              <a:rPr lang="it-IT" b="1" dirty="0" smtClean="0"/>
              <a:t>O = L</a:t>
            </a:r>
            <a:r>
              <a:rPr lang="it-IT" b="1" baseline="30000" dirty="0" smtClean="0"/>
              <a:t>N</a:t>
            </a:r>
          </a:p>
          <a:p>
            <a:pPr algn="just"/>
            <a:r>
              <a:rPr lang="it-IT" dirty="0" smtClean="0"/>
              <a:t>Di </a:t>
            </a:r>
            <a:r>
              <a:rPr lang="it-IT" dirty="0" smtClean="0"/>
              <a:t>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a:t>
            </a:r>
            <a:r>
              <a:rPr lang="it-IT" dirty="0" smtClean="0"/>
              <a:t>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a:t>
            </a:r>
            <a:r>
              <a:rPr lang="it-IT" b="1" u="sng" dirty="0" smtClean="0"/>
              <a:t>rapidi</a:t>
            </a:r>
          </a:p>
          <a:p>
            <a:pPr algn="just"/>
            <a:r>
              <a:rPr lang="it-IT" dirty="0" smtClean="0"/>
              <a:t>Il concetto in questo caso è che l’allineamento ottimale dovrebbe poter essere ritrovato lungo la diagonale principale della matrice di programmazione dinamica: non è quindi necessario calcolare l’intera matrice</a:t>
            </a:r>
            <a:endParaRPr lang="it-IT" dirty="0" smtClean="0"/>
          </a:p>
          <a:p>
            <a:r>
              <a:rPr lang="it-IT" dirty="0" smtClean="0"/>
              <a:t>Questi cadono in tre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a:t>
            </a:r>
            <a:r>
              <a:rPr lang="en-US" dirty="0" smtClean="0"/>
              <a:t>e </a:t>
            </a:r>
            <a:r>
              <a:rPr lang="it-IT" dirty="0" smtClean="0"/>
              <a:t>registrano i</a:t>
            </a:r>
            <a:r>
              <a:rPr lang="en-US" dirty="0" smtClean="0"/>
              <a:t> </a:t>
            </a:r>
            <a:r>
              <a:rPr lang="it-IT" dirty="0" smtClean="0"/>
              <a:t>relativi </a:t>
            </a:r>
            <a:r>
              <a:rPr lang="it-IT" dirty="0" smtClean="0"/>
              <a:t>score di </a:t>
            </a:r>
            <a:r>
              <a:rPr lang="it-IT" dirty="0" smtClean="0"/>
              <a:t>similarità</a:t>
            </a:r>
          </a:p>
          <a:p>
            <a:pPr algn="just"/>
            <a:r>
              <a:rPr lang="it-IT" dirty="0" smtClean="0"/>
              <a:t>Gli </a:t>
            </a:r>
            <a:r>
              <a:rPr lang="it-IT" dirty="0" smtClean="0"/>
              <a:t>score possono essere delle percentuali di identità a punteggi di similarità calcolati a partire da una matrice di sostituzione</a:t>
            </a:r>
          </a:p>
          <a:p>
            <a:pPr algn="just"/>
            <a:r>
              <a:rPr lang="it-IT" b="1" u="sng" dirty="0" smtClean="0"/>
              <a:t>Entrambi </a:t>
            </a:r>
            <a:r>
              <a:rPr lang="it-IT" b="1" u="sng" dirty="0" smtClean="0"/>
              <a:t>i </a:t>
            </a:r>
            <a:r>
              <a:rPr lang="it-IT" b="1" u="sng" dirty="0" smtClean="0"/>
              <a:t>punteggi </a:t>
            </a:r>
            <a:r>
              <a:rPr lang="it-IT" b="1" u="sng" dirty="0" smtClean="0"/>
              <a:t>dovrebbero idealmente dipendere </a:t>
            </a:r>
            <a:r>
              <a:rPr lang="it-IT" b="1" u="sng" dirty="0" smtClean="0"/>
              <a:t>dalla distanza evolutiva tra le sequenze</a:t>
            </a:r>
            <a:r>
              <a:rPr lang="it-IT" dirty="0" smtClean="0"/>
              <a:t>.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r>
              <a:rPr lang="it-IT" dirty="0" smtClean="0"/>
              <a:t>A questo punto viene generata una semplice </a:t>
            </a:r>
            <a:r>
              <a:rPr lang="it-IT" b="1" dirty="0" smtClean="0"/>
              <a:t>analisi </a:t>
            </a:r>
            <a:r>
              <a:rPr lang="it-IT" b="1" dirty="0" smtClean="0"/>
              <a:t>filogenetica </a:t>
            </a:r>
            <a:r>
              <a:rPr lang="it-IT" dirty="0" smtClean="0"/>
              <a:t>a partire della matrice di distanze generata dagli allineamenti a </a:t>
            </a:r>
            <a:r>
              <a:rPr lang="it-IT" dirty="0" smtClean="0"/>
              <a:t>coppie (approfondiremo nella prossima lezione l’argomento)</a:t>
            </a:r>
            <a:endParaRPr lang="it-IT" dirty="0" smtClean="0"/>
          </a:p>
          <a:p>
            <a:r>
              <a:rPr lang="it-IT" dirty="0" smtClean="0"/>
              <a:t>Bisogna rimarcare il fatto che </a:t>
            </a:r>
            <a:r>
              <a:rPr lang="it-IT" b="1" u="sng" dirty="0" smtClean="0"/>
              <a:t>l’albero filogenetico ottenuto in questo modo è solamente un albero approssimato</a:t>
            </a:r>
            <a:r>
              <a:rPr lang="it-IT" dirty="0" smtClean="0"/>
              <a:t> che non ha il rigore di una formale analisi filogenetica</a:t>
            </a:r>
            <a:endParaRPr lang="it-IT" dirty="0"/>
          </a:p>
          <a:p>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341120" y="1673352"/>
            <a:ext cx="4785360" cy="4343400"/>
          </a:xfrm>
        </p:spPr>
        <p:txBody>
          <a:bodyPr/>
          <a:lstStyle/>
          <a:p>
            <a:r>
              <a:rPr lang="it-IT" dirty="0" smtClean="0"/>
              <a:t>Nonostante l’albero sia soltanto approssimato, può essere utilzzato per </a:t>
            </a:r>
            <a:r>
              <a:rPr lang="it-IT" b="1" u="sng" dirty="0" smtClean="0"/>
              <a:t>guidare l’allineamento multiplo</a:t>
            </a:r>
          </a:p>
          <a:p>
            <a:r>
              <a:rPr lang="it-IT" dirty="0" smtClean="0"/>
              <a:t>In particolare </a:t>
            </a:r>
            <a:r>
              <a:rPr lang="it-IT" b="1" u="sng" dirty="0" smtClean="0"/>
              <a:t>determina l’ordine con cui allineare tra loro le sequenze nel MSA</a:t>
            </a:r>
          </a:p>
          <a:p>
            <a:r>
              <a:rPr lang="it-IT" dirty="0" smtClean="0"/>
              <a:t>E’ pertanto spesso definito </a:t>
            </a:r>
            <a:r>
              <a:rPr lang="it-IT" b="1" u="sng" dirty="0" smtClean="0"/>
              <a:t>«albero guida</a:t>
            </a:r>
            <a:r>
              <a:rPr lang="it-IT" b="1" u="sng" dirty="0" smtClean="0"/>
              <a:t>» </a:t>
            </a:r>
            <a:r>
              <a:rPr lang="it-IT" dirty="0" smtClean="0"/>
              <a:t>e questo risulta essere un metodo gerarchico</a:t>
            </a:r>
            <a:endParaRPr lang="it-IT" dirty="0" smtClean="0"/>
          </a:p>
          <a:p>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DATI APPELLI DI ESAME</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solidFill>
                  <a:schemeClr val="tx2"/>
                </a:solidFill>
              </a:rPr>
              <a:t>APPELLI UFFICIALI IN CORRISPONDENZA CON L’ESAME DI GENETICA (PROF. MERONI)</a:t>
            </a:r>
          </a:p>
          <a:p>
            <a:pPr algn="l"/>
            <a:endParaRPr lang="en-US" sz="2000" dirty="0">
              <a:solidFill>
                <a:schemeClr val="tx2"/>
              </a:solidFill>
            </a:endParaRPr>
          </a:p>
          <a:p>
            <a:pPr algn="l"/>
            <a:r>
              <a:rPr lang="en-US" sz="2000" dirty="0" err="1" smtClean="0">
                <a:solidFill>
                  <a:schemeClr val="tx2"/>
                </a:solidFill>
              </a:rPr>
              <a:t>L’esame</a:t>
            </a:r>
            <a:r>
              <a:rPr lang="en-US" sz="2000" dirty="0" smtClean="0">
                <a:solidFill>
                  <a:schemeClr val="tx2"/>
                </a:solidFill>
              </a:rPr>
              <a:t> </a:t>
            </a:r>
            <a:r>
              <a:rPr lang="en-US" sz="2000" dirty="0" err="1" smtClean="0">
                <a:solidFill>
                  <a:schemeClr val="tx2"/>
                </a:solidFill>
              </a:rPr>
              <a:t>si</a:t>
            </a:r>
            <a:r>
              <a:rPr lang="en-US" sz="2000" dirty="0" smtClean="0">
                <a:solidFill>
                  <a:schemeClr val="tx2"/>
                </a:solidFill>
              </a:rPr>
              <a:t> terra’ </a:t>
            </a:r>
            <a:r>
              <a:rPr lang="en-US" sz="2000" dirty="0" err="1" smtClean="0">
                <a:solidFill>
                  <a:schemeClr val="tx2"/>
                </a:solidFill>
              </a:rPr>
              <a:t>immediatamente</a:t>
            </a:r>
            <a:r>
              <a:rPr lang="en-US" sz="2000" dirty="0" smtClean="0">
                <a:solidFill>
                  <a:schemeClr val="tx2"/>
                </a:solidFill>
              </a:rPr>
              <a:t> </a:t>
            </a:r>
            <a:r>
              <a:rPr lang="en-US" sz="2000" dirty="0" err="1" smtClean="0">
                <a:solidFill>
                  <a:schemeClr val="tx2"/>
                </a:solidFill>
              </a:rPr>
              <a:t>alla</a:t>
            </a:r>
            <a:r>
              <a:rPr lang="en-US" sz="2000" dirty="0" smtClean="0">
                <a:solidFill>
                  <a:schemeClr val="tx2"/>
                </a:solidFill>
              </a:rPr>
              <a:t> fine </a:t>
            </a:r>
            <a:r>
              <a:rPr lang="en-US" sz="2000" dirty="0" err="1" smtClean="0">
                <a:solidFill>
                  <a:schemeClr val="tx2"/>
                </a:solidFill>
              </a:rPr>
              <a:t>della</a:t>
            </a:r>
            <a:r>
              <a:rPr lang="en-US" sz="2000" dirty="0" smtClean="0">
                <a:solidFill>
                  <a:schemeClr val="tx2"/>
                </a:solidFill>
              </a:rPr>
              <a:t> parte di </a:t>
            </a:r>
            <a:r>
              <a:rPr lang="en-US" sz="2000" dirty="0" err="1" smtClean="0">
                <a:solidFill>
                  <a:schemeClr val="tx2"/>
                </a:solidFill>
              </a:rPr>
              <a:t>genetica</a:t>
            </a:r>
            <a:r>
              <a:rPr lang="en-US" sz="2000" dirty="0" smtClean="0">
                <a:solidFill>
                  <a:schemeClr val="tx2"/>
                </a:solidFill>
              </a:rPr>
              <a:t> (</a:t>
            </a:r>
            <a:r>
              <a:rPr lang="en-US" sz="2000" dirty="0" err="1" smtClean="0">
                <a:solidFill>
                  <a:schemeClr val="tx2"/>
                </a:solidFill>
              </a:rPr>
              <a:t>durata</a:t>
            </a:r>
            <a:r>
              <a:rPr lang="en-US" sz="2000" dirty="0" smtClean="0">
                <a:solidFill>
                  <a:schemeClr val="tx2"/>
                </a:solidFill>
              </a:rPr>
              <a:t> 3 ore)</a:t>
            </a:r>
          </a:p>
          <a:p>
            <a:pPr algn="l"/>
            <a:endParaRPr lang="en-US" sz="2000" dirty="0">
              <a:solidFill>
                <a:schemeClr val="tx2"/>
              </a:solidFill>
            </a:endParaRPr>
          </a:p>
          <a:p>
            <a:pPr algn="l"/>
            <a:r>
              <a:rPr lang="en-US" sz="2000" dirty="0" smtClean="0">
                <a:solidFill>
                  <a:schemeClr val="tx2"/>
                </a:solidFill>
              </a:rPr>
              <a:t>MODALITA’ </a:t>
            </a:r>
            <a:r>
              <a:rPr lang="en-US" sz="2000" dirty="0" err="1" smtClean="0">
                <a:solidFill>
                  <a:schemeClr val="tx2"/>
                </a:solidFill>
              </a:rPr>
              <a:t>classica</a:t>
            </a:r>
            <a:r>
              <a:rPr lang="en-US" sz="2000" dirty="0" smtClean="0">
                <a:solidFill>
                  <a:schemeClr val="tx2"/>
                </a:solidFill>
              </a:rPr>
              <a:t> – </a:t>
            </a:r>
            <a:r>
              <a:rPr lang="en-US" sz="2000" dirty="0" err="1" smtClean="0">
                <a:solidFill>
                  <a:schemeClr val="tx2"/>
                </a:solidFill>
              </a:rPr>
              <a:t>domande</a:t>
            </a:r>
            <a:r>
              <a:rPr lang="en-US" sz="2000" dirty="0" smtClean="0">
                <a:solidFill>
                  <a:schemeClr val="tx2"/>
                </a:solidFill>
              </a:rPr>
              <a:t> a </a:t>
            </a:r>
            <a:r>
              <a:rPr lang="en-US" sz="2000" dirty="0" err="1" smtClean="0">
                <a:solidFill>
                  <a:schemeClr val="tx2"/>
                </a:solidFill>
              </a:rPr>
              <a:t>risposta</a:t>
            </a:r>
            <a:r>
              <a:rPr lang="en-US" sz="2000" dirty="0" smtClean="0">
                <a:solidFill>
                  <a:schemeClr val="tx2"/>
                </a:solidFill>
              </a:rPr>
              <a:t> </a:t>
            </a:r>
            <a:r>
              <a:rPr lang="en-US" sz="2000" dirty="0" err="1" smtClean="0">
                <a:solidFill>
                  <a:schemeClr val="tx2"/>
                </a:solidFill>
              </a:rPr>
              <a:t>multipla</a:t>
            </a:r>
            <a:r>
              <a:rPr lang="en-US" sz="2000" dirty="0" smtClean="0">
                <a:solidFill>
                  <a:schemeClr val="tx2"/>
                </a:solidFill>
              </a:rPr>
              <a:t> (4 </a:t>
            </a:r>
            <a:r>
              <a:rPr lang="en-US" sz="2000" dirty="0" err="1" smtClean="0">
                <a:solidFill>
                  <a:schemeClr val="tx2"/>
                </a:solidFill>
              </a:rPr>
              <a:t>possibili</a:t>
            </a:r>
            <a:r>
              <a:rPr lang="en-US" sz="2000" dirty="0" smtClean="0">
                <a:solidFill>
                  <a:schemeClr val="tx2"/>
                </a:solidFill>
              </a:rPr>
              <a:t> </a:t>
            </a:r>
            <a:r>
              <a:rPr lang="en-US" sz="2000" dirty="0" err="1" smtClean="0">
                <a:solidFill>
                  <a:schemeClr val="tx2"/>
                </a:solidFill>
              </a:rPr>
              <a:t>risposte</a:t>
            </a:r>
            <a:r>
              <a:rPr lang="en-US" sz="2000" dirty="0" smtClean="0">
                <a:solidFill>
                  <a:schemeClr val="tx2"/>
                </a:solidFill>
              </a:rPr>
              <a:t> di cui </a:t>
            </a:r>
            <a:r>
              <a:rPr lang="en-US" sz="2000" dirty="0" err="1" smtClean="0">
                <a:solidFill>
                  <a:schemeClr val="tx2"/>
                </a:solidFill>
              </a:rPr>
              <a:t>una</a:t>
            </a:r>
            <a:r>
              <a:rPr lang="en-US" sz="2000" dirty="0" smtClean="0">
                <a:solidFill>
                  <a:schemeClr val="tx2"/>
                </a:solidFill>
              </a:rPr>
              <a:t> </a:t>
            </a:r>
            <a:r>
              <a:rPr lang="en-US" sz="2000" dirty="0" err="1" smtClean="0">
                <a:solidFill>
                  <a:schemeClr val="tx2"/>
                </a:solidFill>
              </a:rPr>
              <a:t>soltanto</a:t>
            </a:r>
            <a:r>
              <a:rPr lang="en-US" sz="2000" dirty="0" smtClean="0">
                <a:solidFill>
                  <a:schemeClr val="tx2"/>
                </a:solidFill>
              </a:rPr>
              <a:t> E’ </a:t>
            </a:r>
            <a:r>
              <a:rPr lang="en-US" sz="2000" dirty="0" err="1" smtClean="0">
                <a:solidFill>
                  <a:schemeClr val="tx2"/>
                </a:solidFill>
              </a:rPr>
              <a:t>Corretta</a:t>
            </a:r>
            <a:r>
              <a:rPr lang="en-US" sz="2000" dirty="0" smtClean="0">
                <a:solidFill>
                  <a:schemeClr val="tx2"/>
                </a:solidFill>
              </a:rPr>
              <a:t>)</a:t>
            </a:r>
          </a:p>
          <a:p>
            <a:pPr algn="l"/>
            <a:endParaRPr lang="en-US" sz="2000" dirty="0">
              <a:solidFill>
                <a:schemeClr val="tx2"/>
              </a:solidFill>
            </a:endParaRPr>
          </a:p>
          <a:p>
            <a:pPr algn="l"/>
            <a:r>
              <a:rPr lang="en-US" sz="2000" b="1" dirty="0" smtClean="0">
                <a:solidFill>
                  <a:schemeClr val="tx2"/>
                </a:solidFill>
              </a:rPr>
              <a:t>22 </a:t>
            </a:r>
            <a:r>
              <a:rPr lang="en-US" sz="2000" b="1" dirty="0" err="1" smtClean="0">
                <a:solidFill>
                  <a:schemeClr val="tx2"/>
                </a:solidFill>
              </a:rPr>
              <a:t>giugno</a:t>
            </a:r>
            <a:endParaRPr lang="en-US" sz="2000" b="1" dirty="0" smtClean="0">
              <a:solidFill>
                <a:schemeClr val="tx2"/>
              </a:solidFill>
            </a:endParaRPr>
          </a:p>
          <a:p>
            <a:pPr algn="l"/>
            <a:endParaRPr lang="en-US" sz="2000" b="1" dirty="0">
              <a:solidFill>
                <a:schemeClr val="tx2"/>
              </a:solidFill>
            </a:endParaRPr>
          </a:p>
          <a:p>
            <a:pPr algn="l"/>
            <a:r>
              <a:rPr lang="en-US" sz="2000" b="1" dirty="0" smtClean="0">
                <a:solidFill>
                  <a:schemeClr val="tx2"/>
                </a:solidFill>
              </a:rPr>
              <a:t>10 LUGLIO</a:t>
            </a:r>
          </a:p>
        </p:txBody>
      </p:sp>
    </p:spTree>
    <p:extLst>
      <p:ext uri="{BB962C8B-B14F-4D97-AF65-F5344CB8AC3E}">
        <p14:creationId xmlns:p14="http://schemas.microsoft.com/office/powerpoint/2010/main" val="147322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ulteriori sequenze alla prima coppia, </a:t>
            </a:r>
            <a:r>
              <a:rPr lang="it-IT" b="1" u="sng" dirty="0" smtClean="0"/>
              <a:t>le due sequenze già allineate vengono convertite in una sequenze consensus</a:t>
            </a:r>
            <a:r>
              <a:rPr lang="it-IT" dirty="0" smtClean="0"/>
              <a:t>, che viene a sua volta trattata come una singola sequenza negli step successivi</a:t>
            </a:r>
          </a:p>
          <a:p>
            <a:pPr algn="just"/>
            <a:r>
              <a:rPr lang="it-IT" dirty="0" smtClean="0"/>
              <a:t>Nello step successivo, </a:t>
            </a:r>
            <a:r>
              <a:rPr lang="it-IT" b="1" u="sng" dirty="0" smtClean="0"/>
              <a:t>la terza sequenza più vicina alla altre due è allineata con programazione dinamica</a:t>
            </a:r>
          </a:p>
          <a:p>
            <a:pPr algn="just"/>
            <a:r>
              <a:rPr lang="it-IT" dirty="0" smtClean="0"/>
              <a:t>Ulteriori sequenze vengono via via aggiunte secondo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allineate</a:t>
            </a:r>
            <a:endParaRPr lang="it-IT" dirty="0"/>
          </a:p>
          <a:p>
            <a:endParaRPr lang="it-IT" dirty="0"/>
          </a:p>
          <a:p>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Allineamento multiplo progressivo</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58532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a:t>
            </a:r>
            <a:r>
              <a:rPr lang="it-IT" dirty="0" smtClean="0"/>
              <a:t>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online, fino a poco tempo fa hostata dall’EBI all’indirizzo </a:t>
            </a:r>
            <a:r>
              <a:rPr lang="it-IT" dirty="0">
                <a:hlinkClick r:id="rId3"/>
              </a:rPr>
              <a:t>http://www.ebi.ac.uk/Tools/msa/clustalw2</a:t>
            </a:r>
            <a:r>
              <a:rPr lang="it-IT" dirty="0" smtClean="0">
                <a:hlinkClick r:id="rId3"/>
              </a:rPr>
              <a:t>/</a:t>
            </a:r>
            <a:r>
              <a:rPr lang="it-IT" dirty="0" smtClean="0"/>
              <a:t> è stata ora ritirata è sostituita recentemente con il più efficiente </a:t>
            </a:r>
            <a:r>
              <a:rPr lang="it-IT" b="1" u="sng" dirty="0" smtClean="0"/>
              <a:t>Clustal </a:t>
            </a:r>
            <a:r>
              <a:rPr lang="it-IT" b="1" u="sng" dirty="0" smtClean="0"/>
              <a:t>Omega</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standalone</a:t>
            </a:r>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5" descr="progressiveal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706" y="2451737"/>
            <a:ext cx="439578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2519680" y="621030"/>
            <a:ext cx="2393950" cy="2647950"/>
            <a:chOff x="192" y="672"/>
            <a:chExt cx="1508" cy="1668"/>
          </a:xfrm>
        </p:grpSpPr>
        <p:sp>
          <p:nvSpPr>
            <p:cNvPr id="5" name="Line 43"/>
            <p:cNvSpPr>
              <a:spLocks noChangeShapeType="1"/>
            </p:cNvSpPr>
            <p:nvPr/>
          </p:nvSpPr>
          <p:spPr bwMode="auto">
            <a:xfrm>
              <a:off x="192" y="672"/>
              <a:ext cx="615"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6" name="Line 44"/>
            <p:cNvSpPr>
              <a:spLocks noChangeShapeType="1"/>
            </p:cNvSpPr>
            <p:nvPr/>
          </p:nvSpPr>
          <p:spPr bwMode="auto">
            <a:xfrm>
              <a:off x="192" y="1030"/>
              <a:ext cx="615"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7" name="Line 45"/>
            <p:cNvSpPr>
              <a:spLocks noChangeShapeType="1"/>
            </p:cNvSpPr>
            <p:nvPr/>
          </p:nvSpPr>
          <p:spPr bwMode="auto">
            <a:xfrm>
              <a:off x="917" y="67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8" name="Line 46"/>
            <p:cNvSpPr>
              <a:spLocks noChangeShapeType="1"/>
            </p:cNvSpPr>
            <p:nvPr/>
          </p:nvSpPr>
          <p:spPr bwMode="auto">
            <a:xfrm flipV="1">
              <a:off x="917" y="87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9" name="Line 47"/>
            <p:cNvSpPr>
              <a:spLocks noChangeShapeType="1"/>
            </p:cNvSpPr>
            <p:nvPr/>
          </p:nvSpPr>
          <p:spPr bwMode="auto">
            <a:xfrm flipV="1">
              <a:off x="192" y="2340"/>
              <a:ext cx="6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 name="Line 48"/>
            <p:cNvSpPr>
              <a:spLocks noChangeShapeType="1"/>
            </p:cNvSpPr>
            <p:nvPr/>
          </p:nvSpPr>
          <p:spPr bwMode="auto">
            <a:xfrm flipV="1">
              <a:off x="192" y="1982"/>
              <a:ext cx="6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 name="Line 49"/>
            <p:cNvSpPr>
              <a:spLocks noChangeShapeType="1"/>
            </p:cNvSpPr>
            <p:nvPr/>
          </p:nvSpPr>
          <p:spPr bwMode="auto">
            <a:xfrm flipV="1">
              <a:off x="917" y="218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2" name="Line 50"/>
            <p:cNvSpPr>
              <a:spLocks noChangeShapeType="1"/>
            </p:cNvSpPr>
            <p:nvPr/>
          </p:nvSpPr>
          <p:spPr bwMode="auto">
            <a:xfrm>
              <a:off x="917" y="198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13" name="Group 51"/>
          <p:cNvGrpSpPr>
            <a:grpSpLocks/>
          </p:cNvGrpSpPr>
          <p:nvPr/>
        </p:nvGrpSpPr>
        <p:grpSpPr bwMode="auto">
          <a:xfrm>
            <a:off x="4913630" y="708343"/>
            <a:ext cx="1417638" cy="377825"/>
            <a:chOff x="1700" y="727"/>
            <a:chExt cx="893" cy="238"/>
          </a:xfrm>
        </p:grpSpPr>
        <p:sp>
          <p:nvSpPr>
            <p:cNvPr id="14" name="AutoShape 52"/>
            <p:cNvSpPr>
              <a:spLocks noChangeArrowheads="1"/>
            </p:cNvSpPr>
            <p:nvPr/>
          </p:nvSpPr>
          <p:spPr bwMode="auto">
            <a:xfrm flipV="1">
              <a:off x="1700" y="727"/>
              <a:ext cx="893" cy="238"/>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15" name="Line 53"/>
            <p:cNvSpPr>
              <a:spLocks noChangeShapeType="1"/>
            </p:cNvSpPr>
            <p:nvPr/>
          </p:nvSpPr>
          <p:spPr bwMode="auto">
            <a:xfrm flipV="1">
              <a:off x="1825" y="890"/>
              <a:ext cx="614"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6" name="Line 54"/>
            <p:cNvSpPr>
              <a:spLocks noChangeShapeType="1"/>
            </p:cNvSpPr>
            <p:nvPr/>
          </p:nvSpPr>
          <p:spPr bwMode="auto">
            <a:xfrm flipV="1">
              <a:off x="1825" y="811"/>
              <a:ext cx="432"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7" name="Line 55"/>
            <p:cNvSpPr>
              <a:spLocks noChangeShapeType="1"/>
            </p:cNvSpPr>
            <p:nvPr/>
          </p:nvSpPr>
          <p:spPr bwMode="auto">
            <a:xfrm flipV="1">
              <a:off x="2348" y="811"/>
              <a:ext cx="77"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25" name="Group 63"/>
          <p:cNvGrpSpPr>
            <a:grpSpLocks/>
          </p:cNvGrpSpPr>
          <p:nvPr/>
        </p:nvGrpSpPr>
        <p:grpSpPr bwMode="auto">
          <a:xfrm>
            <a:off x="8634730" y="1598930"/>
            <a:ext cx="2216150" cy="692150"/>
            <a:chOff x="4044" y="1288"/>
            <a:chExt cx="1396" cy="436"/>
          </a:xfrm>
        </p:grpSpPr>
        <p:sp>
          <p:nvSpPr>
            <p:cNvPr id="26" name="AutoShape 64"/>
            <p:cNvSpPr>
              <a:spLocks noChangeArrowheads="1"/>
            </p:cNvSpPr>
            <p:nvPr/>
          </p:nvSpPr>
          <p:spPr bwMode="auto">
            <a:xfrm>
              <a:off x="4044" y="1288"/>
              <a:ext cx="1396" cy="436"/>
            </a:xfrm>
            <a:prstGeom prst="roundRect">
              <a:avLst>
                <a:gd name="adj" fmla="val 16667"/>
              </a:avLst>
            </a:prstGeom>
            <a:solidFill>
              <a:srgbClr val="FFFFCC"/>
            </a:solidFill>
            <a:ln w="19050">
              <a:solidFill>
                <a:schemeClr val="tx1"/>
              </a:solidFill>
              <a:round/>
              <a:headEnd/>
              <a:tailEnd/>
            </a:ln>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7" name="Line 65"/>
            <p:cNvSpPr>
              <a:spLocks noChangeShapeType="1"/>
            </p:cNvSpPr>
            <p:nvPr/>
          </p:nvSpPr>
          <p:spPr bwMode="auto">
            <a:xfrm>
              <a:off x="4156" y="1466"/>
              <a:ext cx="1172"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8" name="Line 66"/>
            <p:cNvSpPr>
              <a:spLocks noChangeShapeType="1"/>
            </p:cNvSpPr>
            <p:nvPr/>
          </p:nvSpPr>
          <p:spPr bwMode="auto">
            <a:xfrm>
              <a:off x="5175" y="1386"/>
              <a:ext cx="15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9" name="Line 67"/>
            <p:cNvSpPr>
              <a:spLocks noChangeShapeType="1"/>
            </p:cNvSpPr>
            <p:nvPr/>
          </p:nvSpPr>
          <p:spPr bwMode="auto">
            <a:xfrm>
              <a:off x="4156" y="1386"/>
              <a:ext cx="89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0" name="Line 68"/>
            <p:cNvSpPr>
              <a:spLocks noChangeShapeType="1"/>
            </p:cNvSpPr>
            <p:nvPr/>
          </p:nvSpPr>
          <p:spPr bwMode="auto">
            <a:xfrm flipV="1">
              <a:off x="4156" y="1625"/>
              <a:ext cx="6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1" name="Line 69"/>
            <p:cNvSpPr>
              <a:spLocks noChangeShapeType="1"/>
            </p:cNvSpPr>
            <p:nvPr/>
          </p:nvSpPr>
          <p:spPr bwMode="auto">
            <a:xfrm flipV="1">
              <a:off x="4937" y="1625"/>
              <a:ext cx="41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2" name="Line 70"/>
            <p:cNvSpPr>
              <a:spLocks noChangeShapeType="1"/>
            </p:cNvSpPr>
            <p:nvPr/>
          </p:nvSpPr>
          <p:spPr bwMode="auto">
            <a:xfrm flipV="1">
              <a:off x="4156" y="1546"/>
              <a:ext cx="17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3" name="Line 71"/>
            <p:cNvSpPr>
              <a:spLocks noChangeShapeType="1"/>
            </p:cNvSpPr>
            <p:nvPr/>
          </p:nvSpPr>
          <p:spPr bwMode="auto">
            <a:xfrm flipV="1">
              <a:off x="4477" y="1546"/>
              <a:ext cx="27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4" name="Line 72"/>
            <p:cNvSpPr>
              <a:spLocks noChangeShapeType="1"/>
            </p:cNvSpPr>
            <p:nvPr/>
          </p:nvSpPr>
          <p:spPr bwMode="auto">
            <a:xfrm flipV="1">
              <a:off x="4937" y="1546"/>
              <a:ext cx="41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5" name="Group 73"/>
          <p:cNvGrpSpPr>
            <a:grpSpLocks/>
          </p:cNvGrpSpPr>
          <p:nvPr/>
        </p:nvGrpSpPr>
        <p:grpSpPr bwMode="auto">
          <a:xfrm>
            <a:off x="6153468" y="873443"/>
            <a:ext cx="2481262" cy="3024187"/>
            <a:chOff x="2481" y="831"/>
            <a:chExt cx="1563" cy="1905"/>
          </a:xfrm>
        </p:grpSpPr>
        <p:sp>
          <p:nvSpPr>
            <p:cNvPr id="36" name="Line 74"/>
            <p:cNvSpPr>
              <a:spLocks noChangeShapeType="1"/>
            </p:cNvSpPr>
            <p:nvPr/>
          </p:nvSpPr>
          <p:spPr bwMode="auto">
            <a:xfrm>
              <a:off x="2593" y="831"/>
              <a:ext cx="782" cy="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7" name="Line 75"/>
            <p:cNvSpPr>
              <a:spLocks noChangeShapeType="1"/>
            </p:cNvSpPr>
            <p:nvPr/>
          </p:nvSpPr>
          <p:spPr bwMode="auto">
            <a:xfrm flipV="1">
              <a:off x="2593" y="1506"/>
              <a:ext cx="782" cy="67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8" name="Line 76"/>
            <p:cNvSpPr>
              <a:spLocks noChangeShapeType="1"/>
            </p:cNvSpPr>
            <p:nvPr/>
          </p:nvSpPr>
          <p:spPr bwMode="auto">
            <a:xfrm>
              <a:off x="3375" y="1506"/>
              <a:ext cx="66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9" name="Line 77"/>
            <p:cNvSpPr>
              <a:spLocks noChangeShapeType="1"/>
            </p:cNvSpPr>
            <p:nvPr/>
          </p:nvSpPr>
          <p:spPr bwMode="auto">
            <a:xfrm flipV="1">
              <a:off x="2481" y="1546"/>
              <a:ext cx="1060" cy="1190"/>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40" name="Group 2"/>
          <p:cNvGrpSpPr>
            <a:grpSpLocks/>
          </p:cNvGrpSpPr>
          <p:nvPr/>
        </p:nvGrpSpPr>
        <p:grpSpPr bwMode="auto">
          <a:xfrm>
            <a:off x="3783065" y="1162685"/>
            <a:ext cx="4930775" cy="5070475"/>
            <a:chOff x="995" y="1030"/>
            <a:chExt cx="3106" cy="3194"/>
          </a:xfrm>
        </p:grpSpPr>
        <p:grpSp>
          <p:nvGrpSpPr>
            <p:cNvPr id="41" name="Group 4"/>
            <p:cNvGrpSpPr>
              <a:grpSpLocks/>
            </p:cNvGrpSpPr>
            <p:nvPr/>
          </p:nvGrpSpPr>
          <p:grpSpPr bwMode="auto">
            <a:xfrm>
              <a:off x="1420" y="1030"/>
              <a:ext cx="1796" cy="3194"/>
              <a:chOff x="1420" y="1030"/>
              <a:chExt cx="1796" cy="3194"/>
            </a:xfrm>
          </p:grpSpPr>
          <p:sp>
            <p:nvSpPr>
              <p:cNvPr id="43" name="Line 5"/>
              <p:cNvSpPr>
                <a:spLocks noChangeShapeType="1"/>
              </p:cNvSpPr>
              <p:nvPr/>
            </p:nvSpPr>
            <p:spPr bwMode="auto">
              <a:xfrm flipH="1" flipV="1">
                <a:off x="1420" y="1030"/>
                <a:ext cx="1061" cy="1706"/>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44" name="Group 6"/>
              <p:cNvGrpSpPr>
                <a:grpSpLocks/>
              </p:cNvGrpSpPr>
              <p:nvPr/>
            </p:nvGrpSpPr>
            <p:grpSpPr bwMode="auto">
              <a:xfrm>
                <a:off x="2060" y="3250"/>
                <a:ext cx="1156" cy="974"/>
                <a:chOff x="2060" y="3250"/>
                <a:chExt cx="1156" cy="974"/>
              </a:xfrm>
            </p:grpSpPr>
            <p:sp>
              <p:nvSpPr>
                <p:cNvPr id="45" name="Rectangle 7"/>
                <p:cNvSpPr>
                  <a:spLocks noChangeArrowheads="1"/>
                </p:cNvSpPr>
                <p:nvPr/>
              </p:nvSpPr>
              <p:spPr bwMode="auto">
                <a:xfrm>
                  <a:off x="2060" y="3250"/>
                  <a:ext cx="1156" cy="9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46" name="Line 8"/>
                <p:cNvSpPr>
                  <a:spLocks noChangeShapeType="1"/>
                </p:cNvSpPr>
                <p:nvPr/>
              </p:nvSpPr>
              <p:spPr bwMode="auto">
                <a:xfrm>
                  <a:off x="2060" y="3250"/>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7" name="Line 9"/>
                <p:cNvSpPr>
                  <a:spLocks noChangeShapeType="1"/>
                </p:cNvSpPr>
                <p:nvPr/>
              </p:nvSpPr>
              <p:spPr bwMode="auto">
                <a:xfrm>
                  <a:off x="2060" y="331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8" name="Line 10"/>
                <p:cNvSpPr>
                  <a:spLocks noChangeShapeType="1"/>
                </p:cNvSpPr>
                <p:nvPr/>
              </p:nvSpPr>
              <p:spPr bwMode="auto">
                <a:xfrm>
                  <a:off x="2060" y="345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9" name="Line 11"/>
                <p:cNvSpPr>
                  <a:spLocks noChangeShapeType="1"/>
                </p:cNvSpPr>
                <p:nvPr/>
              </p:nvSpPr>
              <p:spPr bwMode="auto">
                <a:xfrm>
                  <a:off x="2060" y="359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0" name="Line 12"/>
                <p:cNvSpPr>
                  <a:spLocks noChangeShapeType="1"/>
                </p:cNvSpPr>
                <p:nvPr/>
              </p:nvSpPr>
              <p:spPr bwMode="auto">
                <a:xfrm>
                  <a:off x="2060" y="373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1" name="Line 13"/>
                <p:cNvSpPr>
                  <a:spLocks noChangeShapeType="1"/>
                </p:cNvSpPr>
                <p:nvPr/>
              </p:nvSpPr>
              <p:spPr bwMode="auto">
                <a:xfrm>
                  <a:off x="2060" y="387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2" name="Line 14"/>
                <p:cNvSpPr>
                  <a:spLocks noChangeShapeType="1"/>
                </p:cNvSpPr>
                <p:nvPr/>
              </p:nvSpPr>
              <p:spPr bwMode="auto">
                <a:xfrm>
                  <a:off x="2060" y="401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3" name="Line 15"/>
                <p:cNvSpPr>
                  <a:spLocks noChangeShapeType="1"/>
                </p:cNvSpPr>
                <p:nvPr/>
              </p:nvSpPr>
              <p:spPr bwMode="auto">
                <a:xfrm>
                  <a:off x="2060" y="415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4" name="Line 16"/>
                <p:cNvSpPr>
                  <a:spLocks noChangeShapeType="1"/>
                </p:cNvSpPr>
                <p:nvPr/>
              </p:nvSpPr>
              <p:spPr bwMode="auto">
                <a:xfrm>
                  <a:off x="2060" y="422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5" name="Line 17"/>
                <p:cNvSpPr>
                  <a:spLocks noChangeShapeType="1"/>
                </p:cNvSpPr>
                <p:nvPr/>
              </p:nvSpPr>
              <p:spPr bwMode="auto">
                <a:xfrm>
                  <a:off x="2060" y="338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6" name="Line 18"/>
                <p:cNvSpPr>
                  <a:spLocks noChangeShapeType="1"/>
                </p:cNvSpPr>
                <p:nvPr/>
              </p:nvSpPr>
              <p:spPr bwMode="auto">
                <a:xfrm>
                  <a:off x="2060" y="352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7" name="Line 19"/>
                <p:cNvSpPr>
                  <a:spLocks noChangeShapeType="1"/>
                </p:cNvSpPr>
                <p:nvPr/>
              </p:nvSpPr>
              <p:spPr bwMode="auto">
                <a:xfrm>
                  <a:off x="2060" y="366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8" name="Line 20"/>
                <p:cNvSpPr>
                  <a:spLocks noChangeShapeType="1"/>
                </p:cNvSpPr>
                <p:nvPr/>
              </p:nvSpPr>
              <p:spPr bwMode="auto">
                <a:xfrm>
                  <a:off x="2060" y="380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9" name="Line 21"/>
                <p:cNvSpPr>
                  <a:spLocks noChangeShapeType="1"/>
                </p:cNvSpPr>
                <p:nvPr/>
              </p:nvSpPr>
              <p:spPr bwMode="auto">
                <a:xfrm>
                  <a:off x="2060" y="394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0" name="Line 22"/>
                <p:cNvSpPr>
                  <a:spLocks noChangeShapeType="1"/>
                </p:cNvSpPr>
                <p:nvPr/>
              </p:nvSpPr>
              <p:spPr bwMode="auto">
                <a:xfrm>
                  <a:off x="2060" y="408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1" name="Line 23"/>
                <p:cNvSpPr>
                  <a:spLocks noChangeShapeType="1"/>
                </p:cNvSpPr>
                <p:nvPr/>
              </p:nvSpPr>
              <p:spPr bwMode="auto">
                <a:xfrm flipV="1">
                  <a:off x="290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2" name="Line 24"/>
                <p:cNvSpPr>
                  <a:spLocks noChangeShapeType="1"/>
                </p:cNvSpPr>
                <p:nvPr/>
              </p:nvSpPr>
              <p:spPr bwMode="auto">
                <a:xfrm flipV="1">
                  <a:off x="305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3" name="Line 25"/>
                <p:cNvSpPr>
                  <a:spLocks noChangeShapeType="1"/>
                </p:cNvSpPr>
                <p:nvPr/>
              </p:nvSpPr>
              <p:spPr bwMode="auto">
                <a:xfrm flipV="1">
                  <a:off x="321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4" name="Line 26"/>
                <p:cNvSpPr>
                  <a:spLocks noChangeShapeType="1"/>
                </p:cNvSpPr>
                <p:nvPr/>
              </p:nvSpPr>
              <p:spPr bwMode="auto">
                <a:xfrm flipV="1">
                  <a:off x="2060"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5" name="Line 27"/>
                <p:cNvSpPr>
                  <a:spLocks noChangeShapeType="1"/>
                </p:cNvSpPr>
                <p:nvPr/>
              </p:nvSpPr>
              <p:spPr bwMode="auto">
                <a:xfrm flipV="1">
                  <a:off x="2128"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6" name="Line 28"/>
                <p:cNvSpPr>
                  <a:spLocks noChangeShapeType="1"/>
                </p:cNvSpPr>
                <p:nvPr/>
              </p:nvSpPr>
              <p:spPr bwMode="auto">
                <a:xfrm flipV="1">
                  <a:off x="227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7" name="Line 29"/>
                <p:cNvSpPr>
                  <a:spLocks noChangeShapeType="1"/>
                </p:cNvSpPr>
                <p:nvPr/>
              </p:nvSpPr>
              <p:spPr bwMode="auto">
                <a:xfrm flipV="1">
                  <a:off x="2431"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8" name="Line 30"/>
                <p:cNvSpPr>
                  <a:spLocks noChangeShapeType="1"/>
                </p:cNvSpPr>
                <p:nvPr/>
              </p:nvSpPr>
              <p:spPr bwMode="auto">
                <a:xfrm flipV="1">
                  <a:off x="258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9" name="Line 31"/>
                <p:cNvSpPr>
                  <a:spLocks noChangeShapeType="1"/>
                </p:cNvSpPr>
                <p:nvPr/>
              </p:nvSpPr>
              <p:spPr bwMode="auto">
                <a:xfrm flipV="1">
                  <a:off x="274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0" name="Line 32"/>
                <p:cNvSpPr>
                  <a:spLocks noChangeShapeType="1"/>
                </p:cNvSpPr>
                <p:nvPr/>
              </p:nvSpPr>
              <p:spPr bwMode="auto">
                <a:xfrm flipV="1">
                  <a:off x="282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1" name="Line 33"/>
                <p:cNvSpPr>
                  <a:spLocks noChangeShapeType="1"/>
                </p:cNvSpPr>
                <p:nvPr/>
              </p:nvSpPr>
              <p:spPr bwMode="auto">
                <a:xfrm flipV="1">
                  <a:off x="297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2" name="Line 34"/>
                <p:cNvSpPr>
                  <a:spLocks noChangeShapeType="1"/>
                </p:cNvSpPr>
                <p:nvPr/>
              </p:nvSpPr>
              <p:spPr bwMode="auto">
                <a:xfrm flipV="1">
                  <a:off x="313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3" name="Line 35"/>
                <p:cNvSpPr>
                  <a:spLocks noChangeShapeType="1"/>
                </p:cNvSpPr>
                <p:nvPr/>
              </p:nvSpPr>
              <p:spPr bwMode="auto">
                <a:xfrm flipV="1">
                  <a:off x="219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4" name="Line 36"/>
                <p:cNvSpPr>
                  <a:spLocks noChangeShapeType="1"/>
                </p:cNvSpPr>
                <p:nvPr/>
              </p:nvSpPr>
              <p:spPr bwMode="auto">
                <a:xfrm flipV="1">
                  <a:off x="235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5" name="Line 37"/>
                <p:cNvSpPr>
                  <a:spLocks noChangeShapeType="1"/>
                </p:cNvSpPr>
                <p:nvPr/>
              </p:nvSpPr>
              <p:spPr bwMode="auto">
                <a:xfrm flipV="1">
                  <a:off x="250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6" name="Line 38"/>
                <p:cNvSpPr>
                  <a:spLocks noChangeShapeType="1"/>
                </p:cNvSpPr>
                <p:nvPr/>
              </p:nvSpPr>
              <p:spPr bwMode="auto">
                <a:xfrm flipV="1">
                  <a:off x="266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7" name="Freeform 39"/>
                <p:cNvSpPr>
                  <a:spLocks/>
                </p:cNvSpPr>
                <p:nvPr/>
              </p:nvSpPr>
              <p:spPr bwMode="auto">
                <a:xfrm>
                  <a:off x="2060" y="3250"/>
                  <a:ext cx="1156" cy="974"/>
                </a:xfrm>
                <a:custGeom>
                  <a:avLst/>
                  <a:gdLst>
                    <a:gd name="T0" fmla="*/ 0 w 768"/>
                    <a:gd name="T1" fmla="*/ 0 h 768"/>
                    <a:gd name="T2" fmla="*/ 4467 w 768"/>
                    <a:gd name="T3" fmla="*/ 1797 h 768"/>
                    <a:gd name="T4" fmla="*/ 6697 w 768"/>
                    <a:gd name="T5" fmla="*/ 1797 h 768"/>
                    <a:gd name="T6" fmla="*/ 8932 w 768"/>
                    <a:gd name="T7" fmla="*/ 3195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0" y="0"/>
                      </a:moveTo>
                      <a:lnTo>
                        <a:pt x="384" y="432"/>
                      </a:lnTo>
                      <a:lnTo>
                        <a:pt x="576" y="432"/>
                      </a:lnTo>
                      <a:lnTo>
                        <a:pt x="768" y="768"/>
                      </a:lnTo>
                    </a:path>
                  </a:pathLst>
                </a:cu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grpSp>
        </p:grpSp>
        <p:sp>
          <p:nvSpPr>
            <p:cNvPr id="42" name="Text Box 3"/>
            <p:cNvSpPr txBox="1">
              <a:spLocks noChangeArrowheads="1"/>
            </p:cNvSpPr>
            <p:nvPr/>
          </p:nvSpPr>
          <p:spPr bwMode="auto">
            <a:xfrm>
              <a:off x="995" y="2748"/>
              <a:ext cx="31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it-IT" sz="1600" dirty="0">
                  <a:latin typeface="Trebuchet MS" panose="020B0603020202020204" pitchFamily="34" charset="0"/>
                </a:rPr>
                <a:t>Dynamic Programming Using A Substitution Matrix</a:t>
              </a:r>
            </a:p>
          </p:txBody>
        </p:sp>
      </p:grpSp>
      <p:grpSp>
        <p:nvGrpSpPr>
          <p:cNvPr id="18" name="Group 56"/>
          <p:cNvGrpSpPr>
            <a:grpSpLocks/>
          </p:cNvGrpSpPr>
          <p:nvPr/>
        </p:nvGrpSpPr>
        <p:grpSpPr bwMode="auto">
          <a:xfrm>
            <a:off x="4380230" y="2794318"/>
            <a:ext cx="1951038" cy="1103312"/>
            <a:chOff x="1364" y="2041"/>
            <a:chExt cx="1229" cy="695"/>
          </a:xfrm>
        </p:grpSpPr>
        <p:sp>
          <p:nvSpPr>
            <p:cNvPr id="19" name="Line 57"/>
            <p:cNvSpPr>
              <a:spLocks noChangeShapeType="1"/>
            </p:cNvSpPr>
            <p:nvPr/>
          </p:nvSpPr>
          <p:spPr bwMode="auto">
            <a:xfrm flipH="1" flipV="1">
              <a:off x="1364" y="2299"/>
              <a:ext cx="1117" cy="437"/>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20" name="Group 58"/>
            <p:cNvGrpSpPr>
              <a:grpSpLocks/>
            </p:cNvGrpSpPr>
            <p:nvPr/>
          </p:nvGrpSpPr>
          <p:grpSpPr bwMode="auto">
            <a:xfrm>
              <a:off x="1700" y="2041"/>
              <a:ext cx="893" cy="239"/>
              <a:chOff x="1700" y="2041"/>
              <a:chExt cx="893" cy="239"/>
            </a:xfrm>
          </p:grpSpPr>
          <p:sp>
            <p:nvSpPr>
              <p:cNvPr id="21" name="AutoShape 59"/>
              <p:cNvSpPr>
                <a:spLocks noChangeArrowheads="1"/>
              </p:cNvSpPr>
              <p:nvPr/>
            </p:nvSpPr>
            <p:spPr bwMode="auto">
              <a:xfrm>
                <a:off x="1700" y="2041"/>
                <a:ext cx="893" cy="239"/>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2" name="Line 60"/>
              <p:cNvSpPr>
                <a:spLocks noChangeShapeType="1"/>
              </p:cNvSpPr>
              <p:nvPr/>
            </p:nvSpPr>
            <p:spPr bwMode="auto">
              <a:xfrm flipV="1">
                <a:off x="1825" y="2200"/>
                <a:ext cx="614"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3" name="Line 61"/>
              <p:cNvSpPr>
                <a:spLocks noChangeShapeType="1"/>
              </p:cNvSpPr>
              <p:nvPr/>
            </p:nvSpPr>
            <p:spPr bwMode="auto">
              <a:xfrm flipV="1">
                <a:off x="1825" y="2121"/>
                <a:ext cx="126"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4" name="Line 62"/>
              <p:cNvSpPr>
                <a:spLocks noChangeShapeType="1"/>
              </p:cNvSpPr>
              <p:nvPr/>
            </p:nvSpPr>
            <p:spPr bwMode="auto">
              <a:xfrm flipV="1">
                <a:off x="2041" y="2121"/>
                <a:ext cx="38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grpSp>
        <p:nvGrpSpPr>
          <p:cNvPr id="78" name="Group 78"/>
          <p:cNvGrpSpPr>
            <a:grpSpLocks/>
          </p:cNvGrpSpPr>
          <p:nvPr/>
        </p:nvGrpSpPr>
        <p:grpSpPr bwMode="auto">
          <a:xfrm>
            <a:off x="5168952" y="4435792"/>
            <a:ext cx="2159000" cy="1790700"/>
            <a:chOff x="1856" y="3096"/>
            <a:chExt cx="1360" cy="1128"/>
          </a:xfrm>
        </p:grpSpPr>
        <p:grpSp>
          <p:nvGrpSpPr>
            <p:cNvPr id="79" name="Group 79"/>
            <p:cNvGrpSpPr>
              <a:grpSpLocks/>
            </p:cNvGrpSpPr>
            <p:nvPr/>
          </p:nvGrpSpPr>
          <p:grpSpPr bwMode="auto">
            <a:xfrm>
              <a:off x="2060" y="3096"/>
              <a:ext cx="1156" cy="97"/>
              <a:chOff x="960" y="4143"/>
              <a:chExt cx="460" cy="81"/>
            </a:xfrm>
          </p:grpSpPr>
          <p:sp>
            <p:nvSpPr>
              <p:cNvPr id="84" name="Line 80"/>
              <p:cNvSpPr>
                <a:spLocks noChangeShapeType="1"/>
              </p:cNvSpPr>
              <p:nvPr/>
            </p:nvSpPr>
            <p:spPr bwMode="auto">
              <a:xfrm flipV="1">
                <a:off x="960" y="4224"/>
                <a:ext cx="46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5" name="Line 81"/>
              <p:cNvSpPr>
                <a:spLocks noChangeShapeType="1"/>
              </p:cNvSpPr>
              <p:nvPr/>
            </p:nvSpPr>
            <p:spPr bwMode="auto">
              <a:xfrm flipV="1">
                <a:off x="960" y="4143"/>
                <a:ext cx="324"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6" name="Line 82"/>
              <p:cNvSpPr>
                <a:spLocks noChangeShapeType="1"/>
              </p:cNvSpPr>
              <p:nvPr/>
            </p:nvSpPr>
            <p:spPr bwMode="auto">
              <a:xfrm flipV="1">
                <a:off x="1352" y="4143"/>
                <a:ext cx="58"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0" name="Group 83"/>
            <p:cNvGrpSpPr>
              <a:grpSpLocks/>
            </p:cNvGrpSpPr>
            <p:nvPr/>
          </p:nvGrpSpPr>
          <p:grpSpPr bwMode="auto">
            <a:xfrm rot="5400000">
              <a:off x="1427" y="3679"/>
              <a:ext cx="974" cy="116"/>
              <a:chOff x="624" y="4478"/>
              <a:chExt cx="460" cy="82"/>
            </a:xfrm>
          </p:grpSpPr>
          <p:sp>
            <p:nvSpPr>
              <p:cNvPr id="81" name="Line 84"/>
              <p:cNvSpPr>
                <a:spLocks noChangeShapeType="1"/>
              </p:cNvSpPr>
              <p:nvPr/>
            </p:nvSpPr>
            <p:spPr bwMode="auto">
              <a:xfrm flipV="1">
                <a:off x="624" y="4560"/>
                <a:ext cx="46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2" name="Line 85"/>
              <p:cNvSpPr>
                <a:spLocks noChangeShapeType="1"/>
              </p:cNvSpPr>
              <p:nvPr/>
            </p:nvSpPr>
            <p:spPr bwMode="auto">
              <a:xfrm flipV="1">
                <a:off x="624" y="4478"/>
                <a:ext cx="9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3" name="Line 86"/>
              <p:cNvSpPr>
                <a:spLocks noChangeShapeType="1"/>
              </p:cNvSpPr>
              <p:nvPr/>
            </p:nvSpPr>
            <p:spPr bwMode="auto">
              <a:xfrm flipV="1">
                <a:off x="786" y="4478"/>
                <a:ext cx="288"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sp>
        <p:nvSpPr>
          <p:cNvPr id="88" name="TextBox 87"/>
          <p:cNvSpPr txBox="1"/>
          <p:nvPr/>
        </p:nvSpPr>
        <p:spPr>
          <a:xfrm>
            <a:off x="763535" y="4779963"/>
            <a:ext cx="3800951" cy="954107"/>
          </a:xfrm>
          <a:prstGeom prst="rect">
            <a:avLst/>
          </a:prstGeom>
          <a:noFill/>
        </p:spPr>
        <p:txBody>
          <a:bodyPr wrap="square" rtlCol="0">
            <a:spAutoFit/>
          </a:bodyPr>
          <a:lstStyle/>
          <a:p>
            <a:r>
              <a:rPr lang="it-IT" sz="2800" b="1" dirty="0" smtClean="0"/>
              <a:t>Approccio utilizzato da ClustalW</a:t>
            </a:r>
            <a:endParaRPr lang="it-IT" sz="2800" b="1" dirty="0"/>
          </a:p>
        </p:txBody>
      </p:sp>
    </p:spTree>
    <p:extLst>
      <p:ext uri="{BB962C8B-B14F-4D97-AF65-F5344CB8AC3E}">
        <p14:creationId xmlns:p14="http://schemas.microsoft.com/office/powerpoint/2010/main" val="16871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Approccio utilizzato da ClustalW</a:t>
            </a:r>
            <a:endParaRPr lang="it-IT" dirty="0"/>
          </a:p>
        </p:txBody>
      </p:sp>
      <p:sp>
        <p:nvSpPr>
          <p:cNvPr id="3" name="Content Placeholder 2"/>
          <p:cNvSpPr>
            <a:spLocks noGrp="1"/>
          </p:cNvSpPr>
          <p:nvPr>
            <p:ph idx="1"/>
          </p:nvPr>
        </p:nvSpPr>
        <p:spPr>
          <a:xfrm>
            <a:off x="1089660" y="1565013"/>
            <a:ext cx="4659630" cy="4645152"/>
          </a:xfrm>
        </p:spPr>
        <p:txBody>
          <a:bodyPr/>
          <a:lstStyle/>
          <a:p>
            <a:r>
              <a:rPr lang="it-IT" dirty="0" smtClean="0"/>
              <a:t>La coppia S2-S4 secondo l’albero è quella che dmostra la minore distanza nella matrice: le due vengono allineate, con l’inserzione di alcuni gap per ottimizzare l’allineamento</a:t>
            </a:r>
          </a:p>
          <a:p>
            <a:r>
              <a:rPr lang="it-IT" dirty="0" smtClean="0"/>
              <a:t>Si passa quindi alla seconda miglior coppia, S1-S3, che viene allineata nello stesso modo</a:t>
            </a:r>
          </a:p>
          <a:p>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a:blip r:embed="rId2"/>
          <a:stretch>
            <a:fillRect/>
          </a:stretch>
        </p:blipFill>
        <p:spPr>
          <a:xfrm>
            <a:off x="6197192" y="1758426"/>
            <a:ext cx="5329158" cy="4258326"/>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particolare</a:t>
            </a:r>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pic>
        <p:nvPicPr>
          <p:cNvPr id="4" name="Picture 3"/>
          <p:cNvPicPr>
            <a:picLocks noChangeAspect="1"/>
          </p:cNvPicPr>
          <p:nvPr/>
        </p:nvPicPr>
        <p:blipFill>
          <a:blip r:embed="rId2"/>
          <a:stretch>
            <a:fillRect/>
          </a:stretch>
        </p:blipFill>
        <p:spPr>
          <a:xfrm>
            <a:off x="5977380" y="3399282"/>
            <a:ext cx="5509770" cy="2742131"/>
          </a:xfrm>
          <a:prstGeom prst="rect">
            <a:avLst/>
          </a:prstGeom>
        </p:spPr>
      </p:pic>
      <p:sp>
        <p:nvSpPr>
          <p:cNvPr id="5" name="TextBox 4"/>
          <p:cNvSpPr txBox="1"/>
          <p:nvPr/>
        </p:nvSpPr>
        <p:spPr>
          <a:xfrm>
            <a:off x="537210" y="3749040"/>
            <a:ext cx="5269230" cy="2585323"/>
          </a:xfrm>
          <a:prstGeom prst="rect">
            <a:avLst/>
          </a:prstGeom>
          <a:noFill/>
        </p:spPr>
        <p:txBody>
          <a:bodyPr wrap="square" rtlCol="0">
            <a:spAutoFit/>
          </a:bodyPr>
          <a:lstStyle/>
          <a:p>
            <a:pPr algn="just"/>
            <a:r>
              <a:rPr lang="it-IT" dirty="0" smtClean="0"/>
              <a:t>Il termine weighted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a:t>
            </a:r>
            <a:r>
              <a:rPr lang="it-IT" dirty="0" smtClean="0"/>
              <a:t>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EBI 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dirty="0"/>
              <a:t>(word size, window, best diags) a quella di </a:t>
            </a:r>
            <a:r>
              <a:rPr lang="it-IT" b="1" u="sng" dirty="0"/>
              <a:t>selezionare opzioni 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influenare in modo sensibile l’output di un allineamneto 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a:t>
            </a:r>
            <a:r>
              <a:rPr lang="it-IT" b="1" u="sng" dirty="0" smtClean="0"/>
              <a:t>comparazione </a:t>
            </a:r>
            <a:r>
              <a:rPr lang="it-IT" b="1" u="sng" dirty="0" smtClean="0"/>
              <a:t>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a:t>
            </a:r>
            <a:r>
              <a:rPr lang="it-IT" dirty="0" smtClean="0"/>
              <a:t>limita </a:t>
            </a:r>
            <a:r>
              <a:rPr lang="it-IT" dirty="0" smtClean="0"/>
              <a:t>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Per alleviare alcuni dei probelmi evidenziati in precedenza sono stati sviluppati dei metodi appartenenti ad una nuova generazione di </a:t>
            </a:r>
            <a:r>
              <a:rPr lang="it-IT" dirty="0" smtClean="0"/>
              <a:t>algoritmi detti</a:t>
            </a:r>
          </a:p>
          <a:p>
            <a:pPr algn="just"/>
            <a:r>
              <a:rPr lang="it-IT" dirty="0" smtClean="0"/>
              <a:t>Un </a:t>
            </a:r>
            <a:r>
              <a:rPr lang="it-IT" dirty="0" smtClean="0"/>
              <a:t>primo esempio è </a:t>
            </a:r>
            <a:r>
              <a:rPr lang="en-US" b="1" u="sng" dirty="0" smtClean="0"/>
              <a:t>T-Coffee</a:t>
            </a:r>
            <a:r>
              <a:rPr lang="en-US" dirty="0" smtClean="0"/>
              <a:t> </a:t>
            </a:r>
            <a:r>
              <a:rPr lang="en-US" dirty="0"/>
              <a:t>(Tree-based Consistency Objective </a:t>
            </a:r>
            <a:r>
              <a:rPr lang="it-IT" dirty="0" smtClean="0"/>
              <a:t>Function for alignment Evaluation; </a:t>
            </a:r>
            <a:r>
              <a:rPr lang="it-IT" dirty="0" smtClean="0">
                <a:hlinkClick r:id="rId2"/>
              </a:rPr>
              <a:t>http://tcoffee.vital-it.ch/apps/tcoffee/index.html</a:t>
            </a:r>
            <a:r>
              <a:rPr lang="it-IT" dirty="0" smtClean="0"/>
              <a:t>), che esegue  allineamenti </a:t>
            </a:r>
            <a:r>
              <a:rPr lang="it-IT" dirty="0" smtClean="0"/>
              <a:t>progressivi </a:t>
            </a:r>
            <a:r>
              <a:rPr lang="it-IT" dirty="0" smtClean="0"/>
              <a:t>con in Clustal, ma a differenza di quest’ultimo </a:t>
            </a:r>
            <a:r>
              <a:rPr lang="it-IT" b="1" u="sng" dirty="0" smtClean="0"/>
              <a:t>esegue </a:t>
            </a:r>
            <a:r>
              <a:rPr lang="it-IT" b="1" u="sng" dirty="0" smtClean="0"/>
              <a:t>sia allineamenti </a:t>
            </a:r>
            <a:r>
              <a:rPr lang="it-IT" b="1" u="sng" dirty="0" smtClean="0"/>
              <a:t>globali che locali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notevolmente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6688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7</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smtClean="0"/>
              <a:t>L’approccio iterativo è basato sull’idea che </a:t>
            </a:r>
            <a:r>
              <a:rPr lang="it-IT" b="1" u="sng" dirty="0" smtClean="0"/>
              <a:t>una soluzione ottimale possa essere trovata modificando ripetutamente delle soluzioni subottimali già esistenti</a:t>
            </a:r>
          </a:p>
          <a:p>
            <a:r>
              <a:rPr lang="it-IT" dirty="0" smtClean="0"/>
              <a:t>La procedura </a:t>
            </a:r>
            <a:r>
              <a:rPr lang="it-IT" dirty="0" smtClean="0"/>
              <a:t>inizia </a:t>
            </a:r>
            <a:r>
              <a:rPr lang="it-IT" dirty="0" smtClean="0"/>
              <a:t>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a:t>
            </a:r>
          </a:p>
          <a:p>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http://www.ebi.ac.uk/Tools/msa/muscle</a:t>
            </a:r>
            <a:r>
              <a:rPr lang="it-IT" dirty="0" smtClean="0">
                <a:hlinkClick r:id="rId2"/>
              </a:rPr>
              <a:t>/</a:t>
            </a:r>
            <a:endParaRPr lang="it-IT" dirty="0" smtClean="0"/>
          </a:p>
          <a:p>
            <a:pPr algn="just"/>
            <a:r>
              <a:rPr lang="it-IT" b="1" u="sng" dirty="0" smtClean="0"/>
              <a:t>MUSCLE</a:t>
            </a:r>
            <a:r>
              <a:rPr lang="it-IT" dirty="0" smtClean="0"/>
              <a:t> </a:t>
            </a:r>
            <a:r>
              <a:rPr lang="it-IT" dirty="0" smtClean="0"/>
              <a:t>(</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a:bodyPr>
          <a:lstStyle/>
          <a:p>
            <a:r>
              <a:rPr lang="it-IT" sz="2800" dirty="0" smtClean="0"/>
              <a:t>MAFFT - </a:t>
            </a:r>
            <a:r>
              <a:rPr lang="it-IT" sz="2800" b="1" dirty="0"/>
              <a:t>M</a:t>
            </a:r>
            <a:r>
              <a:rPr lang="it-IT" sz="2800" dirty="0"/>
              <a:t>ultiple </a:t>
            </a:r>
            <a:r>
              <a:rPr lang="it-IT" sz="2800" b="1" dirty="0" smtClean="0"/>
              <a:t>A</a:t>
            </a:r>
            <a:r>
              <a:rPr lang="it-IT" sz="2800" dirty="0" smtClean="0"/>
              <a:t>lignmentusing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endParaRPr lang="it-IT" sz="2800" dirty="0"/>
          </a:p>
        </p:txBody>
      </p:sp>
      <p:sp>
        <p:nvSpPr>
          <p:cNvPr id="3" name="Content Placeholder 2"/>
          <p:cNvSpPr>
            <a:spLocks noGrp="1"/>
          </p:cNvSpPr>
          <p:nvPr>
            <p:ph idx="1"/>
          </p:nvPr>
        </p:nvSpPr>
        <p:spPr>
          <a:xfrm>
            <a:off x="1341120" y="1673352"/>
            <a:ext cx="3985260" cy="4343400"/>
          </a:xfrm>
        </p:spPr>
        <p:txBody>
          <a:bodyPr/>
          <a:lstStyle/>
          <a:p>
            <a:r>
              <a:rPr lang="it-IT" dirty="0">
                <a:hlinkClick r:id="rId2"/>
              </a:rPr>
              <a:t>http://www.ebi.ac.uk/Tools/msa/mafft</a:t>
            </a:r>
            <a:r>
              <a:rPr lang="it-IT" dirty="0" smtClean="0">
                <a:hlinkClick r:id="rId2"/>
              </a:rPr>
              <a:t>/</a:t>
            </a:r>
            <a:r>
              <a:rPr lang="it-IT" dirty="0" smtClean="0"/>
              <a:t> </a:t>
            </a:r>
          </a:p>
          <a:p>
            <a:r>
              <a:rPr lang="it-IT" b="1" u="sng" dirty="0" smtClean="0"/>
              <a:t>MAFFT</a:t>
            </a:r>
            <a:r>
              <a:rPr lang="it-IT" dirty="0" smtClean="0"/>
              <a:t> è un altro popolare metodo di allineamento multiplo iterativo</a:t>
            </a:r>
          </a:p>
          <a:p>
            <a:r>
              <a:rPr lang="it-IT" dirty="0" smtClean="0"/>
              <a:t>Basato su complessi modelli matematici e molto rapido</a:t>
            </a:r>
          </a:p>
          <a:p>
            <a:r>
              <a:rPr lang="it-IT" dirty="0" smtClean="0"/>
              <a:t>Utilizza la trasformata di Fourier</a:t>
            </a:r>
          </a:p>
          <a:p>
            <a:r>
              <a:rPr lang="it-IT" dirty="0" smtClean="0"/>
              <a:t>Può essere utilizzato sia in modalità progressiva che iterativa</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4062845"/>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CHAOS-DIALIGN (ottimizzato per allinemento tra regioni genomiche) e PFAM-DIALIGN, che integra il riconoscimento di domini PFAM conservati nell’allineamento</a:t>
            </a:r>
            <a:endParaRPr lang="it-IT" dirty="0"/>
          </a:p>
        </p:txBody>
      </p:sp>
      <p:sp>
        <p:nvSpPr>
          <p:cNvPr id="6" name="TextBox 5"/>
          <p:cNvSpPr txBox="1"/>
          <p:nvPr/>
        </p:nvSpPr>
        <p:spPr>
          <a:xfrm>
            <a:off x="1049481" y="2161309"/>
            <a:ext cx="5226627"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larghi gap</a:t>
            </a:r>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341120" y="1673352"/>
            <a:ext cx="4419600" cy="4343400"/>
          </a:xfrm>
        </p:spPr>
        <p:txBody>
          <a:bodyPr/>
          <a:lstStyle/>
          <a:p>
            <a:r>
              <a:rPr lang="it-IT" dirty="0" smtClean="0"/>
              <a:t>DCA è un </a:t>
            </a:r>
            <a:r>
              <a:rPr lang="it-IT" b="1" u="sng" dirty="0" smtClean="0"/>
              <a:t>metodo semiesausivo</a:t>
            </a:r>
            <a:r>
              <a:rPr lang="it-IT" dirty="0" smtClean="0"/>
              <a:t>, in quanto </a:t>
            </a:r>
            <a:r>
              <a:rPr lang="it-IT" dirty="0" smtClean="0"/>
              <a:t>soltanto alcuni </a:t>
            </a:r>
            <a:r>
              <a:rPr lang="it-IT" dirty="0" smtClean="0"/>
              <a:t>step dell’allinemento vengono effettuati in modo euristico</a:t>
            </a:r>
          </a:p>
          <a:p>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1341120" y="1673352"/>
            <a:ext cx="4453890" cy="4343400"/>
          </a:xfrm>
        </p:spPr>
        <p:txBody>
          <a:bodyPr/>
          <a:lstStyle/>
          <a:p>
            <a:r>
              <a:rPr lang="it-IT" b="1" u="sng" dirty="0" smtClean="0"/>
              <a:t>Probcons</a:t>
            </a:r>
          </a:p>
          <a:p>
            <a:r>
              <a:rPr lang="it-IT" dirty="0" smtClean="0"/>
              <a:t>Metodo estremamente accurato, </a:t>
            </a:r>
            <a:r>
              <a:rPr lang="it-IT" b="1" u="sng" dirty="0" smtClean="0"/>
              <a:t>probabilistico</a:t>
            </a:r>
            <a:r>
              <a:rPr lang="it-IT" dirty="0" smtClean="0"/>
              <a:t>, consistency-based</a:t>
            </a:r>
          </a:p>
          <a:p>
            <a:r>
              <a:rPr lang="it-IT" dirty="0" smtClean="0"/>
              <a:t>Risulta anche essere notevolmente più lento rispetto ai metodi «cassici»</a:t>
            </a:r>
          </a:p>
          <a:p>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50934" y="1588770"/>
            <a:ext cx="5954752" cy="4427982"/>
          </a:xfrm>
          <a:prstGeom prst="rect">
            <a:avLst/>
          </a:prstGeom>
        </p:spPr>
      </p:pic>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151" y="160020"/>
            <a:ext cx="8986585" cy="5147945"/>
          </a:xfrm>
        </p:spPr>
      </p:pic>
      <p:sp>
        <p:nvSpPr>
          <p:cNvPr id="5" name="TextBox 4"/>
          <p:cNvSpPr txBox="1"/>
          <p:nvPr/>
        </p:nvSpPr>
        <p:spPr>
          <a:xfrm>
            <a:off x="3483533" y="5749290"/>
            <a:ext cx="5417820" cy="369332"/>
          </a:xfrm>
          <a:prstGeom prst="rect">
            <a:avLst/>
          </a:prstGeom>
          <a:noFill/>
        </p:spPr>
        <p:txBody>
          <a:bodyPr wrap="square" rtlCol="0">
            <a:spAutoFit/>
          </a:bodyPr>
          <a:lstStyle/>
          <a:p>
            <a:r>
              <a:rPr lang="it-IT" dirty="0">
                <a:hlinkClick r:id="rId3"/>
              </a:rPr>
              <a:t>https://</a:t>
            </a:r>
            <a:r>
              <a:rPr lang="it-IT" dirty="0" smtClean="0">
                <a:hlinkClick r:id="rId3"/>
              </a:rPr>
              <a:t>toolkit.tuebingen.mpg.de/probcons</a:t>
            </a:r>
            <a:r>
              <a:rPr lang="it-IT" dirty="0" smtClean="0"/>
              <a:t> </a:t>
            </a:r>
            <a:endParaRPr lang="it-IT" dirty="0"/>
          </a:p>
        </p:txBody>
      </p:sp>
    </p:spTree>
    <p:extLst>
      <p:ext uri="{BB962C8B-B14F-4D97-AF65-F5344CB8AC3E}">
        <p14:creationId xmlns:p14="http://schemas.microsoft.com/office/powerpoint/2010/main" val="12051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0590" y="2267229"/>
            <a:ext cx="6755195" cy="4103726"/>
          </a:xfrm>
        </p:spPr>
      </p:pic>
      <p:sp>
        <p:nvSpPr>
          <p:cNvPr id="2" name="TextBox 1"/>
          <p:cNvSpPr txBox="1"/>
          <p:nvPr/>
        </p:nvSpPr>
        <p:spPr>
          <a:xfrm>
            <a:off x="1211580" y="400050"/>
            <a:ext cx="9349740" cy="1754326"/>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buFont typeface="Arial" panose="020B0604020202020204" pitchFamily="34" charset="0"/>
              <a:buChar char="•"/>
            </a:pPr>
            <a:r>
              <a:rPr lang="it-IT" dirty="0" smtClean="0"/>
              <a:t>La versione web di Clustal Omega al momento supporta l’allineamento multiplo di dataset contenenti fino a 4000 sequenze</a:t>
            </a:r>
          </a:p>
          <a:p>
            <a:pPr marL="285750" indent="-285750">
              <a:buFont typeface="Arial" panose="020B0604020202020204" pitchFamily="34" charset="0"/>
              <a:buChar char="•"/>
            </a:pPr>
            <a:endParaRPr lang="it-IT" dirty="0" smtClean="0"/>
          </a:p>
          <a:p>
            <a:r>
              <a:rPr lang="it-IT" dirty="0">
                <a:hlinkClick r:id="rId3"/>
              </a:rPr>
              <a:t>http://www.ebi.ac.uk/Tools/msa/clustalo</a:t>
            </a:r>
            <a:r>
              <a:rPr lang="it-IT" dirty="0" smtClean="0">
                <a:hlinkClick r:id="rId3"/>
              </a:rPr>
              <a:t>/</a:t>
            </a:r>
            <a:r>
              <a:rPr lang="it-IT" dirty="0" smtClean="0"/>
              <a:t> </a:t>
            </a:r>
            <a:endParaRPr lang="it-IT" dirty="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 y="2564765"/>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lnSpcReduction="10000"/>
          </a:bodyPr>
          <a:lstStyle/>
          <a:p>
            <a:endParaRPr lang="it-IT" dirty="0"/>
          </a:p>
          <a:p>
            <a:pPr algn="just"/>
            <a:r>
              <a:rPr lang="it-IT" dirty="0"/>
              <a:t>Programmi come BLAST e FASTA sono ampiamente utilizzati per cercare in banche dati sequenze similari ad una sequenza sonda, ma in molti casi è necessario disporre di metodi in grado di </a:t>
            </a:r>
            <a:r>
              <a:rPr lang="it-IT" b="1" u="sng" dirty="0"/>
              <a:t>allineare un insieme di sequenze già </a:t>
            </a:r>
            <a:r>
              <a:rPr lang="it-IT" b="1" u="sng" dirty="0" smtClean="0"/>
              <a:t>disponibili</a:t>
            </a:r>
            <a:endParaRPr lang="it-IT" dirty="0"/>
          </a:p>
          <a:p>
            <a:pPr algn="just"/>
            <a:r>
              <a:rPr lang="it-IT" dirty="0" smtClean="0"/>
              <a:t>Medotiche </a:t>
            </a:r>
            <a:r>
              <a:rPr lang="it-IT" dirty="0" smtClean="0"/>
              <a:t>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considerati solo le regioni o i domini comuni a proteine che non siano tra loro globalmente simili, ma come vedremo la strategia da utilizzare dipende dallo scopo </a:t>
            </a:r>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2078671"/>
            <a:ext cx="9860280" cy="3637919"/>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T-coffee</a:t>
            </a:r>
            <a:r>
              <a:rPr lang="en-US" altLang="it-IT" i="1" dirty="0">
                <a:ea typeface="ＭＳ Ｐゴシック" panose="020B0600070205080204" pitchFamily="34" charset="-128"/>
              </a:rPr>
              <a:t> (consensus-based)</a:t>
            </a:r>
          </a:p>
          <a:p>
            <a:pPr>
              <a:lnSpc>
                <a:spcPct val="80000"/>
              </a:lnSpc>
            </a:pPr>
            <a:r>
              <a:rPr lang="en-US" altLang="it-IT" b="1" i="1" dirty="0">
                <a:ea typeface="ＭＳ Ｐゴシック" panose="020B0600070205080204" pitchFamily="34" charset="-128"/>
              </a:rPr>
              <a:t>2004 MUSCLE </a:t>
            </a: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341120" y="1673352"/>
            <a:ext cx="4305300" cy="4343400"/>
          </a:xfrm>
        </p:spPr>
        <p:txBody>
          <a:bodyPr/>
          <a:lstStyle/>
          <a:p>
            <a:r>
              <a:rPr lang="it-IT" dirty="0" smtClean="0"/>
              <a:t>Spesso l’allineamento si presenta come un file di testo, come nell’esempio a fianco</a:t>
            </a:r>
          </a:p>
          <a:p>
            <a:r>
              <a:rPr lang="it-IT" dirty="0" smtClean="0"/>
              <a:t>Alcune interfacce grafiche colorano residui con proprietà simili per aiutare l’interpretazione dei risultati</a:t>
            </a:r>
          </a:p>
          <a:p>
            <a:r>
              <a:rPr lang="it-IT" dirty="0" smtClean="0"/>
              <a:t>Amino acidi o nucleotidi conservati sono di solito indicati con un </a:t>
            </a:r>
            <a:r>
              <a:rPr lang="it-IT" b="1" dirty="0" smtClean="0"/>
              <a:t>asterisco</a:t>
            </a:r>
            <a:r>
              <a:rPr lang="it-IT" dirty="0" smtClean="0"/>
              <a:t>, quelli conservati ma non identici con «:» oppure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r>
              <a:rPr lang="it-IT" dirty="0" smtClean="0"/>
              <a:t>Come già fatto notare per BLAST, </a:t>
            </a:r>
            <a:r>
              <a:rPr lang="it-IT" b="1" u="sng" dirty="0" smtClean="0"/>
              <a:t>l’allineamento di sequenze nucleotidiche codificanti tradotte in amino acidi garantisce una maggiore sensibilità</a:t>
            </a:r>
          </a:p>
          <a:p>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r>
              <a:rPr lang="it-IT" dirty="0" smtClean="0"/>
              <a:t>Visti questi problemi nell’allineamento diretto di sequenze nucleotidiche codificanti, il </a:t>
            </a:r>
            <a:r>
              <a:rPr lang="it-IT" b="1" u="sng" dirty="0" smtClean="0"/>
              <a:t>DNA può essere tradotto in amino acidi prima di condurre un allinemento</a:t>
            </a:r>
          </a:p>
          <a:p>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a discapito però della velocità di calcolo</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604327" y="3697896"/>
            <a:ext cx="8983345" cy="4856107"/>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r>
              <a:rPr lang="it-IT" dirty="0" smtClean="0"/>
              <a:t>Quali sono le regioni a conservazione maggiore dove potrei disegnare dei primers validi per tutte le specie?</a:t>
            </a:r>
            <a:endParaRPr lang="it-IT" dirty="0"/>
          </a:p>
        </p:txBody>
      </p:sp>
      <p:pic>
        <p:nvPicPr>
          <p:cNvPr id="4" name="Picture 3"/>
          <p:cNvPicPr>
            <a:picLocks noChangeAspect="1"/>
          </p:cNvPicPr>
          <p:nvPr/>
        </p:nvPicPr>
        <p:blipFill rotWithShape="1">
          <a:blip r:embed="rId2"/>
          <a:srcRect b="14520"/>
          <a:stretch/>
        </p:blipFill>
        <p:spPr>
          <a:xfrm>
            <a:off x="2640806" y="2631424"/>
            <a:ext cx="7108984" cy="3700796"/>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Nella generazione di profili </a:t>
            </a:r>
            <a:r>
              <a:rPr lang="it-IT" dirty="0" smtClean="0"/>
              <a:t>HMM</a:t>
            </a:r>
          </a:p>
          <a:p>
            <a:r>
              <a:rPr lang="it-IT" dirty="0" smtClean="0"/>
              <a:t>Come abbiamo visto nelle precedenti lezioni, i profili HMM utilizzati da Interpro, PFAM, ecc. Sono basati sull’allineamento multiplo di sequenze</a:t>
            </a:r>
          </a:p>
          <a:p>
            <a:r>
              <a:rPr lang="it-IT" dirty="0" smtClean="0"/>
              <a:t>L’enfasi in questo caso è sulla conservazione strutturale di amino acidi in posizioni omologhe nella struttura 3D delle proteine</a:t>
            </a:r>
            <a:endParaRPr lang="it-IT" dirty="0"/>
          </a:p>
        </p:txBody>
      </p:sp>
      <p:pic>
        <p:nvPicPr>
          <p:cNvPr id="4" name="Picture 3"/>
          <p:cNvPicPr>
            <a:picLocks noChangeAspect="1"/>
          </p:cNvPicPr>
          <p:nvPr/>
        </p:nvPicPr>
        <p:blipFill>
          <a:blip r:embed="rId2"/>
          <a:stretch>
            <a:fillRect/>
          </a:stretch>
        </p:blipFill>
        <p:spPr>
          <a:xfrm>
            <a:off x="777240" y="4143340"/>
            <a:ext cx="6477000" cy="1790700"/>
          </a:xfrm>
          <a:prstGeom prst="rect">
            <a:avLst/>
          </a:prstGeom>
        </p:spPr>
      </p:pic>
      <p:pic>
        <p:nvPicPr>
          <p:cNvPr id="5" name="Picture 4"/>
          <p:cNvPicPr>
            <a:picLocks noChangeAspect="1"/>
          </p:cNvPicPr>
          <p:nvPr/>
        </p:nvPicPr>
        <p:blipFill>
          <a:blip r:embed="rId3"/>
          <a:stretch>
            <a:fillRect/>
          </a:stretch>
        </p:blipFill>
        <p:spPr>
          <a:xfrm>
            <a:off x="7682206" y="3369927"/>
            <a:ext cx="3858284" cy="2893713"/>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a:t>
            </a:r>
            <a:r>
              <a:rPr lang="it-IT" b="1" u="sng" dirty="0" smtClean="0"/>
              <a:t>filogenetici</a:t>
            </a:r>
            <a:r>
              <a:rPr lang="it-IT" dirty="0" smtClean="0"/>
              <a:t> – ricostruzione della filogenese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192530" y="1623060"/>
            <a:ext cx="4419600" cy="4343400"/>
          </a:xfrm>
        </p:spPr>
        <p:txBody>
          <a:bodyPr/>
          <a:lstStyle/>
          <a:p>
            <a:r>
              <a:rPr lang="it-IT" b="1" u="sng" dirty="0" smtClean="0"/>
              <a:t>Predizione strutturale</a:t>
            </a:r>
          </a:p>
          <a:p>
            <a:r>
              <a:rPr lang="it-IT" dirty="0" smtClean="0"/>
              <a:t>Come abbiamo già detto, l’allineamento di residui amino acidici presuppone che essi siano funzionalmente/strutturalmente omologhi</a:t>
            </a:r>
          </a:p>
          <a:p>
            <a:r>
              <a:rPr lang="it-IT" dirty="0" smtClean="0"/>
              <a:t>Regioni con un buon score di allineamento (specialmente evidenziabili con allineamenti a blocchi) potrebbero evidenziare regioni strutturalmente omologhe</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3069</Words>
  <Application>Microsoft Office PowerPoint</Application>
  <PresentationFormat>Widescreen</PresentationFormat>
  <Paragraphs>214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Century Gothic</vt:lpstr>
      <vt:lpstr>Courier New</vt:lpstr>
      <vt:lpstr>Trebuchet MS</vt:lpstr>
      <vt:lpstr>Sheer Green 16x9</vt:lpstr>
      <vt:lpstr>CALENDARIO LEZIONI AGGIORNATO</vt:lpstr>
      <vt:lpstr>DATI APPELLI DI ESAME</vt:lpstr>
      <vt:lpstr>LEZIONE 7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PowerPoint Presentation</vt:lpstr>
      <vt:lpstr>Algoritmi esaustivi</vt:lpstr>
      <vt:lpstr>Algoritmi euristici</vt:lpstr>
      <vt:lpstr>Metodi di allineamento progressivo</vt:lpstr>
      <vt:lpstr>Metodi di allineamento progressivo</vt:lpstr>
      <vt:lpstr>Dalla matrice di distanze ad un albero «guida»</vt:lpstr>
      <vt:lpstr>Estensione dell’allineamento multiplo</vt:lpstr>
      <vt:lpstr>Allineamento multiplo progressivo</vt:lpstr>
      <vt:lpstr>PowerPoint Presentation</vt:lpstr>
      <vt:lpstr>Approccio utilizzato da ClustalW</vt:lpstr>
      <vt:lpstr>PowerPoint Presentation</vt:lpstr>
      <vt:lpstr>Utilizzo di ClustalW</vt:lpstr>
      <vt:lpstr>Interfaccia web e parametri</vt:lpstr>
      <vt:lpstr>Svantaggi e soluzioni</vt:lpstr>
      <vt:lpstr>Verso lo sviluppo di nuovi metodi</vt:lpstr>
      <vt:lpstr>PowerPoint Presentation</vt:lpstr>
      <vt:lpstr>Metodi di allineamento iterativo</vt:lpstr>
      <vt:lpstr>MUSCLE</vt:lpstr>
      <vt:lpstr>PowerPoint Presentation</vt:lpstr>
      <vt:lpstr>MAFFT - Multiple Alignmentusing Fast Fourier Transform</vt:lpstr>
      <vt:lpstr>Allineamenti basati su blocchi</vt:lpstr>
      <vt:lpstr>Allineamenti basati su blocchi</vt:lpstr>
      <vt:lpstr>DCA – Divide and Conquer alignement</vt:lpstr>
      <vt:lpstr>Metodi basati su Hidden Markov Models</vt:lpstr>
      <vt:lpstr>PowerPoint Presentation</vt:lpstr>
      <vt:lpstr>PowerPoint Presentation</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2017-05-15T11:03:49Z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