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272" r:id="rId3"/>
    <p:sldId id="277"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7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5/19/2017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5/19/2017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5/19/2017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5/19/2017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5/19/2017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5/19/2017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5/19/2017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CALENDARIO LEZIONI AGGIORNATO</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solidFill>
                  <a:schemeClr val="tx2"/>
                </a:solidFill>
              </a:rPr>
              <a:t>22 MAGGIO</a:t>
            </a:r>
          </a:p>
          <a:p>
            <a:pPr algn="l"/>
            <a:r>
              <a:rPr lang="en-US" sz="2000" dirty="0" smtClean="0">
                <a:solidFill>
                  <a:schemeClr val="tx2"/>
                </a:solidFill>
              </a:rPr>
              <a:t>29 MAGGIO – </a:t>
            </a:r>
            <a:r>
              <a:rPr lang="en-US" sz="2000" b="1" dirty="0" smtClean="0">
                <a:solidFill>
                  <a:schemeClr val="tx2"/>
                </a:solidFill>
              </a:rPr>
              <a:t>LABORATORIO</a:t>
            </a: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r>
              <a:rPr lang="it-IT" dirty="0" smtClean="0"/>
              <a:t>Quando un gruppo di taxa comprende soltanto alcuni dei taxa derivati da un ancestore comune si parla di un </a:t>
            </a:r>
            <a:r>
              <a:rPr lang="it-IT" b="1" u="sng" dirty="0" smtClean="0"/>
              <a:t>gruppo parafiletico</a:t>
            </a:r>
          </a:p>
          <a:p>
            <a:r>
              <a:rPr lang="it-IT" dirty="0" smtClean="0"/>
              <a:t>Quando un gruppo di taxa comprende taxa che hanno più di un singolo ancestore comune si parla di </a:t>
            </a:r>
            <a:r>
              <a:rPr lang="it-IT" b="1" u="sng" dirty="0" smtClean="0"/>
              <a:t>gruppo polifiletico</a:t>
            </a:r>
          </a:p>
          <a:p>
            <a:pPr marL="45720" indent="0">
              <a:buNone/>
            </a:pPr>
            <a:endParaRPr lang="it-IT" dirty="0"/>
          </a:p>
        </p:txBody>
      </p:sp>
      <p:pic>
        <p:nvPicPr>
          <p:cNvPr id="5122" name="Picture 2" descr="https://i.stack.imgur.com/Egj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493" y="3973801"/>
            <a:ext cx="95250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2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070956" y="2037034"/>
            <a:ext cx="7698971" cy="4343400"/>
          </a:xfrm>
        </p:spPr>
        <p:txBody>
          <a:bodyPr>
            <a:normAutofit/>
          </a:bodyPr>
          <a:lstStyle/>
          <a:p>
            <a:r>
              <a:rPr lang="it-IT" dirty="0" smtClean="0"/>
              <a:t>L’insieme dei branching patter di un albero filogenetico, quindi la sua forma, è definito </a:t>
            </a:r>
            <a:r>
              <a:rPr lang="it-IT" b="1" u="sng" dirty="0" smtClean="0"/>
              <a:t>topologia</a:t>
            </a:r>
          </a:p>
          <a:p>
            <a:r>
              <a:rPr lang="it-IT" dirty="0" smtClean="0"/>
              <a:t>Quando un albero contiene esclusivamente biforcazioni (cioè ogni ancestore da origine a due discendenti) si può parlare di </a:t>
            </a:r>
            <a:r>
              <a:rPr lang="it-IT" b="1" u="sng" dirty="0" smtClean="0"/>
              <a:t>dicotomia</a:t>
            </a:r>
          </a:p>
          <a:p>
            <a:r>
              <a:rPr lang="it-IT" dirty="0" smtClean="0"/>
              <a:t>A volte però un ancestore può dare origine a più discendenti, dando origine ad un </a:t>
            </a:r>
            <a:r>
              <a:rPr lang="it-IT" b="1" u="sng" dirty="0" smtClean="0"/>
              <a:t>nodo multiforcato</a:t>
            </a:r>
            <a:r>
              <a:rPr lang="it-IT" b="1" dirty="0" smtClean="0"/>
              <a:t> </a:t>
            </a:r>
            <a:r>
              <a:rPr lang="it-IT" dirty="0" smtClean="0"/>
              <a:t>ed il risultato è una </a:t>
            </a:r>
            <a:r>
              <a:rPr lang="it-IT" b="1" u="sng" dirty="0" smtClean="0"/>
              <a:t>politomia</a:t>
            </a:r>
          </a:p>
          <a:p>
            <a:r>
              <a:rPr lang="it-IT" dirty="0" smtClean="0"/>
              <a:t>Quando ciò accade si va incontro ad un processo noto come </a:t>
            </a:r>
            <a:r>
              <a:rPr lang="it-IT" b="1" u="sng" dirty="0" smtClean="0"/>
              <a:t>radiazione</a:t>
            </a:r>
            <a:r>
              <a:rPr lang="it-IT" dirty="0" smtClean="0"/>
              <a:t>, cioè una parte dell’albero non risolta dove non è possibile stabilire con certezza l’ordine reciproco delle biforcazioni</a:t>
            </a:r>
          </a:p>
          <a:p>
            <a:pPr marL="45720" indent="0">
              <a:buNone/>
            </a:pPr>
            <a:endParaRPr lang="it-IT" dirty="0"/>
          </a:p>
        </p:txBody>
      </p:sp>
      <p:pic>
        <p:nvPicPr>
          <p:cNvPr id="4" name="Picture 3"/>
          <p:cNvPicPr>
            <a:picLocks noChangeAspect="1"/>
          </p:cNvPicPr>
          <p:nvPr/>
        </p:nvPicPr>
        <p:blipFill>
          <a:blip r:embed="rId2"/>
          <a:stretch>
            <a:fillRect/>
          </a:stretch>
        </p:blipFill>
        <p:spPr>
          <a:xfrm>
            <a:off x="9008917" y="1091045"/>
            <a:ext cx="2819400" cy="1600200"/>
          </a:xfrm>
          <a:prstGeom prst="rect">
            <a:avLst/>
          </a:prstGeom>
        </p:spPr>
      </p:pic>
      <p:pic>
        <p:nvPicPr>
          <p:cNvPr id="7170" name="Picture 2" descr="http://www.nature.com/article-assets/npg/nmicrobiol/2016/nmicrobiol201648/images_hires/m685/nmicrobiol201648-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192" y="2847861"/>
            <a:ext cx="3131126" cy="375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1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66" y="691793"/>
            <a:ext cx="9509760" cy="652133"/>
          </a:xfrm>
        </p:spPr>
        <p:txBody>
          <a:bodyPr/>
          <a:lstStyle/>
          <a:p>
            <a:r>
              <a:rPr lang="it-IT" dirty="0" smtClean="0"/>
              <a:t>Radicazione di un albero</a:t>
            </a:r>
            <a:endParaRPr lang="it-IT" dirty="0"/>
          </a:p>
        </p:txBody>
      </p:sp>
      <p:sp>
        <p:nvSpPr>
          <p:cNvPr id="3" name="Content Placeholder 2"/>
          <p:cNvSpPr>
            <a:spLocks noGrp="1"/>
          </p:cNvSpPr>
          <p:nvPr>
            <p:ph idx="1"/>
          </p:nvPr>
        </p:nvSpPr>
        <p:spPr>
          <a:xfrm>
            <a:off x="416329" y="1953907"/>
            <a:ext cx="10982498" cy="4343400"/>
          </a:xfrm>
        </p:spPr>
        <p:txBody>
          <a:bodyPr>
            <a:normAutofit lnSpcReduction="10000"/>
          </a:bodyPr>
          <a:lstStyle/>
          <a:p>
            <a:r>
              <a:rPr lang="it-IT" dirty="0" smtClean="0"/>
              <a:t>Un albero filogenetico può essere </a:t>
            </a:r>
            <a:r>
              <a:rPr lang="it-IT" b="1" u="sng" dirty="0" smtClean="0"/>
              <a:t>non radicato</a:t>
            </a:r>
          </a:p>
          <a:p>
            <a:r>
              <a:rPr lang="it-IT" dirty="0" smtClean="0"/>
              <a:t>In questo caso </a:t>
            </a:r>
            <a:r>
              <a:rPr lang="it-IT" b="1" u="sng" dirty="0" smtClean="0"/>
              <a:t>non si hanno informazioni relative a quale sia l’ancestore comune</a:t>
            </a:r>
            <a:r>
              <a:rPr lang="it-IT" dirty="0" smtClean="0"/>
              <a:t>, ma sono esclusivamente note le posizioni reciproche tra i vari taxa nell’albero</a:t>
            </a:r>
          </a:p>
          <a:p>
            <a:r>
              <a:rPr lang="it-IT" dirty="0" smtClean="0"/>
              <a:t>Non c’è </a:t>
            </a:r>
            <a:r>
              <a:rPr lang="it-IT" b="1" u="sng" dirty="0" smtClean="0"/>
              <a:t>nessuna informazione relativa alla direzione del percorso evolutivo </a:t>
            </a:r>
          </a:p>
          <a:p>
            <a:r>
              <a:rPr lang="it-IT" dirty="0" smtClean="0"/>
              <a:t>Il caso opposto è quello di un </a:t>
            </a:r>
            <a:r>
              <a:rPr lang="it-IT" b="1" u="sng" dirty="0" smtClean="0"/>
              <a:t>albero radicato</a:t>
            </a:r>
          </a:p>
          <a:p>
            <a:r>
              <a:rPr lang="it-IT" dirty="0" smtClean="0"/>
              <a:t>In questo caso </a:t>
            </a:r>
            <a:r>
              <a:rPr lang="it-IT" b="1" u="sng" dirty="0" smtClean="0"/>
              <a:t>la direzione del percorso evolutivo è nota</a:t>
            </a:r>
            <a:r>
              <a:rPr lang="it-IT" dirty="0" smtClean="0"/>
              <a:t>, come è nota la sequenza ancestrale</a:t>
            </a:r>
          </a:p>
          <a:p>
            <a:r>
              <a:rPr lang="it-IT" dirty="0" smtClean="0"/>
              <a:t>Un albero radicato per questo motivo è molto più informativo di un albero non radicato</a:t>
            </a:r>
          </a:p>
          <a:p>
            <a:r>
              <a:rPr lang="it-IT" dirty="0" smtClean="0"/>
              <a:t>E’ possibile transformare un albero non radicato in radicato, ma prima bisogna determinare dove mettere la radice</a:t>
            </a:r>
            <a:endParaRPr lang="it-IT" dirty="0"/>
          </a:p>
        </p:txBody>
      </p:sp>
      <p:pic>
        <p:nvPicPr>
          <p:cNvPr id="5" name="Picture 4"/>
          <p:cNvPicPr>
            <a:picLocks noChangeAspect="1"/>
          </p:cNvPicPr>
          <p:nvPr/>
        </p:nvPicPr>
        <p:blipFill>
          <a:blip r:embed="rId2"/>
          <a:stretch>
            <a:fillRect/>
          </a:stretch>
        </p:blipFill>
        <p:spPr>
          <a:xfrm>
            <a:off x="7470199" y="324751"/>
            <a:ext cx="4400550" cy="2038350"/>
          </a:xfrm>
          <a:prstGeom prst="rect">
            <a:avLst/>
          </a:prstGeom>
        </p:spPr>
      </p:pic>
    </p:spTree>
    <p:extLst>
      <p:ext uri="{BB962C8B-B14F-4D97-AF65-F5344CB8AC3E}">
        <p14:creationId xmlns:p14="http://schemas.microsoft.com/office/powerpoint/2010/main" val="87463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66" y="691793"/>
            <a:ext cx="9509760" cy="652133"/>
          </a:xfrm>
        </p:spPr>
        <p:txBody>
          <a:bodyPr/>
          <a:lstStyle/>
          <a:p>
            <a:r>
              <a:rPr lang="it-IT" dirty="0" smtClean="0"/>
              <a:t>Radicazione di un albero</a:t>
            </a:r>
            <a:endParaRPr lang="it-IT" dirty="0"/>
          </a:p>
        </p:txBody>
      </p:sp>
      <p:sp>
        <p:nvSpPr>
          <p:cNvPr id="3" name="Content Placeholder 2"/>
          <p:cNvSpPr>
            <a:spLocks noGrp="1"/>
          </p:cNvSpPr>
          <p:nvPr>
            <p:ph idx="1"/>
          </p:nvPr>
        </p:nvSpPr>
        <p:spPr>
          <a:xfrm>
            <a:off x="416329" y="1953907"/>
            <a:ext cx="7293726" cy="4343400"/>
          </a:xfrm>
        </p:spPr>
        <p:txBody>
          <a:bodyPr>
            <a:normAutofit fontScale="92500" lnSpcReduction="10000"/>
          </a:bodyPr>
          <a:lstStyle/>
          <a:p>
            <a:r>
              <a:rPr lang="it-IT" dirty="0" smtClean="0"/>
              <a:t>Ci sono due approcci possibili per la radicazione di un albero</a:t>
            </a:r>
          </a:p>
          <a:p>
            <a:r>
              <a:rPr lang="it-IT" dirty="0" smtClean="0"/>
              <a:t>Il primo è l’uso di un </a:t>
            </a:r>
            <a:r>
              <a:rPr lang="it-IT" b="1" u="sng" dirty="0" smtClean="0"/>
              <a:t>outgroup</a:t>
            </a:r>
            <a:r>
              <a:rPr lang="it-IT" dirty="0" smtClean="0"/>
              <a:t>, cioè una sequenza omologa a quelle prese in considerazione ma «esterna» alle altre, cioè </a:t>
            </a:r>
            <a:r>
              <a:rPr lang="it-IT" b="1" dirty="0" smtClean="0"/>
              <a:t>dipartitasi da un nodo più ancestrale rispetto a tutte le altre</a:t>
            </a:r>
          </a:p>
          <a:p>
            <a:r>
              <a:rPr lang="it-IT" dirty="0" smtClean="0"/>
              <a:t>Ad esempio potrei utilizzare una sequenza di un rettile per radicare un albero di mammiferi, perché so già da molte fonti in mio possesso che è accertato che la branca dei rettili costituisce un outgroup evolutivo certo rispetto all’ingroup dei mammiferi</a:t>
            </a:r>
          </a:p>
          <a:p>
            <a:r>
              <a:rPr lang="it-IT" dirty="0" smtClean="0"/>
              <a:t>In ogni caso l’outgroup non deve nemmeno essere troppo distante, in quanto una divergenza troppo ampia potrebbe portare all’introduzione di errori nell’analisi filogenetica</a:t>
            </a:r>
            <a:endParaRPr lang="it-IT" dirty="0"/>
          </a:p>
        </p:txBody>
      </p:sp>
      <p:pic>
        <p:nvPicPr>
          <p:cNvPr id="8194" name="Picture 2" descr="http://2.bp.blogspot.com/-o6tstQop9jg/T8URedbFUXI/AAAAAAAAOUk/vUCjLS0dJ6w/s1600/photo-729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055" y="826798"/>
            <a:ext cx="406717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mage.slidesharecdn.com/26lecturepresentation-110329072649-phpapp02/95/chapter-26-presentation-52-728.jpg?cb=1301384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629" y="3362757"/>
            <a:ext cx="3784601" cy="283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66" y="691793"/>
            <a:ext cx="9509760" cy="652133"/>
          </a:xfrm>
        </p:spPr>
        <p:txBody>
          <a:bodyPr/>
          <a:lstStyle/>
          <a:p>
            <a:r>
              <a:rPr lang="it-IT" dirty="0" smtClean="0"/>
              <a:t>Radicazione di un albero</a:t>
            </a:r>
            <a:endParaRPr lang="it-IT" dirty="0"/>
          </a:p>
        </p:txBody>
      </p:sp>
      <p:sp>
        <p:nvSpPr>
          <p:cNvPr id="3" name="Content Placeholder 2"/>
          <p:cNvSpPr>
            <a:spLocks noGrp="1"/>
          </p:cNvSpPr>
          <p:nvPr>
            <p:ph idx="1"/>
          </p:nvPr>
        </p:nvSpPr>
        <p:spPr>
          <a:xfrm>
            <a:off x="489066" y="1735698"/>
            <a:ext cx="10286307" cy="4343400"/>
          </a:xfrm>
        </p:spPr>
        <p:txBody>
          <a:bodyPr>
            <a:normAutofit lnSpcReduction="10000"/>
          </a:bodyPr>
          <a:lstStyle/>
          <a:p>
            <a:r>
              <a:rPr lang="it-IT" dirty="0" smtClean="0"/>
              <a:t>La seconda possiblità è quella di utilizzare un approccio «</a:t>
            </a:r>
            <a:r>
              <a:rPr lang="it-IT" b="1" u="sng" dirty="0" smtClean="0"/>
              <a:t>midpoint rooting</a:t>
            </a:r>
            <a:r>
              <a:rPr lang="it-IT" dirty="0" smtClean="0"/>
              <a:t>», in cui il punto dell’albero a metà tra i due gruppi di taxa più divergenti è arbitrariamente scelto come punto di radicazione</a:t>
            </a:r>
          </a:p>
          <a:p>
            <a:r>
              <a:rPr lang="it-IT" dirty="0" smtClean="0"/>
              <a:t>Questo tipo di radicazione viene effettuato nel caso in cui non sia possibile reperire o identificare un outgroup certo e soprattutto </a:t>
            </a:r>
            <a:r>
              <a:rPr lang="it-IT" b="1" u="sng" dirty="0" smtClean="0"/>
              <a:t>da per scontato che la divergenza di tutti i taxa dalla radice sia identica</a:t>
            </a:r>
            <a:r>
              <a:rPr lang="it-IT" dirty="0" smtClean="0"/>
              <a:t> (la lunghezza di tutti i rami dalla radice è quindi identica)</a:t>
            </a:r>
          </a:p>
          <a:p>
            <a:r>
              <a:rPr lang="it-IT" dirty="0" smtClean="0"/>
              <a:t>Cio’ è consistente con l’ioptesi dell’</a:t>
            </a:r>
            <a:r>
              <a:rPr lang="it-IT" b="1" u="sng" dirty="0" smtClean="0"/>
              <a:t>orologio molecolare</a:t>
            </a:r>
            <a:r>
              <a:rPr lang="it-IT" dirty="0" smtClean="0"/>
              <a:t>, secondo cui tutte le sequenze evolvono ad un tasso costante e quindi il numero di mutazioni accumulate è direttamente proporzionale al tempo di divergenza</a:t>
            </a:r>
          </a:p>
          <a:p>
            <a:r>
              <a:rPr lang="it-IT" dirty="0" smtClean="0"/>
              <a:t>La lunghezza dei rami in questo caso può essere direttamente stimata per calcolare il tempo di divergenza tra due taxa</a:t>
            </a:r>
          </a:p>
          <a:p>
            <a:r>
              <a:rPr lang="it-IT" b="1" u="sng" dirty="0" smtClean="0">
                <a:solidFill>
                  <a:srgbClr val="FF0000"/>
                </a:solidFill>
              </a:rPr>
              <a:t>Tuttavia questo modello è raramente utilizzabile in dataset reali</a:t>
            </a:r>
            <a:endParaRPr lang="it-IT" b="1" u="sng" dirty="0">
              <a:solidFill>
                <a:srgbClr val="FF0000"/>
              </a:solidFill>
            </a:endParaRPr>
          </a:p>
        </p:txBody>
      </p:sp>
    </p:spTree>
    <p:extLst>
      <p:ext uri="{BB962C8B-B14F-4D97-AF65-F5344CB8AC3E}">
        <p14:creationId xmlns:p14="http://schemas.microsoft.com/office/powerpoint/2010/main" val="17857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scelta del target per studi di filogenesi molecolare è findamentale</a:t>
            </a:r>
            <a:endParaRPr lang="it-IT" dirty="0"/>
          </a:p>
        </p:txBody>
      </p:sp>
      <p:pic>
        <p:nvPicPr>
          <p:cNvPr id="10242" name="Picture 2" descr="http://www.practicallyscience.com/wp-content/uploads/2015/08/FIG01-evolutions-molecular-clock-v20-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6" y="1673352"/>
            <a:ext cx="7180406" cy="479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Sequence phylogeny vs species phylogeny</a:t>
            </a:r>
            <a:endParaRPr lang="it-IT" dirty="0"/>
          </a:p>
        </p:txBody>
      </p:sp>
      <p:sp>
        <p:nvSpPr>
          <p:cNvPr id="3" name="Content Placeholder 2"/>
          <p:cNvSpPr>
            <a:spLocks noGrp="1"/>
          </p:cNvSpPr>
          <p:nvPr>
            <p:ph idx="1"/>
          </p:nvPr>
        </p:nvSpPr>
        <p:spPr/>
        <p:txBody>
          <a:bodyPr>
            <a:normAutofit lnSpcReduction="10000"/>
          </a:bodyPr>
          <a:lstStyle/>
          <a:p>
            <a:pPr marL="285750" indent="-285750" algn="just"/>
            <a:r>
              <a:rPr lang="it-IT" dirty="0"/>
              <a:t>Spesso la filogenesi molecolare si basa sull’utilizzo di singoli geni per inferire la storia evolutiva di specie o gruppi di organismi</a:t>
            </a:r>
          </a:p>
          <a:p>
            <a:pPr marL="285750" indent="-285750" algn="just"/>
            <a:r>
              <a:rPr lang="it-IT" dirty="0"/>
              <a:t> Tuttavia </a:t>
            </a:r>
            <a:r>
              <a:rPr lang="it-IT" b="1" u="sng" dirty="0"/>
              <a:t>l’albero di una sequenza descrive esclusivamente la storia evolutiva di quel particolare gene o di quella particolare famiglia proteica</a:t>
            </a:r>
          </a:p>
          <a:p>
            <a:pPr marL="285750" indent="-285750" algn="just"/>
            <a:r>
              <a:rPr lang="it-IT" b="1" u="sng" dirty="0"/>
              <a:t>Non necessariamente c’è una corrispondenza tra l’evoluzione di un gene in un gruppo di organismi e le relazioni evolutive tra le specie stesse</a:t>
            </a:r>
          </a:p>
          <a:p>
            <a:pPr algn="just"/>
            <a:r>
              <a:rPr lang="it-IT" dirty="0" smtClean="0"/>
              <a:t>Alcuni geni possono evolvere più o meno rapidamente, senza prendere in considerazione la possibilità di eventi di trasfermimento genico orizzontale</a:t>
            </a:r>
          </a:p>
          <a:p>
            <a:pPr algn="just"/>
            <a:r>
              <a:rPr lang="it-IT" dirty="0" smtClean="0"/>
              <a:t>Per bilanciare questi problemi è necessario utilizzare dataset contenenti molti geni per ciascuna specie se si vuole studiare l’evoluzione a questo livello, passando ad approcci di </a:t>
            </a:r>
            <a:r>
              <a:rPr lang="it-IT" b="1" u="sng" dirty="0" smtClean="0"/>
              <a:t>filogenomica molecolare</a:t>
            </a:r>
            <a:endParaRPr lang="it-IT" b="1" u="sng" dirty="0"/>
          </a:p>
        </p:txBody>
      </p:sp>
    </p:spTree>
    <p:extLst>
      <p:ext uri="{BB962C8B-B14F-4D97-AF65-F5344CB8AC3E}">
        <p14:creationId xmlns:p14="http://schemas.microsoft.com/office/powerpoint/2010/main" val="332634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normAutofit/>
          </a:bodyPr>
          <a:lstStyle/>
          <a:p>
            <a:r>
              <a:rPr lang="it-IT" sz="2800" dirty="0" smtClean="0"/>
              <a:t>La filogenomica – un campo in rapida espansione</a:t>
            </a:r>
            <a:endParaRPr lang="it-IT" sz="2800" dirty="0"/>
          </a:p>
        </p:txBody>
      </p:sp>
      <p:pic>
        <p:nvPicPr>
          <p:cNvPr id="12290" name="Picture 2" descr="https://procogen.files.wordpress.com/2014/12/genbank-versus-1kp-on-20120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65" y="1413839"/>
            <a:ext cx="6026439" cy="451983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vg4ol0hclm7o.cloudfront.net/content/royprsb/281/1788/20140970/F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155" y="1413839"/>
            <a:ext cx="4245725" cy="493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00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lstStyle/>
          <a:p>
            <a:r>
              <a:rPr lang="it-IT" dirty="0" smtClean="0"/>
              <a:t>Rappresentazione di un albero</a:t>
            </a:r>
            <a:endParaRPr lang="it-IT" dirty="0"/>
          </a:p>
        </p:txBody>
      </p:sp>
      <p:sp>
        <p:nvSpPr>
          <p:cNvPr id="3" name="Content Placeholder 2"/>
          <p:cNvSpPr>
            <a:spLocks noGrp="1"/>
          </p:cNvSpPr>
          <p:nvPr>
            <p:ph idx="1"/>
          </p:nvPr>
        </p:nvSpPr>
        <p:spPr>
          <a:xfrm>
            <a:off x="1341120" y="1216152"/>
            <a:ext cx="9509760" cy="4343400"/>
          </a:xfrm>
        </p:spPr>
        <p:txBody>
          <a:bodyPr>
            <a:normAutofit/>
          </a:bodyPr>
          <a:lstStyle/>
          <a:p>
            <a:pPr algn="just"/>
            <a:r>
              <a:rPr lang="it-IT" sz="1800" dirty="0" smtClean="0"/>
              <a:t>Un albero filogenetico radicato può essere sostanzialmente rappresentato in due  (o tre) modi</a:t>
            </a:r>
          </a:p>
          <a:p>
            <a:pPr algn="just"/>
            <a:r>
              <a:rPr lang="it-IT" sz="1800" dirty="0" smtClean="0"/>
              <a:t>Un </a:t>
            </a:r>
            <a:r>
              <a:rPr lang="it-IT" sz="1800" b="1" u="sng" dirty="0" smtClean="0"/>
              <a:t>filogramma</a:t>
            </a:r>
            <a:r>
              <a:rPr lang="it-IT" sz="1800" dirty="0" smtClean="0"/>
              <a:t> la lunghezza dei rami rappresenta la divergenza; hanno quindi il pregio di rappresentare sia le relazioni reciproche che una scala di variazione</a:t>
            </a:r>
          </a:p>
          <a:p>
            <a:pPr algn="just"/>
            <a:r>
              <a:rPr lang="it-IT" sz="1800" dirty="0" smtClean="0"/>
              <a:t>Un </a:t>
            </a:r>
            <a:r>
              <a:rPr lang="it-IT" sz="1800" b="1" u="sng" dirty="0" smtClean="0"/>
              <a:t>cladogramma</a:t>
            </a:r>
            <a:r>
              <a:rPr lang="it-IT" sz="1800" dirty="0" smtClean="0"/>
              <a:t> mostra tutti i taxa allineati, cioè la lunghezza di tutti i rami a partire dalla radice è identica. Non sono contenute informazioni relative alla divergenza, soltanto quelle relative alle relazioni reciproche tra taxa</a:t>
            </a:r>
          </a:p>
          <a:p>
            <a:pPr algn="just"/>
            <a:r>
              <a:rPr lang="it-IT" sz="1800" dirty="0" smtClean="0"/>
              <a:t>Un </a:t>
            </a:r>
            <a:r>
              <a:rPr lang="it-IT" sz="1800" b="1" u="sng" dirty="0" smtClean="0"/>
              <a:t>cronogramma</a:t>
            </a:r>
            <a:r>
              <a:rPr lang="it-IT" sz="1800" dirty="0" smtClean="0"/>
              <a:t> è concettualmente simile ad un cladogramma, ma la lunghezza dei rami in questo caso dipende dal tempo (è quindi conforme all’ipotesi dell’orologio molecolare)</a:t>
            </a:r>
            <a:endParaRPr lang="it-IT" sz="1800" dirty="0"/>
          </a:p>
        </p:txBody>
      </p:sp>
      <p:pic>
        <p:nvPicPr>
          <p:cNvPr id="4" name="Picture 3"/>
          <p:cNvPicPr>
            <a:picLocks noChangeAspect="1"/>
          </p:cNvPicPr>
          <p:nvPr/>
        </p:nvPicPr>
        <p:blipFill rotWithShape="1">
          <a:blip r:embed="rId2"/>
          <a:srcRect t="30869" b="24264"/>
          <a:stretch/>
        </p:blipFill>
        <p:spPr>
          <a:xfrm>
            <a:off x="2828925" y="4717473"/>
            <a:ext cx="6076950" cy="2047009"/>
          </a:xfrm>
          <a:prstGeom prst="rect">
            <a:avLst/>
          </a:prstGeom>
        </p:spPr>
      </p:pic>
    </p:spTree>
    <p:extLst>
      <p:ext uri="{BB962C8B-B14F-4D97-AF65-F5344CB8AC3E}">
        <p14:creationId xmlns:p14="http://schemas.microsoft.com/office/powerpoint/2010/main" val="98363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lstStyle/>
          <a:p>
            <a:r>
              <a:rPr lang="it-IT" dirty="0" smtClean="0"/>
              <a:t>Formato di un albero</a:t>
            </a:r>
            <a:endParaRPr lang="it-IT" dirty="0"/>
          </a:p>
        </p:txBody>
      </p:sp>
      <p:sp>
        <p:nvSpPr>
          <p:cNvPr id="3" name="Content Placeholder 2"/>
          <p:cNvSpPr>
            <a:spLocks noGrp="1"/>
          </p:cNvSpPr>
          <p:nvPr>
            <p:ph idx="1"/>
          </p:nvPr>
        </p:nvSpPr>
        <p:spPr>
          <a:xfrm>
            <a:off x="1341120" y="1216152"/>
            <a:ext cx="9509760" cy="4343400"/>
          </a:xfrm>
        </p:spPr>
        <p:txBody>
          <a:bodyPr>
            <a:normAutofit/>
          </a:bodyPr>
          <a:lstStyle/>
          <a:p>
            <a:pPr algn="just"/>
            <a:r>
              <a:rPr lang="it-IT" sz="1800" dirty="0" smtClean="0"/>
              <a:t>In bioinformatica, le informazioni relative alla topologia di un albero sono contenute in file di un particolare formato detto </a:t>
            </a:r>
            <a:r>
              <a:rPr lang="it-IT" sz="1800" b="1" u="sng" dirty="0" smtClean="0"/>
              <a:t>Newick</a:t>
            </a:r>
          </a:p>
          <a:p>
            <a:pPr algn="just"/>
            <a:r>
              <a:rPr lang="it-IT" sz="1800" dirty="0" smtClean="0"/>
              <a:t>Le relazioni tra taxa ed i branching patterns sono definiti da </a:t>
            </a:r>
            <a:r>
              <a:rPr lang="it-IT" sz="1800" b="1" u="sng" dirty="0" smtClean="0"/>
              <a:t>parentesi annidate</a:t>
            </a:r>
          </a:p>
          <a:p>
            <a:pPr algn="just"/>
            <a:r>
              <a:rPr lang="it-IT" sz="1800" dirty="0" smtClean="0"/>
              <a:t>In un filogramma le informazioni relative alla lunghezza dei rami sono indicate subito dopo il nome del taxa e precdute dal simbolo «:»</a:t>
            </a:r>
            <a:endParaRPr lang="it-IT" sz="1800" dirty="0"/>
          </a:p>
        </p:txBody>
      </p:sp>
      <p:pic>
        <p:nvPicPr>
          <p:cNvPr id="5" name="Picture 4"/>
          <p:cNvPicPr>
            <a:picLocks noChangeAspect="1"/>
          </p:cNvPicPr>
          <p:nvPr/>
        </p:nvPicPr>
        <p:blipFill>
          <a:blip r:embed="rId2"/>
          <a:stretch>
            <a:fillRect/>
          </a:stretch>
        </p:blipFill>
        <p:spPr>
          <a:xfrm>
            <a:off x="3548062" y="3665826"/>
            <a:ext cx="5095875" cy="2581275"/>
          </a:xfrm>
          <a:prstGeom prst="rect">
            <a:avLst/>
          </a:prstGeom>
        </p:spPr>
      </p:pic>
    </p:spTree>
    <p:extLst>
      <p:ext uri="{BB962C8B-B14F-4D97-AF65-F5344CB8AC3E}">
        <p14:creationId xmlns:p14="http://schemas.microsoft.com/office/powerpoint/2010/main" val="115085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8</a:t>
            </a:r>
            <a:br>
              <a:rPr lang="it-IT" sz="4800" dirty="0" smtClean="0"/>
            </a:br>
            <a:r>
              <a:rPr lang="it-IT" sz="4800" dirty="0" smtClean="0"/>
              <a:t>Basi di filogenesi molecolare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lstStyle/>
          <a:p>
            <a:r>
              <a:rPr lang="it-IT" dirty="0" smtClean="0"/>
              <a:t>Alberi consensus</a:t>
            </a:r>
            <a:endParaRPr lang="it-IT" dirty="0"/>
          </a:p>
        </p:txBody>
      </p:sp>
      <p:sp>
        <p:nvSpPr>
          <p:cNvPr id="3" name="Content Placeholder 2"/>
          <p:cNvSpPr>
            <a:spLocks noGrp="1"/>
          </p:cNvSpPr>
          <p:nvPr>
            <p:ph idx="1"/>
          </p:nvPr>
        </p:nvSpPr>
        <p:spPr>
          <a:xfrm>
            <a:off x="1341120" y="1216152"/>
            <a:ext cx="5620789" cy="4343400"/>
          </a:xfrm>
        </p:spPr>
        <p:txBody>
          <a:bodyPr>
            <a:normAutofit lnSpcReduction="10000"/>
          </a:bodyPr>
          <a:lstStyle/>
          <a:p>
            <a:pPr algn="just"/>
            <a:r>
              <a:rPr lang="it-IT" sz="1800" dirty="0" smtClean="0"/>
              <a:t>Spesso i metodi di analisi filogenomica possoni risultare in una serie di alberi tutti ugualmente probabili ed ottimali</a:t>
            </a:r>
          </a:p>
          <a:p>
            <a:pPr algn="just"/>
            <a:r>
              <a:rPr lang="it-IT" sz="1800" dirty="0" smtClean="0"/>
              <a:t>E’pertanto necessare generare un </a:t>
            </a:r>
            <a:r>
              <a:rPr lang="it-IT" sz="1800" b="1" u="sng" dirty="0" smtClean="0"/>
              <a:t>albero consensus</a:t>
            </a:r>
            <a:r>
              <a:rPr lang="it-IT" sz="1800" dirty="0" smtClean="0"/>
              <a:t> che possa mostrare le biforcazioni evidenziate in modo inequivoco e collassare quelle che al contrario sono risolte conflittualmente dai differenti alberi, che risultano in una politomia</a:t>
            </a:r>
          </a:p>
          <a:p>
            <a:pPr algn="just"/>
            <a:r>
              <a:rPr lang="it-IT" sz="1800" dirty="0" smtClean="0"/>
              <a:t>La combinazione dei nodi può essere fatta per </a:t>
            </a:r>
            <a:r>
              <a:rPr lang="it-IT" sz="1800" b="1" u="sng" dirty="0" smtClean="0"/>
              <a:t>consenso stretto</a:t>
            </a:r>
            <a:r>
              <a:rPr lang="it-IT" sz="1800" dirty="0" smtClean="0"/>
              <a:t> (tutti i nodi conflittuali vengono mostrati come politomie) o per </a:t>
            </a:r>
            <a:r>
              <a:rPr lang="it-IT" sz="1800" b="1" u="sng" dirty="0" smtClean="0"/>
              <a:t>majority rule</a:t>
            </a:r>
            <a:r>
              <a:rPr lang="it-IT" sz="1800" dirty="0" smtClean="0"/>
              <a:t> (vengono mantenuti soltanto i nodi dicotomici supportati da almeno il 50% degli alberi, mentre gli altri restano come politomie)</a:t>
            </a:r>
            <a:endParaRPr lang="it-IT" sz="1800" dirty="0"/>
          </a:p>
        </p:txBody>
      </p:sp>
      <p:pic>
        <p:nvPicPr>
          <p:cNvPr id="13314" name="Picture 2" descr="http://www.frozenevolution.com/sites/default/files/imce/formulae/snimek10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781" y="1403189"/>
            <a:ext cx="4309310" cy="336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Obiettivo di un’analisi filogenetica</a:t>
            </a:r>
            <a:endParaRPr lang="it-IT" dirty="0"/>
          </a:p>
        </p:txBody>
      </p:sp>
      <p:sp>
        <p:nvSpPr>
          <p:cNvPr id="3" name="Content Placeholder 2"/>
          <p:cNvSpPr>
            <a:spLocks noGrp="1"/>
          </p:cNvSpPr>
          <p:nvPr>
            <p:ph idx="1"/>
          </p:nvPr>
        </p:nvSpPr>
        <p:spPr>
          <a:xfrm>
            <a:off x="1008611" y="1517488"/>
            <a:ext cx="9509760" cy="4343400"/>
          </a:xfrm>
        </p:spPr>
        <p:txBody>
          <a:bodyPr>
            <a:normAutofit/>
          </a:bodyPr>
          <a:lstStyle/>
          <a:p>
            <a:r>
              <a:rPr lang="it-IT" dirty="0" smtClean="0"/>
              <a:t>L’obiettivo finale di un’analisi filogenetica è quello di ricostruire correttamente la storia evolutiva sulla base dell’osservazione della divergenza tra le sequenze degli organismi</a:t>
            </a:r>
          </a:p>
          <a:p>
            <a:r>
              <a:rPr lang="it-IT" dirty="0" smtClean="0"/>
              <a:t>Cioè di </a:t>
            </a:r>
            <a:r>
              <a:rPr lang="it-IT" b="1" u="sng" dirty="0" smtClean="0"/>
              <a:t>trovare la topologia corretta associata alla lunghezza dei rami corretta</a:t>
            </a:r>
          </a:p>
          <a:p>
            <a:r>
              <a:rPr lang="it-IT" dirty="0" smtClean="0"/>
              <a:t>Tuttavia questa ricerca non è affatto semplice e può richiedere risorse computazionali molto importanti</a:t>
            </a:r>
          </a:p>
          <a:p>
            <a:r>
              <a:rPr lang="it-IT" b="1" u="sng" dirty="0" smtClean="0"/>
              <a:t>Il numero di possibili topologie in un albero aumenta in modo esponenziale </a:t>
            </a:r>
            <a:r>
              <a:rPr lang="it-IT" dirty="0" smtClean="0"/>
              <a:t>ed è definito dalla formula:</a:t>
            </a:r>
            <a:endParaRPr lang="it-IT" dirty="0"/>
          </a:p>
          <a:p>
            <a:pPr marL="45720" indent="0">
              <a:buNone/>
            </a:pPr>
            <a:r>
              <a:rPr lang="pt-BR" dirty="0"/>
              <a:t>N</a:t>
            </a:r>
            <a:r>
              <a:rPr lang="pt-BR" i="1" baseline="-25000" dirty="0"/>
              <a:t>R</a:t>
            </a:r>
            <a:r>
              <a:rPr lang="pt-BR" i="1" dirty="0"/>
              <a:t> = </a:t>
            </a:r>
            <a:r>
              <a:rPr lang="pt-BR" dirty="0"/>
              <a:t>(2n- 3)!/2</a:t>
            </a:r>
            <a:r>
              <a:rPr lang="pt-BR" baseline="30000" dirty="0"/>
              <a:t>n-2</a:t>
            </a:r>
            <a:r>
              <a:rPr lang="pt-BR" dirty="0"/>
              <a:t>(n- 2)! </a:t>
            </a:r>
          </a:p>
          <a:p>
            <a:pPr marL="45720" indent="0">
              <a:buNone/>
            </a:pPr>
            <a:r>
              <a:rPr lang="pt-BR" dirty="0" smtClean="0"/>
              <a:t>Dove n è il numero di taxa ed </a:t>
            </a:r>
            <a:r>
              <a:rPr lang="pt-BR" dirty="0"/>
              <a:t>N</a:t>
            </a:r>
            <a:r>
              <a:rPr lang="pt-BR" i="1" baseline="-25000" dirty="0"/>
              <a:t>R </a:t>
            </a:r>
            <a:r>
              <a:rPr lang="pt-BR" i="1" baseline="-25000" dirty="0" smtClean="0"/>
              <a:t> </a:t>
            </a:r>
            <a:r>
              <a:rPr lang="pt-BR" dirty="0" smtClean="0"/>
              <a:t>è il numero di alberi radicati possibili</a:t>
            </a:r>
            <a:endParaRPr lang="it-IT" dirty="0" smtClean="0"/>
          </a:p>
        </p:txBody>
      </p:sp>
    </p:spTree>
    <p:extLst>
      <p:ext uri="{BB962C8B-B14F-4D97-AF65-F5344CB8AC3E}">
        <p14:creationId xmlns:p14="http://schemas.microsoft.com/office/powerpoint/2010/main" val="165660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070" y="3100821"/>
            <a:ext cx="8743950" cy="2381250"/>
          </a:xfrm>
          <a:prstGeom prst="rect">
            <a:avLst/>
          </a:prstGeom>
        </p:spPr>
      </p:pic>
      <p:sp>
        <p:nvSpPr>
          <p:cNvPr id="5" name="TextBox 4"/>
          <p:cNvSpPr txBox="1"/>
          <p:nvPr/>
        </p:nvSpPr>
        <p:spPr>
          <a:xfrm>
            <a:off x="1423555" y="1288473"/>
            <a:ext cx="9518071" cy="369332"/>
          </a:xfrm>
          <a:prstGeom prst="rect">
            <a:avLst/>
          </a:prstGeom>
          <a:noFill/>
        </p:spPr>
        <p:txBody>
          <a:bodyPr wrap="square" rtlCol="0">
            <a:spAutoFit/>
          </a:bodyPr>
          <a:lstStyle/>
          <a:p>
            <a:r>
              <a:rPr lang="it-IT" dirty="0" smtClean="0"/>
              <a:t>Con tre taxa abbiamo un unico albero non radicato e tre alberi radicati possibili</a:t>
            </a:r>
            <a:endParaRPr lang="it-IT" dirty="0"/>
          </a:p>
        </p:txBody>
      </p:sp>
    </p:spTree>
    <p:extLst>
      <p:ext uri="{BB962C8B-B14F-4D97-AF65-F5344CB8AC3E}">
        <p14:creationId xmlns:p14="http://schemas.microsoft.com/office/powerpoint/2010/main" val="125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129" y="1143415"/>
            <a:ext cx="3999807" cy="4343400"/>
          </a:xfrm>
        </p:spPr>
        <p:txBody>
          <a:bodyPr>
            <a:normAutofit fontScale="92500" lnSpcReduction="10000"/>
          </a:bodyPr>
          <a:lstStyle/>
          <a:p>
            <a:pPr marL="45720" indent="0">
              <a:buNone/>
            </a:pPr>
            <a:r>
              <a:rPr lang="it-IT" dirty="0" smtClean="0"/>
              <a:t>Ma già con 4 taxa saliamo a 3 alberi non radicati e ben 15 alberi </a:t>
            </a:r>
            <a:r>
              <a:rPr lang="it-IT" dirty="0" smtClean="0"/>
              <a:t>radicati</a:t>
            </a:r>
          </a:p>
          <a:p>
            <a:pPr marL="45720" indent="0">
              <a:buNone/>
            </a:pPr>
            <a:endParaRPr lang="it-IT" dirty="0" smtClean="0"/>
          </a:p>
          <a:p>
            <a:pPr marL="45720" indent="0">
              <a:buNone/>
            </a:pPr>
            <a:r>
              <a:rPr lang="it-IT" dirty="0" smtClean="0"/>
              <a:t>Se eseguiamo il calcolo dell’equazione precedente per soli 6 taxa ci riroveremo con 105 alberi non radicati e 945 alberi radicati...</a:t>
            </a:r>
            <a:r>
              <a:rPr lang="en-US" dirty="0" smtClean="0"/>
              <a:t> </a:t>
            </a:r>
          </a:p>
          <a:p>
            <a:pPr marL="45720" indent="0">
              <a:buNone/>
            </a:pPr>
            <a:endParaRPr lang="en-US" dirty="0"/>
          </a:p>
          <a:p>
            <a:pPr marL="45720" indent="0">
              <a:buNone/>
            </a:pPr>
            <a:r>
              <a:rPr lang="it-IT" dirty="0" smtClean="0"/>
              <a:t>Per 10 taxa arriviamo addirittura a </a:t>
            </a:r>
            <a:r>
              <a:rPr lang="it-IT" b="1" i="1" dirty="0" smtClean="0"/>
              <a:t>2,027,025 </a:t>
            </a:r>
            <a:r>
              <a:rPr lang="it-IT" dirty="0" smtClean="0"/>
              <a:t>(non radicati) e </a:t>
            </a:r>
            <a:r>
              <a:rPr lang="it-IT" b="1" i="1" dirty="0" smtClean="0"/>
              <a:t>34,459,425 </a:t>
            </a:r>
            <a:r>
              <a:rPr lang="it-IT" dirty="0" smtClean="0"/>
              <a:t>(radicati)</a:t>
            </a:r>
          </a:p>
          <a:p>
            <a:pPr marL="45720" indent="0">
              <a:buNone/>
            </a:pPr>
            <a:endParaRPr lang="it-IT" dirty="0"/>
          </a:p>
        </p:txBody>
      </p:sp>
      <p:pic>
        <p:nvPicPr>
          <p:cNvPr id="4" name="Picture 3"/>
          <p:cNvPicPr>
            <a:picLocks noChangeAspect="1"/>
          </p:cNvPicPr>
          <p:nvPr/>
        </p:nvPicPr>
        <p:blipFill>
          <a:blip r:embed="rId2"/>
          <a:stretch>
            <a:fillRect/>
          </a:stretch>
        </p:blipFill>
        <p:spPr>
          <a:xfrm>
            <a:off x="5568988" y="748937"/>
            <a:ext cx="5281892" cy="5392092"/>
          </a:xfrm>
          <a:prstGeom prst="rect">
            <a:avLst/>
          </a:prstGeom>
        </p:spPr>
      </p:pic>
    </p:spTree>
    <p:extLst>
      <p:ext uri="{BB962C8B-B14F-4D97-AF65-F5344CB8AC3E}">
        <p14:creationId xmlns:p14="http://schemas.microsoft.com/office/powerpoint/2010/main" val="20379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Calcolo dell’albero</a:t>
            </a:r>
            <a:endParaRPr lang="it-IT" dirty="0"/>
          </a:p>
        </p:txBody>
      </p:sp>
      <p:sp>
        <p:nvSpPr>
          <p:cNvPr id="3" name="Content Placeholder 2"/>
          <p:cNvSpPr>
            <a:spLocks noGrp="1"/>
          </p:cNvSpPr>
          <p:nvPr>
            <p:ph idx="1"/>
          </p:nvPr>
        </p:nvSpPr>
        <p:spPr>
          <a:xfrm>
            <a:off x="1341120" y="1319645"/>
            <a:ext cx="9509760" cy="4697107"/>
          </a:xfrm>
        </p:spPr>
        <p:txBody>
          <a:bodyPr/>
          <a:lstStyle/>
          <a:p>
            <a:r>
              <a:rPr lang="it-IT" dirty="0" smtClean="0"/>
              <a:t>Visto il numero minore di alberi non radicati possibili, conviene partire dalla loro computazione, per procedere alla radicazione tramite outgroup in un secondo momento</a:t>
            </a:r>
          </a:p>
          <a:p>
            <a:r>
              <a:rPr lang="it-IT" dirty="0" smtClean="0"/>
              <a:t>Gli step sono:</a:t>
            </a:r>
          </a:p>
          <a:p>
            <a:pPr marL="45720" indent="0">
              <a:buNone/>
            </a:pPr>
            <a:endParaRPr lang="it-IT" dirty="0" smtClean="0"/>
          </a:p>
          <a:p>
            <a:pPr marL="502920" indent="-457200">
              <a:buAutoNum type="arabicParenR"/>
            </a:pPr>
            <a:r>
              <a:rPr lang="it-IT" b="1" dirty="0" smtClean="0"/>
              <a:t>Scelta dei marker filogenetici</a:t>
            </a:r>
          </a:p>
          <a:p>
            <a:pPr marL="502920" indent="-457200">
              <a:buAutoNum type="arabicParenR"/>
            </a:pPr>
            <a:r>
              <a:rPr lang="it-IT" b="1" dirty="0" smtClean="0"/>
              <a:t>Allineamento multiplo</a:t>
            </a:r>
          </a:p>
          <a:p>
            <a:pPr marL="502920" indent="-457200">
              <a:buAutoNum type="arabicParenR"/>
            </a:pPr>
            <a:r>
              <a:rPr lang="it-IT" b="1" dirty="0" smtClean="0"/>
              <a:t>Definizione del modello di evoluzione molecolare</a:t>
            </a:r>
          </a:p>
          <a:p>
            <a:pPr marL="502920" indent="-457200">
              <a:buAutoNum type="arabicParenR"/>
            </a:pPr>
            <a:r>
              <a:rPr lang="it-IT" b="1" dirty="0" smtClean="0"/>
              <a:t>Determinazione del metodo di costruzione dell’albero</a:t>
            </a:r>
          </a:p>
          <a:p>
            <a:pPr marL="502920" indent="-457200">
              <a:buAutoNum type="arabicParenR"/>
            </a:pPr>
            <a:r>
              <a:rPr lang="it-IT" b="1" dirty="0" smtClean="0"/>
              <a:t>Valutazione della solidità dell’analisi</a:t>
            </a:r>
            <a:endParaRPr lang="it-IT" b="1" dirty="0"/>
          </a:p>
        </p:txBody>
      </p:sp>
    </p:spTree>
    <p:extLst>
      <p:ext uri="{BB962C8B-B14F-4D97-AF65-F5344CB8AC3E}">
        <p14:creationId xmlns:p14="http://schemas.microsoft.com/office/powerpoint/2010/main" val="23005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Scelta dei marker molecolari</a:t>
            </a:r>
            <a:endParaRPr lang="it-IT" dirty="0"/>
          </a:p>
        </p:txBody>
      </p:sp>
      <p:sp>
        <p:nvSpPr>
          <p:cNvPr id="3" name="Content Placeholder 2"/>
          <p:cNvSpPr>
            <a:spLocks noGrp="1"/>
          </p:cNvSpPr>
          <p:nvPr>
            <p:ph idx="1"/>
          </p:nvPr>
        </p:nvSpPr>
        <p:spPr>
          <a:xfrm>
            <a:off x="1341120" y="1319645"/>
            <a:ext cx="9509760" cy="4697107"/>
          </a:xfrm>
        </p:spPr>
        <p:txBody>
          <a:bodyPr>
            <a:normAutofit fontScale="92500"/>
          </a:bodyPr>
          <a:lstStyle/>
          <a:p>
            <a:r>
              <a:rPr lang="it-IT" b="1" dirty="0" smtClean="0"/>
              <a:t>Per organismi molto vicini posso scegliere sequenze nucleotidiche, visto che mi danno una maggior informazione rispetto a sequenze proteiche che avranno uno scarso livello di variabilità </a:t>
            </a:r>
            <a:r>
              <a:rPr lang="it-IT" dirty="0" smtClean="0"/>
              <a:t>(es.DNA mitocondriale nello studio di popolazioni)</a:t>
            </a:r>
          </a:p>
          <a:p>
            <a:r>
              <a:rPr lang="it-IT" b="1" dirty="0" smtClean="0"/>
              <a:t>Per organismi più distanti è opportuno scegliere sequenze nucleotidiche che evolvono lentamente </a:t>
            </a:r>
            <a:r>
              <a:rPr lang="it-IT" dirty="0" smtClean="0"/>
              <a:t>(es. RNA ribosomale o regioni di DNA codificanti proteine relativamente ben conservate)</a:t>
            </a:r>
          </a:p>
          <a:p>
            <a:r>
              <a:rPr lang="it-IT" dirty="0" smtClean="0"/>
              <a:t>Se l’interesse è volto invece a </a:t>
            </a:r>
            <a:r>
              <a:rPr lang="it-IT" b="1" dirty="0" smtClean="0"/>
              <a:t>relazioni molto distanti non ha molto senso affidarsi a sequenze nucleotidiche per l’accumulo di sostituzioni multiple e per la troppa divergenza e bisogna necessariamente affidarsi a sequenze proteiche conservate</a:t>
            </a:r>
            <a:r>
              <a:rPr lang="it-IT" dirty="0" smtClean="0"/>
              <a:t> perlomeno in tutti gli organismi di interesse</a:t>
            </a:r>
          </a:p>
          <a:p>
            <a:r>
              <a:rPr lang="it-IT" dirty="0" smtClean="0"/>
              <a:t>Abbiamo già discusso bevemente quali possano essere i benefici nell’allineamento multiplo di proteine rispetto a sequenze nucleotidiche a causa della degenerazione del codice genetico -&gt; </a:t>
            </a:r>
            <a:r>
              <a:rPr lang="it-IT" b="1" dirty="0" smtClean="0"/>
              <a:t>nella maggior parte dei casi l’utilizzo di sequenze proteiche è maggiormente appropriato</a:t>
            </a:r>
            <a:endParaRPr lang="it-IT" b="1" dirty="0"/>
          </a:p>
        </p:txBody>
      </p:sp>
    </p:spTree>
    <p:extLst>
      <p:ext uri="{BB962C8B-B14F-4D97-AF65-F5344CB8AC3E}">
        <p14:creationId xmlns:p14="http://schemas.microsoft.com/office/powerpoint/2010/main" val="40758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Allineamento multiplo</a:t>
            </a:r>
            <a:endParaRPr lang="it-IT" dirty="0"/>
          </a:p>
        </p:txBody>
      </p:sp>
      <p:sp>
        <p:nvSpPr>
          <p:cNvPr id="3" name="Content Placeholder 2"/>
          <p:cNvSpPr>
            <a:spLocks noGrp="1"/>
          </p:cNvSpPr>
          <p:nvPr>
            <p:ph idx="1"/>
          </p:nvPr>
        </p:nvSpPr>
        <p:spPr>
          <a:xfrm>
            <a:off x="1341120" y="1319645"/>
            <a:ext cx="9509760" cy="4697107"/>
          </a:xfrm>
        </p:spPr>
        <p:txBody>
          <a:bodyPr>
            <a:normAutofit lnSpcReduction="10000"/>
          </a:bodyPr>
          <a:lstStyle/>
          <a:p>
            <a:r>
              <a:rPr lang="it-IT" dirty="0" smtClean="0"/>
              <a:t>Abbiamo già visto come l’allineamento multiplo di sequenze può comportare alcune problematiche</a:t>
            </a:r>
          </a:p>
          <a:p>
            <a:r>
              <a:rPr lang="it-IT" b="1" u="sng" dirty="0" smtClean="0">
                <a:solidFill>
                  <a:srgbClr val="FF0000"/>
                </a:solidFill>
              </a:rPr>
              <a:t>Affinchè un’analisi filogenetica sia affidabile essa deve essere idealmente basata su un’allineamento multiplo corretto</a:t>
            </a:r>
          </a:p>
          <a:p>
            <a:r>
              <a:rPr lang="it-IT" dirty="0" smtClean="0"/>
              <a:t>Al di là della scelta di sequenze nucleotidiche o proteiche ed i conseguenti probelmi che possono essere collegati alla </a:t>
            </a:r>
            <a:r>
              <a:rPr lang="it-IT" b="1" dirty="0" smtClean="0"/>
              <a:t>degenerazione del codice genetico</a:t>
            </a:r>
            <a:r>
              <a:rPr lang="it-IT" dirty="0" smtClean="0"/>
              <a:t>, </a:t>
            </a:r>
            <a:r>
              <a:rPr lang="it-IT" b="1" dirty="0" smtClean="0"/>
              <a:t>all’utilizzo preferenziale di alcuni codoni </a:t>
            </a:r>
            <a:r>
              <a:rPr lang="it-IT" dirty="0" smtClean="0"/>
              <a:t>oppure al </a:t>
            </a:r>
            <a:r>
              <a:rPr lang="it-IT" b="1" dirty="0" smtClean="0"/>
              <a:t>mancato rispetto delle triplette dei codoni nell’allineamento</a:t>
            </a:r>
            <a:r>
              <a:rPr lang="it-IT" dirty="0" smtClean="0"/>
              <a:t>, la scelta fondamentale da fare è se </a:t>
            </a:r>
            <a:r>
              <a:rPr lang="it-IT" b="1" u="sng" dirty="0" smtClean="0">
                <a:solidFill>
                  <a:srgbClr val="FF0000"/>
                </a:solidFill>
              </a:rPr>
              <a:t>tenere in considerazione l’intero allineamento oppure se analizzarne solamente una porzione</a:t>
            </a:r>
          </a:p>
          <a:p>
            <a:r>
              <a:rPr lang="it-IT" b="1" u="sng" dirty="0" smtClean="0"/>
              <a:t>Si tratta di una scelta soggettiva ed arbitraria, che dovrebbe portare a scartare le regioni troppo divergenti per essere informative</a:t>
            </a:r>
          </a:p>
          <a:p>
            <a:r>
              <a:rPr lang="it-IT" dirty="0" smtClean="0"/>
              <a:t>Queste potrebbero contenere molte indels e, soprattutto, </a:t>
            </a:r>
            <a:r>
              <a:rPr lang="it-IT" b="1" u="sng" dirty="0" smtClean="0"/>
              <a:t>sostituzioni multiple</a:t>
            </a:r>
            <a:r>
              <a:rPr lang="it-IT" dirty="0" smtClean="0"/>
              <a:t> che mascherano la storia evolutiva di un carattere (</a:t>
            </a:r>
            <a:r>
              <a:rPr lang="it-IT" b="1" u="sng" dirty="0" smtClean="0"/>
              <a:t>omoplasia</a:t>
            </a:r>
            <a:r>
              <a:rPr lang="it-IT" dirty="0" smtClean="0"/>
              <a:t>)</a:t>
            </a:r>
            <a:endParaRPr lang="it-IT" dirty="0"/>
          </a:p>
        </p:txBody>
      </p:sp>
    </p:spTree>
    <p:extLst>
      <p:ext uri="{BB962C8B-B14F-4D97-AF65-F5344CB8AC3E}">
        <p14:creationId xmlns:p14="http://schemas.microsoft.com/office/powerpoint/2010/main" val="205789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Modelli di evoluzione molecolare</a:t>
            </a:r>
            <a:endParaRPr lang="it-IT" dirty="0"/>
          </a:p>
        </p:txBody>
      </p:sp>
      <p:sp>
        <p:nvSpPr>
          <p:cNvPr id="3" name="Content Placeholder 2"/>
          <p:cNvSpPr>
            <a:spLocks noGrp="1"/>
          </p:cNvSpPr>
          <p:nvPr>
            <p:ph idx="1"/>
          </p:nvPr>
        </p:nvSpPr>
        <p:spPr>
          <a:xfrm>
            <a:off x="1341120" y="1319645"/>
            <a:ext cx="9509760" cy="4697107"/>
          </a:xfrm>
        </p:spPr>
        <p:txBody>
          <a:bodyPr>
            <a:normAutofit/>
          </a:bodyPr>
          <a:lstStyle/>
          <a:p>
            <a:r>
              <a:rPr lang="it-IT" dirty="0" smtClean="0"/>
              <a:t>Si tratta di modelli che aiutano a correggere i fenomeni di omoplasia, che sono comunque sempre possibili in qualsiasi dataset di sequenze</a:t>
            </a:r>
          </a:p>
          <a:p>
            <a:r>
              <a:rPr lang="it-IT" dirty="0" smtClean="0"/>
              <a:t>Vengono comunemente denominati </a:t>
            </a:r>
            <a:r>
              <a:rPr lang="it-IT" b="1" dirty="0" smtClean="0"/>
              <a:t>modelli di sostituzione</a:t>
            </a:r>
            <a:r>
              <a:rPr lang="it-IT" dirty="0" smtClean="0"/>
              <a:t> o </a:t>
            </a:r>
            <a:r>
              <a:rPr lang="it-IT" b="1" dirty="0" smtClean="0"/>
              <a:t>modelli evolutivi</a:t>
            </a:r>
          </a:p>
          <a:p>
            <a:r>
              <a:rPr lang="it-IT" dirty="0" smtClean="0"/>
              <a:t>Per la filogenesi basata su sequenze di DNA esistono molteplici modelli di sostituzione nucleotidica</a:t>
            </a:r>
          </a:p>
          <a:p>
            <a:r>
              <a:rPr lang="it-IT" dirty="0" smtClean="0"/>
              <a:t>Il più semplice è il modello di </a:t>
            </a:r>
            <a:r>
              <a:rPr lang="it-IT" b="1" dirty="0" smtClean="0"/>
              <a:t>Jukes-Cantor</a:t>
            </a:r>
            <a:r>
              <a:rPr lang="it-IT" dirty="0" smtClean="0"/>
              <a:t>, che assume che tutte le sostituzioni nucleotidiche avvengano con la medesima frequenza e considera la possibilità di sostituzioni multiple con una funzione logaritmica</a:t>
            </a:r>
          </a:p>
          <a:p>
            <a:r>
              <a:rPr lang="it-IT" dirty="0" smtClean="0"/>
              <a:t>Un modello leggermente più complesso è il </a:t>
            </a:r>
            <a:r>
              <a:rPr lang="it-IT" b="1" dirty="0" smtClean="0"/>
              <a:t>modello di Kimura a due parametri</a:t>
            </a:r>
            <a:r>
              <a:rPr lang="it-IT" dirty="0" smtClean="0"/>
              <a:t>, che considera due frequenze diverse per transizioni e transversioni e meglio rispecchia la realtà biologica</a:t>
            </a:r>
            <a:endParaRPr lang="it-IT" dirty="0"/>
          </a:p>
        </p:txBody>
      </p:sp>
    </p:spTree>
    <p:extLst>
      <p:ext uri="{BB962C8B-B14F-4D97-AF65-F5344CB8AC3E}">
        <p14:creationId xmlns:p14="http://schemas.microsoft.com/office/powerpoint/2010/main" val="10820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Modelli di evoluzione molecolare</a:t>
            </a:r>
            <a:endParaRPr lang="it-IT" dirty="0"/>
          </a:p>
        </p:txBody>
      </p:sp>
      <p:sp>
        <p:nvSpPr>
          <p:cNvPr id="3" name="Content Placeholder 2"/>
          <p:cNvSpPr>
            <a:spLocks noGrp="1"/>
          </p:cNvSpPr>
          <p:nvPr>
            <p:ph idx="1"/>
          </p:nvPr>
        </p:nvSpPr>
        <p:spPr>
          <a:xfrm>
            <a:off x="1341120" y="1319645"/>
            <a:ext cx="9509760" cy="4697107"/>
          </a:xfrm>
        </p:spPr>
        <p:txBody>
          <a:bodyPr>
            <a:normAutofit/>
          </a:bodyPr>
          <a:lstStyle/>
          <a:p>
            <a:r>
              <a:rPr lang="it-IT" dirty="0" smtClean="0"/>
              <a:t>Esistono tuttavia molti altri modelli di evoluzione molecolare più complessi (GTR, HKY, ecc.) che prendono in considerazione molti più parametri ma che solo in rare occasioni trovano un’applicazione pratica dal momento che comportano una comlessità di calcolo molto maggiore</a:t>
            </a:r>
          </a:p>
          <a:p>
            <a:r>
              <a:rPr lang="it-IT" dirty="0" smtClean="0"/>
              <a:t>Specifici modelli di evoluzione molecolare sono stati messi a punto per sequenze particolare (DNA mitocrondriale, DNA del virus HIV, etc.)</a:t>
            </a:r>
          </a:p>
          <a:p>
            <a:r>
              <a:rPr lang="it-IT" dirty="0" smtClean="0"/>
              <a:t>Per sequenze proteiche si possono usare delle matrici di sostituzione simili alle PAM, già corrette per sostituzioni multiple</a:t>
            </a:r>
            <a:endParaRPr lang="it-IT" dirty="0"/>
          </a:p>
        </p:txBody>
      </p:sp>
      <p:pic>
        <p:nvPicPr>
          <p:cNvPr id="4" name="Picture 3"/>
          <p:cNvPicPr>
            <a:picLocks noChangeAspect="1"/>
          </p:cNvPicPr>
          <p:nvPr/>
        </p:nvPicPr>
        <p:blipFill>
          <a:blip r:embed="rId2"/>
          <a:stretch>
            <a:fillRect/>
          </a:stretch>
        </p:blipFill>
        <p:spPr>
          <a:xfrm>
            <a:off x="3371850" y="4311777"/>
            <a:ext cx="5448300" cy="1933575"/>
          </a:xfrm>
          <a:prstGeom prst="rect">
            <a:avLst/>
          </a:prstGeom>
        </p:spPr>
      </p:pic>
    </p:spTree>
    <p:extLst>
      <p:ext uri="{BB962C8B-B14F-4D97-AF65-F5344CB8AC3E}">
        <p14:creationId xmlns:p14="http://schemas.microsoft.com/office/powerpoint/2010/main" val="31033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Modelli di evoluzione molecolare</a:t>
            </a:r>
            <a:endParaRPr lang="it-IT" dirty="0"/>
          </a:p>
        </p:txBody>
      </p:sp>
      <p:sp>
        <p:nvSpPr>
          <p:cNvPr id="3" name="Content Placeholder 2"/>
          <p:cNvSpPr>
            <a:spLocks noGrp="1"/>
          </p:cNvSpPr>
          <p:nvPr>
            <p:ph idx="1"/>
          </p:nvPr>
        </p:nvSpPr>
        <p:spPr>
          <a:xfrm>
            <a:off x="698660" y="1340427"/>
            <a:ext cx="6452062" cy="4697107"/>
          </a:xfrm>
        </p:spPr>
        <p:txBody>
          <a:bodyPr>
            <a:normAutofit lnSpcReduction="10000"/>
          </a:bodyPr>
          <a:lstStyle/>
          <a:p>
            <a:r>
              <a:rPr lang="it-IT" dirty="0" smtClean="0"/>
              <a:t>Bisogna tenere in considerazione che non tutti i siti in una sequenza evolvono con la stessa velocità (si parla di </a:t>
            </a:r>
            <a:r>
              <a:rPr lang="it-IT" b="1" u="sng" dirty="0" smtClean="0"/>
              <a:t>among sites variation</a:t>
            </a:r>
            <a:r>
              <a:rPr lang="it-IT" dirty="0" smtClean="0"/>
              <a:t>)</a:t>
            </a:r>
          </a:p>
          <a:p>
            <a:r>
              <a:rPr lang="it-IT" dirty="0" smtClean="0"/>
              <a:t>Pensiamo alla velocità differente con cui possono evolvere le tre posizioni delle triplette dei codoni: la terza può variare spesso liberamente senza comportare modifiche nell’amino acido codificato, le altre due sono soggette a maggiori restrizioni</a:t>
            </a:r>
          </a:p>
          <a:p>
            <a:r>
              <a:rPr lang="it-IT" dirty="0" smtClean="0"/>
              <a:t>La stessa cosa vale per le proteine</a:t>
            </a:r>
          </a:p>
          <a:p>
            <a:r>
              <a:rPr lang="it-IT" dirty="0" smtClean="0"/>
              <a:t>La distribuzione della variazione dei siti in una sequenza segue una </a:t>
            </a:r>
            <a:r>
              <a:rPr lang="it-IT" b="1" u="sng" dirty="0" smtClean="0"/>
              <a:t>distribuzione gamma</a:t>
            </a:r>
            <a:r>
              <a:rPr lang="it-IT" dirty="0" smtClean="0"/>
              <a:t>, che pul essere tenuta in considerazione nel modello di evoluzione molecolare per descrivere quanti siti invariabili e quanti siti variabili sono presenti</a:t>
            </a:r>
            <a:endParaRPr lang="it-IT" dirty="0"/>
          </a:p>
        </p:txBody>
      </p:sp>
      <p:pic>
        <p:nvPicPr>
          <p:cNvPr id="5" name="Picture 4"/>
          <p:cNvPicPr>
            <a:picLocks noChangeAspect="1"/>
          </p:cNvPicPr>
          <p:nvPr/>
        </p:nvPicPr>
        <p:blipFill>
          <a:blip r:embed="rId2"/>
          <a:stretch>
            <a:fillRect/>
          </a:stretch>
        </p:blipFill>
        <p:spPr>
          <a:xfrm>
            <a:off x="7071937" y="1787236"/>
            <a:ext cx="5120063" cy="3169228"/>
          </a:xfrm>
          <a:prstGeom prst="rect">
            <a:avLst/>
          </a:prstGeom>
        </p:spPr>
      </p:pic>
    </p:spTree>
    <p:extLst>
      <p:ext uri="{BB962C8B-B14F-4D97-AF65-F5344CB8AC3E}">
        <p14:creationId xmlns:p14="http://schemas.microsoft.com/office/powerpoint/2010/main" val="6280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Cenni introduttivi</a:t>
            </a:r>
            <a:endParaRPr lang="it-IT" sz="2400" dirty="0"/>
          </a:p>
        </p:txBody>
      </p:sp>
      <p:sp>
        <p:nvSpPr>
          <p:cNvPr id="3" name="Content Placeholder 2"/>
          <p:cNvSpPr>
            <a:spLocks noGrp="1"/>
          </p:cNvSpPr>
          <p:nvPr>
            <p:ph idx="1"/>
          </p:nvPr>
        </p:nvSpPr>
        <p:spPr>
          <a:xfrm>
            <a:off x="1341120" y="1153390"/>
            <a:ext cx="9509760" cy="5018810"/>
          </a:xfrm>
        </p:spPr>
        <p:txBody>
          <a:bodyPr>
            <a:normAutofit fontScale="85000" lnSpcReduction="10000"/>
          </a:bodyPr>
          <a:lstStyle/>
          <a:p>
            <a:endParaRPr lang="it-IT" dirty="0"/>
          </a:p>
          <a:p>
            <a:r>
              <a:rPr lang="it-IT" dirty="0" smtClean="0"/>
              <a:t>L’analisi di sequenze biologiche sono fondate su solidi principi evolutivi</a:t>
            </a:r>
          </a:p>
          <a:p>
            <a:r>
              <a:rPr lang="it-IT" dirty="0" smtClean="0"/>
              <a:t>La similarità e divergenza di sequenze (nucleotidiche o proteiche) possono essere razionalizzate e visualizzate comodamente con una rappresentazione grafica sotto forma di </a:t>
            </a:r>
            <a:r>
              <a:rPr lang="it-IT" b="1" u="sng" dirty="0" smtClean="0"/>
              <a:t>alberi filogenetici</a:t>
            </a:r>
          </a:p>
          <a:p>
            <a:r>
              <a:rPr lang="it-IT" dirty="0" smtClean="0"/>
              <a:t>Pertanto la </a:t>
            </a:r>
            <a:r>
              <a:rPr lang="it-IT" b="1" u="sng" dirty="0" smtClean="0"/>
              <a:t>filogenesi molecolare </a:t>
            </a:r>
            <a:r>
              <a:rPr lang="it-IT" dirty="0" smtClean="0"/>
              <a:t>è uno degli aspetti fondamentali della bioinformatica</a:t>
            </a:r>
          </a:p>
          <a:p>
            <a:r>
              <a:rPr lang="it-IT" dirty="0" smtClean="0"/>
              <a:t>L’</a:t>
            </a:r>
            <a:r>
              <a:rPr lang="it-IT" b="1" u="sng" dirty="0" smtClean="0"/>
              <a:t>evoluzione</a:t>
            </a:r>
            <a:r>
              <a:rPr lang="it-IT" dirty="0" smtClean="0"/>
              <a:t>, in un contesto biologico, indica lo sviluppo di forme biologiche da altre forme biologiche preesistenti attraverso modifiche e selezione naturale</a:t>
            </a:r>
          </a:p>
          <a:p>
            <a:r>
              <a:rPr lang="it-IT" dirty="0" smtClean="0"/>
              <a:t>In un contesto molecolare, l’evoluzione può avvenire grazie all’esistenza di </a:t>
            </a:r>
            <a:r>
              <a:rPr lang="it-IT" b="1" u="sng" dirty="0" smtClean="0"/>
              <a:t>mutazioni genetiche spontanee</a:t>
            </a:r>
          </a:p>
          <a:p>
            <a:r>
              <a:rPr lang="it-IT" dirty="0" smtClean="0"/>
              <a:t>La </a:t>
            </a:r>
            <a:r>
              <a:rPr lang="it-IT" b="1" u="sng" dirty="0" smtClean="0"/>
              <a:t>selezione naturale </a:t>
            </a:r>
            <a:r>
              <a:rPr lang="it-IT" dirty="0" smtClean="0"/>
              <a:t>tende ad eliminare le mutazioni che determinano una fitness riproduttiva minore e che quindi peggio si adattano a determinate condizioni ambiantali</a:t>
            </a:r>
          </a:p>
          <a:p>
            <a:r>
              <a:rPr lang="it-IT" dirty="0" smtClean="0"/>
              <a:t>La </a:t>
            </a:r>
            <a:r>
              <a:rPr lang="it-IT" b="1" u="sng" dirty="0" smtClean="0"/>
              <a:t>variabilità genetica </a:t>
            </a:r>
            <a:r>
              <a:rPr lang="it-IT" dirty="0" smtClean="0"/>
              <a:t>offre il materiale grezzo su cui la selezione anturale agisce</a:t>
            </a:r>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lstStyle/>
          <a:p>
            <a:r>
              <a:rPr lang="it-IT" dirty="0" smtClean="0"/>
              <a:t>Metodi di costruzione degli alberi</a:t>
            </a:r>
            <a:endParaRPr lang="it-IT" dirty="0"/>
          </a:p>
        </p:txBody>
      </p:sp>
      <p:sp>
        <p:nvSpPr>
          <p:cNvPr id="3" name="Content Placeholder 2"/>
          <p:cNvSpPr>
            <a:spLocks noGrp="1"/>
          </p:cNvSpPr>
          <p:nvPr>
            <p:ph idx="1"/>
          </p:nvPr>
        </p:nvSpPr>
        <p:spPr/>
        <p:txBody>
          <a:bodyPr/>
          <a:lstStyle/>
          <a:p>
            <a:r>
              <a:rPr lang="it-IT" dirty="0" smtClean="0"/>
              <a:t>Ci sono due grandi categorie principali di metodi di ricostruzione filogenetica</a:t>
            </a:r>
          </a:p>
          <a:p>
            <a:r>
              <a:rPr lang="it-IT" dirty="0" smtClean="0"/>
              <a:t>La prima è basata sulle </a:t>
            </a:r>
            <a:r>
              <a:rPr lang="it-IT" b="1" dirty="0" smtClean="0"/>
              <a:t>distanze</a:t>
            </a:r>
            <a:r>
              <a:rPr lang="it-IT" dirty="0" smtClean="0"/>
              <a:t>, cioè sulla dissimilarità tra le sequenze evidenziata dall’allineamento multiplo</a:t>
            </a:r>
          </a:p>
          <a:p>
            <a:r>
              <a:rPr lang="it-IT" dirty="0" smtClean="0"/>
              <a:t>Questi metodi danno per scontato che tutte le sequenze incluse siano </a:t>
            </a:r>
            <a:r>
              <a:rPr lang="it-IT" b="1" dirty="0" smtClean="0"/>
              <a:t>omologhe</a:t>
            </a:r>
            <a:r>
              <a:rPr lang="it-IT" dirty="0" smtClean="0"/>
              <a:t> e che i rami siano </a:t>
            </a:r>
            <a:r>
              <a:rPr lang="it-IT" b="1" dirty="0" smtClean="0"/>
              <a:t>additivi</a:t>
            </a:r>
            <a:r>
              <a:rPr lang="it-IT" dirty="0" smtClean="0"/>
              <a:t>, nel senso che la distanza tra due taxa sia uguale alla somma di tuti i rami che li collegano</a:t>
            </a:r>
          </a:p>
          <a:p>
            <a:r>
              <a:rPr lang="it-IT" dirty="0" smtClean="0"/>
              <a:t>Come abbiamo già brevemente accennato parlando degli allineamenti multipli, questi si basano su una </a:t>
            </a:r>
            <a:r>
              <a:rPr lang="it-IT" b="1" u="sng" dirty="0" smtClean="0"/>
              <a:t>matrice di distanze a coppie</a:t>
            </a:r>
            <a:r>
              <a:rPr lang="it-IT" dirty="0" smtClean="0"/>
              <a:t>, le cui informazioni possono essere utilizzate per generare l’albero</a:t>
            </a:r>
          </a:p>
          <a:p>
            <a:r>
              <a:rPr lang="it-IT" dirty="0" smtClean="0"/>
              <a:t>Questi metodi possono a loro volta essere distinti in metodi </a:t>
            </a:r>
            <a:r>
              <a:rPr lang="it-IT" b="1" dirty="0" smtClean="0"/>
              <a:t>clustering based</a:t>
            </a:r>
            <a:r>
              <a:rPr lang="it-IT" dirty="0" smtClean="0"/>
              <a:t> ed </a:t>
            </a:r>
            <a:r>
              <a:rPr lang="it-IT" b="1" dirty="0" smtClean="0"/>
              <a:t>optimality based</a:t>
            </a:r>
            <a:endParaRPr lang="it-IT" b="1" dirty="0"/>
          </a:p>
        </p:txBody>
      </p:sp>
    </p:spTree>
    <p:extLst>
      <p:ext uri="{BB962C8B-B14F-4D97-AF65-F5344CB8AC3E}">
        <p14:creationId xmlns:p14="http://schemas.microsoft.com/office/powerpoint/2010/main" val="29697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fontScale="90000"/>
          </a:bodyPr>
          <a:lstStyle/>
          <a:p>
            <a:r>
              <a:rPr lang="it-IT" dirty="0" smtClean="0"/>
              <a:t>Algoritmi clustering-based ed optimality-based</a:t>
            </a:r>
            <a:endParaRPr lang="it-IT" dirty="0"/>
          </a:p>
        </p:txBody>
      </p:sp>
      <p:sp>
        <p:nvSpPr>
          <p:cNvPr id="3" name="Content Placeholder 2"/>
          <p:cNvSpPr>
            <a:spLocks noGrp="1"/>
          </p:cNvSpPr>
          <p:nvPr>
            <p:ph idx="1"/>
          </p:nvPr>
        </p:nvSpPr>
        <p:spPr/>
        <p:txBody>
          <a:bodyPr/>
          <a:lstStyle/>
          <a:p>
            <a:r>
              <a:rPr lang="it-IT" dirty="0" smtClean="0"/>
              <a:t>Gli algoritmi clustering-based computano l’albero partendo dalla coppia di sequenze con la </a:t>
            </a:r>
            <a:r>
              <a:rPr lang="it-IT" b="1" u="sng" dirty="0" smtClean="0"/>
              <a:t>minore distanza nella matrice</a:t>
            </a:r>
          </a:p>
          <a:p>
            <a:r>
              <a:rPr lang="it-IT" dirty="0" smtClean="0"/>
              <a:t>Tra questi consideriamo i </a:t>
            </a:r>
            <a:r>
              <a:rPr lang="it-IT" b="1" dirty="0" smtClean="0"/>
              <a:t>metodi </a:t>
            </a:r>
            <a:r>
              <a:rPr lang="it-IT" b="1" u="sng" dirty="0" smtClean="0">
                <a:solidFill>
                  <a:srgbClr val="FF0000"/>
                </a:solidFill>
              </a:rPr>
              <a:t>Neighbor-joining</a:t>
            </a:r>
            <a:r>
              <a:rPr lang="it-IT" b="1" dirty="0" smtClean="0"/>
              <a:t> e </a:t>
            </a:r>
            <a:r>
              <a:rPr lang="it-IT" b="1" u="sng" dirty="0" smtClean="0">
                <a:solidFill>
                  <a:srgbClr val="FF0000"/>
                </a:solidFill>
              </a:rPr>
              <a:t>UPGMA</a:t>
            </a:r>
            <a:r>
              <a:rPr lang="it-IT" b="1" dirty="0" smtClean="0"/>
              <a:t> (</a:t>
            </a:r>
            <a:r>
              <a:rPr lang="en-US" b="1" dirty="0"/>
              <a:t>unweighted pair group method using arithmetic </a:t>
            </a:r>
            <a:r>
              <a:rPr lang="en-US" b="1" dirty="0" smtClean="0"/>
              <a:t>average)</a:t>
            </a:r>
          </a:p>
          <a:p>
            <a:r>
              <a:rPr lang="it-IT" dirty="0" smtClean="0"/>
              <a:t>Al contrario i metodi optimality-based comparano molte topologie alternative di alberi e selezionano quella ritenuta ottimale</a:t>
            </a:r>
          </a:p>
          <a:p>
            <a:r>
              <a:rPr lang="it-IT" dirty="0" smtClean="0"/>
              <a:t>Tra questi metodi teniamo in considerazione gli </a:t>
            </a:r>
            <a:r>
              <a:rPr lang="it-IT" b="1" dirty="0" smtClean="0"/>
              <a:t>algoritmi Fitch-Margoliash e di </a:t>
            </a:r>
            <a:r>
              <a:rPr lang="it-IT" b="1" u="sng" dirty="0" smtClean="0">
                <a:solidFill>
                  <a:srgbClr val="FF0000"/>
                </a:solidFill>
              </a:rPr>
              <a:t>minima evoluzione</a:t>
            </a:r>
            <a:endParaRPr lang="it-IT" b="1" u="sng" dirty="0">
              <a:solidFill>
                <a:srgbClr val="FF0000"/>
              </a:solidFill>
            </a:endParaRPr>
          </a:p>
        </p:txBody>
      </p:sp>
    </p:spTree>
    <p:extLst>
      <p:ext uri="{BB962C8B-B14F-4D97-AF65-F5344CB8AC3E}">
        <p14:creationId xmlns:p14="http://schemas.microsoft.com/office/powerpoint/2010/main" val="85196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Metodi clustering-based – UPGMA e NJ</a:t>
            </a:r>
            <a:endParaRPr lang="it-IT" dirty="0"/>
          </a:p>
        </p:txBody>
      </p:sp>
      <p:sp>
        <p:nvSpPr>
          <p:cNvPr id="3" name="Content Placeholder 2"/>
          <p:cNvSpPr>
            <a:spLocks noGrp="1"/>
          </p:cNvSpPr>
          <p:nvPr>
            <p:ph idx="1"/>
          </p:nvPr>
        </p:nvSpPr>
        <p:spPr>
          <a:xfrm>
            <a:off x="831273" y="1205346"/>
            <a:ext cx="6244648" cy="5081154"/>
          </a:xfrm>
        </p:spPr>
        <p:txBody>
          <a:bodyPr>
            <a:normAutofit lnSpcReduction="10000"/>
          </a:bodyPr>
          <a:lstStyle/>
          <a:p>
            <a:pPr algn="just"/>
            <a:r>
              <a:rPr lang="it-IT" dirty="0" smtClean="0"/>
              <a:t>I due metodi UPGMA e Neighbor-Joining apparentemente si assimigliano</a:t>
            </a:r>
          </a:p>
          <a:p>
            <a:pPr algn="just"/>
            <a:r>
              <a:rPr lang="it-IT" dirty="0" smtClean="0"/>
              <a:t>Tuttavia il metodo UPGMA parte semplicemento dal raggruppamento in un cluster delle due sequenze con la minor distanza nella matrice e procede sequenzialmente aggiungendo la terza sequenza che mostra la minor distanza (ricalcolata) dalle due già clusterizzate</a:t>
            </a:r>
          </a:p>
          <a:p>
            <a:pPr algn="just"/>
            <a:r>
              <a:rPr lang="it-IT" dirty="0" smtClean="0"/>
              <a:t>Questo determina una </a:t>
            </a:r>
            <a:r>
              <a:rPr lang="it-IT" b="1" u="sng" dirty="0" smtClean="0"/>
              <a:t>costrizione nella topologia dell’albero</a:t>
            </a:r>
            <a:r>
              <a:rPr lang="it-IT" dirty="0" smtClean="0"/>
              <a:t>, che può portare ad errori</a:t>
            </a:r>
          </a:p>
          <a:p>
            <a:pPr algn="just"/>
            <a:r>
              <a:rPr lang="it-IT" dirty="0" smtClean="0"/>
              <a:t>Il metodo NJ invece adotta un’implementazione, non ricercando soltanto la coppia con la minor distanza, ma calcolando il set di «vicini» che minimizza la lungheza totale dei rami dell’albero</a:t>
            </a:r>
            <a:endParaRPr lang="it-IT" dirty="0"/>
          </a:p>
        </p:txBody>
      </p:sp>
      <p:pic>
        <p:nvPicPr>
          <p:cNvPr id="1026" name="Picture 2" descr="http://slideplayer.com/slide/9251002/27/images/3/Neighbor+Joining+vs.+UPGMA.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01" b="12317"/>
          <a:stretch/>
        </p:blipFill>
        <p:spPr bwMode="auto">
          <a:xfrm>
            <a:off x="7075921" y="1205346"/>
            <a:ext cx="4987925" cy="23635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02236" y="3787152"/>
            <a:ext cx="4281055" cy="2308324"/>
          </a:xfrm>
          <a:prstGeom prst="rect">
            <a:avLst/>
          </a:prstGeom>
          <a:noFill/>
          <a:ln>
            <a:solidFill>
              <a:schemeClr val="accent1"/>
            </a:solidFill>
          </a:ln>
        </p:spPr>
        <p:txBody>
          <a:bodyPr wrap="square" rtlCol="0">
            <a:spAutoFit/>
          </a:bodyPr>
          <a:lstStyle/>
          <a:p>
            <a:r>
              <a:rPr lang="it-IT" dirty="0" smtClean="0"/>
              <a:t>Ricordiamo che:</a:t>
            </a:r>
          </a:p>
          <a:p>
            <a:pPr marL="342900" indent="-342900">
              <a:buAutoNum type="arabicParenR"/>
            </a:pPr>
            <a:r>
              <a:rPr lang="it-IT" dirty="0" smtClean="0"/>
              <a:t>UPGMA genera sempre alberi radicati di default, NJ non radicati</a:t>
            </a:r>
          </a:p>
          <a:p>
            <a:pPr marL="342900" indent="-342900">
              <a:buAutoNum type="arabicParenR"/>
            </a:pPr>
            <a:r>
              <a:rPr lang="it-IT" dirty="0" smtClean="0"/>
              <a:t>In UPGMA tutti i taxa sono equidistanti dalla radice (molecular clock), in NJ non necessariamente </a:t>
            </a:r>
            <a:endParaRPr lang="it-IT" dirty="0"/>
          </a:p>
        </p:txBody>
      </p:sp>
    </p:spTree>
    <p:extLst>
      <p:ext uri="{BB962C8B-B14F-4D97-AF65-F5344CB8AC3E}">
        <p14:creationId xmlns:p14="http://schemas.microsoft.com/office/powerpoint/2010/main" val="275759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Metodi clustering-based – UPGMA e NJ</a:t>
            </a:r>
            <a:endParaRPr lang="it-IT" dirty="0"/>
          </a:p>
        </p:txBody>
      </p:sp>
      <p:sp>
        <p:nvSpPr>
          <p:cNvPr id="3" name="Content Placeholder 2"/>
          <p:cNvSpPr>
            <a:spLocks noGrp="1"/>
          </p:cNvSpPr>
          <p:nvPr>
            <p:ph idx="1"/>
          </p:nvPr>
        </p:nvSpPr>
        <p:spPr>
          <a:xfrm>
            <a:off x="831273" y="1205346"/>
            <a:ext cx="9601200" cy="5081154"/>
          </a:xfrm>
        </p:spPr>
        <p:txBody>
          <a:bodyPr>
            <a:normAutofit/>
          </a:bodyPr>
          <a:lstStyle/>
          <a:p>
            <a:pPr algn="just"/>
            <a:r>
              <a:rPr lang="it-IT" dirty="0" smtClean="0"/>
              <a:t>Essendo applicabile in scarsissime occasioni a dataset reali, il metodo UPGMA non trova oggi importanti applicazioni</a:t>
            </a:r>
          </a:p>
          <a:p>
            <a:pPr algn="just"/>
            <a:r>
              <a:rPr lang="it-IT" dirty="0" smtClean="0"/>
              <a:t>Il metodo NJ al contrario è </a:t>
            </a:r>
            <a:r>
              <a:rPr lang="it-IT" b="1" dirty="0" smtClean="0"/>
              <a:t>largamente utilizzato e si adatta molto bene ad un’ampia gamma di casi</a:t>
            </a:r>
            <a:r>
              <a:rPr lang="it-IT" dirty="0" smtClean="0"/>
              <a:t>, specialmente quando le distanze evolutive sono ridotte. Ha un ulteriore pregio rispetto ad altri metodi (che è però comune al metodo UPGMA), cioè la </a:t>
            </a:r>
            <a:r>
              <a:rPr lang="it-IT" b="1" dirty="0" smtClean="0"/>
              <a:t>velocità di calcolo</a:t>
            </a:r>
          </a:p>
          <a:p>
            <a:pPr algn="just"/>
            <a:r>
              <a:rPr lang="it-IT" dirty="0" smtClean="0"/>
              <a:t>Possiamo tuttavia vederlo come un </a:t>
            </a:r>
            <a:r>
              <a:rPr lang="it-IT" b="1" dirty="0" smtClean="0"/>
              <a:t>metodo subottimale</a:t>
            </a:r>
            <a:r>
              <a:rPr lang="it-IT" dirty="0" smtClean="0"/>
              <a:t>, in quanto non vi è alcun modello di evoluzione molecolare esplicito</a:t>
            </a:r>
          </a:p>
          <a:p>
            <a:pPr algn="just"/>
            <a:r>
              <a:rPr lang="it-IT" dirty="0" smtClean="0"/>
              <a:t>Non adremo in questo corso ad analizzare a fondo le differenze tecniche tra i due algoritmi, basti ricordare che un albero NJ è sempre non radicato e solitamente viene presentato dai software che lo generano con una radicazione di default tramite midpoint rooting. UPGMA al contrario genera alberi radicati, proprio a causa delle costrizioni nella sua topologia. Inoltre varia la lunghezza de rami, in quanto in NJ non c’è l’assunzione di evoluzione a tasso costante, mentre in UPGMA sì</a:t>
            </a:r>
            <a:endParaRPr lang="it-IT" dirty="0"/>
          </a:p>
        </p:txBody>
      </p:sp>
    </p:spTree>
    <p:extLst>
      <p:ext uri="{BB962C8B-B14F-4D97-AF65-F5344CB8AC3E}">
        <p14:creationId xmlns:p14="http://schemas.microsoft.com/office/powerpoint/2010/main" val="292862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Alberi optimality-based</a:t>
            </a:r>
            <a:endParaRPr lang="it-IT" dirty="0"/>
          </a:p>
        </p:txBody>
      </p:sp>
      <p:sp>
        <p:nvSpPr>
          <p:cNvPr id="3" name="Content Placeholder 2"/>
          <p:cNvSpPr>
            <a:spLocks noGrp="1"/>
          </p:cNvSpPr>
          <p:nvPr>
            <p:ph idx="1"/>
          </p:nvPr>
        </p:nvSpPr>
        <p:spPr>
          <a:xfrm>
            <a:off x="1341120" y="1548661"/>
            <a:ext cx="9509760" cy="4343400"/>
          </a:xfrm>
        </p:spPr>
        <p:txBody>
          <a:bodyPr/>
          <a:lstStyle/>
          <a:p>
            <a:r>
              <a:rPr lang="it-IT" dirty="0" smtClean="0"/>
              <a:t>I metodi basati sulla distanza generano sempre </a:t>
            </a:r>
            <a:r>
              <a:rPr lang="it-IT" b="1" u="sng" dirty="0" smtClean="0"/>
              <a:t>uno ed un solo albero</a:t>
            </a:r>
          </a:p>
          <a:p>
            <a:r>
              <a:rPr lang="it-IT" dirty="0" smtClean="0"/>
              <a:t>Tuttavia non c’è alcun criterio per stabilire quanto l’abero generato sia «migliore» o «peggiore» rispetto a tutte le possibili alternative</a:t>
            </a:r>
          </a:p>
          <a:p>
            <a:r>
              <a:rPr lang="it-IT" dirty="0" smtClean="0"/>
              <a:t>I metodi optimality based usano </a:t>
            </a:r>
            <a:r>
              <a:rPr lang="it-IT" b="1" dirty="0" smtClean="0"/>
              <a:t>algoritmi </a:t>
            </a:r>
            <a:r>
              <a:rPr lang="it-IT" dirty="0" smtClean="0"/>
              <a:t>ben definiti per comparare tutte le possibili topologie, selezionando quella maggiormente consistente con la matrice di distanze</a:t>
            </a:r>
          </a:p>
          <a:p>
            <a:r>
              <a:rPr lang="it-IT" dirty="0" smtClean="0"/>
              <a:t>Dal momento che la ricerca è esaustiva, l’esame di tutte le possibili topologie richiede, come è intuibile, una </a:t>
            </a:r>
            <a:r>
              <a:rPr lang="it-IT" b="1" dirty="0" smtClean="0"/>
              <a:t>grossa complessità di calcolo</a:t>
            </a:r>
            <a:r>
              <a:rPr lang="it-IT" dirty="0" smtClean="0"/>
              <a:t>, specialmente per grandi dataset</a:t>
            </a:r>
          </a:p>
          <a:p>
            <a:r>
              <a:rPr lang="it-IT" b="1" u="sng" dirty="0" smtClean="0"/>
              <a:t>L’algoritmo di minima evoluzione (ME)</a:t>
            </a:r>
            <a:r>
              <a:rPr lang="it-IT" dirty="0" smtClean="0"/>
              <a:t> identifica come albero L migliore quello la cui lunghezza (sommatoria delle lunghezze ti tutti i singoli rami) è la minore</a:t>
            </a:r>
          </a:p>
          <a:p>
            <a:endParaRPr lang="it-IT" dirty="0"/>
          </a:p>
        </p:txBody>
      </p:sp>
    </p:spTree>
    <p:extLst>
      <p:ext uri="{BB962C8B-B14F-4D97-AF65-F5344CB8AC3E}">
        <p14:creationId xmlns:p14="http://schemas.microsoft.com/office/powerpoint/2010/main" val="8808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Da ricordare...</a:t>
            </a:r>
            <a:endParaRPr lang="it-IT" dirty="0"/>
          </a:p>
        </p:txBody>
      </p:sp>
      <p:sp>
        <p:nvSpPr>
          <p:cNvPr id="3" name="Content Placeholder 2"/>
          <p:cNvSpPr>
            <a:spLocks noGrp="1"/>
          </p:cNvSpPr>
          <p:nvPr>
            <p:ph idx="1"/>
          </p:nvPr>
        </p:nvSpPr>
        <p:spPr>
          <a:xfrm>
            <a:off x="1341120" y="1548661"/>
            <a:ext cx="9509760" cy="4343400"/>
          </a:xfrm>
        </p:spPr>
        <p:txBody>
          <a:bodyPr/>
          <a:lstStyle/>
          <a:p>
            <a:r>
              <a:rPr lang="it-IT" dirty="0" smtClean="0"/>
              <a:t>I metodi di ricostruzione filogenetica più usati in assoluti sono basati sul clustering (NJ in particolare)</a:t>
            </a:r>
          </a:p>
          <a:p>
            <a:r>
              <a:rPr lang="it-IT" dirty="0" smtClean="0"/>
              <a:t>Questo perchè hanno il pregio di essere </a:t>
            </a:r>
            <a:r>
              <a:rPr lang="it-IT" b="1" dirty="0" smtClean="0"/>
              <a:t>veloci ed applicabili a diversi dataset</a:t>
            </a:r>
            <a:r>
              <a:rPr lang="it-IT" dirty="0" smtClean="0"/>
              <a:t>, anche quelli di dimensioni rilevanti che non potrebbero altrimenti essere analizzati con altri metodi più complessi</a:t>
            </a:r>
          </a:p>
          <a:p>
            <a:r>
              <a:rPr lang="it-IT" dirty="0" smtClean="0"/>
              <a:t>Non c’è tuttavia alcuna garanzia che l’albero generato sia il migliore, pertanto </a:t>
            </a:r>
            <a:r>
              <a:rPr lang="it-IT" b="1" dirty="0" smtClean="0"/>
              <a:t>i metodi esaustivi optmality based sono decisamente più accurati</a:t>
            </a:r>
          </a:p>
          <a:p>
            <a:r>
              <a:rPr lang="it-IT" dirty="0" smtClean="0"/>
              <a:t>Tuttavia </a:t>
            </a:r>
            <a:r>
              <a:rPr lang="it-IT" b="1" dirty="0" smtClean="0"/>
              <a:t>il loro utilizzo è limitato a dataset di piccole dimensioni </a:t>
            </a:r>
            <a:r>
              <a:rPr lang="it-IT" dirty="0" smtClean="0"/>
              <a:t>(solitamente &lt; 20 taxa) altrimenti il numero di possibili topologie da tenere in considerazione nel calcolo diventa improponibile</a:t>
            </a:r>
            <a:endParaRPr lang="it-IT" dirty="0"/>
          </a:p>
        </p:txBody>
      </p:sp>
    </p:spTree>
    <p:extLst>
      <p:ext uri="{BB962C8B-B14F-4D97-AF65-F5344CB8AC3E}">
        <p14:creationId xmlns:p14="http://schemas.microsoft.com/office/powerpoint/2010/main" val="9105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Metodi basati sui caratteri</a:t>
            </a:r>
            <a:endParaRPr lang="it-IT" dirty="0"/>
          </a:p>
        </p:txBody>
      </p:sp>
      <p:sp>
        <p:nvSpPr>
          <p:cNvPr id="3" name="Content Placeholder 2"/>
          <p:cNvSpPr>
            <a:spLocks noGrp="1"/>
          </p:cNvSpPr>
          <p:nvPr>
            <p:ph idx="1"/>
          </p:nvPr>
        </p:nvSpPr>
        <p:spPr/>
        <p:txBody>
          <a:bodyPr/>
          <a:lstStyle/>
          <a:p>
            <a:r>
              <a:rPr lang="it-IT" dirty="0" smtClean="0"/>
              <a:t>La seconda grande classe di algoritmi di ricostruzione filogenetica è quella dei </a:t>
            </a:r>
            <a:r>
              <a:rPr lang="it-IT" b="1" u="sng" dirty="0" smtClean="0"/>
              <a:t>metodi basati su caratteri discreti</a:t>
            </a:r>
          </a:p>
          <a:p>
            <a:r>
              <a:rPr lang="it-IT" dirty="0" smtClean="0"/>
              <a:t>Questi prendono direttamente in considerazione i caratteri allineati (nucleotidi o amino acidi) e contano gli eventi di mutazione accumulati per ciascuna sequenza, risultando molto più efficienti rispetto ai metodi basati sulla distanza, dove fenomeni di reversione e sostituzioni multiple vengono sostanzialmente ignorati</a:t>
            </a:r>
          </a:p>
          <a:p>
            <a:r>
              <a:rPr lang="it-IT" dirty="0" smtClean="0"/>
              <a:t>Ciò permette anche di poter </a:t>
            </a:r>
            <a:r>
              <a:rPr lang="it-IT" b="1" u="sng" dirty="0" smtClean="0"/>
              <a:t>inferire le sequenze ancestrali</a:t>
            </a:r>
          </a:p>
          <a:p>
            <a:r>
              <a:rPr lang="it-IT" dirty="0" smtClean="0"/>
              <a:t>I due metodi più popolari appartenenti a questa categoria sono i metodi di </a:t>
            </a:r>
            <a:r>
              <a:rPr lang="it-IT" b="1" u="sng" dirty="0" smtClean="0"/>
              <a:t>massima parsimonia (MP) e massima verosimiglianza (o maximum likelihood, ML)</a:t>
            </a:r>
            <a:endParaRPr lang="it-IT" b="1" u="sng" dirty="0"/>
          </a:p>
        </p:txBody>
      </p:sp>
    </p:spTree>
    <p:extLst>
      <p:ext uri="{BB962C8B-B14F-4D97-AF65-F5344CB8AC3E}">
        <p14:creationId xmlns:p14="http://schemas.microsoft.com/office/powerpoint/2010/main" val="16612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Metodi di massima parsimonia</a:t>
            </a:r>
            <a:endParaRPr lang="it-IT" dirty="0"/>
          </a:p>
        </p:txBody>
      </p:sp>
      <p:sp>
        <p:nvSpPr>
          <p:cNvPr id="3" name="Content Placeholder 2"/>
          <p:cNvSpPr>
            <a:spLocks noGrp="1"/>
          </p:cNvSpPr>
          <p:nvPr>
            <p:ph idx="1"/>
          </p:nvPr>
        </p:nvSpPr>
        <p:spPr>
          <a:xfrm>
            <a:off x="685800" y="1673353"/>
            <a:ext cx="5746173" cy="3397412"/>
          </a:xfrm>
        </p:spPr>
        <p:txBody>
          <a:bodyPr>
            <a:normAutofit/>
          </a:bodyPr>
          <a:lstStyle/>
          <a:p>
            <a:r>
              <a:rPr lang="it-IT" dirty="0" smtClean="0"/>
              <a:t>Questo approccio si basa sul concetto del </a:t>
            </a:r>
            <a:r>
              <a:rPr lang="it-IT" b="1" u="sng" dirty="0" smtClean="0"/>
              <a:t>rasoio di Ockham</a:t>
            </a:r>
          </a:p>
          <a:p>
            <a:r>
              <a:rPr lang="it-IT" dirty="0" smtClean="0"/>
              <a:t>Quando ci sono molteplici possibili spiegazioni per un avvenimento, quella più semplice tende ad essere quella migliore</a:t>
            </a:r>
          </a:p>
          <a:p>
            <a:r>
              <a:rPr lang="it-IT" dirty="0" smtClean="0"/>
              <a:t>Si ricerca </a:t>
            </a:r>
            <a:r>
              <a:rPr lang="it-IT" b="1" dirty="0" smtClean="0"/>
              <a:t>l’albero più parsimonioso, cioè quello che richiede il minor numero di assunzioni as hoc per spiegare la variabilità osservata tra le sequenze</a:t>
            </a:r>
            <a:endParaRPr lang="it-IT" b="1" dirty="0"/>
          </a:p>
        </p:txBody>
      </p:sp>
      <p:pic>
        <p:nvPicPr>
          <p:cNvPr id="2050" name="Picture 2" descr="https://isene.files.wordpress.com/2016/09/william-of-ockham-razor-quo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366" y="1976646"/>
            <a:ext cx="5076825"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318" y="5496791"/>
            <a:ext cx="10359737" cy="646331"/>
          </a:xfrm>
          <a:prstGeom prst="rect">
            <a:avLst/>
          </a:prstGeom>
          <a:noFill/>
        </p:spPr>
        <p:txBody>
          <a:bodyPr wrap="square" rtlCol="0">
            <a:spAutoFit/>
          </a:bodyPr>
          <a:lstStyle/>
          <a:p>
            <a:r>
              <a:rPr lang="it-IT" b="1" dirty="0" smtClean="0"/>
              <a:t>L’albero a massima parsimonia non ammette esplicitamente nessun modello di evoluzione molecolare</a:t>
            </a:r>
            <a:endParaRPr lang="it-IT" b="1" dirty="0"/>
          </a:p>
        </p:txBody>
      </p:sp>
    </p:spTree>
    <p:extLst>
      <p:ext uri="{BB962C8B-B14F-4D97-AF65-F5344CB8AC3E}">
        <p14:creationId xmlns:p14="http://schemas.microsoft.com/office/powerpoint/2010/main" val="174946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1352"/>
          </a:xfrm>
        </p:spPr>
        <p:txBody>
          <a:bodyPr/>
          <a:lstStyle/>
          <a:p>
            <a:r>
              <a:rPr lang="it-IT" dirty="0" smtClean="0"/>
              <a:t>Metodi di Maximum Likelihood</a:t>
            </a:r>
            <a:endParaRPr lang="it-IT" dirty="0"/>
          </a:p>
        </p:txBody>
      </p:sp>
      <p:sp>
        <p:nvSpPr>
          <p:cNvPr id="3" name="Content Placeholder 2"/>
          <p:cNvSpPr>
            <a:spLocks noGrp="1"/>
          </p:cNvSpPr>
          <p:nvPr>
            <p:ph idx="1"/>
          </p:nvPr>
        </p:nvSpPr>
        <p:spPr>
          <a:xfrm>
            <a:off x="602674" y="1673352"/>
            <a:ext cx="4894118" cy="4343400"/>
          </a:xfrm>
        </p:spPr>
        <p:txBody>
          <a:bodyPr/>
          <a:lstStyle/>
          <a:p>
            <a:pPr algn="just"/>
            <a:r>
              <a:rPr lang="it-IT" dirty="0" smtClean="0"/>
              <a:t>Si tratta di </a:t>
            </a:r>
            <a:r>
              <a:rPr lang="it-IT" b="1" dirty="0" smtClean="0"/>
              <a:t>metodi probabilistici</a:t>
            </a:r>
            <a:r>
              <a:rPr lang="it-IT" dirty="0" smtClean="0"/>
              <a:t>, che anch’essi valutano tutte le possibili topologie per un dato set di taxa</a:t>
            </a:r>
          </a:p>
          <a:p>
            <a:pPr algn="just"/>
            <a:r>
              <a:rPr lang="it-IT" dirty="0" smtClean="0"/>
              <a:t>Il fattore probabilistico del metodo sta nell’assegnare una probabilità ad ogni possibile evento di sostituzione per ciascuna posizione dell’allineamento multiplo e massimizzando la probabilità totale dell’albero</a:t>
            </a:r>
          </a:p>
          <a:p>
            <a:pPr algn="just"/>
            <a:r>
              <a:rPr lang="it-IT" b="1" u="sng" dirty="0" smtClean="0"/>
              <a:t>L’albero migliore è quello che ottiene la migliore Likelihood</a:t>
            </a:r>
          </a:p>
        </p:txBody>
      </p:sp>
      <p:pic>
        <p:nvPicPr>
          <p:cNvPr id="4" name="Picture 3"/>
          <p:cNvPicPr>
            <a:picLocks noChangeAspect="1"/>
          </p:cNvPicPr>
          <p:nvPr/>
        </p:nvPicPr>
        <p:blipFill rotWithShape="1">
          <a:blip r:embed="rId2"/>
          <a:srcRect l="11944" t="11807" r="13403" b="16099"/>
          <a:stretch/>
        </p:blipFill>
        <p:spPr>
          <a:xfrm>
            <a:off x="5818909" y="1673352"/>
            <a:ext cx="6089073" cy="4156364"/>
          </a:xfrm>
          <a:prstGeom prst="rect">
            <a:avLst/>
          </a:prstGeom>
        </p:spPr>
      </p:pic>
    </p:spTree>
    <p:extLst>
      <p:ext uri="{BB962C8B-B14F-4D97-AF65-F5344CB8AC3E}">
        <p14:creationId xmlns:p14="http://schemas.microsoft.com/office/powerpoint/2010/main" val="162871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7443"/>
          </a:xfrm>
        </p:spPr>
        <p:txBody>
          <a:bodyPr>
            <a:normAutofit fontScale="90000"/>
          </a:bodyPr>
          <a:lstStyle/>
          <a:p>
            <a:r>
              <a:rPr lang="it-IT" dirty="0" smtClean="0"/>
              <a:t>Vantaggi e svantaggi dei vari metodi</a:t>
            </a:r>
            <a:endParaRPr lang="it-IT" dirty="0"/>
          </a:p>
        </p:txBody>
      </p:sp>
      <p:sp>
        <p:nvSpPr>
          <p:cNvPr id="3" name="Content Placeholder 2"/>
          <p:cNvSpPr>
            <a:spLocks noGrp="1"/>
          </p:cNvSpPr>
          <p:nvPr>
            <p:ph idx="1"/>
          </p:nvPr>
        </p:nvSpPr>
        <p:spPr/>
        <p:txBody>
          <a:bodyPr>
            <a:normAutofit fontScale="77500" lnSpcReduction="20000"/>
          </a:bodyPr>
          <a:lstStyle/>
          <a:p>
            <a:pPr marL="45720" indent="0">
              <a:buNone/>
            </a:pPr>
            <a:r>
              <a:rPr lang="it-IT" b="1" dirty="0" smtClean="0"/>
              <a:t>Minima evoluzione</a:t>
            </a:r>
          </a:p>
          <a:p>
            <a:r>
              <a:rPr lang="it-IT" dirty="0" smtClean="0">
                <a:solidFill>
                  <a:srgbClr val="00B050"/>
                </a:solidFill>
              </a:rPr>
              <a:t>Molto veloce rispetto agli altri due (può essere utilizzato con un numero maggiore di taxa)</a:t>
            </a:r>
          </a:p>
          <a:p>
            <a:r>
              <a:rPr lang="it-IT" dirty="0" smtClean="0">
                <a:solidFill>
                  <a:srgbClr val="FF0000"/>
                </a:solidFill>
              </a:rPr>
              <a:t>Si perdono informazioni filogenetiche nel passaggio tra caratteri con difficoltà nella stima delle distanze geniche</a:t>
            </a:r>
          </a:p>
          <a:p>
            <a:pPr marL="45720" indent="0">
              <a:buNone/>
            </a:pPr>
            <a:r>
              <a:rPr lang="it-IT" b="1" dirty="0" smtClean="0"/>
              <a:t>Massima parsimonia</a:t>
            </a:r>
          </a:p>
          <a:p>
            <a:r>
              <a:rPr lang="it-IT" dirty="0" smtClean="0">
                <a:solidFill>
                  <a:srgbClr val="00B050"/>
                </a:solidFill>
              </a:rPr>
              <a:t>Consente di usare molti taxa sfruttando completamente l’informazione dei singoli caratteri</a:t>
            </a:r>
          </a:p>
          <a:p>
            <a:r>
              <a:rPr lang="it-IT" dirty="0" smtClean="0">
                <a:solidFill>
                  <a:srgbClr val="FF0000"/>
                </a:solidFill>
              </a:rPr>
              <a:t>Può produrre alberi ugualmente parsimoniosi di difficile interpretazione; considera eventi di omoplasia come rari e sostanzialmente trascurabili</a:t>
            </a:r>
          </a:p>
          <a:p>
            <a:pPr marL="45720" indent="0">
              <a:buNone/>
            </a:pPr>
            <a:r>
              <a:rPr lang="it-IT" b="1" dirty="0" smtClean="0"/>
              <a:t>Maximum likelihood</a:t>
            </a:r>
          </a:p>
          <a:p>
            <a:r>
              <a:rPr lang="it-IT" dirty="0" smtClean="0">
                <a:solidFill>
                  <a:srgbClr val="00B050"/>
                </a:solidFill>
              </a:rPr>
              <a:t>Molto solida statisticamente parlando; permette di implementare modelli di evoluzione molecolare anche molto complessi e realistici</a:t>
            </a:r>
          </a:p>
          <a:p>
            <a:r>
              <a:rPr lang="it-IT" dirty="0" smtClean="0">
                <a:solidFill>
                  <a:srgbClr val="FF0000"/>
                </a:solidFill>
              </a:rPr>
              <a:t>Estremamente dispendiosa sotto un punto di vista computazionale; non impiegabile per grossi dataset</a:t>
            </a:r>
          </a:p>
          <a:p>
            <a:endParaRPr lang="it-IT" dirty="0" smtClean="0"/>
          </a:p>
          <a:p>
            <a:endParaRPr lang="it-IT" dirty="0"/>
          </a:p>
        </p:txBody>
      </p:sp>
    </p:spTree>
    <p:extLst>
      <p:ext uri="{BB962C8B-B14F-4D97-AF65-F5344CB8AC3E}">
        <p14:creationId xmlns:p14="http://schemas.microsoft.com/office/powerpoint/2010/main" val="272195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56" y="851297"/>
            <a:ext cx="5028508" cy="1756821"/>
          </a:xfrm>
        </p:spPr>
        <p:txBody>
          <a:bodyPr>
            <a:normAutofit/>
          </a:bodyPr>
          <a:lstStyle/>
          <a:p>
            <a:r>
              <a:rPr lang="it-IT" sz="2000" dirty="0" smtClean="0"/>
              <a:t>Il concetto di selezione naturale con cui abbiamo familiarità a livello di specie è anche applicabile a livello di sequenze</a:t>
            </a:r>
            <a:endParaRPr lang="it-IT" sz="2000" dirty="0"/>
          </a:p>
        </p:txBody>
      </p:sp>
      <p:pic>
        <p:nvPicPr>
          <p:cNvPr id="1026" name="Picture 2" descr="https://storybookstorage.s3.amazonaws.com/items/images/000/296/218/original/20160309-12191-1idtip9.png?1457525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6" y="3314546"/>
            <a:ext cx="6509716" cy="3217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sets.answersingenesis.org/img/cms/content/contentnode/image/understanding-natural-sel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008" y="4078750"/>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th.ucla.edu/~tao/finch.jpg?w=24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67054" y="110633"/>
            <a:ext cx="5105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01" y="438912"/>
            <a:ext cx="9509760" cy="652133"/>
          </a:xfrm>
        </p:spPr>
        <p:txBody>
          <a:bodyPr>
            <a:normAutofit/>
          </a:bodyPr>
          <a:lstStyle/>
          <a:p>
            <a:r>
              <a:rPr lang="it-IT" sz="2800" dirty="0" smtClean="0"/>
              <a:t>Valutazione della solidità di un albero</a:t>
            </a:r>
            <a:endParaRPr lang="it-IT" sz="2800" dirty="0"/>
          </a:p>
        </p:txBody>
      </p:sp>
      <p:sp>
        <p:nvSpPr>
          <p:cNvPr id="3" name="Content Placeholder 2"/>
          <p:cNvSpPr>
            <a:spLocks noGrp="1"/>
          </p:cNvSpPr>
          <p:nvPr>
            <p:ph idx="1"/>
          </p:nvPr>
        </p:nvSpPr>
        <p:spPr>
          <a:xfrm>
            <a:off x="790400" y="1309669"/>
            <a:ext cx="6483235" cy="4987221"/>
          </a:xfrm>
        </p:spPr>
        <p:txBody>
          <a:bodyPr>
            <a:normAutofit/>
          </a:bodyPr>
          <a:lstStyle/>
          <a:p>
            <a:pPr algn="just"/>
            <a:r>
              <a:rPr lang="it-IT" dirty="0" smtClean="0"/>
              <a:t>E’ possibile utilizzare tecniche di </a:t>
            </a:r>
            <a:r>
              <a:rPr lang="it-IT" b="1" u="sng" dirty="0" smtClean="0"/>
              <a:t>bootstrap</a:t>
            </a:r>
            <a:r>
              <a:rPr lang="it-IT" dirty="0" smtClean="0"/>
              <a:t>, cioè un </a:t>
            </a:r>
            <a:r>
              <a:rPr lang="it-IT" b="1" dirty="0" smtClean="0"/>
              <a:t>ricampionamento casuale dai dati di partenza</a:t>
            </a:r>
            <a:r>
              <a:rPr lang="it-IT" dirty="0" smtClean="0"/>
              <a:t>. Ciò consente di deteminare gli errori nel campionamento e comprendere gli intervalli di confidenza sulle stime dei parametri</a:t>
            </a:r>
          </a:p>
          <a:p>
            <a:pPr algn="just"/>
            <a:r>
              <a:rPr lang="it-IT" dirty="0" smtClean="0"/>
              <a:t>I numeri che spesso vedete </a:t>
            </a:r>
            <a:r>
              <a:rPr lang="it-IT" b="1" dirty="0" smtClean="0"/>
              <a:t>associati ai nodi di un albero</a:t>
            </a:r>
            <a:r>
              <a:rPr lang="it-IT" dirty="0" smtClean="0"/>
              <a:t> sono valori di boostrap</a:t>
            </a:r>
          </a:p>
          <a:p>
            <a:pPr algn="just"/>
            <a:r>
              <a:rPr lang="it-IT" b="1" u="sng" dirty="0" smtClean="0"/>
              <a:t>Sebbene essi possano assumere valori da 1 a 100, non si tratta di probabilità di correttezza, ma soltanto di valori di supporto statistico</a:t>
            </a:r>
          </a:p>
          <a:p>
            <a:pPr algn="just"/>
            <a:r>
              <a:rPr lang="it-IT" dirty="0" smtClean="0"/>
              <a:t>Rispetto alla reale probabilità, i valori di bootstrap tendono a sovrastimare alte probabilità e sottostimare probabiltà medio basse</a:t>
            </a:r>
            <a:endParaRPr lang="it-IT" dirty="0"/>
          </a:p>
        </p:txBody>
      </p:sp>
      <p:pic>
        <p:nvPicPr>
          <p:cNvPr id="4098" name="Picture 2" descr="https://www.researchgate.net/profile/Chen_Ding2/publication/51549963/figure/fig3/AS:271086499659781@1441643466036/Figure-2-Maximum-likelihood-Ctr-representative-phylogeny-Bootstrap-resampling-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284" y="438912"/>
            <a:ext cx="3877375" cy="568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1219" y="623888"/>
            <a:ext cx="7629563" cy="5392737"/>
          </a:xfrm>
          <a:prstGeom prst="rect">
            <a:avLst/>
          </a:prstGeom>
        </p:spPr>
      </p:pic>
    </p:spTree>
    <p:extLst>
      <p:ext uri="{BB962C8B-B14F-4D97-AF65-F5344CB8AC3E}">
        <p14:creationId xmlns:p14="http://schemas.microsoft.com/office/powerpoint/2010/main" val="359511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29562" y="550863"/>
            <a:ext cx="7732877" cy="5465762"/>
          </a:xfrm>
          <a:prstGeom prst="rect">
            <a:avLst/>
          </a:prstGeom>
        </p:spPr>
      </p:pic>
    </p:spTree>
    <p:extLst>
      <p:ext uri="{BB962C8B-B14F-4D97-AF65-F5344CB8AC3E}">
        <p14:creationId xmlns:p14="http://schemas.microsoft.com/office/powerpoint/2010/main" val="4971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Filogenetica e filogenesi - definizione</a:t>
            </a:r>
            <a:endParaRPr lang="it-IT" dirty="0"/>
          </a:p>
        </p:txBody>
      </p:sp>
      <p:sp>
        <p:nvSpPr>
          <p:cNvPr id="3" name="Content Placeholder 2"/>
          <p:cNvSpPr>
            <a:spLocks noGrp="1"/>
          </p:cNvSpPr>
          <p:nvPr>
            <p:ph idx="1"/>
          </p:nvPr>
        </p:nvSpPr>
        <p:spPr>
          <a:xfrm>
            <a:off x="1341120" y="1205762"/>
            <a:ext cx="9509760" cy="4343400"/>
          </a:xfrm>
        </p:spPr>
        <p:txBody>
          <a:bodyPr/>
          <a:lstStyle/>
          <a:p>
            <a:pPr algn="just"/>
            <a:r>
              <a:rPr lang="it-IT" dirty="0" smtClean="0"/>
              <a:t>Per </a:t>
            </a:r>
            <a:r>
              <a:rPr lang="it-IT" b="1" u="sng" dirty="0" smtClean="0"/>
              <a:t>filogenetica</a:t>
            </a:r>
            <a:r>
              <a:rPr lang="it-IT" dirty="0" smtClean="0"/>
              <a:t> si intende lo studio della storia evolutiva degli organismi utilizzando diagrammi a forma di albero che rappresentano il loro pedigree</a:t>
            </a:r>
          </a:p>
          <a:p>
            <a:pPr algn="just"/>
            <a:r>
              <a:rPr lang="it-IT" dirty="0" smtClean="0"/>
              <a:t>Gli schemi di ramificazione che rappresentano la divergenza evolutiva sono complessivamente definiti «</a:t>
            </a:r>
            <a:r>
              <a:rPr lang="it-IT" b="1" u="sng" dirty="0" smtClean="0"/>
              <a:t>filogenesi</a:t>
            </a:r>
            <a:r>
              <a:rPr lang="it-IT" dirty="0" smtClean="0"/>
              <a:t>»</a:t>
            </a:r>
          </a:p>
          <a:p>
            <a:pPr algn="just"/>
            <a:r>
              <a:rPr lang="it-IT" dirty="0" smtClean="0"/>
              <a:t>Originariamente la filogenetica si basava in larga parte sullo studio di </a:t>
            </a:r>
            <a:r>
              <a:rPr lang="it-IT" b="1" u="sng" dirty="0" smtClean="0"/>
              <a:t>fossili</a:t>
            </a:r>
            <a:r>
              <a:rPr lang="it-IT" dirty="0" smtClean="0"/>
              <a:t> per ricavare caratteristiche ancestrali dalle quali si sono originate quelle degli organismi attualmente viventi. Tuttavia questo approccio ha molte limitazioni: dati frammentari nello spazio e nel tempo, difficoltà di raccolta per inaccessibilità dei depositi fossili, mancanza di dati per molti gruppi animali e vegetali</a:t>
            </a:r>
          </a:p>
          <a:p>
            <a:endParaRPr lang="it-IT" dirty="0"/>
          </a:p>
        </p:txBody>
      </p:sp>
      <p:pic>
        <p:nvPicPr>
          <p:cNvPr id="2050" name="Picture 2" descr="https://assets.answersingenesis.org/img/cms/content/contentnode/header_image/fossil-re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689561" y="5074231"/>
            <a:ext cx="4316384" cy="1370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scover-trieste.it/ProxyVFS.axd/image_big/r14775/file-jpg?v=7719&amp;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344" y="4807756"/>
            <a:ext cx="3031029" cy="163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Filogenesi molecolare</a:t>
            </a:r>
            <a:endParaRPr lang="it-IT" dirty="0"/>
          </a:p>
        </p:txBody>
      </p:sp>
      <p:sp>
        <p:nvSpPr>
          <p:cNvPr id="3" name="Content Placeholder 2"/>
          <p:cNvSpPr>
            <a:spLocks noGrp="1"/>
          </p:cNvSpPr>
          <p:nvPr>
            <p:ph idx="1"/>
          </p:nvPr>
        </p:nvSpPr>
        <p:spPr>
          <a:xfrm>
            <a:off x="1341120" y="1205762"/>
            <a:ext cx="9509760" cy="4343400"/>
          </a:xfrm>
        </p:spPr>
        <p:txBody>
          <a:bodyPr>
            <a:normAutofit fontScale="92500" lnSpcReduction="10000"/>
          </a:bodyPr>
          <a:lstStyle/>
          <a:p>
            <a:pPr algn="just"/>
            <a:r>
              <a:rPr lang="it-IT" dirty="0" smtClean="0"/>
              <a:t>Fortunatamente sono possibili approcci alternativi basati sui dati di sequenza</a:t>
            </a:r>
          </a:p>
          <a:p>
            <a:pPr algn="just"/>
            <a:r>
              <a:rPr lang="it-IT" dirty="0" smtClean="0"/>
              <a:t>Geni e, conseguentemente, proteine accumulano mutazioni nel tempo risultando in variazioni anche a livello fenotipico</a:t>
            </a:r>
          </a:p>
          <a:p>
            <a:pPr algn="just"/>
            <a:r>
              <a:rPr lang="it-IT" dirty="0" smtClean="0"/>
              <a:t>Per questo motivo i geni possono essere visti come dei </a:t>
            </a:r>
            <a:r>
              <a:rPr lang="it-IT" b="1" u="sng" dirty="0" smtClean="0"/>
              <a:t>fossili molecolari</a:t>
            </a:r>
            <a:r>
              <a:rPr lang="it-IT" dirty="0" smtClean="0"/>
              <a:t>, dato che la loro comparazione può permetterci di </a:t>
            </a:r>
            <a:r>
              <a:rPr lang="it-IT" b="1" u="sng" dirty="0" smtClean="0"/>
              <a:t>inferire</a:t>
            </a:r>
            <a:r>
              <a:rPr lang="it-IT" dirty="0" smtClean="0"/>
              <a:t> le sequenze ancestrali dalle quali sono derivati</a:t>
            </a:r>
          </a:p>
          <a:p>
            <a:pPr algn="just"/>
            <a:r>
              <a:rPr lang="it-IT" dirty="0" smtClean="0"/>
              <a:t>I dati molecolari sono </a:t>
            </a:r>
            <a:r>
              <a:rPr lang="it-IT" b="1" u="sng" dirty="0" smtClean="0"/>
              <a:t>più facilmente reperibili </a:t>
            </a:r>
            <a:r>
              <a:rPr lang="it-IT" dirty="0" smtClean="0"/>
              <a:t>rispetto ai fossili</a:t>
            </a:r>
          </a:p>
          <a:p>
            <a:pPr algn="just"/>
            <a:r>
              <a:rPr lang="it-IT" b="1" u="sng" dirty="0" smtClean="0"/>
              <a:t>Non ci sono bias lagati al campionamento </a:t>
            </a:r>
            <a:r>
              <a:rPr lang="it-IT" dirty="0" smtClean="0"/>
              <a:t>(è possibile riempire i gap dovuti all’assenza di determinati fossili)</a:t>
            </a:r>
          </a:p>
          <a:p>
            <a:pPr algn="just"/>
            <a:r>
              <a:rPr lang="it-IT" b="1" u="sng" dirty="0" smtClean="0"/>
              <a:t>Gli alberi filogenetici ottenuti con dati molecolari sono solitamente ben più solidi di quelli ottenuti con i soli dati fossili</a:t>
            </a:r>
            <a:r>
              <a:rPr lang="it-IT" dirty="0" smtClean="0"/>
              <a:t> (posso esservare un maggior numero di caratteri la cui interpretazione non è ambigua)</a:t>
            </a:r>
          </a:p>
          <a:p>
            <a:endParaRPr lang="it-IT" dirty="0"/>
          </a:p>
        </p:txBody>
      </p:sp>
    </p:spTree>
    <p:extLst>
      <p:ext uri="{BB962C8B-B14F-4D97-AF65-F5344CB8AC3E}">
        <p14:creationId xmlns:p14="http://schemas.microsoft.com/office/powerpoint/2010/main" val="137826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assunzioni base</a:t>
            </a:r>
            <a:endParaRPr lang="it-IT" dirty="0"/>
          </a:p>
        </p:txBody>
      </p:sp>
      <p:sp>
        <p:nvSpPr>
          <p:cNvPr id="3" name="Content Placeholder 2"/>
          <p:cNvSpPr>
            <a:spLocks noGrp="1"/>
          </p:cNvSpPr>
          <p:nvPr>
            <p:ph idx="1"/>
          </p:nvPr>
        </p:nvSpPr>
        <p:spPr/>
        <p:txBody>
          <a:bodyPr/>
          <a:lstStyle/>
          <a:p>
            <a:r>
              <a:rPr lang="it-IT" b="1" u="sng" dirty="0" smtClean="0">
                <a:solidFill>
                  <a:srgbClr val="FF0000"/>
                </a:solidFill>
              </a:rPr>
              <a:t>Le sequenze da analizzare devono essere omologhe</a:t>
            </a:r>
            <a:r>
              <a:rPr lang="it-IT" dirty="0" smtClean="0"/>
              <a:t>, cioè avere un’origine evolutiva comune a partire da una medesima sequenza ancestrale dalla quale si sono differenziate</a:t>
            </a:r>
          </a:p>
          <a:p>
            <a:r>
              <a:rPr lang="it-IT" dirty="0" smtClean="0"/>
              <a:t>La ricostruzione filogenetica procede per </a:t>
            </a:r>
            <a:r>
              <a:rPr lang="it-IT" b="1" u="sng" dirty="0" smtClean="0">
                <a:solidFill>
                  <a:srgbClr val="FF0000"/>
                </a:solidFill>
              </a:rPr>
              <a:t>biforcazioni</a:t>
            </a:r>
            <a:r>
              <a:rPr lang="it-IT" dirty="0" smtClean="0"/>
              <a:t>, nel senso che un dato ramo «madre» si biforca in due rami «figli» in un determinato punto, che identifica l’ancestore comune da cui i due lineage evolutivi si sono diversificati</a:t>
            </a:r>
          </a:p>
          <a:p>
            <a:r>
              <a:rPr lang="it-IT" b="1" u="sng" dirty="0" smtClean="0">
                <a:solidFill>
                  <a:srgbClr val="FF0000"/>
                </a:solidFill>
              </a:rPr>
              <a:t>Ogni posizione di una sequenza evolve indipendentemente</a:t>
            </a:r>
            <a:r>
              <a:rPr lang="it-IT" dirty="0" smtClean="0"/>
              <a:t> (posso avere siti conservati vicini ad altri altamente variabili)</a:t>
            </a:r>
          </a:p>
          <a:p>
            <a:r>
              <a:rPr lang="it-IT" dirty="0" smtClean="0"/>
              <a:t>La variabilità tra le sequenze deve essere sufficiente per generare alberi filogenetici privi di ambiguità</a:t>
            </a:r>
            <a:endParaRPr lang="it-IT" dirty="0"/>
          </a:p>
        </p:txBody>
      </p:sp>
    </p:spTree>
    <p:extLst>
      <p:ext uri="{BB962C8B-B14F-4D97-AF65-F5344CB8AC3E}">
        <p14:creationId xmlns:p14="http://schemas.microsoft.com/office/powerpoint/2010/main" val="258887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341120" y="1673352"/>
            <a:ext cx="4799907" cy="4343400"/>
          </a:xfrm>
        </p:spPr>
        <p:txBody>
          <a:bodyPr>
            <a:normAutofit fontScale="92500" lnSpcReduction="10000"/>
          </a:bodyPr>
          <a:lstStyle/>
          <a:p>
            <a:r>
              <a:rPr lang="it-IT" b="1" dirty="0" smtClean="0"/>
              <a:t>Radice (root) </a:t>
            </a:r>
            <a:r>
              <a:rPr lang="it-IT" dirty="0" smtClean="0"/>
              <a:t>= la sequenza ancestrale da cui tutte le altre sono state originate</a:t>
            </a:r>
          </a:p>
          <a:p>
            <a:r>
              <a:rPr lang="it-IT" b="1" dirty="0" smtClean="0"/>
              <a:t>Rami (branches) </a:t>
            </a:r>
            <a:r>
              <a:rPr lang="it-IT" dirty="0" smtClean="0"/>
              <a:t>= rappresentano i passaggi evolutivi che, nel tempo, hanno portato alle sequenze osservate</a:t>
            </a:r>
          </a:p>
          <a:p>
            <a:r>
              <a:rPr lang="it-IT" b="1" dirty="0" smtClean="0"/>
              <a:t>Nodi</a:t>
            </a:r>
            <a:r>
              <a:rPr lang="it-IT" dirty="0" smtClean="0"/>
              <a:t> = rappresentano i punti di biforcazione, ovvero le sequenze ancestrali intermedie dalle quali si sono differenziate alcune delle sequenze osservate</a:t>
            </a:r>
          </a:p>
          <a:p>
            <a:r>
              <a:rPr lang="it-IT" b="1" dirty="0" smtClean="0"/>
              <a:t>Nodi terminali </a:t>
            </a:r>
            <a:r>
              <a:rPr lang="it-IT" dirty="0" smtClean="0"/>
              <a:t>= rappresentano le sequenze osservate, cioè il prodotto del processo evolutivo</a:t>
            </a:r>
            <a:endParaRPr lang="it-IT" dirty="0"/>
          </a:p>
        </p:txBody>
      </p:sp>
      <p:pic>
        <p:nvPicPr>
          <p:cNvPr id="3074" name="Picture 2" descr="https://image.slidesharecdn.com/bioinfo5-120125034202-phpapp01/95/boinformatics-lecture-5-9-728.jpg?cb=1327463410"/>
          <p:cNvPicPr>
            <a:picLocks noChangeAspect="1" noChangeArrowheads="1"/>
          </p:cNvPicPr>
          <p:nvPr/>
        </p:nvPicPr>
        <p:blipFill rotWithShape="1">
          <a:blip r:embed="rId2">
            <a:extLst>
              <a:ext uri="{28A0092B-C50C-407E-A947-70E740481C1C}">
                <a14:useLocalDpi xmlns:a14="http://schemas.microsoft.com/office/drawing/2010/main" val="0"/>
              </a:ext>
            </a:extLst>
          </a:blip>
          <a:srcRect t="18886" b="10052"/>
          <a:stretch/>
        </p:blipFill>
        <p:spPr bwMode="auto">
          <a:xfrm>
            <a:off x="6230941" y="2410691"/>
            <a:ext cx="5205569" cy="277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6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r>
              <a:rPr lang="it-IT" dirty="0" smtClean="0"/>
              <a:t>I nodi terminali sono spesso definiti semplicemente come </a:t>
            </a:r>
            <a:r>
              <a:rPr lang="it-IT" b="1" u="sng" dirty="0" smtClean="0"/>
              <a:t>taxa</a:t>
            </a:r>
            <a:r>
              <a:rPr lang="it-IT" dirty="0" smtClean="0"/>
              <a:t> oppure come </a:t>
            </a:r>
            <a:r>
              <a:rPr lang="it-IT" b="1" u="sng" dirty="0" smtClean="0"/>
              <a:t>OTU (Operationa Taxonomic Units)</a:t>
            </a:r>
          </a:p>
          <a:p>
            <a:r>
              <a:rPr lang="it-IT" dirty="0" smtClean="0"/>
              <a:t>Un gruppo di taxa che discendono da un singolo ancestore comune può essere definito </a:t>
            </a:r>
            <a:r>
              <a:rPr lang="it-IT" b="1" u="sng" dirty="0" smtClean="0"/>
              <a:t>clade</a:t>
            </a:r>
            <a:r>
              <a:rPr lang="it-IT" dirty="0" smtClean="0"/>
              <a:t> opure </a:t>
            </a:r>
            <a:r>
              <a:rPr lang="it-IT" b="1" u="sng" dirty="0" smtClean="0"/>
              <a:t>gruppo monofiletico</a:t>
            </a:r>
          </a:p>
          <a:p>
            <a:r>
              <a:rPr lang="it-IT" dirty="0" smtClean="0"/>
              <a:t>All’interno di un gruppo monofiletico, due taxa condividono un ancestore comune che non è condiviso da nessuna altra sequenza nell’albero. Si possono quindi definire «</a:t>
            </a:r>
            <a:r>
              <a:rPr lang="it-IT" b="1" u="sng" dirty="0" smtClean="0"/>
              <a:t>sister taxa</a:t>
            </a:r>
            <a:r>
              <a:rPr lang="it-IT" dirty="0" smtClean="0"/>
              <a:t>» (es. A, B e C nell’esempio precedente)</a:t>
            </a:r>
          </a:p>
          <a:p>
            <a:r>
              <a:rPr lang="it-IT" dirty="0" smtClean="0"/>
              <a:t>Un ramo che porti ad un taxa a partire da un ancestore può essere definito </a:t>
            </a:r>
            <a:r>
              <a:rPr lang="it-IT" b="1" u="sng" dirty="0" smtClean="0"/>
              <a:t>lineage</a:t>
            </a:r>
          </a:p>
          <a:p>
            <a:pPr marL="45720" indent="0">
              <a:buNone/>
            </a:pPr>
            <a:endParaRPr lang="it-IT" dirty="0"/>
          </a:p>
        </p:txBody>
      </p:sp>
    </p:spTree>
    <p:extLst>
      <p:ext uri="{BB962C8B-B14F-4D97-AF65-F5344CB8AC3E}">
        <p14:creationId xmlns:p14="http://schemas.microsoft.com/office/powerpoint/2010/main" val="31332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3527</Words>
  <Application>Microsoft Office PowerPoint</Application>
  <PresentationFormat>Widescreen</PresentationFormat>
  <Paragraphs>200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Century Gothic</vt:lpstr>
      <vt:lpstr>Sheer Green 16x9</vt:lpstr>
      <vt:lpstr>CALENDARIO LEZIONI AGGIORNATO</vt:lpstr>
      <vt:lpstr>LEZIONE 8 Basi di filogenesi molecolare</vt:lpstr>
      <vt:lpstr>Cenni introduttivi</vt:lpstr>
      <vt:lpstr>Il concetto di selezione naturale con cui abbiamo familiarità a livello di specie è anche applicabile a livello di sequenze</vt:lpstr>
      <vt:lpstr>Filogenetica e filogenesi - definizione</vt:lpstr>
      <vt:lpstr>Filogenesi molecolare</vt:lpstr>
      <vt:lpstr>Filogenesi molecolare – assunzioni base</vt:lpstr>
      <vt:lpstr>Filogenesi molecolare – terminologia</vt:lpstr>
      <vt:lpstr>Filogenesi molecolare – terminologia</vt:lpstr>
      <vt:lpstr>Filogenesi molecolare – terminologia</vt:lpstr>
      <vt:lpstr>Filogenesi molecolare – terminologia</vt:lpstr>
      <vt:lpstr>Radicazione di un albero</vt:lpstr>
      <vt:lpstr>Radicazione di un albero</vt:lpstr>
      <vt:lpstr>Radicazione di un albero</vt:lpstr>
      <vt:lpstr>La scelta del target per studi di filogenesi molecolare è findamentale</vt:lpstr>
      <vt:lpstr>Sequence phylogeny vs species phylogeny</vt:lpstr>
      <vt:lpstr>La filogenomica – un campo in rapida espansione</vt:lpstr>
      <vt:lpstr>Rappresentazione di un albero</vt:lpstr>
      <vt:lpstr>Formato di un albero</vt:lpstr>
      <vt:lpstr>Alberi consensus</vt:lpstr>
      <vt:lpstr>Obiettivo di un’analisi filogenetica</vt:lpstr>
      <vt:lpstr>PowerPoint Presentation</vt:lpstr>
      <vt:lpstr>PowerPoint Presentation</vt:lpstr>
      <vt:lpstr>Calcolo dell’albero</vt:lpstr>
      <vt:lpstr>Scelta dei marker molecolari</vt:lpstr>
      <vt:lpstr>Allineamento multiplo</vt:lpstr>
      <vt:lpstr>Modelli di evoluzione molecolare</vt:lpstr>
      <vt:lpstr>Modelli di evoluzione molecolare</vt:lpstr>
      <vt:lpstr>Modelli di evoluzione molecolare</vt:lpstr>
      <vt:lpstr>Metodi di costruzione degli alberi</vt:lpstr>
      <vt:lpstr>Algoritmi clustering-based ed optimality-based</vt:lpstr>
      <vt:lpstr>Metodi clustering-based – UPGMA e NJ</vt:lpstr>
      <vt:lpstr>Metodi clustering-based – UPGMA e NJ</vt:lpstr>
      <vt:lpstr>Alberi optimality-based</vt:lpstr>
      <vt:lpstr>Da ricordare...</vt:lpstr>
      <vt:lpstr>Metodi basati sui caratteri</vt:lpstr>
      <vt:lpstr>Metodi di massima parsimonia</vt:lpstr>
      <vt:lpstr>Metodi di Maximum Likelihood</vt:lpstr>
      <vt:lpstr>Vantaggi e svantaggi dei vari metodi</vt:lpstr>
      <vt:lpstr>Valutazione della solidità di un albero</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2017-05-19T17:08:39Z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