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1"/>
  </p:notesMasterIdLst>
  <p:sldIdLst>
    <p:sldId id="256" r:id="rId2"/>
    <p:sldId id="277" r:id="rId3"/>
    <p:sldId id="278" r:id="rId4"/>
    <p:sldId id="279" r:id="rId5"/>
    <p:sldId id="280" r:id="rId6"/>
    <p:sldId id="349" r:id="rId7"/>
    <p:sldId id="352" r:id="rId8"/>
    <p:sldId id="358" r:id="rId9"/>
    <p:sldId id="356" r:id="rId10"/>
    <p:sldId id="354" r:id="rId11"/>
    <p:sldId id="355" r:id="rId12"/>
    <p:sldId id="357" r:id="rId13"/>
    <p:sldId id="353" r:id="rId14"/>
    <p:sldId id="270" r:id="rId15"/>
    <p:sldId id="271" r:id="rId16"/>
    <p:sldId id="273" r:id="rId17"/>
    <p:sldId id="276" r:id="rId18"/>
    <p:sldId id="275" r:id="rId19"/>
    <p:sldId id="298" r:id="rId20"/>
  </p:sldIdLst>
  <p:sldSz cx="9144000" cy="6858000" type="screen4x3"/>
  <p:notesSz cx="6662738" cy="983297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7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80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595" autoAdjust="0"/>
  </p:normalViewPr>
  <p:slideViewPr>
    <p:cSldViewPr>
      <p:cViewPr varScale="1">
        <p:scale>
          <a:sx n="115" d="100"/>
          <a:sy n="115" d="100"/>
        </p:scale>
        <p:origin x="117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notesViewPr>
    <p:cSldViewPr>
      <p:cViewPr varScale="1">
        <p:scale>
          <a:sx n="60" d="100"/>
          <a:sy n="60" d="100"/>
        </p:scale>
        <p:origin x="-1104" y="-84"/>
      </p:cViewPr>
      <p:guideLst>
        <p:guide orient="horz" pos="3097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3-05T11:07:26.769" idx="1">
    <p:pos x="5389" y="1565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43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5876A0E-848B-4F43-A00E-B3025148462C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024619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E07E4D7-DDCE-4F0A-97B5-A449D4F4F047}" type="slidenum">
              <a:rPr lang="it-IT" altLang="it-IT" smtClean="0">
                <a:latin typeface="Arial" charset="0"/>
                <a:cs typeface="Arial" charset="0"/>
              </a:rPr>
              <a:pPr/>
              <a:t>1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9771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 txBox="1">
            <a:spLocks noGrp="1" noChangeArrowheads="1"/>
          </p:cNvSpPr>
          <p:nvPr/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EB68ED8-A2A5-426F-A069-32AA36A460D1}" type="slidenum">
              <a:rPr lang="it-IT" altLang="it-IT" sz="1200"/>
              <a:pPr algn="r"/>
              <a:t>10</a:t>
            </a:fld>
            <a:endParaRPr lang="it-IT" altLang="it-IT" sz="120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9122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 txBox="1">
            <a:spLocks noGrp="1" noChangeArrowheads="1"/>
          </p:cNvSpPr>
          <p:nvPr/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03A40D3-4B0B-4092-AC4B-016F5C5BE1A8}" type="slidenum">
              <a:rPr lang="it-IT" altLang="it-IT" sz="1200"/>
              <a:pPr algn="r"/>
              <a:t>11</a:t>
            </a:fld>
            <a:endParaRPr lang="it-IT" altLang="it-IT" sz="120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151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071D326-D999-4EE8-8E65-0036B0C34C3E}" type="slidenum">
              <a:rPr lang="it-IT" altLang="it-IT" smtClean="0">
                <a:latin typeface="Arial" charset="0"/>
                <a:cs typeface="Arial" charset="0"/>
              </a:rPr>
              <a:pPr/>
              <a:t>12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7479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29E6C3F-6375-41FC-9CDE-1DEE336DA2FE}" type="slidenum">
              <a:rPr lang="it-IT" altLang="it-IT" smtClean="0">
                <a:latin typeface="Arial" charset="0"/>
                <a:cs typeface="Arial" charset="0"/>
              </a:rPr>
              <a:pPr/>
              <a:t>13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0234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147A3B3-76F6-4C90-8278-0CC8F80974C3}" type="slidenum">
              <a:rPr lang="it-IT" altLang="it-IT" smtClean="0">
                <a:latin typeface="Arial" charset="0"/>
                <a:cs typeface="Arial" charset="0"/>
              </a:rPr>
              <a:pPr/>
              <a:t>14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8497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1B57CD5-FBFB-4822-94CC-346D2CF85DD1}" type="slidenum">
              <a:rPr lang="it-IT" altLang="it-IT" smtClean="0">
                <a:latin typeface="Arial" charset="0"/>
                <a:cs typeface="Arial" charset="0"/>
              </a:rPr>
              <a:pPr/>
              <a:t>15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>
              <a:buFontTx/>
              <a:buAutoNum type="arabicPeriod"/>
            </a:pPr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6848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11DFA4D-38FE-4049-B6B3-466BBB5CFB34}" type="slidenum">
              <a:rPr lang="it-IT" altLang="it-IT" smtClean="0">
                <a:latin typeface="Arial" charset="0"/>
                <a:cs typeface="Arial" charset="0"/>
              </a:rPr>
              <a:pPr/>
              <a:t>16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>
              <a:buFontTx/>
              <a:buAutoNum type="arabicPeriod"/>
            </a:pPr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4068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C84DA0E-FF0C-434D-A6F5-8C63B2D249C3}" type="slidenum">
              <a:rPr lang="it-IT" altLang="it-IT" smtClean="0">
                <a:latin typeface="Arial" charset="0"/>
                <a:cs typeface="Arial" charset="0"/>
              </a:rPr>
              <a:pPr/>
              <a:t>17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r>
              <a:rPr lang="it-IT" altLang="it-IT" smtClean="0">
                <a:latin typeface="Arial" charset="0"/>
                <a:cs typeface="Arial" charset="0"/>
              </a:rPr>
              <a:t>1. c’e’ in opac</a:t>
            </a:r>
          </a:p>
          <a:p>
            <a:pPr marL="228600" indent="-228600" eaLnBrk="1" hangingPunct="1">
              <a:buFontTx/>
              <a:buChar char="•"/>
            </a:pPr>
            <a:r>
              <a:rPr lang="it-IT" altLang="it-IT" smtClean="0">
                <a:latin typeface="Arial" charset="0"/>
                <a:cs typeface="Arial" charset="0"/>
              </a:rPr>
              <a:t>Non c’e’. Cercare in opac sbn</a:t>
            </a:r>
          </a:p>
          <a:p>
            <a:pPr marL="228600" indent="-228600" eaLnBrk="1" hangingPunct="1"/>
            <a:r>
              <a:rPr lang="it-IT" altLang="it-IT" smtClean="0">
                <a:latin typeface="Arial" charset="0"/>
                <a:cs typeface="Arial" charset="0"/>
              </a:rPr>
              <a:t>3. c’e’ pregresso immagine (cercare per titolo)</a:t>
            </a:r>
          </a:p>
        </p:txBody>
      </p:sp>
    </p:spTree>
    <p:extLst>
      <p:ext uri="{BB962C8B-B14F-4D97-AF65-F5344CB8AC3E}">
        <p14:creationId xmlns:p14="http://schemas.microsoft.com/office/powerpoint/2010/main" val="20454470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CCDCC22-3F85-4521-B89A-832614EC00B9}" type="slidenum">
              <a:rPr lang="it-IT" altLang="it-IT" smtClean="0">
                <a:latin typeface="Arial" charset="0"/>
                <a:cs typeface="Arial" charset="0"/>
              </a:rPr>
              <a:pPr/>
              <a:t>18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>
              <a:buFontTx/>
              <a:buAutoNum type="arabicPeriod"/>
            </a:pPr>
            <a:r>
              <a:rPr lang="it-IT" altLang="it-IT" smtClean="0">
                <a:latin typeface="Arial" charset="0"/>
                <a:cs typeface="Arial" charset="0"/>
              </a:rPr>
              <a:t>C’e’ l’edizione successiva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it-IT" altLang="it-IT" b="1" smtClean="0">
                <a:latin typeface="Arial" charset="0"/>
                <a:cs typeface="Arial" charset="0"/>
              </a:rPr>
              <a:t> Nature e’ online</a:t>
            </a:r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6410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DFEF1E5-2F6B-4B2C-812D-AB97A35DF40D}" type="slidenum">
              <a:rPr lang="it-IT" altLang="it-IT" smtClean="0">
                <a:latin typeface="Arial" charset="0"/>
                <a:cs typeface="Arial" charset="0"/>
              </a:rPr>
              <a:pPr/>
              <a:t>19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>
              <a:buFontTx/>
              <a:buAutoNum type="arabicPeriod"/>
            </a:pPr>
            <a:r>
              <a:rPr lang="it-IT" altLang="it-IT" smtClean="0">
                <a:latin typeface="Arial" charset="0"/>
                <a:cs typeface="Arial" charset="0"/>
              </a:rPr>
              <a:t>C’e’ l’edizione successiva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it-IT" altLang="it-IT" b="1" smtClean="0">
                <a:latin typeface="Arial" charset="0"/>
                <a:cs typeface="Arial" charset="0"/>
              </a:rPr>
              <a:t> Nature e’ online</a:t>
            </a:r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175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61CDCA2-AF14-4D82-BCDB-40744718C7F2}" type="slidenum">
              <a:rPr lang="it-IT" altLang="it-IT" smtClean="0">
                <a:latin typeface="Arial" charset="0"/>
                <a:cs typeface="Arial" charset="0"/>
              </a:rPr>
              <a:pPr/>
              <a:t>2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580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E709209-286E-4AA5-822C-033E03EE9378}" type="slidenum">
              <a:rPr lang="it-IT" altLang="it-IT" smtClean="0">
                <a:latin typeface="Arial" charset="0"/>
                <a:cs typeface="Arial" charset="0"/>
              </a:rPr>
              <a:pPr/>
              <a:t>3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260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B0CA4E9-F3B8-4E91-81EE-99F3C192391F}" type="slidenum">
              <a:rPr lang="it-IT" altLang="it-IT" smtClean="0">
                <a:latin typeface="Arial" charset="0"/>
                <a:cs typeface="Arial" charset="0"/>
              </a:rPr>
              <a:pPr/>
              <a:t>4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499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7F947D4-AF83-4EF7-B1FD-00498CB44626}" type="slidenum">
              <a:rPr lang="it-IT" altLang="it-IT" smtClean="0">
                <a:latin typeface="Arial" charset="0"/>
                <a:cs typeface="Arial" charset="0"/>
              </a:rPr>
              <a:pPr/>
              <a:t>5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575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EBA45DC-0FE3-483A-9C5C-8659AD13AA7F}" type="slidenum">
              <a:rPr lang="it-IT" altLang="it-IT" smtClean="0">
                <a:latin typeface="Arial" charset="0"/>
                <a:cs typeface="Arial" charset="0"/>
              </a:rPr>
              <a:pPr/>
              <a:t>6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310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06E93A3-9D84-4EFD-9F83-CAC4B646E76D}" type="slidenum">
              <a:rPr lang="it-IT" altLang="it-IT" smtClean="0">
                <a:latin typeface="Arial" charset="0"/>
                <a:cs typeface="Arial" charset="0"/>
              </a:rPr>
              <a:pPr/>
              <a:t>7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8369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2C69A6F-A362-43E4-83E5-77642CC10C5C}" type="slidenum">
              <a:rPr lang="it-IT" altLang="it-IT"/>
              <a:pPr/>
              <a:t>8</a:t>
            </a:fld>
            <a:endParaRPr lang="it-IT" altLang="it-IT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2269383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97A0C29-E27B-4602-A820-3C574B107FB3}" type="slidenum">
              <a:rPr lang="it-IT" altLang="it-IT" sz="1200"/>
              <a:pPr algn="r"/>
              <a:t>9</a:t>
            </a:fld>
            <a:endParaRPr lang="it-IT" altLang="it-IT" sz="12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270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it-IT" altLang="it-IT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382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 altLang="it-IT" noProof="0" smtClean="0"/>
              <a:t>Fare clic per modificare lo stile del titolo</a:t>
            </a:r>
          </a:p>
        </p:txBody>
      </p:sp>
      <p:sp>
        <p:nvSpPr>
          <p:cNvPr id="1382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it-IT" altLang="it-IT" noProof="0" smtClean="0"/>
              <a:t>Fare clic per modificare lo stile del sottotitolo dello schema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E291D-7B64-4DBE-8992-6282F24F5F38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C09D8-D532-48B3-98B7-AF249D25C206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4D99C-664B-4529-B197-85DD138FB9BD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F0ADB-8EB5-4C9E-A86E-F17E7795FC12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B306B-7081-4755-9621-AAA8D934F374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FA483-FF41-476D-B746-4B29A3E14AD9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5355B-F170-454D-9CB9-CE988EDECBA2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D977E-5FAC-405D-8C0D-4117AE76876C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43441-C980-42EC-98AE-A5421EF15E32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8A808-3D51-4918-AF14-324829F08ED9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74E3F-DB4E-4610-A1BF-BF13B5DBA84D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B2F4F-9109-47FF-A282-2C96FCAC6DF3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0C9FB54-FC0F-448D-80E5-50F42AB4664A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it-IT" altLang="it-IT" sz="2400">
                <a:latin typeface="Times New Roman" panose="02020603050405020304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 sz="2400">
                <a:latin typeface="Times New Roman" panose="02020603050405020304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hlink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hlink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accent2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hlink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 sz="2400">
                <a:latin typeface="Times New Roman" panose="02020603050405020304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accent2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3723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regresso.units.it/JOpac2/preg_images/paramSearch(1)?cocoon-view=xhtml&amp;left=1&amp;JID=32629&amp;right=6525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eg"/><Relationship Id="rId5" Type="http://schemas.openxmlformats.org/officeDocument/2006/relationships/hyperlink" Target="http://kvk.bibliothek.kit.edu/?digitalOnly=0&amp;embedFulltitle=0&amp;newTab=0" TargetMode="External"/><Relationship Id="rId4" Type="http://schemas.openxmlformats.org/officeDocument/2006/relationships/hyperlink" Target="http://www.biblioest.it/SebinaOpac/Opac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iblio.units.it/images/page591/CatalogoPeriodiciElettronici/story.html" TargetMode="External"/><Relationship Id="rId3" Type="http://schemas.openxmlformats.org/officeDocument/2006/relationships/hyperlink" Target="http://www.biblioest.it/SebinaOpac/Opac" TargetMode="External"/><Relationship Id="rId7" Type="http://schemas.openxmlformats.org/officeDocument/2006/relationships/hyperlink" Target="http://www.biblio.units.it/images/page591/CataloghiRetrospettivi/story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biblio.units.it/DO" TargetMode="External"/><Relationship Id="rId5" Type="http://schemas.openxmlformats.org/officeDocument/2006/relationships/hyperlink" Target="http://www.sbn.it/opacsbn/opac/iccu/free.jsp" TargetMode="External"/><Relationship Id="rId4" Type="http://schemas.openxmlformats.org/officeDocument/2006/relationships/hyperlink" Target="http://www.biblioest.it/SebinaOpac/.do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blio.units.it/images/page591/BiblioEstComeRegistrarsi/story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8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7F21E04-149C-447E-9E17-939A42480078}" type="slidenum">
              <a:rPr lang="it-IT" altLang="it-IT" smtClean="0">
                <a:cs typeface="Arial" charset="0"/>
              </a:rPr>
              <a:pPr/>
              <a:t>1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altLang="it-IT" smtClean="0">
                <a:solidFill>
                  <a:schemeClr val="bg1"/>
                </a:solidFill>
              </a:rPr>
              <a:t>Corso sulle ricerche bibliografiche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Gli strumenti di base</a:t>
            </a:r>
          </a:p>
          <a:p>
            <a:pPr eaLnBrk="1" hangingPunct="1"/>
            <a:endParaRPr lang="it-IT" alt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egnaposto numero diapositiva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E2F5400-766E-4616-A84B-1E0086D219B7}" type="slidenum">
              <a:rPr lang="it-IT" altLang="it-IT" sz="1200">
                <a:latin typeface="Arial Black" pitchFamily="34" charset="0"/>
              </a:rPr>
              <a:pPr algn="r"/>
              <a:t>10</a:t>
            </a:fld>
            <a:endParaRPr lang="it-IT" altLang="it-IT" sz="1200">
              <a:latin typeface="Arial Black" pitchFamily="34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it-IT" altLang="it-IT" smtClean="0"/>
              <a:t>CATALOGHI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57338"/>
            <a:ext cx="8229600" cy="52292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it-IT" altLang="it-IT" b="1" smtClean="0"/>
              <a:t>	</a:t>
            </a:r>
            <a:r>
              <a:rPr lang="it-IT" altLang="it-IT" sz="2800" b="1" smtClean="0"/>
              <a:t>Nell’OPAC di ateneo non troviamo le descrizioni dei singoli articoli/contributi pubblicati nei periodici o nei libri (monografie).</a:t>
            </a:r>
          </a:p>
          <a:p>
            <a:pPr algn="just" eaLnBrk="1" hangingPunct="1">
              <a:buFont typeface="Wingdings" pitchFamily="2" charset="2"/>
              <a:buNone/>
            </a:pPr>
            <a:endParaRPr lang="it-IT" altLang="it-IT" sz="1100" b="1" smtClean="0"/>
          </a:p>
          <a:p>
            <a:pPr algn="just" eaLnBrk="1" hangingPunct="1">
              <a:buFont typeface="Wingdings" pitchFamily="2" charset="2"/>
              <a:buNone/>
            </a:pPr>
            <a:r>
              <a:rPr lang="it-IT" altLang="it-IT" sz="2800" b="1" smtClean="0"/>
              <a:t>	Importante:</a:t>
            </a:r>
          </a:p>
          <a:p>
            <a:pPr algn="just" eaLnBrk="1" hangingPunct="1">
              <a:buFont typeface="Wingdings" pitchFamily="2" charset="2"/>
              <a:buNone/>
            </a:pPr>
            <a:endParaRPr lang="it-IT" altLang="it-IT" sz="1100" b="1" smtClean="0"/>
          </a:p>
          <a:p>
            <a:pPr algn="just" eaLnBrk="1" hangingPunct="1">
              <a:buFont typeface="Wingdings" pitchFamily="2" charset="2"/>
              <a:buNone/>
            </a:pPr>
            <a:r>
              <a:rPr lang="it-IT" altLang="it-IT" sz="2800" smtClean="0"/>
              <a:t>	</a:t>
            </a:r>
            <a:r>
              <a:rPr lang="it-IT" altLang="it-IT" sz="2800" smtClean="0">
                <a:solidFill>
                  <a:srgbClr val="CC0000"/>
                </a:solidFill>
              </a:rPr>
              <a:t>Nell’OPAC di ateneo non devo mai impostare una ricerca partendo dall’autore o dal titolo del singolo articolo/contributo pubblicato in un periodico o in una monografia.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egnaposto numero diapositiva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0F7B22-9827-4863-9E3D-76DACCEB7AED}" type="slidenum">
              <a:rPr lang="it-IT" altLang="it-IT" sz="1200">
                <a:latin typeface="Arial Black" pitchFamily="34" charset="0"/>
              </a:rPr>
              <a:pPr algn="r"/>
              <a:t>11</a:t>
            </a:fld>
            <a:endParaRPr lang="it-IT" altLang="it-IT" sz="1200">
              <a:latin typeface="Arial Black" pitchFamily="34" charset="0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6563" y="171450"/>
            <a:ext cx="8229600" cy="1371600"/>
          </a:xfrm>
        </p:spPr>
        <p:txBody>
          <a:bodyPr/>
          <a:lstStyle/>
          <a:p>
            <a:pPr algn="ctr" eaLnBrk="1" hangingPunct="1"/>
            <a:r>
              <a:rPr lang="it-IT" altLang="it-IT" sz="4000" smtClean="0"/>
              <a:t>Cerchiamo nei cataloghi: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04838" y="2276475"/>
            <a:ext cx="7632700" cy="34813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it-IT" sz="2000" b="1" dirty="0" err="1" smtClean="0">
                <a:solidFill>
                  <a:schemeClr val="accent1">
                    <a:lumMod val="50000"/>
                  </a:schemeClr>
                </a:solidFill>
              </a:rPr>
              <a:t>Sasai</a:t>
            </a:r>
            <a:r>
              <a:rPr lang="en-US" altLang="it-IT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it-IT" sz="2000" b="1" dirty="0">
                <a:solidFill>
                  <a:schemeClr val="accent1">
                    <a:lumMod val="50000"/>
                  </a:schemeClr>
                </a:solidFill>
              </a:rPr>
              <a:t>H. </a:t>
            </a:r>
            <a:r>
              <a:rPr lang="en-US" altLang="it-IT" sz="2000" b="1" dirty="0" smtClean="0">
                <a:solidFill>
                  <a:schemeClr val="accent1">
                    <a:lumMod val="50000"/>
                  </a:schemeClr>
                </a:solidFill>
              </a:rPr>
              <a:t>(1991) </a:t>
            </a:r>
            <a:r>
              <a:rPr lang="en-US" altLang="it-IT" sz="2000" b="1" dirty="0">
                <a:solidFill>
                  <a:schemeClr val="accent1">
                    <a:lumMod val="50000"/>
                  </a:schemeClr>
                </a:solidFill>
              </a:rPr>
              <a:t>The Henry (</a:t>
            </a:r>
            <a:r>
              <a:rPr lang="en-US" altLang="it-IT" sz="2000" b="1" dirty="0" err="1">
                <a:solidFill>
                  <a:schemeClr val="accent1">
                    <a:lumMod val="50000"/>
                  </a:schemeClr>
                </a:solidFill>
              </a:rPr>
              <a:t>Nitroaldol</a:t>
            </a:r>
            <a:r>
              <a:rPr lang="en-US" altLang="it-IT" sz="2000" b="1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en-US" altLang="it-IT" sz="2000" b="1" dirty="0" smtClean="0">
                <a:solidFill>
                  <a:schemeClr val="accent1">
                    <a:lumMod val="50000"/>
                  </a:schemeClr>
                </a:solidFill>
              </a:rPr>
              <a:t>Reaction, </a:t>
            </a:r>
            <a:r>
              <a:rPr lang="en-US" altLang="it-IT" sz="2000" b="1" dirty="0">
                <a:solidFill>
                  <a:schemeClr val="accent1">
                    <a:lumMod val="50000"/>
                  </a:schemeClr>
                </a:solidFill>
              </a:rPr>
              <a:t>in </a:t>
            </a:r>
            <a:r>
              <a:rPr lang="en-US" altLang="it-IT" sz="2000" b="1" i="1" dirty="0">
                <a:solidFill>
                  <a:schemeClr val="accent1">
                    <a:lumMod val="50000"/>
                  </a:schemeClr>
                </a:solidFill>
              </a:rPr>
              <a:t>Comprehensive organic synthesis</a:t>
            </a:r>
            <a:r>
              <a:rPr lang="en-US" altLang="it-IT" sz="2000" b="1" dirty="0">
                <a:solidFill>
                  <a:schemeClr val="accent1">
                    <a:lumMod val="50000"/>
                  </a:schemeClr>
                </a:solidFill>
              </a:rPr>
              <a:t> (ed</a:t>
            </a:r>
            <a:r>
              <a:rPr lang="en-US" altLang="it-IT" sz="2000" b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n-US" altLang="it-IT" sz="2000" b="1" dirty="0" err="1" smtClean="0">
                <a:solidFill>
                  <a:schemeClr val="accent1">
                    <a:lumMod val="50000"/>
                  </a:schemeClr>
                </a:solidFill>
              </a:rPr>
              <a:t>Trost</a:t>
            </a:r>
            <a:r>
              <a:rPr lang="en-US" altLang="it-IT" sz="2000" b="1" dirty="0" smtClean="0">
                <a:solidFill>
                  <a:schemeClr val="accent1">
                    <a:lumMod val="50000"/>
                  </a:schemeClr>
                </a:solidFill>
              </a:rPr>
              <a:t>). Oxford : </a:t>
            </a:r>
            <a:r>
              <a:rPr lang="en-US" altLang="it-IT" sz="2000" b="1" dirty="0" err="1" smtClean="0">
                <a:solidFill>
                  <a:schemeClr val="accent1">
                    <a:lumMod val="50000"/>
                  </a:schemeClr>
                </a:solidFill>
              </a:rPr>
              <a:t>Pergamon</a:t>
            </a:r>
            <a:r>
              <a:rPr lang="en-US" altLang="it-IT" sz="2000" b="1" dirty="0" smtClean="0">
                <a:solidFill>
                  <a:schemeClr val="accent1">
                    <a:lumMod val="50000"/>
                  </a:schemeClr>
                </a:solidFill>
              </a:rPr>
              <a:t> Press, </a:t>
            </a:r>
            <a:r>
              <a:rPr lang="en-US" altLang="it-IT" sz="2000" b="1" dirty="0">
                <a:solidFill>
                  <a:schemeClr val="accent1">
                    <a:lumMod val="50000"/>
                  </a:schemeClr>
                </a:solidFill>
              </a:rPr>
              <a:t>v. 2, </a:t>
            </a:r>
            <a:r>
              <a:rPr lang="en-US" altLang="it-IT" sz="2000" b="1" dirty="0" smtClean="0">
                <a:solidFill>
                  <a:schemeClr val="accent1">
                    <a:lumMod val="50000"/>
                  </a:schemeClr>
                </a:solidFill>
              </a:rPr>
              <a:t>543-570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Louis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Henry (1895) Formation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synthétique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d'alcools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nitrés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000" b="1" i="1" dirty="0">
                <a:solidFill>
                  <a:schemeClr val="accent1">
                    <a:lumMod val="50000"/>
                  </a:schemeClr>
                </a:solidFill>
              </a:rPr>
              <a:t>C R </a:t>
            </a:r>
            <a:r>
              <a:rPr lang="en-US" sz="2000" b="1" i="1" dirty="0" err="1">
                <a:solidFill>
                  <a:schemeClr val="accent1">
                    <a:lumMod val="50000"/>
                  </a:schemeClr>
                </a:solidFill>
              </a:rPr>
              <a:t>Hebd</a:t>
            </a:r>
            <a:r>
              <a:rPr lang="en-US" sz="2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i="1" dirty="0" err="1">
                <a:solidFill>
                  <a:schemeClr val="accent1">
                    <a:lumMod val="50000"/>
                  </a:schemeClr>
                </a:solidFill>
              </a:rPr>
              <a:t>Seances</a:t>
            </a:r>
            <a:r>
              <a:rPr lang="en-US" sz="2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i="1" dirty="0" err="1">
                <a:solidFill>
                  <a:schemeClr val="accent1">
                    <a:lumMod val="50000"/>
                  </a:schemeClr>
                </a:solidFill>
              </a:rPr>
              <a:t>Acad</a:t>
            </a:r>
            <a:r>
              <a:rPr lang="en-US" sz="2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i="1" dirty="0" err="1">
                <a:solidFill>
                  <a:schemeClr val="accent1">
                    <a:lumMod val="50000"/>
                  </a:schemeClr>
                </a:solidFill>
              </a:rPr>
              <a:t>Sci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, 120 : 1265-1268 </a:t>
            </a:r>
            <a:endParaRPr lang="en-US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it-IT" altLang="it-IT" sz="2000" b="1" dirty="0" err="1" smtClean="0">
                <a:solidFill>
                  <a:schemeClr val="accent1">
                    <a:lumMod val="50000"/>
                  </a:schemeClr>
                </a:solidFill>
              </a:rPr>
              <a:t>Ivin</a:t>
            </a:r>
            <a:r>
              <a:rPr lang="it-IT" altLang="it-IT" sz="2000" b="1" dirty="0">
                <a:solidFill>
                  <a:schemeClr val="accent1">
                    <a:lumMod val="50000"/>
                  </a:schemeClr>
                </a:solidFill>
              </a:rPr>
              <a:t>, K. J. </a:t>
            </a:r>
            <a:r>
              <a:rPr lang="it-IT" altLang="it-IT" sz="2000" b="1" i="1" dirty="0">
                <a:solidFill>
                  <a:schemeClr val="accent1">
                    <a:lumMod val="50000"/>
                  </a:schemeClr>
                </a:solidFill>
              </a:rPr>
              <a:t>J. </a:t>
            </a:r>
            <a:r>
              <a:rPr lang="it-IT" altLang="it-IT" sz="2000" b="1" i="1" dirty="0" err="1">
                <a:solidFill>
                  <a:schemeClr val="accent1">
                    <a:lumMod val="50000"/>
                  </a:schemeClr>
                </a:solidFill>
              </a:rPr>
              <a:t>Mol</a:t>
            </a:r>
            <a:r>
              <a:rPr lang="it-IT" altLang="it-IT" sz="2000" b="1" i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it-IT" altLang="it-IT" sz="2000" b="1" i="1" dirty="0" err="1" smtClean="0">
                <a:solidFill>
                  <a:schemeClr val="accent1">
                    <a:lumMod val="50000"/>
                  </a:schemeClr>
                </a:solidFill>
              </a:rPr>
              <a:t>Catal</a:t>
            </a:r>
            <a:r>
              <a:rPr lang="it-IT" altLang="it-IT" sz="2000" b="1" i="1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it-IT" altLang="it-IT" sz="2000" b="1" dirty="0">
                <a:solidFill>
                  <a:schemeClr val="accent1">
                    <a:lumMod val="50000"/>
                  </a:schemeClr>
                </a:solidFill>
              </a:rPr>
              <a:t>1994, 94, 1- 16 </a:t>
            </a:r>
            <a:endParaRPr lang="it-IT" altLang="it-IT" sz="1600" dirty="0" smtClean="0"/>
          </a:p>
        </p:txBody>
      </p:sp>
      <p:sp>
        <p:nvSpPr>
          <p:cNvPr id="33796" name="Rectangle 10"/>
          <p:cNvSpPr>
            <a:spLocks noChangeArrowheads="1"/>
          </p:cNvSpPr>
          <p:nvPr/>
        </p:nvSpPr>
        <p:spPr bwMode="auto">
          <a:xfrm>
            <a:off x="457200" y="2730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  <p:sp>
        <p:nvSpPr>
          <p:cNvPr id="33797" name="Rectangle 12"/>
          <p:cNvSpPr>
            <a:spLocks noChangeArrowheads="1"/>
          </p:cNvSpPr>
          <p:nvPr/>
        </p:nvSpPr>
        <p:spPr bwMode="auto">
          <a:xfrm>
            <a:off x="609600" y="425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  <p:sp>
        <p:nvSpPr>
          <p:cNvPr id="33798" name="Rectangle 13"/>
          <p:cNvSpPr>
            <a:spLocks noChangeArrowheads="1"/>
          </p:cNvSpPr>
          <p:nvPr/>
        </p:nvSpPr>
        <p:spPr bwMode="auto">
          <a:xfrm>
            <a:off x="762000" y="5778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859E683-E9C9-4F7B-96DE-D3F63D60930C}" type="slidenum">
              <a:rPr lang="it-IT" altLang="it-IT" smtClean="0">
                <a:cs typeface="Arial" charset="0"/>
              </a:rPr>
              <a:pPr/>
              <a:t>12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8229600" cy="1371600"/>
          </a:xfrm>
        </p:spPr>
        <p:txBody>
          <a:bodyPr/>
          <a:lstStyle/>
          <a:p>
            <a:pPr algn="ctr" eaLnBrk="1" hangingPunct="1"/>
            <a:r>
              <a:rPr lang="it-IT" altLang="it-IT" sz="3000" smtClean="0"/>
              <a:t>In BiblioEst dove trovo l’indicazione delle annate di un periodico possedute da una biblioteca?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28800"/>
            <a:ext cx="8229600" cy="461645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endParaRPr lang="it-IT" altLang="it-IT" sz="1600" b="1" i="1" smtClean="0"/>
          </a:p>
        </p:txBody>
      </p:sp>
      <p:pic>
        <p:nvPicPr>
          <p:cNvPr id="37892" name="Pictur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8888" y="2117725"/>
            <a:ext cx="65532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48A3181-9E41-4EB5-BF36-AB588E0F36EF}" type="slidenum">
              <a:rPr lang="it-IT" altLang="it-IT" smtClean="0">
                <a:cs typeface="Arial" charset="0"/>
              </a:rPr>
              <a:pPr/>
              <a:t>13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mtClean="0"/>
              <a:t>Alcuni identificativi univoci utili per le ricerche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28800"/>
            <a:ext cx="8229600" cy="46164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altLang="it-IT" sz="2400" b="1" dirty="0" smtClean="0"/>
              <a:t>LIBRI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altLang="it-IT" sz="1800" dirty="0" smtClean="0"/>
              <a:t>ISBN = International Standard Book </a:t>
            </a:r>
            <a:r>
              <a:rPr lang="it-IT" altLang="it-IT" sz="1800" dirty="0" err="1" smtClean="0"/>
              <a:t>Number</a:t>
            </a:r>
            <a:r>
              <a:rPr lang="it-IT" altLang="it-IT" sz="1800" dirty="0" smtClean="0"/>
              <a:t> (10/13 caratteri)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altLang="it-IT" sz="1800" dirty="0" smtClean="0"/>
              <a:t>Es. 0-8218-2905-X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altLang="it-IT" sz="1800" b="1" dirty="0" smtClean="0"/>
              <a:t>PERIODICI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altLang="it-IT" sz="1800" dirty="0" smtClean="0"/>
              <a:t>ISSN = International Standard Serial </a:t>
            </a:r>
            <a:r>
              <a:rPr lang="it-IT" altLang="it-IT" sz="1800" dirty="0" err="1" smtClean="0"/>
              <a:t>Number</a:t>
            </a:r>
            <a:r>
              <a:rPr lang="it-IT" altLang="it-IT" sz="1800" dirty="0" smtClean="0"/>
              <a:t> (8 caratteri)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altLang="it-IT" sz="1800" dirty="0" smtClean="0"/>
              <a:t>Es. 0004-9727</a:t>
            </a:r>
          </a:p>
          <a:p>
            <a:pPr marL="342900" lvl="1" indent="-342900" algn="ctr" eaLnBrk="1" hangingPunct="1">
              <a:lnSpc>
                <a:spcPct val="80000"/>
              </a:lnSpc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it-IT" altLang="it-IT" sz="1800" b="1" dirty="0">
                <a:ea typeface="+mn-ea"/>
              </a:rPr>
              <a:t>DOCUMENTI ELETTRONICI IN </a:t>
            </a:r>
            <a:r>
              <a:rPr lang="it-IT" altLang="it-IT" sz="1800" b="1" dirty="0" smtClean="0">
                <a:ea typeface="+mn-ea"/>
              </a:rPr>
              <a:t>RETE</a:t>
            </a:r>
          </a:p>
          <a:p>
            <a:pPr marL="342900" lvl="1" indent="-342900" eaLnBrk="1" hangingPunct="1">
              <a:lnSpc>
                <a:spcPct val="80000"/>
              </a:lnSpc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it-IT" altLang="it-IT" sz="1800" dirty="0">
                <a:ea typeface="+mn-ea"/>
              </a:rPr>
              <a:t>DOI = Digital Object </a:t>
            </a:r>
            <a:r>
              <a:rPr lang="it-IT" altLang="it-IT" sz="1800" dirty="0" err="1" smtClean="0">
                <a:ea typeface="+mn-ea"/>
              </a:rPr>
              <a:t>Identifier</a:t>
            </a:r>
            <a:r>
              <a:rPr lang="it-IT" altLang="it-IT" sz="1800" dirty="0" smtClean="0">
                <a:ea typeface="+mn-ea"/>
              </a:rPr>
              <a:t> (</a:t>
            </a:r>
            <a:r>
              <a:rPr lang="it-IT" sz="1800" dirty="0"/>
              <a:t>Un codice identificativo di qualunque forma di proprietà intellettuale espressa in qualsiasi ambiente digitale</a:t>
            </a:r>
            <a:r>
              <a:rPr lang="it-IT" altLang="it-IT" sz="1800" dirty="0" smtClean="0">
                <a:ea typeface="+mn-ea"/>
              </a:rPr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altLang="it-IT" sz="1800" dirty="0" smtClean="0"/>
              <a:t>Es</a:t>
            </a:r>
            <a:r>
              <a:rPr lang="it-IT" altLang="it-IT" sz="1800" dirty="0"/>
              <a:t>. </a:t>
            </a:r>
            <a:r>
              <a:rPr lang="it-IT" sz="1800" dirty="0" smtClean="0"/>
              <a:t>10.1021/ol203101s</a:t>
            </a:r>
            <a:endParaRPr lang="it-IT" altLang="it-IT" sz="1800" dirty="0"/>
          </a:p>
          <a:p>
            <a:pPr marL="457200" lvl="1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altLang="it-IT" sz="18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altLang="it-IT" sz="1600" dirty="0" smtClean="0"/>
              <a:t>Esercizio: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altLang="it-IT" sz="1600" b="1" dirty="0" smtClean="0"/>
              <a:t>trovate l’ISSN di </a:t>
            </a:r>
            <a:r>
              <a:rPr lang="it-IT" altLang="it-IT" sz="1600" i="1" dirty="0" err="1" smtClean="0"/>
              <a:t>Macromolecules</a:t>
            </a:r>
            <a:r>
              <a:rPr lang="it-IT" altLang="it-IT" sz="1600" dirty="0" smtClean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altLang="it-IT" sz="1600" b="1" dirty="0" smtClean="0"/>
              <a:t>trovate l’ISBN di </a:t>
            </a:r>
            <a:r>
              <a:rPr lang="it-IT" altLang="it-IT" sz="1600" i="1" dirty="0" err="1" smtClean="0"/>
              <a:t>Vibrational</a:t>
            </a:r>
            <a:r>
              <a:rPr lang="it-IT" altLang="it-IT" sz="1600" i="1" dirty="0" smtClean="0"/>
              <a:t> </a:t>
            </a:r>
            <a:r>
              <a:rPr lang="it-IT" altLang="it-IT" sz="1600" i="1" dirty="0" err="1" smtClean="0"/>
              <a:t>spectroscopy</a:t>
            </a:r>
            <a:r>
              <a:rPr lang="it-IT" altLang="it-IT" sz="1600" i="1" dirty="0" smtClean="0"/>
              <a:t> of </a:t>
            </a:r>
            <a:r>
              <a:rPr lang="it-IT" altLang="it-IT" sz="1600" i="1" dirty="0" err="1" smtClean="0"/>
              <a:t>molecules</a:t>
            </a:r>
            <a:r>
              <a:rPr lang="it-IT" altLang="it-IT" sz="1600" i="1" dirty="0" smtClean="0"/>
              <a:t> and </a:t>
            </a:r>
            <a:r>
              <a:rPr lang="it-IT" altLang="it-IT" sz="1600" i="1" dirty="0" err="1" smtClean="0"/>
              <a:t>macromolecules</a:t>
            </a:r>
            <a:r>
              <a:rPr lang="it-IT" altLang="it-IT" sz="1600" i="1" dirty="0" smtClean="0"/>
              <a:t> on </a:t>
            </a:r>
            <a:r>
              <a:rPr lang="it-IT" altLang="it-IT" sz="1600" i="1" dirty="0" err="1" smtClean="0"/>
              <a:t>surfaces</a:t>
            </a:r>
            <a:endParaRPr lang="it-IT" altLang="it-IT" sz="1600" i="1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altLang="it-IT" sz="1600" b="1" dirty="0" smtClean="0"/>
              <a:t>trovate </a:t>
            </a:r>
            <a:r>
              <a:rPr lang="it-IT" altLang="it-IT" sz="1600" b="1" dirty="0"/>
              <a:t>il DOI di </a:t>
            </a:r>
            <a:r>
              <a:rPr lang="it-IT" sz="1600" i="1" dirty="0" err="1"/>
              <a:t>Yuryev</a:t>
            </a:r>
            <a:r>
              <a:rPr lang="it-IT" sz="1600" i="1" dirty="0"/>
              <a:t>, </a:t>
            </a:r>
            <a:r>
              <a:rPr lang="it-IT" sz="1600" i="1" dirty="0" err="1"/>
              <a:t>Ruslan</a:t>
            </a:r>
            <a:r>
              <a:rPr lang="it-IT" sz="1600" i="1" dirty="0"/>
              <a:t>, et al. "</a:t>
            </a:r>
            <a:r>
              <a:rPr lang="it-IT" sz="1600" i="1" dirty="0" err="1"/>
              <a:t>Asymmetric</a:t>
            </a:r>
            <a:r>
              <a:rPr lang="it-IT" sz="1600" i="1" dirty="0"/>
              <a:t> Retro‐Henry </a:t>
            </a:r>
            <a:r>
              <a:rPr lang="it-IT" sz="1600" i="1" dirty="0" err="1"/>
              <a:t>Reaction</a:t>
            </a:r>
            <a:r>
              <a:rPr lang="it-IT" sz="1600" i="1" dirty="0"/>
              <a:t> </a:t>
            </a:r>
            <a:r>
              <a:rPr lang="it-IT" sz="1600" i="1" dirty="0" err="1"/>
              <a:t>Catalyzed</a:t>
            </a:r>
            <a:r>
              <a:rPr lang="it-IT" sz="1600" i="1" dirty="0"/>
              <a:t> by </a:t>
            </a:r>
            <a:r>
              <a:rPr lang="it-IT" sz="1600" i="1" dirty="0" err="1"/>
              <a:t>Hydroxynitrile</a:t>
            </a:r>
            <a:r>
              <a:rPr lang="it-IT" sz="1600" i="1" dirty="0"/>
              <a:t> </a:t>
            </a:r>
            <a:r>
              <a:rPr lang="it-IT" sz="1600" i="1" dirty="0" err="1"/>
              <a:t>Lyase</a:t>
            </a:r>
            <a:r>
              <a:rPr lang="it-IT" sz="1600" i="1" dirty="0"/>
              <a:t> from Hevea </a:t>
            </a:r>
            <a:r>
              <a:rPr lang="it-IT" sz="1600" i="1" dirty="0" err="1"/>
              <a:t>brasiliensis</a:t>
            </a:r>
            <a:r>
              <a:rPr lang="it-IT" sz="1600" i="1" dirty="0"/>
              <a:t>." </a:t>
            </a:r>
            <a:r>
              <a:rPr lang="it-IT" sz="1600" i="1" dirty="0" err="1"/>
              <a:t>ChemCatChem</a:t>
            </a:r>
            <a:r>
              <a:rPr lang="it-IT" sz="1600" i="1" dirty="0"/>
              <a:t> 2.8 (2010): 981-986.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it-IT" altLang="it-IT" sz="1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EAF0437-E8B2-469E-838E-C867D00928FA}" type="slidenum">
              <a:rPr lang="it-IT" altLang="it-IT" smtClean="0">
                <a:cs typeface="Arial" charset="0"/>
              </a:rPr>
              <a:pPr/>
              <a:t>14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mtClean="0"/>
              <a:t>Caccia al tesoro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z="2800" smtClean="0"/>
              <a:t>Jerome J.E., Sergent R.H. Catalytic applications of aluminum isopropoxide in organic synthesis</a:t>
            </a:r>
            <a:r>
              <a:rPr lang="it-IT" altLang="it-IT" sz="3000" smtClean="0"/>
              <a:t>, </a:t>
            </a:r>
            <a:r>
              <a:rPr lang="it-IT" altLang="it-IT" sz="2800" smtClean="0"/>
              <a:t>in</a:t>
            </a:r>
            <a:r>
              <a:rPr lang="it-IT" altLang="it-IT" sz="3000" smtClean="0"/>
              <a:t> </a:t>
            </a:r>
            <a:r>
              <a:rPr lang="it-IT" altLang="it-IT" sz="2800" i="1" smtClean="0"/>
              <a:t>Catalysis of organic reactions, </a:t>
            </a:r>
            <a:r>
              <a:rPr lang="it-IT" altLang="it-IT" sz="2800" smtClean="0"/>
              <a:t>Morrell D. G. (Ed.), Dekker, 2003, 97-114</a:t>
            </a:r>
            <a:endParaRPr lang="it-IT" altLang="it-IT" sz="3000" smtClean="0"/>
          </a:p>
          <a:p>
            <a:pPr eaLnBrk="1" hangingPunct="1">
              <a:buFont typeface="Wingdings" pitchFamily="2" charset="2"/>
              <a:buNone/>
            </a:pPr>
            <a:endParaRPr lang="it-IT" altLang="it-IT" sz="3000" i="1" smtClean="0"/>
          </a:p>
          <a:p>
            <a:pPr eaLnBrk="1" hangingPunct="1"/>
            <a:r>
              <a:rPr lang="en-GB" altLang="it-IT" sz="2800" smtClean="0"/>
              <a:t>Fogler H.S.,</a:t>
            </a:r>
            <a:r>
              <a:rPr lang="en-GB" altLang="it-IT" smtClean="0"/>
              <a:t> </a:t>
            </a:r>
            <a:r>
              <a:rPr lang="it-IT" altLang="it-IT" sz="2800" i="1" smtClean="0"/>
              <a:t>Elements of chemical reaction engineering</a:t>
            </a:r>
            <a:r>
              <a:rPr lang="it-IT" altLang="it-IT" sz="2800" smtClean="0"/>
              <a:t>, 3. ed., Prentice Hall, 1999 </a:t>
            </a:r>
            <a:r>
              <a:rPr lang="it-IT" altLang="it-IT" smtClean="0"/>
              <a:t> </a:t>
            </a:r>
            <a:endParaRPr lang="it-IT" altLang="it-IT" i="1" smtClean="0"/>
          </a:p>
          <a:p>
            <a:pPr eaLnBrk="1" hangingPunct="1"/>
            <a:endParaRPr lang="it-IT" altLang="it-IT" smtClean="0"/>
          </a:p>
          <a:p>
            <a:pPr eaLnBrk="1" hangingPunct="1"/>
            <a:endParaRPr lang="it-IT" altLang="it-IT" smtClean="0"/>
          </a:p>
        </p:txBody>
      </p:sp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2269788" y="1797050"/>
            <a:ext cx="39846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47D3EA4-950F-418D-B546-D14754139B6D}" type="slidenum">
              <a:rPr lang="it-IT" altLang="it-IT" smtClean="0">
                <a:cs typeface="Arial" charset="0"/>
              </a:rPr>
              <a:pPr/>
              <a:t>15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mtClean="0"/>
              <a:t>Caccia al tesoro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z="2800" smtClean="0"/>
              <a:t>Grubbs, R. H. Chang, S. </a:t>
            </a:r>
            <a:r>
              <a:rPr lang="it-IT" altLang="it-IT" sz="2800" i="1" smtClean="0"/>
              <a:t>Tetrahedron</a:t>
            </a:r>
            <a:br>
              <a:rPr lang="it-IT" altLang="it-IT" sz="2800" i="1" smtClean="0"/>
            </a:br>
            <a:r>
              <a:rPr lang="it-IT" altLang="it-IT" sz="2800" smtClean="0"/>
              <a:t>1998, </a:t>
            </a:r>
            <a:r>
              <a:rPr lang="it-IT" altLang="it-IT" sz="2800" i="1" smtClean="0"/>
              <a:t>54</a:t>
            </a:r>
            <a:r>
              <a:rPr lang="it-IT" altLang="it-IT" sz="2800" smtClean="0"/>
              <a:t>, 4413- 4450 </a:t>
            </a:r>
          </a:p>
          <a:p>
            <a:pPr eaLnBrk="1" hangingPunct="1"/>
            <a:r>
              <a:rPr lang="it-IT" altLang="it-IT" sz="2800" smtClean="0"/>
              <a:t>Bauer, S.H., Four center metathesis reactions, </a:t>
            </a:r>
            <a:r>
              <a:rPr lang="it-IT" altLang="it-IT" sz="2800" i="1" smtClean="0"/>
              <a:t>Ann. Rev. Phys. Chem</a:t>
            </a:r>
            <a:r>
              <a:rPr lang="it-IT" altLang="it-IT" sz="2800" smtClean="0"/>
              <a:t>. 1979. </a:t>
            </a:r>
            <a:r>
              <a:rPr lang="en-GB" altLang="it-IT" sz="2800" smtClean="0"/>
              <a:t>30:271-310</a:t>
            </a:r>
          </a:p>
          <a:p>
            <a:pPr eaLnBrk="1" hangingPunct="1"/>
            <a:r>
              <a:rPr lang="en-US" altLang="it-IT" sz="2800" smtClean="0"/>
              <a:t>R. Ballini, G. Bosica. Nitroaldol Reaction in Aqueous Media: An Important Improvement of the Henry Reaction, </a:t>
            </a:r>
            <a:r>
              <a:rPr lang="en-US" altLang="it-IT" sz="2800" i="1" smtClean="0"/>
              <a:t>J. Org. Chem.</a:t>
            </a:r>
            <a:r>
              <a:rPr lang="en-US" altLang="it-IT" sz="2800" smtClean="0"/>
              <a:t>, </a:t>
            </a:r>
            <a:r>
              <a:rPr lang="en-US" altLang="it-IT" sz="2800" b="1" smtClean="0"/>
              <a:t>1997</a:t>
            </a:r>
            <a:r>
              <a:rPr lang="en-US" altLang="it-IT" sz="2800" smtClean="0"/>
              <a:t>, </a:t>
            </a:r>
            <a:r>
              <a:rPr lang="en-US" altLang="it-IT" sz="2800" i="1" smtClean="0"/>
              <a:t>62</a:t>
            </a:r>
            <a:r>
              <a:rPr lang="en-US" altLang="it-IT" sz="2800" smtClean="0"/>
              <a:t>, 425-427</a:t>
            </a:r>
            <a:r>
              <a:rPr lang="it-IT" altLang="it-IT" sz="2800" smtClean="0"/>
              <a:t> </a:t>
            </a:r>
            <a:endParaRPr lang="en-GB" altLang="it-IT" sz="2800" i="1" smtClean="0"/>
          </a:p>
          <a:p>
            <a:pPr eaLnBrk="1" hangingPunct="1"/>
            <a:endParaRPr lang="it-IT" altLang="it-IT" sz="2800" b="1" smtClean="0"/>
          </a:p>
          <a:p>
            <a:pPr eaLnBrk="1" hangingPunct="1"/>
            <a:endParaRPr lang="it-IT" altLang="it-IT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C90AE8A-2001-484E-AB97-ABFB9DB28705}" type="slidenum">
              <a:rPr lang="it-IT" altLang="it-IT" smtClean="0">
                <a:cs typeface="Arial" charset="0"/>
              </a:rPr>
              <a:pPr/>
              <a:t>16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mtClean="0"/>
              <a:t>Caccia al tesoro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00550"/>
          </a:xfrm>
        </p:spPr>
        <p:txBody>
          <a:bodyPr/>
          <a:lstStyle/>
          <a:p>
            <a:pPr eaLnBrk="1" hangingPunct="1"/>
            <a:r>
              <a:rPr lang="en-GB" altLang="it-IT" sz="2800" smtClean="0"/>
              <a:t>Farkas, A., Farkas, L. </a:t>
            </a:r>
            <a:r>
              <a:rPr lang="en-GB" altLang="it-IT" sz="2800" i="1" smtClean="0"/>
              <a:t>Proc. R. Soc. London Ser. A</a:t>
            </a:r>
            <a:r>
              <a:rPr lang="en-GB" altLang="it-IT" sz="2800" smtClean="0"/>
              <a:t> 152, 124 (1935)</a:t>
            </a:r>
          </a:p>
          <a:p>
            <a:pPr eaLnBrk="1" hangingPunct="1"/>
            <a:r>
              <a:rPr lang="it-IT" altLang="it-IT" sz="2800" smtClean="0"/>
              <a:t>Valentini, J. J., Coggiola, M. J., Lee, Y. T. 1977. </a:t>
            </a:r>
            <a:r>
              <a:rPr lang="it-IT" altLang="it-IT" sz="2800" i="1" smtClean="0"/>
              <a:t>Faraday Discuss. Chem. Soc.</a:t>
            </a:r>
            <a:r>
              <a:rPr lang="it-IT" altLang="it-IT" sz="2800" smtClean="0"/>
              <a:t> No. 62, p. 232</a:t>
            </a:r>
          </a:p>
          <a:p>
            <a:pPr eaLnBrk="1" hangingPunct="1"/>
            <a:r>
              <a:rPr lang="it-IT" altLang="it-IT" sz="2800" smtClean="0"/>
              <a:t>L. Rossi, G. Bianchi, M. Feroci, A. Inesi. </a:t>
            </a:r>
            <a:r>
              <a:rPr lang="en-US" altLang="it-IT" sz="2800" smtClean="0"/>
              <a:t>Electrochemically Induced Aza-Henry Reaction: A New, Mild, and Clean Synthesis of </a:t>
            </a:r>
            <a:r>
              <a:rPr lang="it-IT" altLang="it-IT" sz="2800" smtClean="0"/>
              <a:t>α</a:t>
            </a:r>
            <a:r>
              <a:rPr lang="en-US" altLang="it-IT" sz="2800" smtClean="0"/>
              <a:t>-Nitroamines, </a:t>
            </a:r>
            <a:r>
              <a:rPr lang="en-US" altLang="it-IT" sz="2800" i="1" smtClean="0"/>
              <a:t>Synlett</a:t>
            </a:r>
            <a:r>
              <a:rPr lang="en-US" altLang="it-IT" sz="2800" smtClean="0"/>
              <a:t>, </a:t>
            </a:r>
            <a:r>
              <a:rPr lang="en-US" altLang="it-IT" sz="2800" b="1" smtClean="0"/>
              <a:t>2007</a:t>
            </a:r>
            <a:r>
              <a:rPr lang="en-US" altLang="it-IT" sz="2800" smtClean="0"/>
              <a:t>, 2505-2508</a:t>
            </a:r>
            <a:r>
              <a:rPr lang="it-IT" altLang="it-IT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BE4158B-1C71-41AC-B2E3-A7DA2E682901}" type="slidenum">
              <a:rPr lang="it-IT" altLang="it-IT" smtClean="0">
                <a:cs typeface="Arial" charset="0"/>
              </a:rPr>
              <a:pPr/>
              <a:t>17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mtClean="0"/>
              <a:t>Caccia al tesoro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z="2800" smtClean="0"/>
              <a:t>Moedritzer, K. 1976. </a:t>
            </a:r>
            <a:r>
              <a:rPr lang="it-IT" altLang="it-IT" sz="2800" i="1" smtClean="0"/>
              <a:t>Inorg. Chim. Acta</a:t>
            </a:r>
            <a:r>
              <a:rPr lang="it-IT" altLang="it-IT" sz="2800" smtClean="0"/>
              <a:t> 17:205</a:t>
            </a:r>
          </a:p>
          <a:p>
            <a:pPr eaLnBrk="1" hangingPunct="1"/>
            <a:r>
              <a:rPr lang="it-IT" altLang="it-IT" sz="2800" smtClean="0"/>
              <a:t>Parry, A.D., Horgan, R. Physical-chemical methods in ABA research, in </a:t>
            </a:r>
            <a:r>
              <a:rPr lang="it-IT" altLang="it-IT" sz="2800" i="1" smtClean="0"/>
              <a:t>Abscisic acid</a:t>
            </a:r>
            <a:r>
              <a:rPr lang="it-IT" altLang="it-IT" sz="2800" smtClean="0"/>
              <a:t> (eds. W. J. Davies, H. G. Jones), Bios Scientific Publishers, 1991, p. 5 </a:t>
            </a:r>
          </a:p>
          <a:p>
            <a:pPr eaLnBrk="1" hangingPunct="1"/>
            <a:r>
              <a:rPr lang="it-IT" altLang="it-IT" sz="2800" i="1" smtClean="0"/>
              <a:t>Molecular relaxation processes</a:t>
            </a:r>
            <a:r>
              <a:rPr lang="it-IT" altLang="it-IT" sz="2800" smtClean="0"/>
              <a:t>, Special Publication, No. 20, Chemical Society, 1966 </a:t>
            </a:r>
          </a:p>
          <a:p>
            <a:pPr eaLnBrk="1" hangingPunct="1"/>
            <a:endParaRPr lang="it-IT" altLang="it-IT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4277FAA-EC14-4969-BBB3-BAAC1732291C}" type="slidenum">
              <a:rPr lang="it-IT" altLang="it-IT" smtClean="0">
                <a:cs typeface="Arial" charset="0"/>
              </a:rPr>
              <a:pPr/>
              <a:t>18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mtClean="0"/>
              <a:t>Caccia al tesoro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Hirschfelder, J. 0., Curtiss, C. F., Bird, R. B. 1964. </a:t>
            </a:r>
            <a:r>
              <a:rPr lang="it-IT" altLang="it-IT" i="1" smtClean="0"/>
              <a:t>Molecular Theory of Gases and Liquids</a:t>
            </a:r>
            <a:r>
              <a:rPr lang="it-IT" altLang="it-IT" smtClean="0"/>
              <a:t>, pp. 47-51. New York: Wiley</a:t>
            </a:r>
          </a:p>
          <a:p>
            <a:pPr eaLnBrk="1" hangingPunct="1"/>
            <a:r>
              <a:rPr lang="it-IT" altLang="it-IT" smtClean="0"/>
              <a:t>Hickman, A.J., Sanford. M.S. High-valent organometallic copper and palladium in catalysis, </a:t>
            </a:r>
            <a:r>
              <a:rPr lang="it-IT" altLang="it-IT" i="1" smtClean="0"/>
              <a:t>Nature</a:t>
            </a:r>
            <a:r>
              <a:rPr lang="it-IT" altLang="it-IT" smtClean="0"/>
              <a:t>, 484, 177–185 (12 April 2012) doi:10.1038/nature11008</a:t>
            </a:r>
          </a:p>
          <a:p>
            <a:pPr lvl="1" eaLnBrk="1" hangingPunct="1"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it-IT" altLang="it-IT" sz="3200" smtClean="0"/>
          </a:p>
          <a:p>
            <a:pPr eaLnBrk="1" hangingPunct="1"/>
            <a:endParaRPr lang="it-IT" altLang="it-IT" b="1" smtClean="0"/>
          </a:p>
          <a:p>
            <a:pPr eaLnBrk="1" hangingPunct="1"/>
            <a:endParaRPr lang="it-IT" alt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070E94E-515F-438D-A001-10946BE8E76A}" type="slidenum">
              <a:rPr lang="it-IT" altLang="it-IT" smtClean="0">
                <a:cs typeface="Arial" charset="0"/>
              </a:rPr>
              <a:pPr/>
              <a:t>19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mtClean="0"/>
              <a:t>Un ultimo esercizio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Cercate in OPAC un testo che aiuti gli studenti ad utilizzare le biblioteche universitarie.</a:t>
            </a:r>
          </a:p>
          <a:p>
            <a:pPr lvl="1" eaLnBrk="1" hangingPunct="1"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it-IT" altLang="it-IT" sz="3200" smtClean="0"/>
          </a:p>
          <a:p>
            <a:pPr eaLnBrk="1" hangingPunct="1"/>
            <a:endParaRPr lang="it-IT" altLang="it-IT" b="1" smtClean="0"/>
          </a:p>
          <a:p>
            <a:pPr eaLnBrk="1" hangingPunct="1"/>
            <a:endParaRPr lang="it-IT" alt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egnaposto numero diapositiva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605706F-078B-47F7-B852-452B16F3951C}" type="slidenum">
              <a:rPr lang="it-IT" altLang="it-IT" smtClean="0">
                <a:cs typeface="Arial" charset="0"/>
              </a:rPr>
              <a:pPr/>
              <a:t>2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mtClean="0"/>
              <a:t>Qual è la domanda?</a:t>
            </a:r>
            <a:br>
              <a:rPr lang="it-IT" altLang="it-IT" smtClean="0"/>
            </a:br>
            <a:r>
              <a:rPr lang="it-IT" altLang="it-IT" sz="2800" smtClean="0"/>
              <a:t>Avere le idee chiare sui bisogni reali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825750"/>
            <a:ext cx="8002588" cy="40322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2400" smtClean="0"/>
          </a:p>
          <a:p>
            <a:pPr lvl="1" eaLnBrk="1" hangingPunct="1">
              <a:lnSpc>
                <a:spcPct val="90000"/>
              </a:lnSpc>
            </a:pPr>
            <a:endParaRPr lang="it-IT" altLang="it-IT" sz="2000" smtClean="0"/>
          </a:p>
          <a:p>
            <a:pPr lvl="1" eaLnBrk="1" hangingPunct="1">
              <a:lnSpc>
                <a:spcPct val="90000"/>
              </a:lnSpc>
            </a:pPr>
            <a:r>
              <a:rPr lang="it-IT" altLang="it-IT" sz="2000" smtClean="0"/>
              <a:t>Mi serve uno specifico documento (articolo, libro…)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000" smtClean="0"/>
              <a:t>Cerco cosa c’è all’università di un certo autore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000" smtClean="0"/>
              <a:t>Cerco l’edizione più recente di un’opera 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000" smtClean="0"/>
              <a:t>Cerco la traduzione in italiano di una determinata opera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000" smtClean="0"/>
              <a:t>Cerco un manuale su una certa disciplina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000" smtClean="0"/>
              <a:t>Devo compilare una bibliografia per una tesi/tesina partendo da un argomento specifico di cui so poco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000" smtClean="0"/>
              <a:t>…</a:t>
            </a:r>
          </a:p>
        </p:txBody>
      </p:sp>
      <p:pic>
        <p:nvPicPr>
          <p:cNvPr id="17412" name="Picture 4" descr="domande bibliotech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2916238" y="2005013"/>
            <a:ext cx="3105150" cy="12684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egnaposto numero diapositiva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732464F-316C-4EDE-B1E5-E88D51961D82}" type="slidenum">
              <a:rPr lang="it-IT" altLang="it-IT" smtClean="0">
                <a:cs typeface="Arial" charset="0"/>
              </a:rPr>
              <a:pPr/>
              <a:t>3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4000" smtClean="0"/>
              <a:t>Catalogo o banca dati?</a:t>
            </a:r>
            <a:br>
              <a:rPr lang="it-IT" altLang="it-IT" sz="4000" smtClean="0"/>
            </a:br>
            <a:r>
              <a:rPr lang="it-IT" altLang="it-IT" sz="4000" smtClean="0"/>
              <a:t>Questo è il problema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075613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800" b="1" dirty="0" smtClean="0"/>
              <a:t>Cataloghi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400" dirty="0" smtClean="0"/>
              <a:t>	Servono a localizzare documenti (</a:t>
            </a:r>
            <a:r>
              <a:rPr lang="it-IT" altLang="it-IT" sz="2400" dirty="0" smtClean="0">
                <a:solidFill>
                  <a:srgbClr val="FF3300"/>
                </a:solidFill>
              </a:rPr>
              <a:t>sapere dove</a:t>
            </a:r>
            <a:r>
              <a:rPr lang="it-IT" altLang="it-IT" sz="2400" dirty="0" smtClean="0"/>
              <a:t>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800" b="1" dirty="0" smtClean="0"/>
              <a:t>Banche dati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400" dirty="0" smtClean="0"/>
              <a:t>	Servono a trovare citazioni bibliografiche di documenti su un determinato argomento (</a:t>
            </a:r>
            <a:r>
              <a:rPr lang="it-IT" altLang="it-IT" sz="2400" dirty="0" smtClean="0">
                <a:solidFill>
                  <a:srgbClr val="FF3300"/>
                </a:solidFill>
              </a:rPr>
              <a:t>sapere cosa</a:t>
            </a:r>
            <a:r>
              <a:rPr lang="it-IT" altLang="it-IT" sz="2400" dirty="0" smtClean="0"/>
              <a:t>)</a:t>
            </a:r>
          </a:p>
        </p:txBody>
      </p:sp>
      <p:pic>
        <p:nvPicPr>
          <p:cNvPr id="19460" name="Picture 4" descr="domande bibliotech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795963" y="404813"/>
            <a:ext cx="3105150" cy="1476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egnaposto numero diapositiva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DB361B5-E53A-430A-8092-24661835F9CE}" type="slidenum">
              <a:rPr lang="it-IT" altLang="it-IT" smtClean="0">
                <a:cs typeface="Arial" charset="0"/>
              </a:rPr>
              <a:pPr/>
              <a:t>4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mtClean="0"/>
              <a:t>…ma ci sono gli ibridi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291513" cy="3886200"/>
          </a:xfrm>
        </p:spPr>
        <p:txBody>
          <a:bodyPr/>
          <a:lstStyle/>
          <a:p>
            <a:pPr eaLnBrk="1" hangingPunct="1"/>
            <a:r>
              <a:rPr lang="it-IT" altLang="it-IT" sz="2800" smtClean="0"/>
              <a:t>Banche dati integrate con risorse elettroniche</a:t>
            </a:r>
          </a:p>
          <a:p>
            <a:pPr eaLnBrk="1" hangingPunct="1"/>
            <a:r>
              <a:rPr lang="it-IT" altLang="it-IT" sz="2800" smtClean="0"/>
              <a:t>Archivi aperti</a:t>
            </a:r>
          </a:p>
          <a:p>
            <a:pPr eaLnBrk="1" hangingPunct="1"/>
            <a:r>
              <a:rPr lang="it-IT" altLang="it-IT" sz="2800" smtClean="0"/>
              <a:t>Portali di editori (ACS, Springer…)</a:t>
            </a:r>
          </a:p>
          <a:p>
            <a:pPr eaLnBrk="1" hangingPunct="1"/>
            <a:r>
              <a:rPr lang="it-IT" altLang="it-IT" sz="2800" smtClean="0"/>
              <a:t>Digital library</a:t>
            </a:r>
          </a:p>
          <a:p>
            <a:pPr eaLnBrk="1" hangingPunct="1"/>
            <a:r>
              <a:rPr lang="it-IT" altLang="it-IT" sz="2800" smtClean="0"/>
              <a:t>Ecc.</a:t>
            </a:r>
          </a:p>
        </p:txBody>
      </p:sp>
      <p:pic>
        <p:nvPicPr>
          <p:cNvPr id="21508" name="Picture 4" descr="libropc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284663" y="3922713"/>
            <a:ext cx="4038600" cy="19034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egnaposto numero diapositiva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EA6D199-9B69-4129-9464-19CF93897D63}" type="slidenum">
              <a:rPr lang="it-IT" altLang="it-IT" smtClean="0">
                <a:cs typeface="Arial" charset="0"/>
              </a:rPr>
              <a:pPr/>
              <a:t>5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mtClean="0"/>
              <a:t>I cataloghi si possono presentare in formati diversi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147050" cy="51927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it-IT" altLang="it-IT" sz="18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it-IT" altLang="it-IT" sz="1800" b="1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it-IT" altLang="it-IT" sz="18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it-IT" altLang="it-IT" sz="1800" b="1" dirty="0"/>
          </a:p>
          <a:p>
            <a:pPr eaLnBrk="1" hangingPunct="1">
              <a:lnSpc>
                <a:spcPct val="90000"/>
              </a:lnSpc>
              <a:defRPr/>
            </a:pPr>
            <a:endParaRPr lang="it-IT" altLang="it-IT" sz="18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it-IT" altLang="it-IT" sz="18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it-IT" altLang="it-IT" sz="18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it-IT" sz="2400" b="1" dirty="0" smtClean="0"/>
              <a:t>Cartacei (a schede)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it-IT" sz="2400" b="1" dirty="0" smtClean="0">
                <a:hlinkClick r:id="rId3"/>
              </a:rPr>
              <a:t>Digitalizzati</a:t>
            </a:r>
            <a:r>
              <a:rPr lang="it-IT" altLang="it-IT" sz="2400" b="1" dirty="0" smtClean="0"/>
              <a:t> (schede in formato immagine)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it-IT" sz="2400" b="1" dirty="0" smtClean="0">
                <a:hlinkClick r:id="rId4"/>
              </a:rPr>
              <a:t>OPAC</a:t>
            </a:r>
            <a:r>
              <a:rPr lang="it-IT" altLang="it-IT" sz="2400" b="1" dirty="0" smtClean="0"/>
              <a:t> (Online Public Access </a:t>
            </a:r>
            <a:r>
              <a:rPr lang="it-IT" altLang="it-IT" sz="2400" b="1" dirty="0" err="1" smtClean="0"/>
              <a:t>Catalog</a:t>
            </a:r>
            <a:r>
              <a:rPr lang="it-IT" altLang="it-IT" sz="2400" b="1" dirty="0" smtClean="0"/>
              <a:t> – cataloghi elettronici)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it-IT" sz="2400" b="1" dirty="0" err="1" smtClean="0">
                <a:hlinkClick r:id="rId5"/>
              </a:rPr>
              <a:t>MetaOpac</a:t>
            </a:r>
            <a:r>
              <a:rPr lang="it-IT" altLang="it-IT" sz="2400" b="1" dirty="0" smtClean="0"/>
              <a:t> (interrogazione cumulativa di più OPAC)</a:t>
            </a:r>
            <a:endParaRPr lang="it-IT" altLang="it-IT" sz="2000" dirty="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altLang="it-IT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altLang="it-IT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altLang="it-IT" sz="2000" dirty="0" smtClean="0"/>
              <a:t>		</a:t>
            </a:r>
            <a:endParaRPr lang="it-IT" altLang="it-IT" sz="1600" dirty="0" smtClean="0"/>
          </a:p>
        </p:txBody>
      </p:sp>
      <p:pic>
        <p:nvPicPr>
          <p:cNvPr id="23556" name="Picture 4" descr="catalogo a schede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/>
          <a:srcRect/>
          <a:stretch>
            <a:fillRect/>
          </a:stretch>
        </p:blipFill>
        <p:spPr>
          <a:xfrm>
            <a:off x="2987675" y="1951038"/>
            <a:ext cx="2828925" cy="1657350"/>
          </a:xfrm>
        </p:spPr>
      </p:pic>
      <p:sp>
        <p:nvSpPr>
          <p:cNvPr id="23557" name="Rectangle 10"/>
          <p:cNvSpPr>
            <a:spLocks noChangeArrowheads="1"/>
          </p:cNvSpPr>
          <p:nvPr/>
        </p:nvSpPr>
        <p:spPr bwMode="auto">
          <a:xfrm>
            <a:off x="457200" y="2730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  <p:sp>
        <p:nvSpPr>
          <p:cNvPr id="23558" name="Rectangle 12"/>
          <p:cNvSpPr>
            <a:spLocks noChangeArrowheads="1"/>
          </p:cNvSpPr>
          <p:nvPr/>
        </p:nvSpPr>
        <p:spPr bwMode="auto">
          <a:xfrm>
            <a:off x="609600" y="425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  <p:sp>
        <p:nvSpPr>
          <p:cNvPr id="23559" name="Rectangle 13"/>
          <p:cNvSpPr>
            <a:spLocks noChangeArrowheads="1"/>
          </p:cNvSpPr>
          <p:nvPr/>
        </p:nvSpPr>
        <p:spPr bwMode="auto">
          <a:xfrm>
            <a:off x="762000" y="5778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egnaposto numero diapositiva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19D875D-B6B7-419D-BF29-4536ACFABEBA}" type="slidenum">
              <a:rPr lang="it-IT" altLang="it-IT" smtClean="0">
                <a:cs typeface="Arial" charset="0"/>
              </a:rPr>
              <a:pPr/>
              <a:t>6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36563" y="171450"/>
            <a:ext cx="8229600" cy="1371600"/>
          </a:xfrm>
        </p:spPr>
        <p:txBody>
          <a:bodyPr/>
          <a:lstStyle/>
          <a:p>
            <a:pPr algn="ctr" eaLnBrk="1" hangingPunct="1"/>
            <a:r>
              <a:rPr lang="it-IT" altLang="it-IT" sz="4000" smtClean="0"/>
              <a:t>I cataloghi dell’Università di Trieste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06575"/>
            <a:ext cx="8085138" cy="486251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altLang="it-IT" sz="2000" dirty="0" smtClean="0"/>
              <a:t>L’OPAC dell’Università di Trieste è aggiornato correntemente dal 1993. Il recupero dei dati bibliografici storici è ancora in atto. Si presenta in due versioni: </a:t>
            </a:r>
            <a:r>
              <a:rPr lang="it-IT" altLang="it-IT" sz="2000" dirty="0" smtClean="0">
                <a:hlinkClick r:id="rId3"/>
              </a:rPr>
              <a:t>OPAC accessibile</a:t>
            </a:r>
            <a:r>
              <a:rPr lang="it-IT" altLang="it-IT" sz="2000" dirty="0" smtClean="0"/>
              <a:t> e </a:t>
            </a:r>
            <a:r>
              <a:rPr lang="it-IT" altLang="it-IT" sz="2000" dirty="0" err="1" smtClean="0">
                <a:hlinkClick r:id="rId4"/>
              </a:rPr>
              <a:t>Biblioest</a:t>
            </a:r>
            <a:r>
              <a:rPr lang="it-IT" altLang="it-IT" sz="2000" dirty="0" smtClean="0"/>
              <a:t>. È condiviso con altre biblioteche (civiche, statali, regionali …). È costituito da record bibliografici realizzati sulla base delle regole catalografiche del </a:t>
            </a:r>
            <a:r>
              <a:rPr lang="it-IT" altLang="it-IT" sz="2000" dirty="0" smtClean="0">
                <a:hlinkClick r:id="rId5"/>
              </a:rPr>
              <a:t>Sistema Bibliotecario Nazionale</a:t>
            </a:r>
            <a:r>
              <a:rPr lang="it-IT" altLang="it-IT" sz="2000" b="1" dirty="0" smtClean="0"/>
              <a:t>. </a:t>
            </a:r>
            <a:r>
              <a:rPr lang="it-IT" altLang="it-IT" sz="2000" dirty="0" smtClean="0"/>
              <a:t>Le collezioni bibliografiche della </a:t>
            </a:r>
            <a:r>
              <a:rPr lang="it-IT" altLang="it-IT" sz="2000" dirty="0" smtClean="0">
                <a:hlinkClick r:id="rId6"/>
              </a:rPr>
              <a:t>Biblioteca di scienze chimiche</a:t>
            </a:r>
            <a:r>
              <a:rPr lang="it-IT" altLang="it-IT" sz="2000" b="1" dirty="0" smtClean="0"/>
              <a:t> </a:t>
            </a:r>
            <a:r>
              <a:rPr lang="it-IT" altLang="it-IT" sz="2000" dirty="0" smtClean="0"/>
              <a:t>sono interamente ricercabili nel catalogo elettronico.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2000" dirty="0" smtClean="0"/>
          </a:p>
          <a:p>
            <a:pPr algn="just" eaLnBrk="1" hangingPunct="1">
              <a:lnSpc>
                <a:spcPct val="90000"/>
              </a:lnSpc>
            </a:pPr>
            <a:r>
              <a:rPr lang="it-IT" altLang="it-IT" sz="2000" dirty="0" smtClean="0"/>
              <a:t>I dati bibliografici non ancora inseriti nell’OPAC sono ricercabili nei </a:t>
            </a:r>
            <a:r>
              <a:rPr lang="it-IT" altLang="it-IT" sz="2000" dirty="0" smtClean="0">
                <a:hlinkClick r:id="rId7"/>
              </a:rPr>
              <a:t>Cataloghi retrospettivi del Sistema Bibliotecario di Ateneo</a:t>
            </a:r>
            <a:r>
              <a:rPr lang="it-IT" altLang="it-IT" sz="2000" dirty="0" smtClean="0"/>
              <a:t>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2000" dirty="0" smtClean="0"/>
          </a:p>
          <a:p>
            <a:pPr algn="just" eaLnBrk="1" hangingPunct="1">
              <a:lnSpc>
                <a:spcPct val="90000"/>
              </a:lnSpc>
            </a:pPr>
            <a:r>
              <a:rPr lang="it-IT" altLang="it-IT" sz="2000" dirty="0" smtClean="0"/>
              <a:t>I titoli dei periodici in formato elettronico sono ricercabili del </a:t>
            </a:r>
            <a:r>
              <a:rPr lang="it-IT" altLang="it-IT" sz="2000" dirty="0" smtClean="0">
                <a:hlinkClick r:id="rId8"/>
              </a:rPr>
              <a:t>Catalogo dei periodici elettronici</a:t>
            </a:r>
            <a:r>
              <a:rPr lang="it-IT" altLang="it-IT" sz="2000" dirty="0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000" dirty="0" smtClean="0"/>
              <a:t>		</a:t>
            </a:r>
            <a:endParaRPr lang="it-IT" altLang="it-IT" sz="1600" dirty="0" smtClean="0"/>
          </a:p>
        </p:txBody>
      </p:sp>
      <p:sp>
        <p:nvSpPr>
          <p:cNvPr id="25604" name="Rectangle 10"/>
          <p:cNvSpPr>
            <a:spLocks noChangeArrowheads="1"/>
          </p:cNvSpPr>
          <p:nvPr/>
        </p:nvSpPr>
        <p:spPr bwMode="auto">
          <a:xfrm>
            <a:off x="457200" y="2730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auto">
          <a:xfrm>
            <a:off x="609600" y="425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  <p:sp>
        <p:nvSpPr>
          <p:cNvPr id="25606" name="Rectangle 13"/>
          <p:cNvSpPr>
            <a:spLocks noChangeArrowheads="1"/>
          </p:cNvSpPr>
          <p:nvPr/>
        </p:nvSpPr>
        <p:spPr bwMode="auto">
          <a:xfrm>
            <a:off x="762000" y="5778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egnaposto numero diapositiva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D8A7BCA-3A80-4587-9F6C-0075B76739F2}" type="slidenum">
              <a:rPr lang="it-IT" altLang="it-IT" smtClean="0">
                <a:cs typeface="Arial" charset="0"/>
              </a:rPr>
              <a:pPr/>
              <a:t>7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55625" y="188913"/>
            <a:ext cx="8229600" cy="1371600"/>
          </a:xfrm>
        </p:spPr>
        <p:txBody>
          <a:bodyPr/>
          <a:lstStyle/>
          <a:p>
            <a:pPr algn="ctr" eaLnBrk="1" hangingPunct="1"/>
            <a:r>
              <a:rPr lang="it-IT" altLang="it-IT" smtClean="0"/>
              <a:t>CATALOGHI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9250" y="1196975"/>
            <a:ext cx="8435975" cy="3886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t-IT" altLang="it-IT" sz="2800" b="1" smtClean="0"/>
              <a:t>Nel catalogo BiblioEst troviamo le descrizioni di:</a:t>
            </a:r>
          </a:p>
          <a:p>
            <a:pPr eaLnBrk="1" hangingPunct="1">
              <a:buFont typeface="Wingdings" pitchFamily="2" charset="2"/>
              <a:buNone/>
            </a:pPr>
            <a:endParaRPr lang="it-IT" altLang="it-IT" sz="2800" b="1" smtClean="0"/>
          </a:p>
          <a:p>
            <a:pPr eaLnBrk="1" hangingPunct="1"/>
            <a:r>
              <a:rPr lang="it-IT" altLang="it-IT" sz="2800" smtClean="0"/>
              <a:t>Libri</a:t>
            </a:r>
          </a:p>
          <a:p>
            <a:pPr eaLnBrk="1" hangingPunct="1"/>
            <a:r>
              <a:rPr lang="it-IT" altLang="it-IT" sz="2800" smtClean="0"/>
              <a:t>Periodici</a:t>
            </a:r>
          </a:p>
          <a:p>
            <a:pPr eaLnBrk="1" hangingPunct="1"/>
            <a:r>
              <a:rPr lang="it-IT" altLang="it-IT" sz="2800" smtClean="0"/>
              <a:t>Libri digitali</a:t>
            </a:r>
          </a:p>
          <a:p>
            <a:pPr eaLnBrk="1" hangingPunct="1"/>
            <a:r>
              <a:rPr lang="it-IT" altLang="it-IT" sz="2800" smtClean="0"/>
              <a:t>Filmati </a:t>
            </a:r>
          </a:p>
          <a:p>
            <a:pPr eaLnBrk="1" hangingPunct="1"/>
            <a:r>
              <a:rPr lang="it-IT" altLang="it-IT" sz="2800" smtClean="0"/>
              <a:t>Slide di corsi</a:t>
            </a:r>
          </a:p>
          <a:p>
            <a:pPr eaLnBrk="1" hangingPunct="1"/>
            <a:r>
              <a:rPr lang="it-IT" altLang="it-IT" sz="2800" smtClean="0"/>
              <a:t>…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altLang="it-IT" sz="2400" smtClean="0"/>
              <a:t>	Il pieno utilizzo dei servizi e delle informazioni presenti nel catalogo richiede la </a:t>
            </a:r>
            <a:r>
              <a:rPr lang="it-IT" altLang="it-IT" sz="2400" smtClean="0">
                <a:hlinkClick r:id="rId3"/>
              </a:rPr>
              <a:t>registrazione ai servizi personalizzati</a:t>
            </a:r>
            <a:r>
              <a:rPr lang="it-IT" altLang="it-IT" sz="2400" smtClean="0"/>
              <a:t>.</a:t>
            </a:r>
          </a:p>
        </p:txBody>
      </p:sp>
      <p:pic>
        <p:nvPicPr>
          <p:cNvPr id="27652" name="Picture 4" descr="cataloghi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4500563" y="2132013"/>
            <a:ext cx="4038600" cy="28622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6C8E99F-59D0-45AA-9925-322D452A1F85}" type="slidenum">
              <a:rPr lang="it-IT" altLang="it-IT">
                <a:latin typeface="Arial Black" panose="020B0A04020102020204" pitchFamily="34" charset="0"/>
              </a:rPr>
              <a:pPr/>
              <a:t>8</a:t>
            </a:fld>
            <a:endParaRPr lang="it-IT" altLang="it-IT">
              <a:latin typeface="Arial Black" panose="020B0A04020102020204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RICERCA NEI CATALOGHI</a:t>
            </a:r>
            <a:br>
              <a:rPr lang="it-IT" altLang="it-IT" smtClean="0"/>
            </a:br>
            <a:r>
              <a:rPr lang="it-IT" altLang="it-IT" sz="2800" smtClean="0"/>
              <a:t>Gli operatori booleani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2000" smtClean="0"/>
              <a:t>	</a:t>
            </a:r>
            <a:endParaRPr lang="it-IT" altLang="it-IT" sz="1800" smtClean="0"/>
          </a:p>
        </p:txBody>
      </p:sp>
      <p:pic>
        <p:nvPicPr>
          <p:cNvPr id="21509" name="Picture 4" descr="OPERATORI BOOLEANI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55875" y="1844675"/>
            <a:ext cx="4168775" cy="4705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769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egnaposto numero diapositiva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DC7428F-EF10-4795-A0C5-8E52115798F1}" type="slidenum">
              <a:rPr lang="it-IT" altLang="it-IT" sz="1200">
                <a:latin typeface="Arial Black" pitchFamily="34" charset="0"/>
              </a:rPr>
              <a:pPr algn="r"/>
              <a:t>9</a:t>
            </a:fld>
            <a:endParaRPr lang="it-IT" altLang="it-IT" sz="1200">
              <a:latin typeface="Arial Black" pitchFamily="34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it-IT" altLang="it-IT" sz="4000" smtClean="0"/>
              <a:t/>
            </a:r>
            <a:br>
              <a:rPr lang="it-IT" altLang="it-IT" sz="4000" smtClean="0"/>
            </a:br>
            <a:r>
              <a:rPr lang="it-IT" altLang="it-IT" sz="4000" smtClean="0"/>
              <a:t>La Ricerca avanzata in BiblioEst</a:t>
            </a:r>
            <a:br>
              <a:rPr lang="it-IT" altLang="it-IT" sz="4000" smtClean="0"/>
            </a:br>
            <a:endParaRPr lang="it-IT" altLang="it-IT" sz="3200" smtClean="0"/>
          </a:p>
        </p:txBody>
      </p:sp>
      <p:sp>
        <p:nvSpPr>
          <p:cNvPr id="1269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81200"/>
            <a:ext cx="8218488" cy="4327525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/>
          </a:p>
          <a:p>
            <a:pPr eaLnBrk="1" hangingPunct="1">
              <a:defRPr/>
            </a:pPr>
            <a:endParaRPr lang="it-IT" altLang="it-IT" dirty="0" smtClean="0"/>
          </a:p>
          <a:p>
            <a:pPr eaLnBrk="1" hangingPunct="1">
              <a:defRPr/>
            </a:pPr>
            <a:endParaRPr lang="it-IT" altLang="it-IT" dirty="0" smtClean="0"/>
          </a:p>
          <a:p>
            <a:pPr eaLnBrk="1" hangingPunct="1">
              <a:defRPr/>
            </a:pPr>
            <a:endParaRPr lang="it-IT" altLang="it-IT" dirty="0" smtClean="0"/>
          </a:p>
          <a:p>
            <a:pPr eaLnBrk="1" hangingPunct="1">
              <a:defRPr/>
            </a:pPr>
            <a:r>
              <a:rPr lang="it-IT" altLang="it-IT" sz="2400" dirty="0" smtClean="0"/>
              <a:t>ESERCIZIO: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it-IT" altLang="it-IT" sz="2000" dirty="0" smtClean="0"/>
              <a:t>Mi serve un libro di chimica organica consigliato per l’esame della prof. Nitti. So che nel titolo ci sono le parole «chimica organica», ma non mi ricordo se è in italiano o in inglese. L’autore si chiama </a:t>
            </a:r>
            <a:r>
              <a:rPr lang="it-IT" altLang="it-IT" sz="2000" dirty="0" err="1" smtClean="0"/>
              <a:t>McMurry</a:t>
            </a:r>
            <a:r>
              <a:rPr lang="it-IT" altLang="it-IT" sz="2000" dirty="0" smtClean="0"/>
              <a:t> o </a:t>
            </a:r>
            <a:r>
              <a:rPr lang="it-IT" altLang="it-IT" sz="2000" dirty="0" err="1" smtClean="0"/>
              <a:t>McMarry</a:t>
            </a:r>
            <a:r>
              <a:rPr lang="it-IT" altLang="it-IT" sz="2000" dirty="0" smtClean="0"/>
              <a:t> ed è stato pubblicato dopo il 2009.</a:t>
            </a:r>
          </a:p>
        </p:txBody>
      </p:sp>
      <p:pic>
        <p:nvPicPr>
          <p:cNvPr id="31748" name="Picture 5" descr="biblioest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05856" y="1789202"/>
            <a:ext cx="3748087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6" descr="biblioest_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076" y="1828800"/>
            <a:ext cx="5292725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69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9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4255</TotalTime>
  <Words>910</Words>
  <Application>Microsoft Office PowerPoint</Application>
  <PresentationFormat>On-screen Show (4:3)</PresentationFormat>
  <Paragraphs>164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Arial Black</vt:lpstr>
      <vt:lpstr>Times New Roman</vt:lpstr>
      <vt:lpstr>Wingdings</vt:lpstr>
      <vt:lpstr>Pixel</vt:lpstr>
      <vt:lpstr>Corso sulle ricerche bibliografiche</vt:lpstr>
      <vt:lpstr>Qual è la domanda? Avere le idee chiare sui bisogni reali</vt:lpstr>
      <vt:lpstr>Catalogo o banca dati? Questo è il problema</vt:lpstr>
      <vt:lpstr>…ma ci sono gli ibridi</vt:lpstr>
      <vt:lpstr>I cataloghi si possono presentare in formati diversi</vt:lpstr>
      <vt:lpstr>I cataloghi dell’Università di Trieste</vt:lpstr>
      <vt:lpstr>CATALOGHI</vt:lpstr>
      <vt:lpstr>RICERCA NEI CATALOGHI Gli operatori booleani</vt:lpstr>
      <vt:lpstr> La Ricerca avanzata in BiblioEst </vt:lpstr>
      <vt:lpstr>CATALOGHI</vt:lpstr>
      <vt:lpstr>Cerchiamo nei cataloghi:</vt:lpstr>
      <vt:lpstr>In BiblioEst dove trovo l’indicazione delle annate di un periodico possedute da una biblioteca?</vt:lpstr>
      <vt:lpstr>Alcuni identificativi univoci utili per le ricerche</vt:lpstr>
      <vt:lpstr>Caccia al tesoro</vt:lpstr>
      <vt:lpstr>Caccia al tesoro</vt:lpstr>
      <vt:lpstr>Caccia al tesoro</vt:lpstr>
      <vt:lpstr>Caccia al tesoro</vt:lpstr>
      <vt:lpstr>Caccia al tesoro</vt:lpstr>
      <vt:lpstr>Un ultimo esercizio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sulle ricerche bibliografiche</dc:title>
  <dc:creator>AliceTuttoIncluso</dc:creator>
  <cp:lastModifiedBy>COCEVER CRISTINA</cp:lastModifiedBy>
  <cp:revision>362</cp:revision>
  <cp:lastPrinted>2008-05-14T18:28:30Z</cp:lastPrinted>
  <dcterms:created xsi:type="dcterms:W3CDTF">2008-05-11T18:38:40Z</dcterms:created>
  <dcterms:modified xsi:type="dcterms:W3CDTF">2017-05-25T08:21:12Z</dcterms:modified>
</cp:coreProperties>
</file>