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457" r:id="rId2"/>
    <p:sldId id="448" r:id="rId3"/>
    <p:sldId id="258" r:id="rId4"/>
    <p:sldId id="393" r:id="rId5"/>
    <p:sldId id="410" r:id="rId6"/>
    <p:sldId id="395" r:id="rId7"/>
    <p:sldId id="411" r:id="rId8"/>
    <p:sldId id="397" r:id="rId9"/>
    <p:sldId id="437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12" r:id="rId19"/>
    <p:sldId id="413" r:id="rId20"/>
    <p:sldId id="414" r:id="rId21"/>
    <p:sldId id="398" r:id="rId22"/>
    <p:sldId id="399" r:id="rId23"/>
    <p:sldId id="401" r:id="rId24"/>
    <p:sldId id="402" r:id="rId25"/>
    <p:sldId id="403" r:id="rId26"/>
    <p:sldId id="404" r:id="rId27"/>
    <p:sldId id="257" r:id="rId28"/>
    <p:sldId id="270" r:id="rId29"/>
    <p:sldId id="408" r:id="rId30"/>
    <p:sldId id="409" r:id="rId31"/>
    <p:sldId id="415" r:id="rId32"/>
    <p:sldId id="416" r:id="rId33"/>
    <p:sldId id="417" r:id="rId34"/>
    <p:sldId id="418" r:id="rId35"/>
    <p:sldId id="419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50" r:id="rId53"/>
    <p:sldId id="451" r:id="rId54"/>
    <p:sldId id="452" r:id="rId55"/>
    <p:sldId id="453" r:id="rId56"/>
    <p:sldId id="454" r:id="rId57"/>
    <p:sldId id="455" r:id="rId58"/>
    <p:sldId id="271" r:id="rId59"/>
    <p:sldId id="264" r:id="rId60"/>
    <p:sldId id="265" r:id="rId61"/>
    <p:sldId id="266" r:id="rId62"/>
    <p:sldId id="273" r:id="rId63"/>
    <p:sldId id="341" r:id="rId6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22" autoAdjust="0"/>
  </p:normalViewPr>
  <p:slideViewPr>
    <p:cSldViewPr>
      <p:cViewPr varScale="1">
        <p:scale>
          <a:sx n="72" d="100"/>
          <a:sy n="72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7BF8-E7A1-435C-8762-A392776FB0A0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DBF64-1E1B-4FA8-9394-D9EA0A0E2B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41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3E51BD-BC8E-460B-9952-7E40FB2E2E48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350" y="4342722"/>
            <a:ext cx="5028883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DBF64-1E1B-4FA8-9394-D9EA0A0E2B9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86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12DAF-5E7E-4FA9-95F5-2DEE02B48776}" type="slidenum">
              <a:rPr lang="it-IT" altLang="it-IT"/>
              <a:pPr/>
              <a:t>56</a:t>
            </a:fld>
            <a:endParaRPr lang="it-IT" altLang="it-IT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AE19F4-F0AC-4CB7-A29E-A3F474DF8138}" type="slidenum">
              <a:rPr lang="it-IT" smtClean="0"/>
              <a:pPr/>
              <a:t>58</a:t>
            </a:fld>
            <a:endParaRPr lang="it-IT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350" y="4342722"/>
            <a:ext cx="5028883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DBBE50-0839-4349-A1B1-9C780C386FA8}" type="slidenum">
              <a:rPr lang="it-IT" smtClean="0"/>
              <a:pPr/>
              <a:t>62</a:t>
            </a:fld>
            <a:endParaRPr lang="it-IT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350" y="4342722"/>
            <a:ext cx="5028883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FFE206-52DD-475F-AC66-B9E95C651EF5}" type="slidenum">
              <a:rPr lang="it-IT" smtClean="0"/>
              <a:pPr/>
              <a:t>63</a:t>
            </a:fld>
            <a:endParaRPr lang="it-IT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6" y="4342722"/>
            <a:ext cx="5485768" cy="411495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0403-F7D3-4840-902E-857BF43C51B8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EDA6-77A5-49D9-ADC9-CD04E33A2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ls@units.it" TargetMode="External"/><Relationship Id="rId2" Type="http://schemas.openxmlformats.org/officeDocument/2006/relationships/hyperlink" Target="http://www.units.it/prevenzione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18" y="2531427"/>
            <a:ext cx="1971030" cy="1612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94" y="4043156"/>
            <a:ext cx="960437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16" y="1904207"/>
            <a:ext cx="6907213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618" y="6093296"/>
            <a:ext cx="1296987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3487" y="188640"/>
            <a:ext cx="7494937" cy="115212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1600" b="1" dirty="0" err="1">
                <a:solidFill>
                  <a:srgbClr val="FFFF00"/>
                </a:solidFill>
                <a:latin typeface="Comic Sans MS" pitchFamily="66" charset="0"/>
              </a:rPr>
              <a:t>Oggi</a:t>
            </a:r>
            <a:r>
              <a:rPr lang="en-GB" sz="1600" b="1" dirty="0">
                <a:solidFill>
                  <a:srgbClr val="FFFF00"/>
                </a:solidFill>
                <a:latin typeface="Comic Sans MS" pitchFamily="66" charset="0"/>
              </a:rPr>
              <a:t> qui </a:t>
            </a:r>
            <a:r>
              <a:rPr lang="en-GB" sz="1600" b="1" dirty="0" err="1">
                <a:solidFill>
                  <a:srgbClr val="FFFF00"/>
                </a:solidFill>
                <a:latin typeface="Comic Sans MS" pitchFamily="66" charset="0"/>
              </a:rPr>
              <a:t>si</a:t>
            </a:r>
            <a:r>
              <a:rPr lang="en-GB" sz="16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Comic Sans MS" pitchFamily="66" charset="0"/>
              </a:rPr>
              <a:t>fa</a:t>
            </a:r>
            <a:endParaRPr lang="en-GB" sz="1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1600" b="1" dirty="0">
                <a:solidFill>
                  <a:srgbClr val="FFFF00"/>
                </a:solidFill>
                <a:latin typeface="Comic Sans MS" pitchFamily="66" charset="0"/>
              </a:rPr>
              <a:t>LA FORMAZIONE, </a:t>
            </a:r>
            <a:r>
              <a:rPr lang="en-GB" sz="1600" b="1" dirty="0" err="1" smtClean="0">
                <a:solidFill>
                  <a:srgbClr val="FFFF00"/>
                </a:solidFill>
                <a:latin typeface="Comic Sans MS" pitchFamily="66" charset="0"/>
              </a:rPr>
              <a:t>che</a:t>
            </a:r>
            <a:r>
              <a:rPr lang="en-GB" sz="1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1600" b="1" dirty="0">
                <a:solidFill>
                  <a:srgbClr val="FFFF00"/>
                </a:solidFill>
                <a:latin typeface="Comic Sans MS" pitchFamily="66" charset="0"/>
              </a:rPr>
              <a:t>E’ </a:t>
            </a:r>
          </a:p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1600" b="1" dirty="0" smtClean="0">
                <a:solidFill>
                  <a:srgbClr val="FFFF00"/>
                </a:solidFill>
                <a:latin typeface="Comic Sans MS" pitchFamily="66" charset="0"/>
              </a:rPr>
              <a:t>AUTOPROTEZIONE</a:t>
            </a:r>
          </a:p>
          <a:p>
            <a:pPr marL="608013" indent="-604838" algn="ctr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en-GB" sz="1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608013" indent="-604838">
              <a:spcBef>
                <a:spcPts val="1200"/>
              </a:spcBef>
              <a:buClrTx/>
              <a:buFontTx/>
              <a:buNone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en-GB" sz="4000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56531"/>
            <a:ext cx="5328642" cy="39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97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572125" cy="3238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71744"/>
            <a:ext cx="6105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142984"/>
            <a:ext cx="3905250" cy="4762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785926"/>
            <a:ext cx="2609850" cy="304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2565862"/>
            <a:ext cx="6105525" cy="35814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42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572125" cy="3238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928670"/>
            <a:ext cx="3905250" cy="4762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2000250" cy="2857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500306"/>
            <a:ext cx="6038850" cy="3505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68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572125" cy="3238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928670"/>
            <a:ext cx="3905250" cy="4762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824" y="1752573"/>
            <a:ext cx="1104900" cy="2857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714620"/>
            <a:ext cx="5838825" cy="34480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910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572125" cy="3238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166795"/>
            <a:ext cx="3905250" cy="4762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3216" y="2050526"/>
            <a:ext cx="2762250" cy="3810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857496"/>
            <a:ext cx="5848350" cy="33432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04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572125" cy="3238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212361"/>
            <a:ext cx="4105275" cy="4095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6407" y="1988840"/>
            <a:ext cx="4819650" cy="34671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279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2686050" cy="100012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5572125" cy="3238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500306"/>
            <a:ext cx="5648325" cy="34290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09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500042"/>
            <a:ext cx="5572125" cy="3238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15" y="1059961"/>
            <a:ext cx="2876550" cy="8001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147888"/>
            <a:ext cx="5857875" cy="256222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94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5572125" cy="3238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00108"/>
            <a:ext cx="3590925" cy="58102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671" y="1916832"/>
            <a:ext cx="5686425" cy="32766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253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74846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644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13075" y="1700810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DI LAUREA TRIENNALE IN CHIMICA</a:t>
            </a:r>
          </a:p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DI SEMINARI SULLA </a:t>
            </a:r>
            <a:endParaRPr lang="it-IT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IN AMBIENTE CHIMICO”</a:t>
            </a:r>
          </a:p>
          <a:p>
            <a:pPr algn="ctr"/>
            <a:r>
              <a:rPr lang="it-IT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endParaRPr lang="it-IT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Claudio Tavagnacco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269038" y="6402814"/>
            <a:ext cx="8640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771526" y="4725146"/>
            <a:ext cx="352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black"/>
                </a:solidFill>
                <a:cs typeface="Arial" pitchFamily="34" charset="0"/>
              </a:rPr>
              <a:t>Trieste </a:t>
            </a:r>
            <a:r>
              <a:rPr lang="it-IT" sz="2400" b="1" dirty="0" smtClean="0">
                <a:solidFill>
                  <a:prstClr val="black"/>
                </a:solidFill>
                <a:cs typeface="Arial" pitchFamily="34" charset="0"/>
              </a:rPr>
              <a:t>26 maggio</a:t>
            </a:r>
            <a:r>
              <a:rPr lang="it-IT" sz="2400" b="1" dirty="0" smtClean="0">
                <a:solidFill>
                  <a:prstClr val="black"/>
                </a:solidFill>
                <a:cs typeface="Arial" pitchFamily="34" charset="0"/>
              </a:rPr>
              <a:t> 2016</a:t>
            </a:r>
            <a:endParaRPr lang="it-IT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00"/>
            <a:ext cx="2819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" y="663852"/>
            <a:ext cx="48600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69038" y="5876364"/>
            <a:ext cx="835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>
                <a:latin typeface="Batang" pitchFamily="18" charset="-127"/>
                <a:ea typeface="Batang" pitchFamily="18" charset="-127"/>
              </a:rPr>
              <a:t>Bisiacchi</a:t>
            </a:r>
            <a:r>
              <a:rPr lang="it-IT" b="1" i="1" dirty="0">
                <a:latin typeface="Batang" pitchFamily="18" charset="-127"/>
                <a:ea typeface="Batang" pitchFamily="18" charset="-127"/>
              </a:rPr>
              <a:t> Manuela  </a:t>
            </a:r>
          </a:p>
          <a:p>
            <a:r>
              <a:rPr lang="it-IT" b="1" i="1" dirty="0">
                <a:latin typeface="Batang" pitchFamily="18" charset="-127"/>
                <a:ea typeface="Batang" pitchFamily="18" charset="-127"/>
              </a:rPr>
              <a:t>Tecnico Scientifico Elaborazione dati </a:t>
            </a:r>
            <a:r>
              <a:rPr lang="it-IT" b="1" i="1" dirty="0" smtClean="0">
                <a:latin typeface="Batang" pitchFamily="18" charset="-127"/>
                <a:ea typeface="Batang" pitchFamily="18" charset="-127"/>
              </a:rPr>
              <a:t>cat.D4 DSCF  </a:t>
            </a:r>
            <a:r>
              <a:rPr lang="it-IT" b="1" i="1" dirty="0">
                <a:latin typeface="Batang" pitchFamily="18" charset="-127"/>
                <a:ea typeface="Batang" pitchFamily="18" charset="-127"/>
              </a:rPr>
              <a:t>(edif.C11)  dal </a:t>
            </a:r>
            <a:r>
              <a:rPr lang="it-IT" b="1" i="1" dirty="0" smtClean="0">
                <a:latin typeface="Batang" pitchFamily="18" charset="-127"/>
                <a:ea typeface="Batang" pitchFamily="18" charset="-127"/>
              </a:rPr>
              <a:t>1991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51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31440"/>
            <a:ext cx="9143999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7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9" y="51840"/>
            <a:ext cx="432048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omic Sans MS" pitchFamily="66" charset="0"/>
                <a:ea typeface="Batang" pitchFamily="18" charset="-127"/>
              </a:rPr>
              <a:t>COSTITUZIONE ITALIANA</a:t>
            </a:r>
          </a:p>
          <a:p>
            <a:r>
              <a:rPr lang="it-IT" dirty="0" smtClean="0">
                <a:latin typeface="Comic Sans MS" pitchFamily="66" charset="0"/>
                <a:ea typeface="Batang" pitchFamily="18" charset="-127"/>
              </a:rPr>
              <a:t>Parte I° Diritti e doveri dei cittadini</a:t>
            </a:r>
          </a:p>
          <a:p>
            <a:r>
              <a:rPr lang="it-IT" dirty="0" smtClean="0">
                <a:latin typeface="Comic Sans MS" pitchFamily="66" charset="0"/>
                <a:ea typeface="Batang" pitchFamily="18" charset="-127"/>
              </a:rPr>
              <a:t>Titolo II° Rapporti etico - sociali</a:t>
            </a:r>
          </a:p>
          <a:p>
            <a:endParaRPr lang="it-IT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018013" y="346770"/>
            <a:ext cx="3067050" cy="1313002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FF"/>
            </a:solidFill>
            <a:miter lim="800000"/>
            <a:headEnd/>
            <a:tailEnd/>
          </a:ln>
          <a:effectLst>
            <a:outerShdw dist="107933" dir="2700000" algn="ctr" rotWithShape="0">
              <a:srgbClr val="0000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latin typeface="Comic Sans MS" pitchFamily="66" charset="0"/>
                <a:cs typeface="Arial" pitchFamily="34" charset="0"/>
              </a:rPr>
              <a:t>Obiettivo: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i="0" u="none" strike="noStrike" cap="none" normalizeH="0" baseline="0" dirty="0" smtClean="0">
              <a:ln>
                <a:noFill/>
              </a:ln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i="0" u="none" strike="noStrike" cap="none" normalizeH="0" baseline="0" dirty="0" smtClean="0">
                <a:ln>
                  <a:noFill/>
                </a:ln>
                <a:latin typeface="Comic Sans MS" pitchFamily="66" charset="0"/>
                <a:cs typeface="Arial" pitchFamily="34" charset="0"/>
              </a:rPr>
              <a:t>tutela della salute</a:t>
            </a:r>
            <a:endParaRPr kumimoji="0" lang="it-IT" sz="1800" i="0" u="none" strike="noStrike" cap="none" normalizeH="0" baseline="0" dirty="0" smtClean="0">
              <a:ln>
                <a:noFill/>
              </a:ln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9611" y="1340768"/>
            <a:ext cx="5400600" cy="109998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Art. 32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Repubblica tutela la salute come fondamentale diritto dell’individuo ed interesse della collettività.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68730" y="2633655"/>
            <a:ext cx="5686425" cy="213285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35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Repubblica tutela il lavoro in tutte le sue forme ed applicazioni.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Cura la formazione e l’elevazione professionale dei lavoratori.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Promuove e favorisce gli accordi e le organizzazioni internazionali intesi ad affermare e regolare i diritti del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lavoro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63455" y="4869160"/>
            <a:ext cx="7896977" cy="198884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41</a:t>
            </a:r>
          </a:p>
          <a:p>
            <a:pPr marL="457200" marR="417513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L’iniziativa economica privata è libera.</a:t>
            </a:r>
          </a:p>
          <a:p>
            <a:pPr marL="457200" marR="417513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Non può svolgersi in contrasto con l’utilità sociale o in modo da recare danno alla sicurezza, alla libertà, alla dignità umana.</a:t>
            </a:r>
          </a:p>
          <a:p>
            <a:pPr marL="457200" marR="417513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legge determina i programmi e i controlli opportuni perché l’attività economica pubblica e privata possa essere indirizzata e coordinata a fini sociali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24252" y="193354"/>
            <a:ext cx="3024187" cy="158417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CODICE CIVILE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Libro V Del lavoro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Titolo II° Capitolo I°: Dell’impresa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355976" y="372641"/>
            <a:ext cx="4687887" cy="1216174"/>
          </a:xfrm>
          <a:prstGeom prst="ellipse">
            <a:avLst/>
          </a:prstGeom>
          <a:solidFill>
            <a:srgbClr val="00FF00"/>
          </a:solidFill>
          <a:ln w="12600">
            <a:solidFill>
              <a:srgbClr val="008000"/>
            </a:solidFill>
            <a:miter lim="800000"/>
            <a:headEnd/>
            <a:tailEnd/>
          </a:ln>
          <a:effectLst>
            <a:outerShdw dist="107933" dir="2700000" algn="ctr" rotWithShape="0">
              <a:srgbClr val="008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236538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latin typeface="Comic Sans MS" pitchFamily="66" charset="0"/>
                <a:cs typeface="Arial" pitchFamily="34" charset="0"/>
              </a:rPr>
              <a:t>tutela della salute attraverso corrette regole di rapporto fra imprenditore e dipendente.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2636912"/>
            <a:ext cx="5273675" cy="288032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Libro Quinto Del Lavoro - Titolo II° capo I° Dell'impresa in generale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2087 Tutela delle condizioni di lavoro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604838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L’imprenditore è tenuto ad adottare nell’esercizio di impresa, le misure che, secondo la particolarità del lavoro, l’esperienza e la tecnica, sono necessarie a tutelare l’integrità fisica e la personalità morale dei prestatori di lavoro.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39752" y="332656"/>
            <a:ext cx="3130550" cy="168803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CODICE PENALE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Titolo VI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Dei delitti contro l'incolumità pubblica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2293620"/>
            <a:ext cx="5112608" cy="333759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28575" tIns="28575" rIns="28575" bIns="2857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Capo I° Dei delitti di comune pericolo mediante violenza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437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Rimozione od omissione </a:t>
            </a:r>
            <a:r>
              <a:rPr kumimoji="0" lang="it-IT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dolosa</a:t>
            </a: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di cautele contro infortuni sul lavoro</a:t>
            </a:r>
          </a:p>
          <a:p>
            <a:pPr marL="457200" marR="53975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Chiunque omette di collocare impianti, apparecchi o segnali destinati a prevenire disastri o infortuni sul lavoro, ovvero li rimuove o li danneggia, è punito con la reclusione da sei mesi a cinque anni .</a:t>
            </a:r>
          </a:p>
          <a:p>
            <a:pPr marL="457200" marR="53975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Se dal fatto deriva un disastro o un infortunio la pena è della reclusione da tre a dieci anni.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9584" y="2293620"/>
            <a:ext cx="3636912" cy="423172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28575" tIns="28575" rIns="28575" bIns="2857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Capo III°  Dei delitti colposi di comune pericolo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451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Omissione colposa di cautele o difese contro disastri o infortuni sul lavoro</a:t>
            </a:r>
          </a:p>
          <a:p>
            <a:pPr marL="457200" marR="53975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Chiunque, per colpa (43,437), omette di collocare, ovvero rimuove o rende inservibili apparecchi o altri mezzi destinati alla estinzione di un incendio, o al salvataggio o al soccorso contro disastri o infortuni sul lavoro, è punito con la reclusione fino a un anno o con la multa da lire duecentomila a un milione 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098" name="Picture 2" descr="C:\Users\bisiacchi\Desktop\diav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5354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1196752"/>
            <a:ext cx="6984776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Dolo:</a:t>
            </a:r>
            <a:endParaRPr lang="it-IT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2400" i="1" dirty="0">
                <a:latin typeface="Comic Sans MS" pitchFamily="66" charset="0"/>
              </a:rPr>
              <a:t>"coscienza e volontà di non attuare le prescrizioni impartite al soggetto del reato”</a:t>
            </a:r>
            <a:endParaRPr lang="it-IT" sz="2400" dirty="0">
              <a:latin typeface="Comic Sans MS" pitchFamily="66" charset="0"/>
            </a:endParaRPr>
          </a:p>
          <a:p>
            <a:r>
              <a:rPr lang="it-IT" sz="2400" i="1" dirty="0">
                <a:latin typeface="Comic Sans MS" pitchFamily="66" charset="0"/>
              </a:rPr>
              <a:t>“volontarietà cosciente dell’omissione e nell’intenzione di violare il proprio obbligo giuridico con la consapevolezza del pericolo”</a:t>
            </a:r>
            <a:endParaRPr lang="it-IT" sz="2400" dirty="0">
              <a:latin typeface="Comic Sans MS" pitchFamily="66" charset="0"/>
            </a:endParaRPr>
          </a:p>
          <a:p>
            <a:endParaRPr lang="it-IT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Colpa</a:t>
            </a:r>
            <a:r>
              <a:rPr lang="it-IT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it-IT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2400" i="1" dirty="0">
                <a:latin typeface="Comic Sans MS" pitchFamily="66" charset="0"/>
              </a:rPr>
              <a:t>E’ colposo quel fatto che, anche se previsto, non è voluto e si verifica a causa di negligenza, imprudenza imperizia, ovvero inosservanza di leggi, regolamenti, ordini e discipline.</a:t>
            </a:r>
            <a:endParaRPr lang="it-IT" sz="2400" dirty="0">
              <a:latin typeface="Comic Sans MS" pitchFamily="66" charset="0"/>
            </a:endParaRPr>
          </a:p>
        </p:txBody>
      </p:sp>
      <p:pic>
        <p:nvPicPr>
          <p:cNvPr id="5122" name="Picture 2" descr="C:\Users\bisiacchi\Desktop\diav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332656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Comic Sans MS" pitchFamily="66" charset="0"/>
              </a:rPr>
              <a:t>ricordiamo due altri articoli sull'argomento</a:t>
            </a:r>
            <a:r>
              <a:rPr lang="it-IT" b="1" dirty="0"/>
              <a:t>:</a:t>
            </a:r>
            <a:endParaRPr lang="it-IT" dirty="0"/>
          </a:p>
          <a:p>
            <a:r>
              <a:rPr lang="it-IT" i="1" dirty="0"/>
              <a:t> </a:t>
            </a:r>
            <a:endParaRPr lang="it-IT" dirty="0"/>
          </a:p>
          <a:p>
            <a:r>
              <a:rPr lang="it-IT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Titolo XII </a:t>
            </a:r>
            <a:endParaRPr lang="it-IT" b="1" dirty="0">
              <a:latin typeface="Comic Sans MS" pitchFamily="66" charset="0"/>
            </a:endParaRPr>
          </a:p>
          <a:p>
            <a:r>
              <a:rPr lang="it-IT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DEI DELITTI CONTRO LA PERSONA </a:t>
            </a:r>
            <a:endParaRPr lang="it-IT" dirty="0">
              <a:latin typeface="Comic Sans MS" pitchFamily="66" charset="0"/>
            </a:endParaRPr>
          </a:p>
          <a:p>
            <a:r>
              <a:rPr lang="it-IT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 </a:t>
            </a:r>
            <a:endParaRPr lang="it-IT" dirty="0">
              <a:latin typeface="Comic Sans MS" pitchFamily="66" charset="0"/>
            </a:endParaRPr>
          </a:p>
          <a:p>
            <a:r>
              <a:rPr lang="it-IT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Capo I </a:t>
            </a:r>
            <a:endParaRPr lang="it-IT" b="1" dirty="0">
              <a:latin typeface="Comic Sans MS" pitchFamily="66" charset="0"/>
            </a:endParaRPr>
          </a:p>
          <a:p>
            <a:r>
              <a:rPr lang="it-IT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DEI DELITTI CONTRO LA VITA E L'INCOLUMITÀ INDIVIDUALE 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7624" y="2780928"/>
            <a:ext cx="6768752" cy="388843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457200" marR="900113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589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(Omicidio colposo) </a:t>
            </a:r>
          </a:p>
          <a:p>
            <a:pPr marL="457200" marR="90011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457200" marR="59055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Chiunque cagiona per colpa la morte di una persona è punito con la reclusione da sei mesi a cinque anni. </a:t>
            </a:r>
          </a:p>
          <a:p>
            <a:pPr marL="457200" marR="59055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Se il fatto è commesso con violazione delle norme (…)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per la prevenzione degli infortuni sul lavoro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la pena è della reclusione da uno a cinque anni.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146" name="Picture 2" descr="C:\Users\bisiacchi\Desktop\diav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64" y="33265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536" y="188641"/>
            <a:ext cx="8352928" cy="468052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5240" tIns="15240" rIns="15240" bIns="152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Art. 590 Lesioni personali colpose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638175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Chiunque cagioni ad altri per colpa una lesione personale è punito con la reclusione fino a tre mesi o con la multa fino a lire 600.000.</a:t>
            </a:r>
          </a:p>
          <a:p>
            <a:pPr marL="457200" marR="638175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Se la lesione è grave la pena è della reclusione da uno a sei mesi o della multa da lire 240.000  a un 1.200.000, se è gravissima, della reclusione da tre mesi a due anni o della multa da lire 600.000 a 2.400.000.</a:t>
            </a:r>
          </a:p>
          <a:p>
            <a:pPr marL="457200" marR="638175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Se i fatti di cui al precedente capoverso sono commessi in violazione delle norme (…)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per la prevenzione degli infortuni sul lavoro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, la pena per le lesioni gravi è della reclusione da due a sei mesi, o della multa da lire 400.000 a 1.200.000; e la pena per lesioni gravissime è della reclusione da sei mesi a due anni o della multa da 1.200.000 a 2.400.000.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5558264"/>
            <a:ext cx="835292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cap="small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violazione di norme antinfortunistiche = aggravante</a:t>
            </a:r>
            <a:endParaRPr lang="it-IT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9296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1128713"/>
            <a:ext cx="68865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285728"/>
            <a:ext cx="640871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Gli attori coinvolti della sicurezza</a:t>
            </a:r>
          </a:p>
          <a:p>
            <a:pPr algn="ctr"/>
            <a:r>
              <a:rPr lang="it-IT" sz="3200" b="1" dirty="0" smtClean="0"/>
              <a:t>previsto dall’81</a:t>
            </a:r>
            <a:endParaRPr lang="it-IT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9593" y="1628800"/>
            <a:ext cx="7344816" cy="32008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FFFF00"/>
                </a:solidFill>
              </a:rPr>
              <a:t>IL DATORE DI LAVORO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FFFF00"/>
                </a:solidFill>
              </a:rPr>
              <a:t>IL DIRIGENTE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FFFF00"/>
                </a:solidFill>
              </a:rPr>
              <a:t>IL PREPOSTO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FFFF00"/>
                </a:solidFill>
              </a:rPr>
              <a:t>SPP + RSPP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FFFF00"/>
                </a:solidFill>
              </a:rPr>
              <a:t>IL MEDICO COMPETENTE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FFFF00"/>
                </a:solidFill>
              </a:rPr>
              <a:t>I RLS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2000" b="1" u="sng" dirty="0">
                <a:solidFill>
                  <a:srgbClr val="FFFF00"/>
                </a:solidFill>
              </a:rPr>
              <a:t>IL LAVORATORE </a:t>
            </a:r>
            <a:r>
              <a:rPr lang="it-IT" dirty="0" err="1">
                <a:solidFill>
                  <a:srgbClr val="FFFF00"/>
                </a:solidFill>
              </a:rPr>
              <a:t>Units</a:t>
            </a:r>
            <a:r>
              <a:rPr lang="it-IT" dirty="0">
                <a:solidFill>
                  <a:srgbClr val="FFFF00"/>
                </a:solidFill>
              </a:rPr>
              <a:t> tutti (dal rettore allo </a:t>
            </a:r>
            <a:r>
              <a:rPr lang="it-IT" dirty="0" smtClean="0">
                <a:solidFill>
                  <a:srgbClr val="FFFF00"/>
                </a:solidFill>
              </a:rPr>
              <a:t>studente) </a:t>
            </a:r>
          </a:p>
          <a:p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   Lo </a:t>
            </a:r>
            <a:r>
              <a:rPr lang="it-IT" dirty="0">
                <a:solidFill>
                  <a:srgbClr val="FFFF00"/>
                </a:solidFill>
              </a:rPr>
              <a:t>studente in laboratorio e </a:t>
            </a:r>
            <a:r>
              <a:rPr lang="it-IT" dirty="0" err="1">
                <a:solidFill>
                  <a:srgbClr val="FFFF00"/>
                </a:solidFill>
              </a:rPr>
              <a:t>equiparrato</a:t>
            </a:r>
            <a:r>
              <a:rPr lang="it-IT" dirty="0">
                <a:solidFill>
                  <a:srgbClr val="FFFF00"/>
                </a:solidFill>
              </a:rPr>
              <a:t> ad un lavoratore. Per lui stesse regole dei </a:t>
            </a:r>
            <a:r>
              <a:rPr lang="it-IT" dirty="0" err="1" smtClean="0">
                <a:solidFill>
                  <a:srgbClr val="FFFF00"/>
                </a:solidFill>
              </a:rPr>
              <a:t>dipentenTi</a:t>
            </a:r>
            <a:r>
              <a:rPr lang="it-IT" dirty="0" smtClean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2000" b="1" u="sng" dirty="0">
                <a:solidFill>
                  <a:srgbClr val="FFFF00"/>
                </a:solidFill>
              </a:rPr>
              <a:t>TUTTE LE FIGURE NOMINATE PER IL SOCCORSO </a:t>
            </a:r>
            <a:endParaRPr lang="it-IT" sz="2000" b="1" u="sng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dirty="0" smtClean="0">
                <a:solidFill>
                  <a:srgbClr val="FFFF00"/>
                </a:solidFill>
              </a:rPr>
              <a:t>(</a:t>
            </a:r>
            <a:r>
              <a:rPr lang="it-IT" dirty="0">
                <a:solidFill>
                  <a:srgbClr val="FFFF00"/>
                </a:solidFill>
              </a:rPr>
              <a:t>Addetti al primo soccorso, all’</a:t>
            </a:r>
            <a:r>
              <a:rPr lang="it-IT" dirty="0" err="1">
                <a:solidFill>
                  <a:srgbClr val="FFFF00"/>
                </a:solidFill>
              </a:rPr>
              <a:t>anticendio</a:t>
            </a:r>
            <a:r>
              <a:rPr lang="it-IT" dirty="0">
                <a:solidFill>
                  <a:srgbClr val="FFFF00"/>
                </a:solidFill>
              </a:rPr>
              <a:t>, ai </a:t>
            </a:r>
            <a:r>
              <a:rPr lang="it-IT" dirty="0" err="1" smtClean="0">
                <a:solidFill>
                  <a:srgbClr val="FFFF00"/>
                </a:solidFill>
              </a:rPr>
              <a:t>disabilI</a:t>
            </a:r>
            <a:r>
              <a:rPr lang="it-IT" dirty="0" smtClean="0">
                <a:solidFill>
                  <a:srgbClr val="FFFF00"/>
                </a:solidFill>
              </a:rPr>
              <a:t>, </a:t>
            </a:r>
            <a:r>
              <a:rPr lang="it-IT" dirty="0">
                <a:solidFill>
                  <a:srgbClr val="FFFF00"/>
                </a:solidFill>
              </a:rPr>
              <a:t>all’</a:t>
            </a:r>
            <a:r>
              <a:rPr lang="it-IT" dirty="0" err="1">
                <a:solidFill>
                  <a:srgbClr val="FFFF00"/>
                </a:solidFill>
              </a:rPr>
              <a:t>evaquazione</a:t>
            </a:r>
            <a:r>
              <a:rPr lang="it-IT" dirty="0">
                <a:solidFill>
                  <a:srgbClr val="FFFF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496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82649" y="5589240"/>
            <a:ext cx="817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atang" pitchFamily="18" charset="-127"/>
                <a:ea typeface="Batang" pitchFamily="18" charset="-127"/>
              </a:rPr>
              <a:t>TESTO UNICO = D.Lgs.81/2008  e 106/2009 (ex </a:t>
            </a:r>
            <a:r>
              <a:rPr lang="it-IT" b="1" dirty="0" err="1" smtClean="0">
                <a:latin typeface="Batang" pitchFamily="18" charset="-127"/>
                <a:ea typeface="Batang" pitchFamily="18" charset="-127"/>
              </a:rPr>
              <a:t>D.Lgs</a:t>
            </a:r>
            <a:r>
              <a:rPr lang="it-IT" b="1" dirty="0" smtClean="0">
                <a:latin typeface="Batang" pitchFamily="18" charset="-127"/>
                <a:ea typeface="Batang" pitchFamily="18" charset="-127"/>
              </a:rPr>
              <a:t> 626/94)</a:t>
            </a:r>
          </a:p>
          <a:p>
            <a:endParaRPr lang="it-IT" b="1" dirty="0" smtClean="0">
              <a:latin typeface="Batang" pitchFamily="18" charset="-127"/>
              <a:ea typeface="Batang" pitchFamily="18" charset="-127"/>
            </a:endParaRPr>
          </a:p>
          <a:p>
            <a:endParaRPr lang="it-IT" b="1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260648"/>
            <a:ext cx="676517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Gli attori coinvolti della sicurezza</a:t>
            </a:r>
          </a:p>
          <a:p>
            <a:pPr algn="ctr"/>
            <a:r>
              <a:rPr lang="it-IT" sz="3200" b="1" dirty="0" smtClean="0"/>
              <a:t>previsto dall’81 in </a:t>
            </a:r>
            <a:r>
              <a:rPr lang="it-IT" sz="3200" b="1" dirty="0" err="1" smtClean="0"/>
              <a:t>UniTs</a:t>
            </a:r>
            <a:endParaRPr lang="it-IT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1546041"/>
            <a:ext cx="9144000" cy="4875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4" indent="-285750">
              <a:buFont typeface="Wingdings" pitchFamily="2" charset="2"/>
              <a:buChar char="q"/>
            </a:pPr>
            <a:r>
              <a:rPr lang="it-IT" sz="1400" dirty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IL DATORE </a:t>
            </a: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 DI  LAVORO  (DL) 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= </a:t>
            </a:r>
            <a:r>
              <a:rPr lang="it-IT" sz="14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RETTORE</a:t>
            </a:r>
          </a:p>
          <a:p>
            <a:pPr marL="0" lvl="4"/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	                        (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rimane in carica 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6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anni)</a:t>
            </a:r>
            <a:endParaRPr lang="it-IT" sz="1400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60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IL DIRIGENTE 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= </a:t>
            </a:r>
            <a:r>
              <a:rPr lang="it-IT" sz="14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DIRETTORE DI DIPARTIMENTO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Tx/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it-IT" sz="14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(rimangono 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in carica 3 anni + 3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Tx/>
              <a:buSzPct val="60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IL PREPOSTO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= </a:t>
            </a:r>
            <a:r>
              <a:rPr lang="it-IT" sz="14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DOCENTI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(in aula - 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per la durata dell’orario 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di lezione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Tx/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                                            (in </a:t>
            </a:r>
            <a:r>
              <a:rPr lang="it-IT" sz="14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lab.didattico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- 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per la durata dell’orario di lezione </a:t>
            </a:r>
            <a:endParaRPr lang="it-IT" sz="1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pPr marL="1587">
              <a:lnSpc>
                <a:spcPct val="80000"/>
              </a:lnSpc>
              <a:spcBef>
                <a:spcPts val="500"/>
              </a:spcBef>
              <a:buClrTx/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                                           (oppure 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del proprio lab di ricerca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SzPct val="60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SPP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= </a:t>
            </a:r>
            <a:r>
              <a:rPr lang="it-IT" sz="14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SERVIZIO DI PREVENZIONE E PROTEZIONE E DISABILITA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’</a:t>
            </a:r>
            <a:endParaRPr lang="it-IT" sz="1400" b="1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SzPct val="60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14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60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RSPP</a:t>
            </a:r>
            <a:r>
              <a:rPr lang="it-IT" sz="14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= RESPONSABILE DEL SPP 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(nominato dal datore di lavoro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UFF.PREVENZIONE </a:t>
            </a:r>
            <a:r>
              <a:rPr lang="it-IT" sz="1400" dirty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EDIFICIO C1 </a:t>
            </a:r>
            <a:endParaRPr lang="it-IT" sz="1400" dirty="0" smtClean="0">
              <a:solidFill>
                <a:srgbClr val="FFFF00"/>
              </a:solidFill>
              <a:latin typeface="Comic Sans MS" pitchFamily="66" charset="0"/>
              <a:ea typeface="Batang" pitchFamily="18" charset="-127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	</a:t>
            </a:r>
            <a:r>
              <a:rPr lang="it-IT" sz="1400" dirty="0" err="1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Rspp</a:t>
            </a: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 </a:t>
            </a:r>
            <a:r>
              <a:rPr lang="it-IT" sz="1400" dirty="0" err="1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dr.Stefano</a:t>
            </a: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 </a:t>
            </a:r>
            <a:r>
              <a:rPr lang="it-IT" sz="1400" dirty="0" err="1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Rismondo</a:t>
            </a: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 </a:t>
            </a:r>
            <a:endParaRPr lang="it-IT" sz="1400" dirty="0" smtClean="0">
              <a:solidFill>
                <a:srgbClr val="FFFF00"/>
              </a:solidFill>
              <a:latin typeface="Comic Sans MS" pitchFamily="66" charset="0"/>
              <a:ea typeface="Batang" pitchFamily="18" charset="-127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hlinkClick r:id="rId2"/>
              </a:rPr>
              <a:t>	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hlinkClick r:id="rId2"/>
              </a:rPr>
              <a:t>http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hlinkClick r:id="rId2"/>
              </a:rPr>
              <a:t>://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hlinkClick r:id="rId2"/>
              </a:rPr>
              <a:t>www.units.it/prevenzione</a:t>
            </a:r>
            <a:endParaRPr lang="it-IT" sz="1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60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RLS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it-IT" sz="14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= RAPPRESENTANTI DEI LAVORATORI PER LA SICUREZZA</a:t>
            </a:r>
            <a:endParaRPr lang="it-IT" sz="14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		(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6 persone elette fra tutto il personale di Ateneo, rimangono in carica 3 anni, relazionano 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	direttamente 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con il DL) </a:t>
            </a:r>
            <a:endParaRPr lang="it-IT" sz="1400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hlinkClick r:id="rId3"/>
              </a:rPr>
              <a:t>	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hlinkClick r:id="rId3"/>
              </a:rPr>
              <a:t>	rls@units.it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60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MEDICO DEL LAVORO (ML):</a:t>
            </a:r>
            <a:r>
              <a:rPr lang="it-IT" sz="1300" dirty="0" smtClean="0">
                <a:solidFill>
                  <a:srgbClr val="FFFF00"/>
                </a:solidFill>
                <a:latin typeface="Comic Sans MS" pitchFamily="66" charset="0"/>
                <a:ea typeface="Batang" pitchFamily="18" charset="-127"/>
              </a:rPr>
              <a:t> </a:t>
            </a:r>
            <a:r>
              <a:rPr lang="it-IT" sz="13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Laureato in Medicina e Chirurgia e specializzato in </a:t>
            </a:r>
            <a:r>
              <a:rPr lang="it-IT" sz="13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MdL</a:t>
            </a:r>
            <a:r>
              <a:rPr lang="it-IT" sz="13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(nominato dal DL)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Tx/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                                               </a:t>
            </a:r>
            <a:r>
              <a:rPr lang="it-IT" sz="1400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Prof.Corrado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Negro </a:t>
            </a:r>
          </a:p>
          <a:p>
            <a:pPr marL="342900" indent="-341313" algn="ctr"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                                          UCO </a:t>
            </a:r>
            <a:r>
              <a:rPr lang="it-IT" sz="1400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Medicina del Lavoro via Pietà 19, Trieste (Ospedale </a:t>
            </a:r>
            <a:r>
              <a:rPr lang="it-IT" sz="1400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Maggiore)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" y="260648"/>
            <a:ext cx="895258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51920" y="3573016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Trieste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03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" y="0"/>
            <a:ext cx="8649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3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4"/>
            <a:ext cx="9143999" cy="682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5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2" y="152636"/>
            <a:ext cx="8777092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060497" y="6127070"/>
            <a:ext cx="928220" cy="614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779912" y="2063992"/>
            <a:ext cx="1145307" cy="2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Trieste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3563888" y="2952487"/>
            <a:ext cx="2520280" cy="370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Corrado Negro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184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803"/>
            <a:ext cx="9143999" cy="682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2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067944" y="249289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6840860" y="4725144"/>
            <a:ext cx="4674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40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763688" y="5085184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79004" y="5085184"/>
            <a:ext cx="53652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(non sono </a:t>
            </a:r>
            <a:r>
              <a:rPr lang="it-IT" sz="2000" dirty="0" err="1" smtClean="0"/>
              <a:t>retributi</a:t>
            </a:r>
            <a:r>
              <a:rPr lang="it-IT" sz="2000" dirty="0" smtClean="0"/>
              <a:t> per il loro incarico)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40860" y="2105648"/>
            <a:ext cx="1296144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rls@units.it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07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1268760"/>
            <a:ext cx="7416824" cy="5047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Il concetto moderno di  </a:t>
            </a:r>
            <a:r>
              <a:rPr lang="it-IT" sz="1600" b="1" dirty="0">
                <a:latin typeface="Batang" pitchFamily="18" charset="-127"/>
                <a:ea typeface="Batang" pitchFamily="18" charset="-127"/>
              </a:rPr>
              <a:t>“Sicurezza del Lavoro”</a:t>
            </a:r>
            <a:r>
              <a:rPr lang="it-IT" sz="1600" dirty="0">
                <a:latin typeface="Batang" pitchFamily="18" charset="-127"/>
                <a:ea typeface="Batang" pitchFamily="18" charset="-127"/>
              </a:rPr>
              <a:t> è nato con la Rivoluzione Industriale, e con i fermenti sociali che ne derivarono.</a:t>
            </a:r>
          </a:p>
          <a:p>
            <a:pPr algn="just"/>
            <a:endParaRPr lang="it-IT" sz="1600" dirty="0" smtClean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Il primo </a:t>
            </a:r>
            <a:r>
              <a:rPr lang="it-IT" sz="1600" b="1" dirty="0">
                <a:latin typeface="Batang" pitchFamily="18" charset="-127"/>
                <a:ea typeface="Batang" pitchFamily="18" charset="-127"/>
              </a:rPr>
              <a:t>regolamento generale in materia di prevenzione infortuni</a:t>
            </a:r>
            <a:r>
              <a:rPr lang="it-IT" sz="1600" dirty="0">
                <a:latin typeface="Batang" pitchFamily="18" charset="-127"/>
                <a:ea typeface="Batang" pitchFamily="18" charset="-127"/>
              </a:rPr>
              <a:t> fu emanato infatti nel 1899 a beneficio di:</a:t>
            </a: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 </a:t>
            </a: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“coloro che a macchine mosse da agenti inanimati prestano la loro opera”</a:t>
            </a:r>
          </a:p>
          <a:p>
            <a:pPr algn="just"/>
            <a:endParaRPr lang="it-IT" sz="1600" dirty="0" smtClean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1600" i="1" dirty="0">
                <a:latin typeface="Batang" pitchFamily="18" charset="-127"/>
                <a:ea typeface="Batang" pitchFamily="18" charset="-127"/>
              </a:rPr>
              <a:t>Si era infatti dovuto constatare che l’utilizzo di macchine e attrezzature meccaniche aveva provocato, insieme a notevoli benefici, un pesante aggravamento delle condizioni di pericolo per i </a:t>
            </a:r>
            <a:r>
              <a:rPr lang="it-IT" sz="1600" i="1" dirty="0" smtClean="0">
                <a:latin typeface="Batang" pitchFamily="18" charset="-127"/>
                <a:ea typeface="Batang" pitchFamily="18" charset="-127"/>
              </a:rPr>
              <a:t>lavoratori</a:t>
            </a:r>
          </a:p>
          <a:p>
            <a:pPr algn="just"/>
            <a:endParaRPr lang="it-IT" sz="1600" i="1" dirty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La prima </a:t>
            </a:r>
            <a:r>
              <a:rPr lang="it-IT" sz="1600" b="1" dirty="0">
                <a:latin typeface="Batang" pitchFamily="18" charset="-127"/>
                <a:ea typeface="Batang" pitchFamily="18" charset="-127"/>
              </a:rPr>
              <a:t>legge sulla assicurazione degli infortuni</a:t>
            </a:r>
            <a:r>
              <a:rPr lang="it-IT" sz="1600" dirty="0">
                <a:latin typeface="Batang" pitchFamily="18" charset="-127"/>
                <a:ea typeface="Batang" pitchFamily="18" charset="-127"/>
              </a:rPr>
              <a:t> fu promulgata nel 1898.</a:t>
            </a:r>
          </a:p>
          <a:p>
            <a:pPr algn="just"/>
            <a:r>
              <a:rPr lang="it-IT" sz="1600" dirty="0">
                <a:latin typeface="Batang" pitchFamily="18" charset="-127"/>
                <a:ea typeface="Batang" pitchFamily="18" charset="-127"/>
              </a:rPr>
              <a:t>Solo nel 1927 fu emanato il primo Regolamento generale di igiene del lavoro.</a:t>
            </a:r>
          </a:p>
          <a:p>
            <a:pPr algn="just"/>
            <a:r>
              <a:rPr lang="it-IT" sz="160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just"/>
            <a:r>
              <a:rPr lang="it-IT" sz="1600" b="1" dirty="0">
                <a:latin typeface="Batang" pitchFamily="18" charset="-127"/>
                <a:ea typeface="Batang" pitchFamily="18" charset="-127"/>
              </a:rPr>
              <a:t>In questa prima fase la normativa regolamenta solo il lavoro industriale, per il quale sussiste l’obbligo dell’assicurazione obbligatoria, gli altri settori produttivi rimanevano esclusi.</a:t>
            </a:r>
            <a:endParaRPr lang="it-IT" sz="1600" dirty="0">
              <a:latin typeface="Batang" pitchFamily="18" charset="-127"/>
              <a:ea typeface="Batang" pitchFamily="18" charset="-127"/>
            </a:endParaRP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163500"/>
            <a:ext cx="61926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omic Sans MS" panose="030F0702030302020204" pitchFamily="66" charset="0"/>
                <a:ea typeface="Batang" pitchFamily="18" charset="-127"/>
              </a:rPr>
              <a:t>SICUREZZA IN AMBIENTE DI LAVORO</a:t>
            </a:r>
          </a:p>
          <a:p>
            <a:pPr algn="ctr"/>
            <a:r>
              <a:rPr lang="it-IT" b="1" dirty="0" smtClean="0">
                <a:latin typeface="Comic Sans MS" panose="030F0702030302020204" pitchFamily="66" charset="0"/>
                <a:ea typeface="Batang" pitchFamily="18" charset="-127"/>
              </a:rPr>
              <a:t>Un po’ di storia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32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0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35"/>
            <a:ext cx="9036496" cy="681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783883" y="764704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189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" y="0"/>
            <a:ext cx="8600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813815" y="591218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402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67645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283968" y="279026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Trieste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403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9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41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054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0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0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44000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56"/>
            <a:ext cx="917716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destra 1"/>
          <p:cNvSpPr/>
          <p:nvPr/>
        </p:nvSpPr>
        <p:spPr>
          <a:xfrm rot="976748">
            <a:off x="308600" y="425709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6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2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76056" y="1484784"/>
            <a:ext cx="23042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n° 1 Triestina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275856" y="2924944"/>
            <a:ext cx="22322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910662" y="2645005"/>
            <a:ext cx="4261737" cy="49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/>
              <a:t>Piazzale </a:t>
            </a:r>
            <a:r>
              <a:rPr lang="it-IT" sz="1400" dirty="0" err="1" smtClean="0"/>
              <a:t>Canestini</a:t>
            </a:r>
            <a:r>
              <a:rPr lang="it-IT" sz="1400" dirty="0" smtClean="0"/>
              <a:t> 1 (comprensorio ex OPP via Weiss</a:t>
            </a:r>
          </a:p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17945" y="6402814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Manuela </a:t>
            </a:r>
            <a:r>
              <a:rPr lang="it-IT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Bisiacchi</a:t>
            </a:r>
            <a:endParaRPr lang="it-IT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33AB-AF76-4116-8DC0-17C0CB03D125}" type="slidenum">
              <a:rPr lang="it-IT" altLang="it-IT"/>
              <a:pPr/>
              <a:t>52</a:t>
            </a:fld>
            <a:endParaRPr lang="it-IT" altLang="it-IT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52400"/>
            <a:ext cx="5689600" cy="476250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it-IT" altLang="it-IT" sz="2800">
                <a:solidFill>
                  <a:schemeClr val="tx1"/>
                </a:solidFill>
                <a:cs typeface="Times" charset="0"/>
              </a:rPr>
              <a:t>Aziende Sanitarie Locali</a:t>
            </a:r>
            <a:endParaRPr lang="it-IT" altLang="it-IT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800100"/>
            <a:ext cx="8541072" cy="5725244"/>
          </a:xfrm>
        </p:spPr>
        <p:txBody>
          <a:bodyPr>
            <a:normAutofit fontScale="92500" lnSpcReduction="10000"/>
          </a:bodyPr>
          <a:lstStyle/>
          <a:p>
            <a:pPr algn="just" defTabSz="381000"/>
            <a:r>
              <a:rPr lang="it-IT" altLang="it-IT" sz="1800" dirty="0">
                <a:cs typeface="Times" charset="0"/>
              </a:rPr>
              <a:t>	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Le ASL sono strutture operative del Servizio Sanitario Nazionale presenti a livello provinciale sul territorio.</a:t>
            </a:r>
          </a:p>
          <a:p>
            <a:pPr algn="just" defTabSz="381000"/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	Nell’ambito dell’azienda sanitaria locale, </a:t>
            </a:r>
            <a:r>
              <a:rPr lang="it-IT" altLang="it-IT" sz="2000" dirty="0" err="1">
                <a:solidFill>
                  <a:srgbClr val="003399"/>
                </a:solidFill>
                <a:cs typeface="Times" charset="0"/>
              </a:rPr>
              <a:t>é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istituita una struttura denominata </a:t>
            </a:r>
            <a:r>
              <a:rPr lang="it-IT" altLang="it-IT" sz="2000" u="sng" dirty="0">
                <a:solidFill>
                  <a:srgbClr val="003399"/>
                </a:solidFill>
                <a:cs typeface="Times" charset="0"/>
              </a:rPr>
              <a:t>dipartimento di prevenzione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articolato in quattro servizi: </a:t>
            </a:r>
          </a:p>
          <a:p>
            <a:pPr algn="just" defTabSz="381000"/>
            <a:r>
              <a:rPr lang="it-IT" altLang="it-IT" sz="2000" dirty="0">
                <a:solidFill>
                  <a:srgbClr val="003399"/>
                </a:solidFill>
                <a:cs typeface="Times" charset="0"/>
                <a:sym typeface="Monotype Sorts" charset="2"/>
              </a:rPr>
              <a:t>	</a:t>
            </a:r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Igiene e sanità pubblica;</a:t>
            </a:r>
          </a:p>
          <a:p>
            <a:pPr algn="just" defTabSz="381000"/>
            <a:r>
              <a:rPr lang="it-IT" altLang="it-IT" sz="2000" dirty="0">
                <a:solidFill>
                  <a:srgbClr val="003399"/>
                </a:solidFill>
                <a:cs typeface="Times" charset="0"/>
                <a:sym typeface="Monotype Sorts" charset="2"/>
              </a:rPr>
              <a:t>	</a:t>
            </a:r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Prevenzione e sicurezza degli ambienti di lavoro 			(SPSAL);</a:t>
            </a:r>
          </a:p>
          <a:p>
            <a:pPr algn="just" defTabSz="381000"/>
            <a:r>
              <a:rPr lang="it-IT" altLang="it-IT" sz="2000" dirty="0">
                <a:solidFill>
                  <a:srgbClr val="003399"/>
                </a:solidFill>
                <a:cs typeface="Times" charset="0"/>
                <a:sym typeface="Monotype Sorts" charset="2"/>
              </a:rPr>
              <a:t>	</a:t>
            </a:r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Igiene degli alimenti e della nutrizione;</a:t>
            </a:r>
          </a:p>
          <a:p>
            <a:pPr algn="just" defTabSz="381000"/>
            <a:r>
              <a:rPr lang="it-IT" altLang="it-IT" sz="2000" dirty="0">
                <a:solidFill>
                  <a:srgbClr val="003399"/>
                </a:solidFill>
                <a:cs typeface="Times" charset="0"/>
                <a:sym typeface="Monotype Sorts" charset="2"/>
              </a:rPr>
              <a:t>	</a:t>
            </a:r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Veterinari.</a:t>
            </a:r>
          </a:p>
          <a:p>
            <a:pPr algn="just" defTabSz="381000"/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Alle ASL sono stati attribuiti i compiti già svolti:</a:t>
            </a:r>
          </a:p>
          <a:p>
            <a:pPr algn="just" defTabSz="381000"/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dall’Ispettorato del Lavoro in materia di 						prevenzione, di igiene e di controllo sullo stato di 			salute dei lavoratori.</a:t>
            </a:r>
          </a:p>
          <a:p>
            <a:pPr algn="just" defTabSz="381000"/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	</a:t>
            </a:r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dall’ENPI (Ente Nazionale di Prevenzione Infortuni) </a:t>
            </a:r>
          </a:p>
          <a:p>
            <a:pPr algn="just" defTabSz="381000"/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	</a:t>
            </a:r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dell’ANCC (Associazione Nazionale per il Controllo 		della combustione).</a:t>
            </a:r>
          </a:p>
          <a:p>
            <a:pPr algn="just" defTabSz="381000"/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	Le ASL sono state autorizzate, inoltre, ad esercitare in nome e per conto dell'</a:t>
            </a:r>
            <a:r>
              <a:rPr lang="it-IT" altLang="it-IT" sz="2000" dirty="0" err="1">
                <a:solidFill>
                  <a:srgbClr val="003399"/>
                </a:solidFill>
                <a:cs typeface="Times" charset="0"/>
              </a:rPr>
              <a:t>lSPESL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alcune attività </a:t>
            </a:r>
            <a:r>
              <a:rPr lang="it-IT" altLang="it-IT" sz="2000" dirty="0" err="1">
                <a:solidFill>
                  <a:srgbClr val="003399"/>
                </a:solidFill>
                <a:cs typeface="Times" charset="0"/>
              </a:rPr>
              <a:t>omologative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riguardanti:</a:t>
            </a:r>
          </a:p>
          <a:p>
            <a:pPr algn="just" defTabSz="381000"/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ascensori e montacarichi;</a:t>
            </a:r>
          </a:p>
          <a:p>
            <a:pPr algn="just" defTabSz="381000"/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generatori di calore;</a:t>
            </a:r>
          </a:p>
          <a:p>
            <a:pPr algn="just" defTabSz="381000"/>
            <a:r>
              <a:rPr lang="it-IT" altLang="it-IT" sz="20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2000" dirty="0">
                <a:solidFill>
                  <a:srgbClr val="003399"/>
                </a:solidFill>
                <a:cs typeface="Times" charset="0"/>
              </a:rPr>
              <a:t> 	impianti di messa a terra.</a:t>
            </a:r>
            <a:endParaRPr lang="it-IT" altLang="it-IT" sz="1800" dirty="0">
              <a:solidFill>
                <a:srgbClr val="003399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80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48F-2C00-49A5-9010-7ACBBA2EA172}" type="slidenum">
              <a:rPr lang="it-IT" altLang="it-IT"/>
              <a:pPr/>
              <a:t>53</a:t>
            </a:fld>
            <a:endParaRPr lang="it-IT" altLang="it-IT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412776"/>
            <a:ext cx="6502400" cy="590550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800" dirty="0">
                <a:solidFill>
                  <a:schemeClr val="tx1"/>
                </a:solidFill>
                <a:cs typeface="Times" charset="0"/>
              </a:rPr>
              <a:t>Presidi multizonali di igiene e prevenzione</a:t>
            </a:r>
            <a:endParaRPr lang="it-IT" altLang="it-IT" dirty="0">
              <a:solidFill>
                <a:srgbClr val="FFFF00"/>
              </a:solidFill>
              <a:cs typeface="Times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564904"/>
            <a:ext cx="8424936" cy="4104456"/>
          </a:xfrm>
        </p:spPr>
        <p:txBody>
          <a:bodyPr>
            <a:normAutofit fontScale="40000" lnSpcReduction="20000"/>
          </a:bodyPr>
          <a:lstStyle/>
          <a:p>
            <a:pPr algn="just" defTabSz="381000"/>
            <a:r>
              <a:rPr lang="it-IT" altLang="it-IT" sz="1800" dirty="0">
                <a:cs typeface="Times" charset="0"/>
              </a:rPr>
              <a:t>	</a:t>
            </a:r>
            <a:r>
              <a:rPr lang="it-IT" altLang="it-IT" sz="5100" dirty="0">
                <a:solidFill>
                  <a:srgbClr val="003399"/>
                </a:solidFill>
                <a:cs typeface="Times" charset="0"/>
              </a:rPr>
              <a:t>Sono strutture tecnico specialistiche istituite nell’ambito delle regioni, allo scopo di:</a:t>
            </a:r>
          </a:p>
          <a:p>
            <a:pPr algn="just" defTabSz="381000"/>
            <a:r>
              <a:rPr lang="it-IT" altLang="it-IT" sz="5100" dirty="0">
                <a:solidFill>
                  <a:srgbClr val="003399"/>
                </a:solidFill>
                <a:cs typeface="Times" charset="0"/>
                <a:sym typeface="Monotype Sorts" charset="2"/>
              </a:rPr>
              <a:t>	</a:t>
            </a:r>
            <a:r>
              <a:rPr lang="it-IT" altLang="it-IT" sz="5100" dirty="0">
                <a:solidFill>
                  <a:srgbClr val="FF3300"/>
                </a:solidFill>
                <a:cs typeface="Times" charset="0"/>
                <a:sym typeface="Monotype Sorts" charset="2"/>
              </a:rPr>
              <a:t></a:t>
            </a:r>
            <a:r>
              <a:rPr lang="it-IT" altLang="it-IT" sz="5100" dirty="0">
                <a:solidFill>
                  <a:srgbClr val="003399"/>
                </a:solidFill>
                <a:cs typeface="Times" charset="0"/>
              </a:rPr>
              <a:t> 	fornire alle ASL prestazioni specialistiche in materia 		di igiene e sicurezza degli ambienti di vita e di 				lavoro ad integrazione e per richiesta dei 						dipartimenti di prevenzione;</a:t>
            </a:r>
          </a:p>
          <a:p>
            <a:pPr algn="just" defTabSz="381000"/>
            <a:r>
              <a:rPr lang="it-IT" altLang="it-IT" sz="5100" dirty="0">
                <a:solidFill>
                  <a:srgbClr val="003399"/>
                </a:solidFill>
                <a:cs typeface="Times" charset="0"/>
                <a:sym typeface="Monotype Sorts" charset="2"/>
              </a:rPr>
              <a:t>	</a:t>
            </a:r>
            <a:r>
              <a:rPr lang="it-IT" altLang="it-IT" sz="5100" dirty="0">
                <a:solidFill>
                  <a:srgbClr val="FF3300"/>
                </a:solidFill>
                <a:cs typeface="Times" charset="0"/>
                <a:sym typeface="Monotype Sorts" charset="2"/>
              </a:rPr>
              <a:t></a:t>
            </a:r>
            <a:r>
              <a:rPr lang="it-IT" altLang="it-IT" sz="5100" dirty="0">
                <a:solidFill>
                  <a:srgbClr val="003399"/>
                </a:solidFill>
                <a:cs typeface="Times" charset="0"/>
              </a:rPr>
              <a:t> 	svolgere, su delega dell’ I.S.P.E.S.L., attività di 				omologazione in materia di installazione dei 					dispositivi di protezione contro le scariche 					atmosferiche e di impianti di messa a terra.</a:t>
            </a: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r>
              <a:rPr lang="it-IT" altLang="it-IT" sz="1000" dirty="0">
                <a:solidFill>
                  <a:srgbClr val="003399"/>
                </a:solidFill>
                <a:cs typeface="Times" charset="0"/>
              </a:rPr>
              <a:t>Achille Mele- Amministrazione Centrale</a:t>
            </a:r>
          </a:p>
          <a:p>
            <a:pPr algn="just" defTabSz="381000"/>
            <a:endParaRPr lang="it-IT" altLang="it-IT" sz="2000" dirty="0">
              <a:solidFill>
                <a:srgbClr val="003399"/>
              </a:solidFill>
              <a:cs typeface="Times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91680" y="207617"/>
            <a:ext cx="4267200" cy="635000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 smtClean="0">
                <a:cs typeface="Times" charset="0"/>
              </a:rPr>
              <a:t>Aziende Sanitarie Locali</a:t>
            </a:r>
            <a:endParaRPr lang="it-IT" altLang="it-IT" dirty="0"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28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E120-22B9-4719-AE7A-32E9D65C96B8}" type="slidenum">
              <a:rPr lang="it-IT" altLang="it-IT"/>
              <a:pPr/>
              <a:t>54</a:t>
            </a:fld>
            <a:endParaRPr lang="it-IT" altLang="it-IT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1268760"/>
            <a:ext cx="5384800" cy="59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it-IT" altLang="it-IT" sz="2800" dirty="0">
                <a:solidFill>
                  <a:schemeClr val="tx1"/>
                </a:solidFill>
                <a:cs typeface="Times" charset="0"/>
              </a:rPr>
              <a:t>Omologazione e collaudo</a:t>
            </a:r>
            <a:endParaRPr lang="it-IT" altLang="it-IT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988840"/>
            <a:ext cx="8458200" cy="5543550"/>
          </a:xfrm>
        </p:spPr>
        <p:txBody>
          <a:bodyPr/>
          <a:lstStyle/>
          <a:p>
            <a:pPr algn="just" defTabSz="381000"/>
            <a:r>
              <a:rPr lang="it-IT" altLang="it-IT" sz="1800" dirty="0">
                <a:cs typeface="Times" charset="0"/>
              </a:rPr>
              <a:t>	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Per omologazione s’intende la prima verifica effettuata dall’organo di controllo per accertare lo stato di funzionamento e di conservazione delle macchine o dell'impianto.</a:t>
            </a:r>
          </a:p>
          <a:p>
            <a:pPr algn="just" defTabSz="381000"/>
            <a:endParaRPr lang="it-IT" altLang="it-IT" sz="18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	Le ASL sono autorizzate ad esercitare in nome e per conto dell’ISPESL le attività </a:t>
            </a:r>
            <a:r>
              <a:rPr lang="it-IT" altLang="it-IT" sz="1800" dirty="0" err="1">
                <a:solidFill>
                  <a:srgbClr val="003399"/>
                </a:solidFill>
                <a:cs typeface="Times" charset="0"/>
              </a:rPr>
              <a:t>omologative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 previste dalla legge per i seguenti impianti:</a:t>
            </a:r>
          </a:p>
          <a:p>
            <a:pPr algn="just" defTabSz="381000"/>
            <a:r>
              <a:rPr lang="it-IT" altLang="it-IT" sz="18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 	ascensori e montacarichi installati in edifici pubblici o </a:t>
            </a:r>
            <a:r>
              <a:rPr lang="it-IT" altLang="it-IT" sz="1800" dirty="0" smtClean="0">
                <a:solidFill>
                  <a:srgbClr val="003399"/>
                </a:solidFill>
                <a:cs typeface="Times" charset="0"/>
              </a:rPr>
              <a:t>privati 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a scopi ed usi privati anche se accessibili al </a:t>
            </a:r>
            <a:r>
              <a:rPr lang="it-IT" altLang="it-IT" sz="1800" dirty="0" smtClean="0">
                <a:solidFill>
                  <a:srgbClr val="003399"/>
                </a:solidFill>
                <a:cs typeface="Times" charset="0"/>
              </a:rPr>
              <a:t>pubblico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;</a:t>
            </a:r>
          </a:p>
          <a:p>
            <a:pPr algn="just" defTabSz="381000"/>
            <a:r>
              <a:rPr lang="it-IT" altLang="it-IT" sz="18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 	installazioni e dispositivi di protezione contro le scariche 	</a:t>
            </a:r>
            <a:r>
              <a:rPr lang="it-IT" altLang="it-IT" sz="1800" dirty="0" smtClean="0">
                <a:solidFill>
                  <a:srgbClr val="003399"/>
                </a:solidFill>
                <a:cs typeface="Times" charset="0"/>
              </a:rPr>
              <a:t>atmosferiche ed 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impianti di messa a terra;</a:t>
            </a:r>
          </a:p>
          <a:p>
            <a:pPr algn="just" defTabSz="381000"/>
            <a:r>
              <a:rPr lang="it-IT" altLang="it-IT" sz="18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 	generatori di calore per impianti di riscaldamento ad acqua 		sotto pressione con temperature non superiori a quelle di 			ebollizione atmosferica.</a:t>
            </a: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	</a:t>
            </a: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	L’attività in questione è assicurata tramite i presidi e i servizi</a:t>
            </a: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multizonali.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79712" y="525117"/>
            <a:ext cx="4267200" cy="635000"/>
          </a:xfrm>
          <a:prstGeom prst="rect">
            <a:avLst/>
          </a:prstGeo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 smtClean="0">
                <a:cs typeface="Times" charset="0"/>
              </a:rPr>
              <a:t>Aziende Sanitarie Locali</a:t>
            </a:r>
            <a:endParaRPr lang="it-IT" altLang="it-IT" dirty="0"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18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BEB2-C912-4E64-B60D-20D22F7014D7}" type="slidenum">
              <a:rPr lang="it-IT" altLang="it-IT"/>
              <a:pPr/>
              <a:t>55</a:t>
            </a:fld>
            <a:endParaRPr lang="it-IT" altLang="it-IT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0" y="228600"/>
            <a:ext cx="4064000" cy="351235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it-IT" altLang="it-IT" sz="2800">
                <a:solidFill>
                  <a:schemeClr val="tx1"/>
                </a:solidFill>
                <a:cs typeface="Times" charset="0"/>
              </a:rPr>
              <a:t>ISPESL</a:t>
            </a:r>
            <a:endParaRPr lang="it-IT" altLang="it-IT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857250"/>
            <a:ext cx="8458200" cy="5715000"/>
          </a:xfrm>
        </p:spPr>
        <p:txBody>
          <a:bodyPr/>
          <a:lstStyle/>
          <a:p>
            <a:pPr algn="just" defTabSz="381000"/>
            <a:r>
              <a:rPr lang="it-IT" altLang="it-IT" sz="1800">
                <a:cs typeface="Times" charset="0"/>
              </a:rPr>
              <a:t>	</a:t>
            </a:r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L’ISPESL è un organo consultivo di prevenzione al servizio dello Stato, delle singole regioni e, per loro tramite, delle ASL.</a:t>
            </a:r>
          </a:p>
          <a:p>
            <a:pPr algn="just" defTabSz="381000"/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Ha la funzionedi:</a:t>
            </a:r>
          </a:p>
          <a:p>
            <a:pPr algn="just" defTabSz="381000"/>
            <a:r>
              <a:rPr lang="it-IT" altLang="it-IT" sz="180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 	omologare i prodotti industriali;</a:t>
            </a:r>
          </a:p>
          <a:p>
            <a:pPr algn="just" defTabSz="381000"/>
            <a:r>
              <a:rPr lang="it-IT" altLang="it-IT" sz="180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 	controllare la conformità dei prodotti industriali di serie 			al tipo omologato, oltre a compiti operativi di carattere 			amministrativo.</a:t>
            </a:r>
          </a:p>
          <a:p>
            <a:pPr algn="just" defTabSz="381000"/>
            <a:endParaRPr lang="it-IT" altLang="it-IT" sz="180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	L’ISPESL è organizzato in sei dipartimenti centrali e 35 dipartimenti periferici.</a:t>
            </a:r>
          </a:p>
          <a:p>
            <a:pPr algn="just" defTabSz="381000"/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	All’Istituto sono  affidati alcuni compiti che in passato erano svolti dall'ANCC e dall'ENPI (DM 23 dicembre 1982).</a:t>
            </a:r>
          </a:p>
          <a:p>
            <a:pPr algn="just" defTabSz="381000"/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	L’ISPESL è un organo tecnico specifico del SSN, e dipende 	dal ministero della Sanità</a:t>
            </a:r>
          </a:p>
        </p:txBody>
      </p:sp>
    </p:spTree>
    <p:extLst>
      <p:ext uri="{BB962C8B-B14F-4D97-AF65-F5344CB8AC3E}">
        <p14:creationId xmlns:p14="http://schemas.microsoft.com/office/powerpoint/2010/main" val="2657404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A60-EE28-4094-9FA4-BEFE26093541}" type="slidenum">
              <a:rPr lang="it-IT" altLang="it-IT"/>
              <a:pPr/>
              <a:t>56</a:t>
            </a:fld>
            <a:endParaRPr lang="it-IT" altLang="it-IT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388"/>
            <a:ext cx="8229600" cy="400050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it-IT" altLang="it-IT" sz="2800">
                <a:solidFill>
                  <a:schemeClr val="tx1"/>
                </a:solidFill>
                <a:cs typeface="Times" charset="0"/>
              </a:rPr>
              <a:t>VIGILI DEL FUOCO</a:t>
            </a:r>
            <a:endParaRPr lang="it-IT" altLang="it-IT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14350"/>
            <a:ext cx="8458200" cy="5715000"/>
          </a:xfrm>
        </p:spPr>
        <p:txBody>
          <a:bodyPr>
            <a:normAutofit lnSpcReduction="10000"/>
          </a:bodyPr>
          <a:lstStyle/>
          <a:p>
            <a:pPr algn="just" defTabSz="381000"/>
            <a:r>
              <a:rPr lang="it-IT" altLang="it-IT" sz="1800" dirty="0">
                <a:cs typeface="Times" charset="0"/>
              </a:rPr>
              <a:t>	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Il Corpo Nazionale dei VVF è un organo del Ministero dell'Interno.</a:t>
            </a: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	Il personale appartenente al Corpo dei VVF riveste la qualifica di polizia giudiziaria. </a:t>
            </a:r>
          </a:p>
          <a:p>
            <a:pPr algn="just" defTabSz="381000"/>
            <a:r>
              <a:rPr lang="it-IT" altLang="it-IT" sz="1800" u="sng" dirty="0">
                <a:solidFill>
                  <a:srgbClr val="003399"/>
                </a:solidFill>
                <a:cs typeface="Times" charset="0"/>
              </a:rPr>
              <a:t>COMPETENZE</a:t>
            </a:r>
            <a:endParaRPr lang="it-IT" altLang="it-IT" sz="1800" dirty="0">
              <a:solidFill>
                <a:srgbClr val="003399"/>
              </a:solidFill>
              <a:cs typeface="Times" charset="0"/>
            </a:endParaRP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	Tra i compiti dei VVF rientrano la verifica e i controlli in materia di prevenzione incendi negli ambienti di lavoro.</a:t>
            </a: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	Ai fini della prevenzione degli incendi sono soggette al controllo del comando dei VVF competente per territorio le aziende e le lavorazioni:</a:t>
            </a:r>
          </a:p>
          <a:p>
            <a:pPr algn="just" defTabSz="381000"/>
            <a:r>
              <a:rPr lang="it-IT" altLang="it-IT" sz="18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 	nelle quali si producono, si impiegano o si detengono 				prodotti infiammabili, incendiabili o esplodenti;</a:t>
            </a:r>
          </a:p>
          <a:p>
            <a:pPr algn="just" defTabSz="381000"/>
            <a:r>
              <a:rPr lang="it-IT" altLang="it-IT" sz="18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 	che per dimensioni, ubicazione, o altre ragioni presentano 		in caso di incendio gravi pericoli per l’incolumità dei 				lavoratori.</a:t>
            </a: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	Per i progetti di nuovi impianti o costruzioni che presentano il rischio di incendio deve essere richiesta la visita di collaudo ad impianto o costruzione ultimati ai VVF.</a:t>
            </a: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	I vigili effettuano i controlli preventivi e periodici nei confronti delle aziende esposte ai rischi di incendio, rilasciando il certificato di prevenzione incendi che costituisce requisito indispensabile per il regolare svolgimento dell'attività lavorativa .	</a:t>
            </a:r>
          </a:p>
          <a:p>
            <a:pPr algn="just" defTabSz="381000"/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	Il Corpo Nazionale dei VVF ha inoltre compiti di:</a:t>
            </a:r>
          </a:p>
          <a:p>
            <a:pPr algn="just" defTabSz="381000"/>
            <a:r>
              <a:rPr lang="it-IT" altLang="it-IT" sz="1800" dirty="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1800" dirty="0">
                <a:solidFill>
                  <a:srgbClr val="003399"/>
                </a:solidFill>
                <a:cs typeface="Times" charset="0"/>
              </a:rPr>
              <a:t> 	informazione, consulenza, assistenza nelle materie di sua 			competenza nei confronti delle imprese artigiane e delle 			piccole e medie imprese e delle rispettive associazioni dei 		datori di lavoro.</a:t>
            </a:r>
          </a:p>
        </p:txBody>
      </p:sp>
    </p:spTree>
    <p:extLst>
      <p:ext uri="{BB962C8B-B14F-4D97-AF65-F5344CB8AC3E}">
        <p14:creationId xmlns:p14="http://schemas.microsoft.com/office/powerpoint/2010/main" val="36766736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223A-4361-4CDC-A31D-B7DE7178AE3C}" type="slidenum">
              <a:rPr lang="it-IT" altLang="it-IT"/>
              <a:pPr/>
              <a:t>57</a:t>
            </a:fld>
            <a:endParaRPr lang="it-IT" altLang="it-IT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210741"/>
            <a:ext cx="3454400" cy="369094"/>
          </a:xfrm>
          <a:solidFill>
            <a:srgbClr val="FFFF00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it-IT" altLang="it-IT" sz="2800">
                <a:solidFill>
                  <a:schemeClr val="tx1"/>
                </a:solidFill>
                <a:cs typeface="Times" charset="0"/>
              </a:rPr>
              <a:t>INAIL</a:t>
            </a:r>
            <a:endParaRPr lang="it-IT" altLang="it-IT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91766"/>
            <a:ext cx="8458200" cy="5715000"/>
          </a:xfrm>
        </p:spPr>
        <p:txBody>
          <a:bodyPr/>
          <a:lstStyle/>
          <a:p>
            <a:pPr algn="just" defTabSz="381000"/>
            <a:r>
              <a:rPr lang="it-IT" altLang="it-IT" sz="1800">
                <a:cs typeface="Times" charset="0"/>
              </a:rPr>
              <a:t>	</a:t>
            </a:r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L’INAIL è l’Ente pubblico che gestisce l’assicurazione obbligatoria contro gli infortuni sul lavoro e le malattie professionali.</a:t>
            </a:r>
          </a:p>
          <a:p>
            <a:pPr algn="just" defTabSz="381000"/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	Oltre ai compiti di riscossione dei premi assicurativi e di erogazione delle prestazioni economiche e sanitarie di competenza l’Istituto svolge:</a:t>
            </a:r>
          </a:p>
          <a:p>
            <a:pPr algn="just" defTabSz="381000"/>
            <a:r>
              <a:rPr lang="it-IT" altLang="it-IT" sz="1800">
                <a:solidFill>
                  <a:srgbClr val="FF3300"/>
                </a:solidFill>
                <a:cs typeface="Times" charset="0"/>
                <a:sym typeface="Monotype Sorts" charset="2"/>
              </a:rPr>
              <a:t>	</a:t>
            </a:r>
            <a:r>
              <a:rPr lang="it-IT" altLang="it-IT" sz="1800">
                <a:solidFill>
                  <a:srgbClr val="003399"/>
                </a:solidFill>
                <a:cs typeface="Times" charset="0"/>
              </a:rPr>
              <a:t> 	una specifica attività di prevenzione, vigilanza e 					informazione in materia di sicurezza sul lavoro, avendo 			anche un interesse diretto alla riduzione delle spese legate 		alle prestazioni agli infortunati.</a:t>
            </a:r>
          </a:p>
        </p:txBody>
      </p:sp>
    </p:spTree>
    <p:extLst>
      <p:ext uri="{BB962C8B-B14F-4D97-AF65-F5344CB8AC3E}">
        <p14:creationId xmlns:p14="http://schemas.microsoft.com/office/powerpoint/2010/main" val="2732493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1844824"/>
            <a:ext cx="7445375" cy="5762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 smtClean="0">
                <a:latin typeface="Comic Sans MS" pitchFamily="66" charset="0"/>
              </a:rPr>
              <a:t>Atteggiamento dinamico da realizzarsi mediante: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2492896"/>
            <a:ext cx="7561263" cy="42322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Valutazione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b="1" dirty="0" smtClean="0">
                <a:latin typeface="Comic Sans MS" pitchFamily="66" charset="0"/>
              </a:rPr>
              <a:t>dei rischi</a:t>
            </a:r>
            <a:r>
              <a:rPr lang="it-IT" sz="2000" dirty="0" smtClean="0">
                <a:latin typeface="Comic Sans MS" pitchFamily="66" charset="0"/>
              </a:rPr>
              <a:t> per la salute e la sicurezza</a:t>
            </a:r>
          </a:p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Loro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b="1" dirty="0" smtClean="0">
                <a:latin typeface="Comic Sans MS" pitchFamily="66" charset="0"/>
              </a:rPr>
              <a:t>eliminazione</a:t>
            </a:r>
            <a:r>
              <a:rPr lang="it-IT" sz="2000" dirty="0" smtClean="0">
                <a:latin typeface="Comic Sans MS" pitchFamily="66" charset="0"/>
              </a:rPr>
              <a:t> o loro riduzione</a:t>
            </a:r>
          </a:p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Sostituzione</a:t>
            </a:r>
            <a:r>
              <a:rPr lang="it-IT" sz="2000" dirty="0" smtClean="0">
                <a:latin typeface="Comic Sans MS" pitchFamily="66" charset="0"/>
              </a:rPr>
              <a:t> di ciò che è più pericoloso con ciò che non lo è, o è meno pericoloso</a:t>
            </a:r>
          </a:p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Misure di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b="1" dirty="0" smtClean="0">
                <a:latin typeface="Comic Sans MS" pitchFamily="66" charset="0"/>
              </a:rPr>
              <a:t>protezione collettiva</a:t>
            </a:r>
          </a:p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Limitazione</a:t>
            </a:r>
            <a:r>
              <a:rPr lang="it-IT" sz="2000" dirty="0" smtClean="0">
                <a:latin typeface="Comic Sans MS" pitchFamily="66" charset="0"/>
              </a:rPr>
              <a:t> dell’esposizione al rischio</a:t>
            </a:r>
          </a:p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Controllo</a:t>
            </a:r>
            <a:r>
              <a:rPr lang="it-IT" sz="2000" dirty="0" smtClean="0">
                <a:latin typeface="Comic Sans MS" pitchFamily="66" charset="0"/>
              </a:rPr>
              <a:t> sanitario</a:t>
            </a:r>
          </a:p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Misure di emergenza</a:t>
            </a:r>
            <a:r>
              <a:rPr lang="it-IT" sz="2000" dirty="0" smtClean="0">
                <a:latin typeface="Comic Sans MS" pitchFamily="66" charset="0"/>
              </a:rPr>
              <a:t> (pronto soccorso, antincendio)</a:t>
            </a:r>
          </a:p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Segnali</a:t>
            </a:r>
            <a:r>
              <a:rPr lang="it-IT" sz="2000" dirty="0" smtClean="0">
                <a:latin typeface="Comic Sans MS" pitchFamily="66" charset="0"/>
              </a:rPr>
              <a:t> di avvertimento e di sicurezza</a:t>
            </a:r>
          </a:p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Manutenzione</a:t>
            </a:r>
            <a:r>
              <a:rPr lang="it-IT" sz="2000" dirty="0" smtClean="0">
                <a:latin typeface="Comic Sans MS" pitchFamily="66" charset="0"/>
              </a:rPr>
              <a:t> regolare (ambienti, </a:t>
            </a:r>
            <a:r>
              <a:rPr lang="it-IT" sz="2000" dirty="0" err="1" smtClean="0">
                <a:latin typeface="Comic Sans MS" pitchFamily="66" charset="0"/>
              </a:rPr>
              <a:t>attrezzature,impianti</a:t>
            </a:r>
            <a:r>
              <a:rPr lang="it-IT" sz="2000" dirty="0" smtClean="0">
                <a:latin typeface="Comic Sans MS" pitchFamily="66" charset="0"/>
              </a:rPr>
              <a:t>)</a:t>
            </a:r>
          </a:p>
          <a:p>
            <a:pPr eaLnBrk="1" hangingPunct="1">
              <a:spcBef>
                <a:spcPts val="1000"/>
              </a:spcBef>
              <a:buClr>
                <a:srgbClr val="3333CC"/>
              </a:buClr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Regolare informazione e formazione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11560" y="1189038"/>
            <a:ext cx="7315200" cy="747713"/>
          </a:xfrm>
          <a:prstGeom prst="rect">
            <a:avLst/>
          </a:prstGeom>
          <a:noFill/>
          <a:ln w="25560">
            <a:solidFill>
              <a:srgbClr val="333399"/>
            </a:solidFill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000" b="1" dirty="0">
                <a:solidFill>
                  <a:srgbClr val="333399"/>
                </a:solidFill>
                <a:latin typeface="Comic Sans MS" pitchFamily="66" charset="0"/>
              </a:rPr>
              <a:t>Art.3 TU. Misure generali di tutela</a:t>
            </a:r>
            <a:r>
              <a:rPr lang="it-IT" sz="4000" dirty="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15616" y="33265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Comic Sans MS" panose="030F0702030302020204" pitchFamily="66" charset="0"/>
              </a:rPr>
              <a:t>… torniamo all’81</a:t>
            </a:r>
            <a:endParaRPr lang="it-IT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025" y="1628800"/>
            <a:ext cx="6419850" cy="32766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188640"/>
            <a:ext cx="669674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latin typeface="Batang" pitchFamily="18" charset="-127"/>
                <a:ea typeface="Batang" pitchFamily="18" charset="-127"/>
              </a:rPr>
              <a:t>Si giunge così al 1994, anno in cui, per dare  attuazione di alcune direttive della Comunità Europea viene emanato il </a:t>
            </a:r>
            <a:endParaRPr lang="it-IT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916832"/>
            <a:ext cx="8496944" cy="2585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DECRETO LEGISLATIVO 19 SETTEMBRE 1994 n. </a:t>
            </a:r>
            <a:r>
              <a:rPr lang="it-IT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626</a:t>
            </a:r>
          </a:p>
          <a:p>
            <a:pPr algn="ctr"/>
            <a:endParaRPr lang="it-IT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it-IT" b="1" dirty="0">
                <a:latin typeface="Batang" pitchFamily="18" charset="-127"/>
                <a:ea typeface="Batang" pitchFamily="18" charset="-127"/>
              </a:rPr>
              <a:t>Attuazione direttive CEE</a:t>
            </a:r>
            <a:r>
              <a:rPr lang="it-IT" dirty="0">
                <a:latin typeface="Batang" pitchFamily="18" charset="-127"/>
                <a:ea typeface="Batang" pitchFamily="18" charset="-127"/>
              </a:rPr>
              <a:t> </a:t>
            </a:r>
            <a:r>
              <a:rPr lang="it-IT" dirty="0" smtClean="0">
                <a:latin typeface="Batang" pitchFamily="18" charset="-127"/>
                <a:ea typeface="Batang" pitchFamily="18" charset="-127"/>
              </a:rPr>
              <a:t> 89/391</a:t>
            </a:r>
            <a:r>
              <a:rPr lang="it-IT" dirty="0">
                <a:latin typeface="Batang" pitchFamily="18" charset="-127"/>
                <a:ea typeface="Batang" pitchFamily="18" charset="-127"/>
              </a:rPr>
              <a:t>, 89/654, 89/655, 89/656, 90/269, 90/270, 90/394 e 90/679, </a:t>
            </a:r>
            <a:r>
              <a:rPr lang="it-IT" b="1" dirty="0">
                <a:latin typeface="Batang" pitchFamily="18" charset="-127"/>
                <a:ea typeface="Batang" pitchFamily="18" charset="-127"/>
              </a:rPr>
              <a:t>riguardanti il miglioramento della sicurezza e della salute dei lavoratori</a:t>
            </a:r>
            <a:r>
              <a:rPr lang="it-IT" dirty="0">
                <a:latin typeface="Batang" pitchFamily="18" charset="-127"/>
                <a:ea typeface="Batang" pitchFamily="18" charset="-127"/>
              </a:rPr>
              <a:t> </a:t>
            </a:r>
            <a:r>
              <a:rPr lang="it-IT" b="1" dirty="0">
                <a:latin typeface="Batang" pitchFamily="18" charset="-127"/>
                <a:ea typeface="Batang" pitchFamily="18" charset="-127"/>
              </a:rPr>
              <a:t>sul luogo di lavoro.</a:t>
            </a:r>
            <a:endParaRPr lang="it-IT" dirty="0">
              <a:latin typeface="Batang" pitchFamily="18" charset="-127"/>
              <a:ea typeface="Batang" pitchFamily="18" charset="-127"/>
            </a:endParaRPr>
          </a:p>
          <a:p>
            <a:r>
              <a:rPr lang="it-IT" b="1" dirty="0">
                <a:latin typeface="Batang" pitchFamily="18" charset="-127"/>
                <a:ea typeface="Batang" pitchFamily="18" charset="-127"/>
              </a:rPr>
              <a:t> </a:t>
            </a:r>
            <a:endParaRPr lang="it-IT" dirty="0">
              <a:latin typeface="Batang" pitchFamily="18" charset="-127"/>
              <a:ea typeface="Batang" pitchFamily="18" charset="-127"/>
            </a:endParaRPr>
          </a:p>
          <a:p>
            <a:r>
              <a:rPr lang="it-IT" b="1" dirty="0">
                <a:latin typeface="Batang" pitchFamily="18" charset="-127"/>
                <a:ea typeface="Batang" pitchFamily="18" charset="-127"/>
              </a:rPr>
              <a:t>decreto </a:t>
            </a:r>
            <a:r>
              <a:rPr lang="it-IT" b="1" u="sng" dirty="0">
                <a:latin typeface="Batang" pitchFamily="18" charset="-127"/>
                <a:ea typeface="Batang" pitchFamily="18" charset="-127"/>
              </a:rPr>
              <a:t>successivamente </a:t>
            </a:r>
            <a:r>
              <a:rPr lang="it-IT" u="sng" dirty="0">
                <a:latin typeface="Batang" pitchFamily="18" charset="-127"/>
                <a:ea typeface="Batang" pitchFamily="18" charset="-127"/>
              </a:rPr>
              <a:t>modificato</a:t>
            </a:r>
            <a:r>
              <a:rPr lang="it-IT" b="1" u="sng" dirty="0">
                <a:latin typeface="Batang" pitchFamily="18" charset="-127"/>
                <a:ea typeface="Batang" pitchFamily="18" charset="-127"/>
              </a:rPr>
              <a:t> dal</a:t>
            </a:r>
            <a:r>
              <a:rPr lang="it-IT" b="1" dirty="0">
                <a:latin typeface="Batang" pitchFamily="18" charset="-127"/>
                <a:ea typeface="Batang" pitchFamily="18" charset="-127"/>
              </a:rPr>
              <a:t>  </a:t>
            </a:r>
            <a:endParaRPr lang="it-IT" dirty="0">
              <a:latin typeface="Batang" pitchFamily="18" charset="-127"/>
              <a:ea typeface="Batang" pitchFamily="18" charset="-127"/>
            </a:endParaRPr>
          </a:p>
          <a:p>
            <a:r>
              <a:rPr lang="it-IT" dirty="0">
                <a:latin typeface="Batang" pitchFamily="18" charset="-127"/>
                <a:ea typeface="Batang" pitchFamily="18" charset="-127"/>
              </a:rPr>
              <a:t> </a:t>
            </a:r>
          </a:p>
          <a:p>
            <a:r>
              <a:rPr lang="it-IT" b="1" dirty="0">
                <a:latin typeface="Batang" pitchFamily="18" charset="-127"/>
                <a:ea typeface="Batang" pitchFamily="18" charset="-127"/>
              </a:rPr>
              <a:t>DECRETO LEGISLATIVO 19 marzo 1996 n. 242</a:t>
            </a:r>
            <a:endParaRPr lang="it-IT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C:\Users\bisiacchi\Desktop\omino che leg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372" y="1681163"/>
            <a:ext cx="6610350" cy="34956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338263"/>
            <a:ext cx="6438900" cy="41814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166813" y="403225"/>
            <a:ext cx="6840537" cy="1054100"/>
          </a:xfrm>
          <a:ln w="25560">
            <a:solidFill>
              <a:srgbClr val="333399"/>
            </a:solidFill>
            <a:miter lim="800000"/>
          </a:ln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000" b="1" smtClean="0">
                <a:latin typeface="Comic Sans MS" pitchFamily="66" charset="0"/>
              </a:rPr>
              <a:t>Art.21 e 22.TU</a:t>
            </a:r>
            <a:br>
              <a:rPr lang="it-IT" sz="3000" b="1" smtClean="0">
                <a:latin typeface="Comic Sans MS" pitchFamily="66" charset="0"/>
              </a:rPr>
            </a:br>
            <a:r>
              <a:rPr lang="it-IT" sz="3000" b="1" smtClean="0">
                <a:latin typeface="Comic Sans MS" pitchFamily="66" charset="0"/>
              </a:rPr>
              <a:t>Informazione e formazione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1044575" y="1916113"/>
            <a:ext cx="7488238" cy="3744912"/>
          </a:xfrm>
        </p:spPr>
        <p:txBody>
          <a:bodyPr/>
          <a:lstStyle/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Informazione sui rischi generali dell’ente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Informazione sui rischi specifici</a:t>
            </a:r>
            <a:r>
              <a:rPr lang="it-IT" sz="2000" dirty="0" smtClean="0">
                <a:latin typeface="Comic Sans MS" pitchFamily="66" charset="0"/>
              </a:rPr>
              <a:t> della propria mansione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 smtClean="0">
                <a:latin typeface="Comic Sans MS" pitchFamily="66" charset="0"/>
              </a:rPr>
              <a:t>Formazione al comportamento sicuro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i="1" dirty="0" smtClean="0">
                <a:latin typeface="Comic Sans MS" pitchFamily="66" charset="0"/>
              </a:rPr>
              <a:t>Formazione per cambio mansione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i="1" dirty="0" smtClean="0">
                <a:latin typeface="Comic Sans MS" pitchFamily="66" charset="0"/>
              </a:rPr>
              <a:t>Formazione neo assunti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i="1" dirty="0" smtClean="0">
                <a:latin typeface="Comic Sans MS" pitchFamily="66" charset="0"/>
              </a:rPr>
              <a:t>Formazione per cambiamenti organizzativi e/o tecnologici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i="1" dirty="0" smtClean="0">
                <a:latin typeface="Comic Sans MS" pitchFamily="66" charset="0"/>
              </a:rPr>
              <a:t>Formazione alla tutela della salute 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Formazione al comportamento</a:t>
            </a:r>
            <a:r>
              <a:rPr lang="it-IT" sz="2000" dirty="0" smtClean="0">
                <a:latin typeface="Comic Sans MS" pitchFamily="66" charset="0"/>
              </a:rPr>
              <a:t> (in caso di emergenza)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Addestramento all’uso dei DPI </a:t>
            </a:r>
            <a:r>
              <a:rPr lang="it-IT" sz="2000" b="1" dirty="0" smtClean="0">
                <a:solidFill>
                  <a:srgbClr val="FF0066"/>
                </a:solidFill>
                <a:latin typeface="Comic Sans MS" pitchFamily="66" charset="0"/>
              </a:rPr>
              <a:t>*****</a:t>
            </a:r>
          </a:p>
          <a:p>
            <a:pPr marL="341313" indent="-341313" algn="just" eaLnBrk="1" hangingPunct="1">
              <a:spcBef>
                <a:spcPts val="500"/>
              </a:spcBef>
              <a:buClr>
                <a:srgbClr val="3333CC"/>
              </a:buClr>
              <a:buSzPct val="60000"/>
              <a:buFont typeface="Wingdings" pitchFamily="2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b="1" dirty="0" smtClean="0">
                <a:latin typeface="Comic Sans MS" pitchFamily="66" charset="0"/>
              </a:rPr>
              <a:t>Addestramento all’uso di attrezzature di lavoro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195513" y="5516563"/>
            <a:ext cx="42481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000000"/>
                </a:solidFill>
                <a:latin typeface="Arial" charset="0"/>
              </a:rPr>
              <a:t>Grazie per l’attenzione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76600" y="6165850"/>
            <a:ext cx="28813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Buon Lavoro…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0" y="2349500"/>
            <a:ext cx="2127250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50825" y="2022475"/>
            <a:ext cx="6985000" cy="228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Arial" charset="0"/>
              </a:rPr>
              <a:t>non è sufficiente a garantire un adeguato livello di sicurezza al personale che opera in laboratorio, poiché rappresenta solo la punta di una "piramide" alla cui base c’è sempre e solo il singolo individuo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95288" y="4437063"/>
            <a:ext cx="6659562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FF0000"/>
                </a:solidFill>
                <a:latin typeface="Arial" charset="0"/>
              </a:rPr>
              <a:t>STAI SEMPRE ATTENTO E PENSA SEMPRE PRIMA DI AGIRE!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71600" y="260350"/>
            <a:ext cx="7772400" cy="1470025"/>
          </a:xfrm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000000"/>
                </a:solidFill>
              </a:rPr>
              <a:t>La sola </a:t>
            </a:r>
            <a:r>
              <a:rPr lang="it-IT" sz="2400" b="1" smtClean="0">
                <a:solidFill>
                  <a:srgbClr val="000000"/>
                </a:solidFill>
              </a:rPr>
              <a:t>tecnologia di protezione</a:t>
            </a:r>
            <a:r>
              <a:rPr lang="it-IT" sz="2400" smtClean="0">
                <a:solidFill>
                  <a:srgbClr val="000000"/>
                </a:solidFill>
              </a:rPr>
              <a:t>, intesa in senso lato come l’insieme di</a:t>
            </a:r>
            <a:r>
              <a:rPr lang="it-IT" sz="2400" b="1" smtClean="0">
                <a:solidFill>
                  <a:srgbClr val="000000"/>
                </a:solidFill>
              </a:rPr>
              <a:t> barriere primarie e secondarie</a:t>
            </a:r>
            <a:r>
              <a:rPr lang="it-IT" sz="2400" smtClean="0">
                <a:solidFill>
                  <a:srgbClr val="000000"/>
                </a:solidFill>
              </a:rPr>
              <a:t> e delle </a:t>
            </a:r>
            <a:r>
              <a:rPr lang="it-IT" sz="2400" b="1" smtClean="0">
                <a:solidFill>
                  <a:srgbClr val="000000"/>
                </a:solidFill>
              </a:rPr>
              <a:t>procedure operative</a:t>
            </a:r>
            <a:r>
              <a:rPr lang="it-IT" sz="2400" smtClean="0">
                <a:solidFill>
                  <a:srgbClr val="000000"/>
                </a:solidFill>
              </a:rPr>
              <a:t>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8"/>
            <a:ext cx="871296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bisiacchi\Desktop\omino che leg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0040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41255"/>
            <a:ext cx="7632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latin typeface="Batang" pitchFamily="18" charset="-127"/>
                <a:ea typeface="Batang" pitchFamily="18" charset="-127"/>
              </a:rPr>
              <a:t>per completare la panoramica ricorderemo le seguenti norme emanate successivamente al D.L.626/94: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33851" y="842326"/>
            <a:ext cx="5605463" cy="107450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7315" tIns="61595" rIns="107315" bIns="615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Decreto legislativo 17 marzo 1995 n° 230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Attuazione delle direttive EURATOM </a:t>
            </a:r>
            <a:r>
              <a:rPr kumimoji="0" lang="it-IT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nn</a:t>
            </a:r>
            <a:r>
              <a:rPr kumimoji="0" lang="it-I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. 80/836, 84/467, 84/466, 89/618, 90/641e 92/3 </a:t>
            </a:r>
            <a:r>
              <a:rPr kumimoji="0" lang="it-I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in materia di radiazioni ionizzanti</a:t>
            </a:r>
            <a:r>
              <a:rPr kumimoji="0" lang="it-I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3852" y="1972942"/>
            <a:ext cx="5605463" cy="10922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7315" tIns="61595" rIns="107315" bIns="615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Decreto Presidente della Repubblica 24 luglio 1996 n.459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Regolamento per l'attuazione delle direttive CEE concernenti il</a:t>
            </a:r>
            <a:r>
              <a:rPr kumimoji="0" lang="it-I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it-I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riavvicinamento</a:t>
            </a:r>
            <a:r>
              <a:rPr kumimoji="0" lang="it-I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it-I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delle legislazioni degli Stati membri relative alle</a:t>
            </a:r>
            <a:r>
              <a:rPr kumimoji="0" lang="it-I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macchine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3852" y="3140968"/>
            <a:ext cx="5605463" cy="108012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7315" tIns="61595" rIns="107315" bIns="615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Decreto legislativo 14 agosto 1996 n. 493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Attuazione della direttiva CEE concernente le prescrizioni minime per la </a:t>
            </a:r>
            <a:r>
              <a:rPr kumimoji="0" lang="it-I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segnaletica di sicurezza e/o di salute sul luogo di lavoro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33852" y="4254232"/>
            <a:ext cx="5605463" cy="108012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7315" tIns="61595" rIns="107315" bIns="615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Decreto legislativo 14 agosto 1996 n. 494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Attuazione della direttiva CEE concernente le prescrizioni minime di sicurezza e di salute da attuare</a:t>
            </a:r>
            <a:r>
              <a:rPr kumimoji="0" lang="it-I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nei cantieri temporanei o mobili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35353" y="5436420"/>
            <a:ext cx="5605463" cy="136815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7315" tIns="61595" rIns="107315" bIns="615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Decreto legislativo 25 novembre 1996 n. 645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Recepimento della direttiva CEE concernente il miglioramento della sicurezza e della salute sul lavoro </a:t>
            </a:r>
            <a:r>
              <a:rPr kumimoji="0" lang="it-IT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delle lavoratrici gestanti, puerpere o in periodo di allattamento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87624" y="1844824"/>
            <a:ext cx="7200800" cy="201622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72390" tIns="26670" rIns="72390" bIns="266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DECRETO MINISTERIALE 5 agosto 1998, n. 363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Regolamento recante norme per l'individuazione delle particolari esigenze delle </a:t>
            </a:r>
            <a:r>
              <a:rPr kumimoji="0" lang="it-IT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Università</a:t>
            </a:r>
            <a:r>
              <a:rPr kumimoji="0" lang="it-IT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ai fini delle norme contenute nel decreto legislativo 19 settembre 1994 n. 626 e successive modificazioni ed integrazioni</a:t>
            </a:r>
          </a:p>
        </p:txBody>
      </p:sp>
    </p:spTree>
    <p:extLst>
      <p:ext uri="{BB962C8B-B14F-4D97-AF65-F5344CB8AC3E}">
        <p14:creationId xmlns:p14="http://schemas.microsoft.com/office/powerpoint/2010/main" val="35960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808</TotalTime>
  <Words>1444</Words>
  <Application>Microsoft Office PowerPoint</Application>
  <PresentationFormat>Presentazione su schermo (4:3)</PresentationFormat>
  <Paragraphs>272</Paragraphs>
  <Slides>63</Slides>
  <Notes>6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6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Aziende Sanitarie Locali</vt:lpstr>
      <vt:lpstr>Presidi multizonali di igiene e prevenzione</vt:lpstr>
      <vt:lpstr>Omologazione e collaudo</vt:lpstr>
      <vt:lpstr>ISPESL</vt:lpstr>
      <vt:lpstr>VIGILI DEL FUOCO</vt:lpstr>
      <vt:lpstr>INAIL</vt:lpstr>
      <vt:lpstr>Atteggiamento dinamico da realizzarsi mediante:</vt:lpstr>
      <vt:lpstr>Presentazione standard di PowerPoint</vt:lpstr>
      <vt:lpstr>Presentazione standard di PowerPoint</vt:lpstr>
      <vt:lpstr>Presentazione standard di PowerPoint</vt:lpstr>
      <vt:lpstr>Art.21 e 22.TU Informazione e formazione</vt:lpstr>
      <vt:lpstr>La sola tecnologia di protezione, intesa in senso lato come l’insieme di barriere primarie e secondarie e delle procedure operative,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Chimica</dc:creator>
  <cp:lastModifiedBy>manuela bisiacchi</cp:lastModifiedBy>
  <cp:revision>147</cp:revision>
  <dcterms:created xsi:type="dcterms:W3CDTF">2012-03-22T10:09:54Z</dcterms:created>
  <dcterms:modified xsi:type="dcterms:W3CDTF">2016-05-25T09:18:27Z</dcterms:modified>
</cp:coreProperties>
</file>